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74" r:id="rId5"/>
    <p:sldId id="275" r:id="rId6"/>
    <p:sldId id="276" r:id="rId7"/>
    <p:sldId id="277" r:id="rId8"/>
    <p:sldId id="278" r:id="rId9"/>
    <p:sldId id="279" r:id="rId10"/>
    <p:sldId id="280"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a:xfrm>
            <a:off x="5332412" y="5883275"/>
            <a:ext cx="4324044" cy="365125"/>
          </a:xfrm>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40031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18.11.2018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10420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854995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331767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505530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914602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6848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702375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7985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951856" y="5867131"/>
            <a:ext cx="551167" cy="365125"/>
          </a:xfrm>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15623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18.11.2018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45914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9A93D7E-C264-40D6-A4A6-5546E46D110B}" type="datetimeFigureOut">
              <a:rPr lang="pl-PL" smtClean="0"/>
              <a:t>18.11.2018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1006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9A93D7E-C264-40D6-A4A6-5546E46D110B}" type="datetimeFigureOut">
              <a:rPr lang="pl-PL" smtClean="0"/>
              <a:t>18.11.2018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670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9A93D7E-C264-40D6-A4A6-5546E46D110B}" type="datetimeFigureOut">
              <a:rPr lang="pl-PL" smtClean="0"/>
              <a:t>18.11.2018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56137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93D7E-C264-40D6-A4A6-5546E46D110B}" type="datetimeFigureOut">
              <a:rPr lang="pl-PL" smtClean="0"/>
              <a:t>18.11.2018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42229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18.11.2018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43248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18.11.2018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21842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9A93D7E-C264-40D6-A4A6-5546E46D110B}" type="datetimeFigureOut">
              <a:rPr lang="pl-PL" smtClean="0"/>
              <a:t>18.11.2018</a:t>
            </a:fld>
            <a:endParaRPr lang="pl-PL"/>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l-PL"/>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E8D627-1CF2-49AC-864A-E0DF919CC057}" type="slidenum">
              <a:rPr lang="pl-PL" smtClean="0"/>
              <a:t>‹#›</a:t>
            </a:fld>
            <a:endParaRPr lang="pl-PL"/>
          </a:p>
        </p:txBody>
      </p:sp>
    </p:spTree>
    <p:extLst>
      <p:ext uri="{BB962C8B-B14F-4D97-AF65-F5344CB8AC3E}">
        <p14:creationId xmlns:p14="http://schemas.microsoft.com/office/powerpoint/2010/main" val="3904006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artyna.mikolajek@uwr.edu.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20DD00-E435-493F-AAD5-1B6F8C523746}"/>
              </a:ext>
            </a:extLst>
          </p:cNvPr>
          <p:cNvSpPr>
            <a:spLocks noGrp="1"/>
          </p:cNvSpPr>
          <p:nvPr>
            <p:ph type="ctrTitle"/>
          </p:nvPr>
        </p:nvSpPr>
        <p:spPr>
          <a:xfrm>
            <a:off x="4757056" y="4626118"/>
            <a:ext cx="6801321" cy="1737360"/>
          </a:xfrm>
        </p:spPr>
        <p:txBody>
          <a:bodyPr anchor="ctr">
            <a:normAutofit fontScale="90000"/>
          </a:bodyPr>
          <a:lstStyle/>
          <a:p>
            <a:pPr algn="r"/>
            <a:r>
              <a:rPr lang="pl-PL" sz="3800" dirty="0"/>
              <a:t>Martyna Mikołajek </a:t>
            </a:r>
            <a:r>
              <a:rPr lang="pl-PL" sz="3800" dirty="0" err="1"/>
              <a:t>M.Sc</a:t>
            </a:r>
            <a:r>
              <a:rPr lang="pl-PL" sz="3800" dirty="0"/>
              <a:t>.</a:t>
            </a:r>
            <a:br>
              <a:rPr lang="pl-PL" sz="3800" dirty="0"/>
            </a:br>
            <a:r>
              <a:rPr lang="en-US" sz="3800" dirty="0"/>
              <a:t>Management Financial Facility </a:t>
            </a:r>
            <a:br>
              <a:rPr lang="pl-PL" sz="3800" dirty="0"/>
            </a:br>
            <a:r>
              <a:rPr lang="en-US" sz="3800" dirty="0"/>
              <a:t>Institute of Economic Sciences</a:t>
            </a:r>
            <a:endParaRPr lang="pl-PL" sz="3800" dirty="0"/>
          </a:p>
        </p:txBody>
      </p:sp>
      <p:sp>
        <p:nvSpPr>
          <p:cNvPr id="3" name="Podtytuł 2">
            <a:extLst>
              <a:ext uri="{FF2B5EF4-FFF2-40B4-BE49-F238E27FC236}">
                <a16:creationId xmlns:a16="http://schemas.microsoft.com/office/drawing/2014/main" id="{6764565D-5FDF-433D-A9C7-C9E70D0596E8}"/>
              </a:ext>
            </a:extLst>
          </p:cNvPr>
          <p:cNvSpPr>
            <a:spLocks noGrp="1"/>
          </p:cNvSpPr>
          <p:nvPr>
            <p:ph type="subTitle" idx="1"/>
          </p:nvPr>
        </p:nvSpPr>
        <p:spPr>
          <a:xfrm>
            <a:off x="1261879" y="494522"/>
            <a:ext cx="10112137" cy="2864497"/>
          </a:xfrm>
        </p:spPr>
        <p:txBody>
          <a:bodyPr anchor="ctr">
            <a:normAutofit/>
          </a:bodyPr>
          <a:lstStyle/>
          <a:p>
            <a:pPr algn="l"/>
            <a:r>
              <a:rPr lang="pl-PL" b="1" u="sng" dirty="0">
                <a:latin typeface="+mj-lt"/>
                <a:ea typeface="+mj-ea"/>
                <a:cs typeface="+mj-cs"/>
              </a:rPr>
              <a:t> </a:t>
            </a:r>
            <a:r>
              <a:rPr lang="pl-PL" sz="6600" b="1" u="sng" dirty="0">
                <a:latin typeface="+mj-lt"/>
                <a:ea typeface="+mj-ea"/>
                <a:cs typeface="+mj-cs"/>
              </a:rPr>
              <a:t>Financial Statement Analysis</a:t>
            </a:r>
            <a:endParaRPr lang="pl-PL" b="1" u="sng" dirty="0">
              <a:latin typeface="+mj-lt"/>
              <a:ea typeface="+mj-ea"/>
              <a:cs typeface="+mj-cs"/>
            </a:endParaRPr>
          </a:p>
        </p:txBody>
      </p:sp>
    </p:spTree>
    <p:extLst>
      <p:ext uri="{BB962C8B-B14F-4D97-AF65-F5344CB8AC3E}">
        <p14:creationId xmlns:p14="http://schemas.microsoft.com/office/powerpoint/2010/main" val="1121673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40966-43EE-416A-8AA2-08F2E943E2A7}"/>
              </a:ext>
            </a:extLst>
          </p:cNvPr>
          <p:cNvSpPr>
            <a:spLocks noGrp="1"/>
          </p:cNvSpPr>
          <p:nvPr>
            <p:ph type="title"/>
          </p:nvPr>
        </p:nvSpPr>
        <p:spPr/>
        <p:txBody>
          <a:bodyPr/>
          <a:lstStyle/>
          <a:p>
            <a:r>
              <a:rPr lang="pl-PL" dirty="0" err="1"/>
              <a:t>Announcement</a:t>
            </a:r>
            <a:r>
              <a:rPr lang="pl-PL" dirty="0"/>
              <a:t> of </a:t>
            </a:r>
            <a:r>
              <a:rPr lang="pl-PL" dirty="0" err="1"/>
              <a:t>reports</a:t>
            </a:r>
            <a:endParaRPr lang="pl-PL" dirty="0"/>
          </a:p>
        </p:txBody>
      </p:sp>
      <p:sp>
        <p:nvSpPr>
          <p:cNvPr id="3" name="Symbol zastępczy zawartości 2">
            <a:extLst>
              <a:ext uri="{FF2B5EF4-FFF2-40B4-BE49-F238E27FC236}">
                <a16:creationId xmlns:a16="http://schemas.microsoft.com/office/drawing/2014/main" id="{83661542-F88C-4BB5-ADD2-BF3CAC0A93E9}"/>
              </a:ext>
            </a:extLst>
          </p:cNvPr>
          <p:cNvSpPr>
            <a:spLocks noGrp="1"/>
          </p:cNvSpPr>
          <p:nvPr>
            <p:ph idx="1"/>
          </p:nvPr>
        </p:nvSpPr>
        <p:spPr/>
        <p:txBody>
          <a:bodyPr/>
          <a:lstStyle/>
          <a:p>
            <a:pPr marL="0" indent="0">
              <a:buNone/>
            </a:pPr>
            <a:r>
              <a:rPr lang="en-US" dirty="0"/>
              <a:t>The head of the unit is required to submit to the relevant court register within 15 days from the date of approval of the annual financial statements to the announcement:</a:t>
            </a:r>
            <a:endParaRPr lang="pl-PL" dirty="0"/>
          </a:p>
          <a:p>
            <a:r>
              <a:rPr lang="en-US" dirty="0"/>
              <a:t>annual financial statements including an introduction to the financial statements, balance sheet, profit and loss account, statement of changes in equity, cash flow statement</a:t>
            </a:r>
            <a:endParaRPr lang="pl-PL" dirty="0"/>
          </a:p>
          <a:p>
            <a:r>
              <a:rPr lang="en-US" dirty="0"/>
              <a:t>the opinion of the auditor</a:t>
            </a:r>
            <a:endParaRPr lang="pl-PL" dirty="0"/>
          </a:p>
        </p:txBody>
      </p:sp>
    </p:spTree>
    <p:extLst>
      <p:ext uri="{BB962C8B-B14F-4D97-AF65-F5344CB8AC3E}">
        <p14:creationId xmlns:p14="http://schemas.microsoft.com/office/powerpoint/2010/main" val="348932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CCB0D4-439D-4BC4-8323-348C203C6FF1}"/>
              </a:ext>
            </a:extLst>
          </p:cNvPr>
          <p:cNvSpPr>
            <a:spLocks noGrp="1"/>
          </p:cNvSpPr>
          <p:nvPr>
            <p:ph type="title"/>
          </p:nvPr>
        </p:nvSpPr>
        <p:spPr>
          <a:xfrm>
            <a:off x="1276492" y="0"/>
            <a:ext cx="10018713" cy="1752599"/>
          </a:xfrm>
        </p:spPr>
        <p:txBody>
          <a:bodyPr/>
          <a:lstStyle/>
          <a:p>
            <a:r>
              <a:rPr lang="pl-PL" dirty="0" err="1"/>
              <a:t>Approving</a:t>
            </a:r>
            <a:r>
              <a:rPr lang="pl-PL" dirty="0"/>
              <a:t> </a:t>
            </a:r>
            <a:r>
              <a:rPr lang="pl-PL" dirty="0" err="1"/>
              <a:t>Statements</a:t>
            </a:r>
            <a:endParaRPr lang="pl-PL" dirty="0"/>
          </a:p>
        </p:txBody>
      </p:sp>
      <p:sp>
        <p:nvSpPr>
          <p:cNvPr id="3" name="Symbol zastępczy zawartości 2">
            <a:extLst>
              <a:ext uri="{FF2B5EF4-FFF2-40B4-BE49-F238E27FC236}">
                <a16:creationId xmlns:a16="http://schemas.microsoft.com/office/drawing/2014/main" id="{0F827029-7360-44B7-A138-2ADAAE79A85C}"/>
              </a:ext>
            </a:extLst>
          </p:cNvPr>
          <p:cNvSpPr>
            <a:spLocks noGrp="1"/>
          </p:cNvSpPr>
          <p:nvPr>
            <p:ph idx="1"/>
          </p:nvPr>
        </p:nvSpPr>
        <p:spPr>
          <a:xfrm>
            <a:off x="952212" y="1870363"/>
            <a:ext cx="11239788" cy="4800600"/>
          </a:xfrm>
        </p:spPr>
        <p:txBody>
          <a:bodyPr>
            <a:normAutofit/>
          </a:bodyPr>
          <a:lstStyle/>
          <a:p>
            <a:pPr marL="0" indent="0">
              <a:buNone/>
            </a:pPr>
            <a:r>
              <a:rPr lang="en-US" dirty="0"/>
              <a:t>After the preparation of the annual financial statements, but </a:t>
            </a:r>
            <a:r>
              <a:rPr lang="pl-PL" dirty="0" err="1"/>
              <a:t>before</a:t>
            </a:r>
            <a:r>
              <a:rPr lang="en-US" dirty="0"/>
              <a:t> its approval, the entity may receive information that materially affects the financial statements if it is necessary</a:t>
            </a:r>
            <a:r>
              <a:rPr lang="pl-PL" dirty="0"/>
              <a:t>:</a:t>
            </a:r>
          </a:p>
          <a:p>
            <a:r>
              <a:rPr lang="en-US" dirty="0"/>
              <a:t>change the financial statements by making appropriate entries in the accounting books of the financial year whose financial statements concern</a:t>
            </a:r>
            <a:endParaRPr lang="pl-PL" dirty="0"/>
          </a:p>
          <a:p>
            <a:r>
              <a:rPr lang="en-US" dirty="0"/>
              <a:t>notify the statutory auditor to check them</a:t>
            </a:r>
            <a:endParaRPr lang="pl-PL" dirty="0"/>
          </a:p>
          <a:p>
            <a:r>
              <a:rPr lang="en-US" dirty="0"/>
              <a:t>post an explanation in the notes</a:t>
            </a:r>
            <a:endParaRPr lang="pl-PL" dirty="0"/>
          </a:p>
          <a:p>
            <a:r>
              <a:rPr lang="pl-PL" dirty="0"/>
              <a:t>a</a:t>
            </a:r>
            <a:r>
              <a:rPr lang="en-US" dirty="0" err="1"/>
              <a:t>fter</a:t>
            </a:r>
            <a:r>
              <a:rPr lang="en-US" dirty="0"/>
              <a:t> approval of the annual financial statements, the results of information having a material impact are recognized in the accounting books of the financial year in which the information was received</a:t>
            </a:r>
            <a:endParaRPr lang="pl-PL" dirty="0"/>
          </a:p>
          <a:p>
            <a:endParaRPr lang="pl-PL" dirty="0"/>
          </a:p>
        </p:txBody>
      </p:sp>
    </p:spTree>
    <p:extLst>
      <p:ext uri="{BB962C8B-B14F-4D97-AF65-F5344CB8AC3E}">
        <p14:creationId xmlns:p14="http://schemas.microsoft.com/office/powerpoint/2010/main" val="279938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03A002-BE4E-4974-B8E7-FE8F135EAA17}"/>
              </a:ext>
            </a:extLst>
          </p:cNvPr>
          <p:cNvSpPr>
            <a:spLocks noGrp="1"/>
          </p:cNvSpPr>
          <p:nvPr>
            <p:ph type="title"/>
          </p:nvPr>
        </p:nvSpPr>
        <p:spPr/>
        <p:txBody>
          <a:bodyPr/>
          <a:lstStyle/>
          <a:p>
            <a:r>
              <a:rPr lang="pl-PL" dirty="0" err="1"/>
              <a:t>Approving</a:t>
            </a:r>
            <a:r>
              <a:rPr lang="pl-PL" dirty="0"/>
              <a:t> </a:t>
            </a:r>
            <a:r>
              <a:rPr lang="pl-PL" dirty="0" err="1"/>
              <a:t>Statements</a:t>
            </a:r>
            <a:endParaRPr lang="pl-PL" dirty="0"/>
          </a:p>
        </p:txBody>
      </p:sp>
      <p:sp>
        <p:nvSpPr>
          <p:cNvPr id="3" name="Symbol zastępczy zawartości 2">
            <a:extLst>
              <a:ext uri="{FF2B5EF4-FFF2-40B4-BE49-F238E27FC236}">
                <a16:creationId xmlns:a16="http://schemas.microsoft.com/office/drawing/2014/main" id="{1233A776-B0DD-4B1C-AF96-F2F6DD5E3EB8}"/>
              </a:ext>
            </a:extLst>
          </p:cNvPr>
          <p:cNvSpPr>
            <a:spLocks noGrp="1"/>
          </p:cNvSpPr>
          <p:nvPr>
            <p:ph idx="1"/>
          </p:nvPr>
        </p:nvSpPr>
        <p:spPr/>
        <p:txBody>
          <a:bodyPr/>
          <a:lstStyle/>
          <a:p>
            <a:pPr marL="0" indent="0">
              <a:buNone/>
            </a:pPr>
            <a:r>
              <a:rPr lang="en-US" dirty="0">
                <a:solidFill>
                  <a:srgbClr val="FF0000"/>
                </a:solidFill>
              </a:rPr>
              <a:t>If before the approval of the statements, the entity has found a mistake in previous financial years, the correction should be shown in the category "profit (loss) from previous years</a:t>
            </a:r>
            <a:endParaRPr lang="pl-PL" dirty="0">
              <a:solidFill>
                <a:srgbClr val="FF0000"/>
              </a:solidFill>
            </a:endParaRPr>
          </a:p>
        </p:txBody>
      </p:sp>
    </p:spTree>
    <p:extLst>
      <p:ext uri="{BB962C8B-B14F-4D97-AF65-F5344CB8AC3E}">
        <p14:creationId xmlns:p14="http://schemas.microsoft.com/office/powerpoint/2010/main" val="2686091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64BEF-3F1E-4D3E-AAD4-D07BFA387CBE}"/>
              </a:ext>
            </a:extLst>
          </p:cNvPr>
          <p:cNvSpPr>
            <a:spLocks noGrp="1"/>
          </p:cNvSpPr>
          <p:nvPr>
            <p:ph type="title"/>
          </p:nvPr>
        </p:nvSpPr>
        <p:spPr/>
        <p:txBody>
          <a:bodyPr/>
          <a:lstStyle/>
          <a:p>
            <a:r>
              <a:rPr lang="pl-PL" dirty="0" err="1"/>
              <a:t>Balance</a:t>
            </a:r>
            <a:r>
              <a:rPr lang="pl-PL" dirty="0"/>
              <a:t> </a:t>
            </a:r>
            <a:r>
              <a:rPr lang="pl-PL" dirty="0" err="1"/>
              <a:t>sheet</a:t>
            </a:r>
            <a:r>
              <a:rPr lang="pl-PL" dirty="0"/>
              <a:t>: Basic </a:t>
            </a:r>
            <a:r>
              <a:rPr lang="pl-PL" dirty="0" err="1"/>
              <a:t>information</a:t>
            </a:r>
            <a:endParaRPr lang="pl-PL" dirty="0"/>
          </a:p>
        </p:txBody>
      </p:sp>
      <p:sp>
        <p:nvSpPr>
          <p:cNvPr id="3" name="Symbol zastępczy zawartości 2">
            <a:extLst>
              <a:ext uri="{FF2B5EF4-FFF2-40B4-BE49-F238E27FC236}">
                <a16:creationId xmlns:a16="http://schemas.microsoft.com/office/drawing/2014/main" id="{E7D9EAAE-E649-4961-82B3-59C8029A714A}"/>
              </a:ext>
            </a:extLst>
          </p:cNvPr>
          <p:cNvSpPr>
            <a:spLocks noGrp="1"/>
          </p:cNvSpPr>
          <p:nvPr>
            <p:ph idx="1"/>
          </p:nvPr>
        </p:nvSpPr>
        <p:spPr>
          <a:xfrm>
            <a:off x="935182" y="2660073"/>
            <a:ext cx="11256818" cy="3325091"/>
          </a:xfrm>
        </p:spPr>
        <p:txBody>
          <a:bodyPr/>
          <a:lstStyle/>
          <a:p>
            <a:r>
              <a:rPr lang="en-US" dirty="0"/>
              <a:t>It is a compilation of  balancing assets and sources of financing</a:t>
            </a:r>
            <a:r>
              <a:rPr lang="pl-PL" dirty="0"/>
              <a:t> (</a:t>
            </a:r>
            <a:r>
              <a:rPr lang="pl-PL" dirty="0" err="1"/>
              <a:t>liabilities</a:t>
            </a:r>
            <a:r>
              <a:rPr lang="pl-PL" dirty="0"/>
              <a:t>)</a:t>
            </a:r>
          </a:p>
          <a:p>
            <a:r>
              <a:rPr lang="en-US" dirty="0"/>
              <a:t>The "photo" of the company - reflects the company's situation o</a:t>
            </a:r>
            <a:r>
              <a:rPr lang="pl-PL" dirty="0"/>
              <a:t>n </a:t>
            </a:r>
            <a:r>
              <a:rPr lang="pl-PL" dirty="0" err="1"/>
              <a:t>current</a:t>
            </a:r>
            <a:r>
              <a:rPr lang="pl-PL" dirty="0"/>
              <a:t> period</a:t>
            </a:r>
          </a:p>
          <a:p>
            <a:pPr marL="0" indent="0">
              <a:buNone/>
            </a:pPr>
            <a:endParaRPr lang="pl-PL" dirty="0"/>
          </a:p>
        </p:txBody>
      </p:sp>
    </p:spTree>
    <p:extLst>
      <p:ext uri="{BB962C8B-B14F-4D97-AF65-F5344CB8AC3E}">
        <p14:creationId xmlns:p14="http://schemas.microsoft.com/office/powerpoint/2010/main" val="3475881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D701A0-CFE8-433B-B94D-D631B780690B}"/>
              </a:ext>
            </a:extLst>
          </p:cNvPr>
          <p:cNvSpPr>
            <a:spLocks noGrp="1"/>
          </p:cNvSpPr>
          <p:nvPr>
            <p:ph type="title"/>
          </p:nvPr>
        </p:nvSpPr>
        <p:spPr/>
        <p:txBody>
          <a:bodyPr/>
          <a:lstStyle/>
          <a:p>
            <a:r>
              <a:rPr lang="pl-PL" dirty="0" err="1"/>
              <a:t>Possible</a:t>
            </a:r>
            <a:r>
              <a:rPr lang="pl-PL" dirty="0"/>
              <a:t> </a:t>
            </a:r>
            <a:r>
              <a:rPr lang="pl-PL" dirty="0" err="1"/>
              <a:t>forms</a:t>
            </a:r>
            <a:r>
              <a:rPr lang="pl-PL" dirty="0"/>
              <a:t> of </a:t>
            </a:r>
            <a:r>
              <a:rPr lang="pl-PL" dirty="0" err="1"/>
              <a:t>Balance</a:t>
            </a:r>
            <a:r>
              <a:rPr lang="pl-PL" dirty="0"/>
              <a:t> </a:t>
            </a:r>
            <a:r>
              <a:rPr lang="pl-PL" dirty="0" err="1"/>
              <a:t>Sheets</a:t>
            </a:r>
            <a:endParaRPr lang="pl-PL" dirty="0"/>
          </a:p>
        </p:txBody>
      </p:sp>
      <p:sp>
        <p:nvSpPr>
          <p:cNvPr id="3" name="Symbol zastępczy zawartości 2">
            <a:extLst>
              <a:ext uri="{FF2B5EF4-FFF2-40B4-BE49-F238E27FC236}">
                <a16:creationId xmlns:a16="http://schemas.microsoft.com/office/drawing/2014/main" id="{C8095CA8-9029-4D70-B5BD-F9940791B4A3}"/>
              </a:ext>
            </a:extLst>
          </p:cNvPr>
          <p:cNvSpPr>
            <a:spLocks noGrp="1"/>
          </p:cNvSpPr>
          <p:nvPr>
            <p:ph idx="1"/>
          </p:nvPr>
        </p:nvSpPr>
        <p:spPr/>
        <p:txBody>
          <a:bodyPr/>
          <a:lstStyle/>
          <a:p>
            <a:r>
              <a:rPr lang="en-US" dirty="0"/>
              <a:t>Individual or consolidated balance sheet according to</a:t>
            </a:r>
            <a:r>
              <a:rPr lang="pl-PL" dirty="0"/>
              <a:t> </a:t>
            </a:r>
            <a:r>
              <a:rPr lang="pl-PL" dirty="0" err="1"/>
              <a:t>Polish</a:t>
            </a:r>
            <a:r>
              <a:rPr lang="pl-PL" dirty="0"/>
              <a:t> GAP</a:t>
            </a:r>
          </a:p>
          <a:p>
            <a:r>
              <a:rPr lang="en-US" dirty="0"/>
              <a:t>Individual or consolidated balance sheet according to IAS / IFRS</a:t>
            </a:r>
            <a:endParaRPr lang="pl-PL" dirty="0"/>
          </a:p>
        </p:txBody>
      </p:sp>
    </p:spTree>
    <p:extLst>
      <p:ext uri="{BB962C8B-B14F-4D97-AF65-F5344CB8AC3E}">
        <p14:creationId xmlns:p14="http://schemas.microsoft.com/office/powerpoint/2010/main" val="236008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01AF2F-5AB1-435E-8EC2-2BCA8594E1B8}"/>
              </a:ext>
            </a:extLst>
          </p:cNvPr>
          <p:cNvSpPr>
            <a:spLocks noGrp="1"/>
          </p:cNvSpPr>
          <p:nvPr>
            <p:ph type="title"/>
          </p:nvPr>
        </p:nvSpPr>
        <p:spPr/>
        <p:txBody>
          <a:bodyPr/>
          <a:lstStyle/>
          <a:p>
            <a:r>
              <a:rPr lang="pl-PL" dirty="0" err="1"/>
              <a:t>Balance</a:t>
            </a:r>
            <a:r>
              <a:rPr lang="pl-PL" dirty="0"/>
              <a:t> </a:t>
            </a:r>
            <a:r>
              <a:rPr lang="pl-PL" dirty="0" err="1"/>
              <a:t>sheet</a:t>
            </a:r>
            <a:r>
              <a:rPr lang="pl-PL" dirty="0"/>
              <a:t>: Basic </a:t>
            </a:r>
            <a:r>
              <a:rPr lang="pl-PL" dirty="0" err="1"/>
              <a:t>information</a:t>
            </a:r>
            <a:endParaRPr lang="pl-PL" dirty="0"/>
          </a:p>
        </p:txBody>
      </p:sp>
      <p:sp>
        <p:nvSpPr>
          <p:cNvPr id="3" name="Symbol zastępczy zawartości 2">
            <a:extLst>
              <a:ext uri="{FF2B5EF4-FFF2-40B4-BE49-F238E27FC236}">
                <a16:creationId xmlns:a16="http://schemas.microsoft.com/office/drawing/2014/main" id="{E2960E92-5F98-49DF-8CB5-5A5A4034F845}"/>
              </a:ext>
            </a:extLst>
          </p:cNvPr>
          <p:cNvSpPr>
            <a:spLocks noGrp="1"/>
          </p:cNvSpPr>
          <p:nvPr>
            <p:ph idx="1"/>
          </p:nvPr>
        </p:nvSpPr>
        <p:spPr/>
        <p:txBody>
          <a:bodyPr/>
          <a:lstStyle/>
          <a:p>
            <a:r>
              <a:rPr lang="en-US" dirty="0"/>
              <a:t>Assets </a:t>
            </a:r>
            <a:r>
              <a:rPr lang="pl-PL" dirty="0" err="1"/>
              <a:t>are</a:t>
            </a:r>
            <a:r>
              <a:rPr lang="pl-PL" dirty="0"/>
              <a:t> </a:t>
            </a:r>
            <a:r>
              <a:rPr lang="en-US" dirty="0"/>
              <a:t>ordered by increasing liquidity</a:t>
            </a:r>
            <a:endParaRPr lang="pl-PL" dirty="0"/>
          </a:p>
          <a:p>
            <a:r>
              <a:rPr lang="en-US" dirty="0"/>
              <a:t> Liabilities ordered according to increasing maturity</a:t>
            </a:r>
            <a:endParaRPr lang="pl-PL" dirty="0"/>
          </a:p>
          <a:p>
            <a:r>
              <a:rPr lang="pl-PL" dirty="0"/>
              <a:t>Gold </a:t>
            </a:r>
            <a:r>
              <a:rPr lang="pl-PL" dirty="0" err="1"/>
              <a:t>rule</a:t>
            </a:r>
            <a:r>
              <a:rPr lang="pl-PL" dirty="0"/>
              <a:t> of </a:t>
            </a:r>
            <a:r>
              <a:rPr lang="pl-PL" dirty="0" err="1"/>
              <a:t>balance</a:t>
            </a:r>
            <a:r>
              <a:rPr lang="pl-PL" dirty="0"/>
              <a:t>:</a:t>
            </a:r>
          </a:p>
          <a:p>
            <a:pPr marL="0" indent="0" algn="ctr">
              <a:buNone/>
            </a:pPr>
            <a:r>
              <a:rPr lang="pl-PL" dirty="0"/>
              <a:t>ASSETS = LIABILITIES</a:t>
            </a:r>
          </a:p>
        </p:txBody>
      </p:sp>
    </p:spTree>
    <p:extLst>
      <p:ext uri="{BB962C8B-B14F-4D97-AF65-F5344CB8AC3E}">
        <p14:creationId xmlns:p14="http://schemas.microsoft.com/office/powerpoint/2010/main" val="4018788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F4442-85A2-4BAD-BB06-9366558D2DDA}"/>
              </a:ext>
            </a:extLst>
          </p:cNvPr>
          <p:cNvSpPr>
            <a:spLocks noGrp="1"/>
          </p:cNvSpPr>
          <p:nvPr>
            <p:ph type="title"/>
          </p:nvPr>
        </p:nvSpPr>
        <p:spPr/>
        <p:txBody>
          <a:bodyPr/>
          <a:lstStyle/>
          <a:p>
            <a:r>
              <a:rPr lang="en-US" dirty="0"/>
              <a:t>Methods of </a:t>
            </a:r>
            <a:r>
              <a:rPr lang="pl-PL" dirty="0" err="1"/>
              <a:t>preparing</a:t>
            </a:r>
            <a:r>
              <a:rPr lang="pl-PL" dirty="0"/>
              <a:t> the</a:t>
            </a:r>
            <a:r>
              <a:rPr lang="en-US" dirty="0"/>
              <a:t> balance sheet</a:t>
            </a:r>
            <a:endParaRPr lang="pl-PL" dirty="0"/>
          </a:p>
        </p:txBody>
      </p:sp>
      <p:sp>
        <p:nvSpPr>
          <p:cNvPr id="3" name="Symbol zastępczy zawartości 2">
            <a:extLst>
              <a:ext uri="{FF2B5EF4-FFF2-40B4-BE49-F238E27FC236}">
                <a16:creationId xmlns:a16="http://schemas.microsoft.com/office/drawing/2014/main" id="{A618500E-94E3-47FF-8922-C7C59E19E5B2}"/>
              </a:ext>
            </a:extLst>
          </p:cNvPr>
          <p:cNvSpPr>
            <a:spLocks noGrp="1"/>
          </p:cNvSpPr>
          <p:nvPr>
            <p:ph idx="1"/>
          </p:nvPr>
        </p:nvSpPr>
        <p:spPr/>
        <p:txBody>
          <a:bodyPr>
            <a:normAutofit fontScale="92500" lnSpcReduction="20000"/>
          </a:bodyPr>
          <a:lstStyle/>
          <a:p>
            <a:pPr marL="0" indent="0">
              <a:buNone/>
            </a:pPr>
            <a:r>
              <a:rPr lang="en-US" b="1" dirty="0"/>
              <a:t>The gross method </a:t>
            </a:r>
            <a:r>
              <a:rPr lang="en-US" dirty="0"/>
              <a:t>- show</a:t>
            </a:r>
            <a:r>
              <a:rPr lang="pl-PL" dirty="0"/>
              <a:t>es</a:t>
            </a:r>
            <a:r>
              <a:rPr lang="en-US" dirty="0"/>
              <a:t> separately balance positions of all balance sheet accounts</a:t>
            </a:r>
            <a:endParaRPr lang="pl-PL" dirty="0"/>
          </a:p>
          <a:p>
            <a:pPr marL="0" indent="0">
              <a:buNone/>
            </a:pPr>
            <a:endParaRPr lang="pl-PL" dirty="0"/>
          </a:p>
          <a:p>
            <a:pPr marL="0" indent="0">
              <a:buNone/>
            </a:pPr>
            <a:r>
              <a:rPr lang="en-US" b="1" dirty="0"/>
              <a:t>Net method </a:t>
            </a:r>
            <a:r>
              <a:rPr lang="en-US" dirty="0"/>
              <a:t>- (applicable in Poland) value of particular groups of assets results from their adjusted book value:</a:t>
            </a:r>
            <a:endParaRPr lang="pl-PL" dirty="0"/>
          </a:p>
          <a:p>
            <a:r>
              <a:rPr lang="en-US" dirty="0"/>
              <a:t>in </a:t>
            </a:r>
            <a:r>
              <a:rPr lang="pl-PL" dirty="0" err="1"/>
              <a:t>fix</a:t>
            </a:r>
            <a:r>
              <a:rPr lang="en-US" dirty="0"/>
              <a:t> assets, depreciation and amortization write-offs have been made to date</a:t>
            </a:r>
            <a:endParaRPr lang="pl-PL" dirty="0"/>
          </a:p>
          <a:p>
            <a:r>
              <a:rPr lang="en-US" dirty="0"/>
              <a:t>in tangible assets, revaluation write-offs made so far</a:t>
            </a:r>
            <a:endParaRPr lang="pl-PL" dirty="0"/>
          </a:p>
          <a:p>
            <a:r>
              <a:rPr lang="en-US" dirty="0"/>
              <a:t>in receivables for write-downs made </a:t>
            </a:r>
            <a:r>
              <a:rPr lang="pl-PL" dirty="0" err="1"/>
              <a:t>year</a:t>
            </a:r>
            <a:r>
              <a:rPr lang="pl-PL" dirty="0"/>
              <a:t> to </a:t>
            </a:r>
            <a:r>
              <a:rPr lang="pl-PL" dirty="0" err="1"/>
              <a:t>date</a:t>
            </a:r>
            <a:endParaRPr lang="pl-PL" dirty="0"/>
          </a:p>
        </p:txBody>
      </p:sp>
    </p:spTree>
    <p:extLst>
      <p:ext uri="{BB962C8B-B14F-4D97-AF65-F5344CB8AC3E}">
        <p14:creationId xmlns:p14="http://schemas.microsoft.com/office/powerpoint/2010/main" val="3379219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1F13E0-C3BA-47D0-B54D-0E71A285C6A3}"/>
              </a:ext>
            </a:extLst>
          </p:cNvPr>
          <p:cNvSpPr>
            <a:spLocks noGrp="1"/>
          </p:cNvSpPr>
          <p:nvPr>
            <p:ph type="title"/>
          </p:nvPr>
        </p:nvSpPr>
        <p:spPr/>
        <p:txBody>
          <a:bodyPr/>
          <a:lstStyle/>
          <a:p>
            <a:r>
              <a:rPr lang="pl-PL" dirty="0" err="1"/>
              <a:t>Assets</a:t>
            </a:r>
            <a:endParaRPr lang="pl-PL" dirty="0"/>
          </a:p>
        </p:txBody>
      </p:sp>
      <p:sp>
        <p:nvSpPr>
          <p:cNvPr id="3" name="Symbol zastępczy zawartości 2">
            <a:extLst>
              <a:ext uri="{FF2B5EF4-FFF2-40B4-BE49-F238E27FC236}">
                <a16:creationId xmlns:a16="http://schemas.microsoft.com/office/drawing/2014/main" id="{4D4BA58A-5786-4A2F-AA53-5DAD9E5DCB2F}"/>
              </a:ext>
            </a:extLst>
          </p:cNvPr>
          <p:cNvSpPr>
            <a:spLocks noGrp="1"/>
          </p:cNvSpPr>
          <p:nvPr>
            <p:ph idx="1"/>
          </p:nvPr>
        </p:nvSpPr>
        <p:spPr/>
        <p:txBody>
          <a:bodyPr/>
          <a:lstStyle/>
          <a:p>
            <a:pPr marL="0" indent="0">
              <a:buNone/>
            </a:pPr>
            <a:r>
              <a:rPr lang="pl-PL" b="1" dirty="0"/>
              <a:t>T</a:t>
            </a:r>
            <a:r>
              <a:rPr lang="en-US" b="1" dirty="0" err="1"/>
              <a:t>angible</a:t>
            </a:r>
            <a:r>
              <a:rPr lang="en-US" b="1" dirty="0"/>
              <a:t> assets</a:t>
            </a:r>
            <a:r>
              <a:rPr lang="pl-PL" b="1" dirty="0"/>
              <a:t> </a:t>
            </a:r>
            <a:r>
              <a:rPr lang="en-US" dirty="0"/>
              <a:t>:assets not classified as current assets</a:t>
            </a:r>
            <a:endParaRPr lang="pl-PL" dirty="0"/>
          </a:p>
          <a:p>
            <a:pPr marL="0" indent="0">
              <a:buNone/>
            </a:pPr>
            <a:endParaRPr lang="en-US" dirty="0"/>
          </a:p>
          <a:p>
            <a:pPr marL="0" indent="0">
              <a:buNone/>
            </a:pPr>
            <a:r>
              <a:rPr lang="pl-PL" b="1" dirty="0" err="1"/>
              <a:t>Current</a:t>
            </a:r>
            <a:r>
              <a:rPr lang="pl-PL" b="1" dirty="0"/>
              <a:t> a</a:t>
            </a:r>
            <a:r>
              <a:rPr lang="en-US" b="1" dirty="0" err="1"/>
              <a:t>ssets</a:t>
            </a:r>
            <a:r>
              <a:rPr lang="en-US" b="1" dirty="0"/>
              <a:t>:</a:t>
            </a:r>
            <a:r>
              <a:rPr lang="pl-PL" b="1" dirty="0"/>
              <a:t> </a:t>
            </a:r>
          </a:p>
          <a:p>
            <a:pPr marL="0" indent="0">
              <a:buNone/>
            </a:pPr>
            <a:r>
              <a:rPr lang="en-US" dirty="0"/>
              <a:t>they are consumed or used as part of the normal operating cycle</a:t>
            </a:r>
          </a:p>
          <a:p>
            <a:r>
              <a:rPr lang="en-US" dirty="0"/>
              <a:t>they will expire in the period of up to 12 months</a:t>
            </a:r>
            <a:endParaRPr lang="pl-PL" dirty="0"/>
          </a:p>
          <a:p>
            <a:r>
              <a:rPr lang="en-US" dirty="0"/>
              <a:t>they have the form of monetary assets</a:t>
            </a:r>
          </a:p>
          <a:p>
            <a:endParaRPr lang="pl-PL" dirty="0"/>
          </a:p>
        </p:txBody>
      </p:sp>
    </p:spTree>
    <p:extLst>
      <p:ext uri="{BB962C8B-B14F-4D97-AF65-F5344CB8AC3E}">
        <p14:creationId xmlns:p14="http://schemas.microsoft.com/office/powerpoint/2010/main" val="3210977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250474-F46D-43C5-AE0D-09FE969A0D25}"/>
              </a:ext>
            </a:extLst>
          </p:cNvPr>
          <p:cNvSpPr>
            <a:spLocks noGrp="1"/>
          </p:cNvSpPr>
          <p:nvPr>
            <p:ph type="title"/>
          </p:nvPr>
        </p:nvSpPr>
        <p:spPr>
          <a:xfrm>
            <a:off x="1212274" y="-166254"/>
            <a:ext cx="10018713" cy="1752599"/>
          </a:xfrm>
        </p:spPr>
        <p:txBody>
          <a:bodyPr/>
          <a:lstStyle/>
          <a:p>
            <a:r>
              <a:rPr lang="pl-PL" dirty="0" err="1"/>
              <a:t>Assets</a:t>
            </a:r>
            <a:r>
              <a:rPr lang="pl-PL" dirty="0"/>
              <a:t> ( T</a:t>
            </a:r>
            <a:r>
              <a:rPr lang="en-US" dirty="0" err="1"/>
              <a:t>angible</a:t>
            </a:r>
            <a:r>
              <a:rPr lang="pl-PL" dirty="0"/>
              <a:t> </a:t>
            </a:r>
            <a:r>
              <a:rPr lang="pl-PL" dirty="0" err="1"/>
              <a:t>Assets</a:t>
            </a:r>
            <a:r>
              <a:rPr lang="pl-PL" dirty="0"/>
              <a:t>)</a:t>
            </a:r>
          </a:p>
        </p:txBody>
      </p:sp>
      <p:sp>
        <p:nvSpPr>
          <p:cNvPr id="3" name="Symbol zastępczy zawartości 2">
            <a:extLst>
              <a:ext uri="{FF2B5EF4-FFF2-40B4-BE49-F238E27FC236}">
                <a16:creationId xmlns:a16="http://schemas.microsoft.com/office/drawing/2014/main" id="{8BD3B110-D49F-4B6B-9870-63D341349112}"/>
              </a:ext>
            </a:extLst>
          </p:cNvPr>
          <p:cNvSpPr>
            <a:spLocks noGrp="1"/>
          </p:cNvSpPr>
          <p:nvPr>
            <p:ph idx="1"/>
          </p:nvPr>
        </p:nvSpPr>
        <p:spPr>
          <a:xfrm>
            <a:off x="1371601" y="1586345"/>
            <a:ext cx="10422368" cy="4204856"/>
          </a:xfrm>
        </p:spPr>
        <p:txBody>
          <a:bodyPr>
            <a:normAutofit/>
          </a:bodyPr>
          <a:lstStyle/>
          <a:p>
            <a:r>
              <a:rPr lang="pl-PL" b="1" dirty="0"/>
              <a:t>I</a:t>
            </a:r>
            <a:r>
              <a:rPr lang="en-US" b="1" dirty="0" err="1"/>
              <a:t>ntangible</a:t>
            </a:r>
            <a:r>
              <a:rPr lang="en-US" b="1" dirty="0"/>
              <a:t> assets</a:t>
            </a:r>
            <a:r>
              <a:rPr lang="en-US" dirty="0"/>
              <a:t>: copyrights, licenses, concessions, patents, know-how,</a:t>
            </a:r>
            <a:endParaRPr lang="pl-PL" dirty="0"/>
          </a:p>
          <a:p>
            <a:r>
              <a:rPr lang="pl-PL" b="1" dirty="0" err="1"/>
              <a:t>Fixed</a:t>
            </a:r>
            <a:r>
              <a:rPr lang="pl-PL" b="1" dirty="0"/>
              <a:t> </a:t>
            </a:r>
            <a:r>
              <a:rPr lang="pl-PL" b="1" dirty="0" err="1"/>
              <a:t>assets</a:t>
            </a:r>
            <a:r>
              <a:rPr lang="pl-PL" b="1" dirty="0"/>
              <a:t>: </a:t>
            </a:r>
            <a:r>
              <a:rPr lang="en-US" dirty="0"/>
              <a:t>property, plant and equipment with an expected useful life longer than one year, complete, usable and intended for the needs of the unit</a:t>
            </a:r>
            <a:br>
              <a:rPr lang="en-US" dirty="0"/>
            </a:br>
            <a:r>
              <a:rPr lang="en-US" dirty="0"/>
              <a:t>for example: real estate (land, cooperative right to business premises), machinery, equipment, means of transport, improvements in foreign fixed assets, live inventory</a:t>
            </a:r>
            <a:endParaRPr lang="pl-PL" dirty="0"/>
          </a:p>
          <a:p>
            <a:r>
              <a:rPr lang="pl-PL" b="1" dirty="0"/>
              <a:t>F</a:t>
            </a:r>
            <a:r>
              <a:rPr lang="en-US" b="1" dirty="0" err="1"/>
              <a:t>ixed</a:t>
            </a:r>
            <a:r>
              <a:rPr lang="en-US" b="1" dirty="0"/>
              <a:t> assets under construction </a:t>
            </a:r>
            <a:endParaRPr lang="pl-PL" b="1" dirty="0"/>
          </a:p>
          <a:p>
            <a:endParaRPr lang="pl-PL" dirty="0"/>
          </a:p>
        </p:txBody>
      </p:sp>
    </p:spTree>
    <p:extLst>
      <p:ext uri="{BB962C8B-B14F-4D97-AF65-F5344CB8AC3E}">
        <p14:creationId xmlns:p14="http://schemas.microsoft.com/office/powerpoint/2010/main" val="3629047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C0B8F-7579-4616-95AC-9FD3C5D7ADB2}"/>
              </a:ext>
            </a:extLst>
          </p:cNvPr>
          <p:cNvSpPr>
            <a:spLocks noGrp="1"/>
          </p:cNvSpPr>
          <p:nvPr>
            <p:ph type="title"/>
          </p:nvPr>
        </p:nvSpPr>
        <p:spPr>
          <a:xfrm>
            <a:off x="1484310" y="353292"/>
            <a:ext cx="10018713" cy="713508"/>
          </a:xfrm>
        </p:spPr>
        <p:txBody>
          <a:bodyPr/>
          <a:lstStyle/>
          <a:p>
            <a:r>
              <a:rPr lang="pl-PL" dirty="0" err="1"/>
              <a:t>Assets</a:t>
            </a:r>
            <a:r>
              <a:rPr lang="pl-PL" dirty="0"/>
              <a:t> ( T</a:t>
            </a:r>
            <a:r>
              <a:rPr lang="en-US" dirty="0" err="1"/>
              <a:t>angible</a:t>
            </a:r>
            <a:r>
              <a:rPr lang="pl-PL" dirty="0"/>
              <a:t> </a:t>
            </a:r>
            <a:r>
              <a:rPr lang="pl-PL" dirty="0" err="1"/>
              <a:t>Assets</a:t>
            </a:r>
            <a:r>
              <a:rPr lang="pl-PL" dirty="0"/>
              <a:t>)</a:t>
            </a:r>
          </a:p>
        </p:txBody>
      </p:sp>
      <p:sp>
        <p:nvSpPr>
          <p:cNvPr id="3" name="Symbol zastępczy zawartości 2">
            <a:extLst>
              <a:ext uri="{FF2B5EF4-FFF2-40B4-BE49-F238E27FC236}">
                <a16:creationId xmlns:a16="http://schemas.microsoft.com/office/drawing/2014/main" id="{C6D17201-BDA4-48A4-BD47-0CAD3DF20538}"/>
              </a:ext>
            </a:extLst>
          </p:cNvPr>
          <p:cNvSpPr>
            <a:spLocks noGrp="1"/>
          </p:cNvSpPr>
          <p:nvPr>
            <p:ph idx="1"/>
          </p:nvPr>
        </p:nvSpPr>
        <p:spPr>
          <a:xfrm>
            <a:off x="1484310" y="1066801"/>
            <a:ext cx="10018713" cy="4724400"/>
          </a:xfrm>
        </p:spPr>
        <p:txBody>
          <a:bodyPr>
            <a:normAutofit/>
          </a:bodyPr>
          <a:lstStyle/>
          <a:p>
            <a:r>
              <a:rPr lang="en-US" b="1" dirty="0"/>
              <a:t>Long-term receivables</a:t>
            </a:r>
            <a:br>
              <a:rPr lang="en-US" dirty="0"/>
            </a:br>
            <a:r>
              <a:rPr lang="en-US" dirty="0"/>
              <a:t>a group of receivables that become due in a period longer than 12 months from the balance sheet date, </a:t>
            </a:r>
            <a:r>
              <a:rPr lang="pl-PL" dirty="0" err="1"/>
              <a:t>exept</a:t>
            </a:r>
            <a:r>
              <a:rPr lang="pl-PL" dirty="0"/>
              <a:t> </a:t>
            </a:r>
            <a:r>
              <a:rPr lang="en-US" dirty="0"/>
              <a:t>of trade receivables</a:t>
            </a:r>
            <a:br>
              <a:rPr lang="pl-PL" dirty="0"/>
            </a:br>
            <a:r>
              <a:rPr lang="en-US" u="sng" dirty="0"/>
              <a:t>for example: </a:t>
            </a:r>
            <a:r>
              <a:rPr lang="en-US" dirty="0"/>
              <a:t>receivables from customers, public receivables, receivables from employees, financial claims</a:t>
            </a:r>
            <a:endParaRPr lang="pl-PL" dirty="0"/>
          </a:p>
          <a:p>
            <a:r>
              <a:rPr lang="pl-PL" b="1" dirty="0"/>
              <a:t>L</a:t>
            </a:r>
            <a:r>
              <a:rPr lang="en-US" b="1" dirty="0" err="1"/>
              <a:t>ong</a:t>
            </a:r>
            <a:r>
              <a:rPr lang="en-US" b="1" dirty="0"/>
              <a:t> term investments</a:t>
            </a:r>
            <a:br>
              <a:rPr lang="en-US" dirty="0"/>
            </a:br>
            <a:r>
              <a:rPr lang="en-US" dirty="0" err="1"/>
              <a:t>investments</a:t>
            </a:r>
            <a:r>
              <a:rPr lang="en-US" dirty="0"/>
              <a:t> are assets held in order to achieve economic benefits resulting from the increase in the value of these assets, to obtain income from</a:t>
            </a:r>
            <a:r>
              <a:rPr lang="pl-PL" dirty="0"/>
              <a:t> </a:t>
            </a:r>
            <a:r>
              <a:rPr lang="pl-PL" dirty="0" err="1"/>
              <a:t>hold</a:t>
            </a:r>
            <a:r>
              <a:rPr lang="en-US" dirty="0"/>
              <a:t> them in the form of interest, dividends or other benefits, including a commercial transaction</a:t>
            </a:r>
            <a:br>
              <a:rPr lang="en-US" dirty="0"/>
            </a:br>
            <a:r>
              <a:rPr lang="en-US" u="sng" dirty="0"/>
              <a:t>for example</a:t>
            </a:r>
            <a:r>
              <a:rPr lang="en-US" dirty="0"/>
              <a:t>: real estate, intangible assets, long-term financial assets and other long-term investments  </a:t>
            </a:r>
            <a:endParaRPr lang="pl-PL" dirty="0"/>
          </a:p>
        </p:txBody>
      </p:sp>
    </p:spTree>
    <p:extLst>
      <p:ext uri="{BB962C8B-B14F-4D97-AF65-F5344CB8AC3E}">
        <p14:creationId xmlns:p14="http://schemas.microsoft.com/office/powerpoint/2010/main" val="115285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3C91DE-3680-4502-9FBB-B63F040A167B}"/>
              </a:ext>
            </a:extLst>
          </p:cNvPr>
          <p:cNvSpPr>
            <a:spLocks noGrp="1"/>
          </p:cNvSpPr>
          <p:nvPr>
            <p:ph type="title"/>
          </p:nvPr>
        </p:nvSpPr>
        <p:spPr/>
        <p:txBody>
          <a:bodyPr/>
          <a:lstStyle/>
          <a:p>
            <a:r>
              <a:rPr lang="pl-PL" b="1" dirty="0"/>
              <a:t>Office </a:t>
            </a:r>
            <a:r>
              <a:rPr lang="pl-PL" b="1" dirty="0" err="1"/>
              <a:t>hours</a:t>
            </a:r>
            <a:endParaRPr lang="pl-PL" b="1" dirty="0"/>
          </a:p>
        </p:txBody>
      </p:sp>
      <p:sp>
        <p:nvSpPr>
          <p:cNvPr id="3" name="Symbol zastępczy zawartości 2">
            <a:extLst>
              <a:ext uri="{FF2B5EF4-FFF2-40B4-BE49-F238E27FC236}">
                <a16:creationId xmlns:a16="http://schemas.microsoft.com/office/drawing/2014/main" id="{88E71C68-827D-4599-A2BC-384C623E8CB5}"/>
              </a:ext>
            </a:extLst>
          </p:cNvPr>
          <p:cNvSpPr>
            <a:spLocks noGrp="1"/>
          </p:cNvSpPr>
          <p:nvPr>
            <p:ph idx="1"/>
          </p:nvPr>
        </p:nvSpPr>
        <p:spPr/>
        <p:txBody>
          <a:bodyPr/>
          <a:lstStyle/>
          <a:p>
            <a:r>
              <a:rPr lang="en-US" dirty="0"/>
              <a:t>E-mail: </a:t>
            </a:r>
            <a:r>
              <a:rPr lang="pl-PL" dirty="0" err="1">
                <a:hlinkClick r:id="rId2"/>
              </a:rPr>
              <a:t>martyna.mikolajek</a:t>
            </a:r>
            <a:r>
              <a:rPr lang="en-US" dirty="0">
                <a:hlinkClick r:id="rId2"/>
              </a:rPr>
              <a:t>@uwr.edu.pl</a:t>
            </a:r>
            <a:endParaRPr lang="pl-PL" dirty="0"/>
          </a:p>
          <a:p>
            <a:endParaRPr lang="pl-PL" dirty="0"/>
          </a:p>
          <a:p>
            <a:r>
              <a:rPr lang="en-US" dirty="0"/>
              <a:t>Room</a:t>
            </a:r>
            <a:r>
              <a:rPr lang="pl-PL" dirty="0"/>
              <a:t>:</a:t>
            </a:r>
            <a:r>
              <a:rPr lang="en-US" dirty="0"/>
              <a:t> 106C</a:t>
            </a:r>
            <a:endParaRPr lang="pl-PL" dirty="0"/>
          </a:p>
          <a:p>
            <a:endParaRPr lang="pl-PL" dirty="0"/>
          </a:p>
          <a:p>
            <a:r>
              <a:rPr lang="pl-PL" altLang="pl-PL" dirty="0" err="1">
                <a:solidFill>
                  <a:srgbClr val="212121"/>
                </a:solidFill>
                <a:latin typeface="inherit"/>
              </a:rPr>
              <a:t>Tuesday</a:t>
            </a:r>
            <a:r>
              <a:rPr lang="pl-PL" altLang="pl-PL" dirty="0">
                <a:solidFill>
                  <a:srgbClr val="212121"/>
                </a:solidFill>
                <a:latin typeface="inherit"/>
              </a:rPr>
              <a:t>: 17:00-19:00</a:t>
            </a:r>
            <a:endParaRPr kumimoji="0" lang="pl-PL" altLang="pl-PL" sz="1400" b="0" i="0" u="none" strike="noStrike" cap="none" normalizeH="0" baseline="0" dirty="0">
              <a:ln>
                <a:noFill/>
              </a:ln>
              <a:solidFill>
                <a:schemeClr val="tx1"/>
              </a:solidFill>
              <a:effectLst/>
              <a:latin typeface="Arial" panose="020B0604020202020204" pitchFamily="34" charset="0"/>
            </a:endParaRPr>
          </a:p>
          <a:p>
            <a:endParaRPr lang="pl-PL" dirty="0"/>
          </a:p>
          <a:p>
            <a:endParaRPr lang="pl-PL" dirty="0"/>
          </a:p>
        </p:txBody>
      </p:sp>
      <p:sp>
        <p:nvSpPr>
          <p:cNvPr id="6" name="Rectangle 3">
            <a:extLst>
              <a:ext uri="{FF2B5EF4-FFF2-40B4-BE49-F238E27FC236}">
                <a16:creationId xmlns:a16="http://schemas.microsoft.com/office/drawing/2014/main" id="{178FA7F2-1D4A-442B-8A1D-8AA6A33C4A8C}"/>
              </a:ext>
            </a:extLst>
          </p:cNvPr>
          <p:cNvSpPr>
            <a:spLocks noChangeArrowheads="1"/>
          </p:cNvSpPr>
          <p:nvPr/>
        </p:nvSpPr>
        <p:spPr bwMode="auto">
          <a:xfrm>
            <a:off x="1276350" y="3322550"/>
            <a:ext cx="65" cy="2128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4466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ABAD68-B688-4E2A-8CB1-DEC20F0A7DB2}"/>
              </a:ext>
            </a:extLst>
          </p:cNvPr>
          <p:cNvSpPr>
            <a:spLocks noGrp="1"/>
          </p:cNvSpPr>
          <p:nvPr>
            <p:ph type="title"/>
          </p:nvPr>
        </p:nvSpPr>
        <p:spPr/>
        <p:txBody>
          <a:bodyPr/>
          <a:lstStyle/>
          <a:p>
            <a:r>
              <a:rPr lang="pl-PL" dirty="0" err="1"/>
              <a:t>Assets</a:t>
            </a:r>
            <a:r>
              <a:rPr lang="pl-PL" dirty="0"/>
              <a:t> ( T</a:t>
            </a:r>
            <a:r>
              <a:rPr lang="en-US" dirty="0" err="1"/>
              <a:t>angible</a:t>
            </a:r>
            <a:r>
              <a:rPr lang="pl-PL" dirty="0"/>
              <a:t> </a:t>
            </a:r>
            <a:r>
              <a:rPr lang="pl-PL" dirty="0" err="1"/>
              <a:t>Assets</a:t>
            </a:r>
            <a:r>
              <a:rPr lang="pl-PL" dirty="0"/>
              <a:t>)</a:t>
            </a:r>
          </a:p>
        </p:txBody>
      </p:sp>
      <p:sp>
        <p:nvSpPr>
          <p:cNvPr id="3" name="Symbol zastępczy zawartości 2">
            <a:extLst>
              <a:ext uri="{FF2B5EF4-FFF2-40B4-BE49-F238E27FC236}">
                <a16:creationId xmlns:a16="http://schemas.microsoft.com/office/drawing/2014/main" id="{E169E460-9E84-4AF2-89CE-FB86CD3279ED}"/>
              </a:ext>
            </a:extLst>
          </p:cNvPr>
          <p:cNvSpPr>
            <a:spLocks noGrp="1"/>
          </p:cNvSpPr>
          <p:nvPr>
            <p:ph idx="1"/>
          </p:nvPr>
        </p:nvSpPr>
        <p:spPr/>
        <p:txBody>
          <a:bodyPr/>
          <a:lstStyle/>
          <a:p>
            <a:r>
              <a:rPr lang="pl-PL" b="1" dirty="0" err="1"/>
              <a:t>Long</a:t>
            </a:r>
            <a:r>
              <a:rPr lang="pl-PL" b="1" dirty="0"/>
              <a:t>-term </a:t>
            </a:r>
            <a:r>
              <a:rPr lang="pl-PL" b="1" dirty="0" err="1"/>
              <a:t>prepayments</a:t>
            </a:r>
            <a:r>
              <a:rPr lang="pl-PL" b="1" dirty="0"/>
              <a:t> </a:t>
            </a:r>
            <a:r>
              <a:rPr lang="en-US" dirty="0"/>
              <a:t>they </a:t>
            </a:r>
            <a:r>
              <a:rPr lang="pl-PL" dirty="0" err="1"/>
              <a:t>balanced</a:t>
            </a:r>
            <a:r>
              <a:rPr lang="pl-PL" dirty="0"/>
              <a:t> </a:t>
            </a:r>
            <a:r>
              <a:rPr lang="en-US" dirty="0"/>
              <a:t>revenues and costs,</a:t>
            </a:r>
            <a:r>
              <a:rPr lang="pl-PL" dirty="0"/>
              <a:t> </a:t>
            </a:r>
            <a:r>
              <a:rPr lang="pl-PL" dirty="0" err="1"/>
              <a:t>so</a:t>
            </a:r>
            <a:r>
              <a:rPr lang="pl-PL" dirty="0"/>
              <a:t> </a:t>
            </a:r>
            <a:r>
              <a:rPr lang="pl-PL" dirty="0" err="1"/>
              <a:t>they</a:t>
            </a:r>
            <a:r>
              <a:rPr lang="pl-PL" dirty="0"/>
              <a:t> </a:t>
            </a:r>
            <a:r>
              <a:rPr lang="pl-PL" dirty="0" err="1"/>
              <a:t>are</a:t>
            </a:r>
            <a:r>
              <a:rPr lang="pl-PL" dirty="0"/>
              <a:t> </a:t>
            </a:r>
            <a:r>
              <a:rPr lang="en-US" dirty="0"/>
              <a:t> settlements lasting longer than 12 months</a:t>
            </a:r>
            <a:br>
              <a:rPr lang="en-US" dirty="0"/>
            </a:br>
            <a:r>
              <a:rPr lang="en-US" u="sng" dirty="0"/>
              <a:t>for example</a:t>
            </a:r>
            <a:r>
              <a:rPr lang="en-US" dirty="0"/>
              <a:t>: long-term deferred tax assets and other accruals </a:t>
            </a:r>
            <a:endParaRPr lang="pl-PL" b="1" dirty="0"/>
          </a:p>
        </p:txBody>
      </p:sp>
    </p:spTree>
    <p:extLst>
      <p:ext uri="{BB962C8B-B14F-4D97-AF65-F5344CB8AC3E}">
        <p14:creationId xmlns:p14="http://schemas.microsoft.com/office/powerpoint/2010/main" val="13436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4BF18-7C46-4A2C-9AAA-0A0E44488F01}"/>
              </a:ext>
            </a:extLst>
          </p:cNvPr>
          <p:cNvSpPr>
            <a:spLocks noGrp="1"/>
          </p:cNvSpPr>
          <p:nvPr>
            <p:ph type="title"/>
          </p:nvPr>
        </p:nvSpPr>
        <p:spPr/>
        <p:txBody>
          <a:bodyPr/>
          <a:lstStyle/>
          <a:p>
            <a:r>
              <a:rPr lang="pl-PL" dirty="0" err="1"/>
              <a:t>Assets</a:t>
            </a:r>
            <a:r>
              <a:rPr lang="pl-PL" dirty="0"/>
              <a:t> (</a:t>
            </a:r>
            <a:r>
              <a:rPr lang="pl-PL" dirty="0" err="1"/>
              <a:t>Current</a:t>
            </a:r>
            <a:r>
              <a:rPr lang="pl-PL" dirty="0"/>
              <a:t> a</a:t>
            </a:r>
            <a:r>
              <a:rPr lang="en-US" dirty="0" err="1"/>
              <a:t>ssets</a:t>
            </a:r>
            <a:r>
              <a:rPr lang="pl-PL" dirty="0"/>
              <a:t>)</a:t>
            </a:r>
          </a:p>
        </p:txBody>
      </p:sp>
      <p:sp>
        <p:nvSpPr>
          <p:cNvPr id="3" name="Symbol zastępczy zawartości 2">
            <a:extLst>
              <a:ext uri="{FF2B5EF4-FFF2-40B4-BE49-F238E27FC236}">
                <a16:creationId xmlns:a16="http://schemas.microsoft.com/office/drawing/2014/main" id="{F054E9FC-E31E-417D-AC59-1146E4E1C44D}"/>
              </a:ext>
            </a:extLst>
          </p:cNvPr>
          <p:cNvSpPr>
            <a:spLocks noGrp="1"/>
          </p:cNvSpPr>
          <p:nvPr>
            <p:ph idx="1"/>
          </p:nvPr>
        </p:nvSpPr>
        <p:spPr/>
        <p:txBody>
          <a:bodyPr/>
          <a:lstStyle/>
          <a:p>
            <a:pPr marL="0" indent="0">
              <a:buNone/>
            </a:pPr>
            <a:r>
              <a:rPr lang="pl-PL" dirty="0" err="1"/>
              <a:t>Assets</a:t>
            </a:r>
            <a:r>
              <a:rPr lang="pl-PL" dirty="0"/>
              <a:t> f</a:t>
            </a:r>
            <a:r>
              <a:rPr lang="en-US" dirty="0"/>
              <a:t>or sale or consumption within 12 months from the balance sheet date or during the normal operating cycle </a:t>
            </a:r>
            <a:endParaRPr lang="pl-PL" dirty="0"/>
          </a:p>
        </p:txBody>
      </p:sp>
    </p:spTree>
    <p:extLst>
      <p:ext uri="{BB962C8B-B14F-4D97-AF65-F5344CB8AC3E}">
        <p14:creationId xmlns:p14="http://schemas.microsoft.com/office/powerpoint/2010/main" val="263337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17974-9A9C-43C6-8FA4-D1B879D6F243}"/>
              </a:ext>
            </a:extLst>
          </p:cNvPr>
          <p:cNvSpPr>
            <a:spLocks noGrp="1"/>
          </p:cNvSpPr>
          <p:nvPr>
            <p:ph type="title"/>
          </p:nvPr>
        </p:nvSpPr>
        <p:spPr/>
        <p:txBody>
          <a:bodyPr/>
          <a:lstStyle/>
          <a:p>
            <a:r>
              <a:rPr lang="pl-PL" dirty="0" err="1"/>
              <a:t>Assets</a:t>
            </a:r>
            <a:r>
              <a:rPr lang="pl-PL" dirty="0"/>
              <a:t> (</a:t>
            </a:r>
            <a:r>
              <a:rPr lang="pl-PL" dirty="0" err="1"/>
              <a:t>Current</a:t>
            </a:r>
            <a:r>
              <a:rPr lang="pl-PL" dirty="0"/>
              <a:t> a</a:t>
            </a:r>
            <a:r>
              <a:rPr lang="en-US" dirty="0" err="1"/>
              <a:t>ssets</a:t>
            </a:r>
            <a:r>
              <a:rPr lang="pl-PL" dirty="0"/>
              <a:t>)</a:t>
            </a:r>
          </a:p>
        </p:txBody>
      </p:sp>
      <p:sp>
        <p:nvSpPr>
          <p:cNvPr id="3" name="Symbol zastępczy zawartości 2">
            <a:extLst>
              <a:ext uri="{FF2B5EF4-FFF2-40B4-BE49-F238E27FC236}">
                <a16:creationId xmlns:a16="http://schemas.microsoft.com/office/drawing/2014/main" id="{E0BB8BD6-B0DE-4853-A88A-D346BEA07EB1}"/>
              </a:ext>
            </a:extLst>
          </p:cNvPr>
          <p:cNvSpPr>
            <a:spLocks noGrp="1"/>
          </p:cNvSpPr>
          <p:nvPr>
            <p:ph idx="1"/>
          </p:nvPr>
        </p:nvSpPr>
        <p:spPr>
          <a:xfrm>
            <a:off x="1453426" y="2438399"/>
            <a:ext cx="10018713" cy="3124201"/>
          </a:xfrm>
        </p:spPr>
        <p:txBody>
          <a:bodyPr/>
          <a:lstStyle/>
          <a:p>
            <a:pPr marL="0" indent="0">
              <a:buNone/>
            </a:pPr>
            <a:r>
              <a:rPr lang="pl-PL" b="1" dirty="0" err="1"/>
              <a:t>Suppplies</a:t>
            </a:r>
            <a:endParaRPr lang="pl-PL" b="1" dirty="0"/>
          </a:p>
          <a:p>
            <a:r>
              <a:rPr lang="en-US" u="sng" dirty="0"/>
              <a:t>materials </a:t>
            </a:r>
            <a:r>
              <a:rPr lang="en-US" dirty="0"/>
              <a:t>- purchased by the unit for their own consumption</a:t>
            </a:r>
            <a:endParaRPr lang="pl-PL" dirty="0"/>
          </a:p>
          <a:p>
            <a:r>
              <a:rPr lang="en-US" u="sng" dirty="0"/>
              <a:t>finished products (semi-finished products, products in progress</a:t>
            </a:r>
            <a:r>
              <a:rPr lang="en-US" dirty="0"/>
              <a:t>) - products and services for sale</a:t>
            </a:r>
            <a:r>
              <a:rPr lang="pl-PL" dirty="0"/>
              <a:t>, </a:t>
            </a:r>
            <a:r>
              <a:rPr lang="pl-PL" dirty="0" err="1"/>
              <a:t>which</a:t>
            </a:r>
            <a:r>
              <a:rPr lang="pl-PL" dirty="0"/>
              <a:t> was </a:t>
            </a:r>
            <a:r>
              <a:rPr lang="pl-PL" dirty="0" err="1"/>
              <a:t>produced</a:t>
            </a:r>
            <a:r>
              <a:rPr lang="pl-PL" dirty="0"/>
              <a:t> by unit</a:t>
            </a:r>
          </a:p>
          <a:p>
            <a:r>
              <a:rPr lang="en-US" u="sng" dirty="0"/>
              <a:t>goods </a:t>
            </a:r>
            <a:r>
              <a:rPr lang="en-US" dirty="0"/>
              <a:t>- tangible components of current assets of the unit acquired for the resale in the unprocessed state </a:t>
            </a:r>
            <a:endParaRPr lang="pl-PL" dirty="0"/>
          </a:p>
        </p:txBody>
      </p:sp>
    </p:spTree>
    <p:extLst>
      <p:ext uri="{BB962C8B-B14F-4D97-AF65-F5344CB8AC3E}">
        <p14:creationId xmlns:p14="http://schemas.microsoft.com/office/powerpoint/2010/main" val="211324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C59CC9-EF03-4C51-8F55-DCE632A0061E}"/>
              </a:ext>
            </a:extLst>
          </p:cNvPr>
          <p:cNvSpPr>
            <a:spLocks noGrp="1"/>
          </p:cNvSpPr>
          <p:nvPr>
            <p:ph type="title"/>
          </p:nvPr>
        </p:nvSpPr>
        <p:spPr/>
        <p:txBody>
          <a:bodyPr/>
          <a:lstStyle/>
          <a:p>
            <a:r>
              <a:rPr lang="pl-PL" dirty="0" err="1"/>
              <a:t>Assets</a:t>
            </a:r>
            <a:r>
              <a:rPr lang="pl-PL" dirty="0"/>
              <a:t> (</a:t>
            </a:r>
            <a:r>
              <a:rPr lang="pl-PL" dirty="0" err="1"/>
              <a:t>Current</a:t>
            </a:r>
            <a:r>
              <a:rPr lang="pl-PL" dirty="0"/>
              <a:t> a</a:t>
            </a:r>
            <a:r>
              <a:rPr lang="en-US" dirty="0" err="1"/>
              <a:t>ssets</a:t>
            </a:r>
            <a:r>
              <a:rPr lang="pl-PL" dirty="0"/>
              <a:t>)</a:t>
            </a:r>
          </a:p>
        </p:txBody>
      </p:sp>
      <p:sp>
        <p:nvSpPr>
          <p:cNvPr id="3" name="Symbol zastępczy zawartości 2">
            <a:extLst>
              <a:ext uri="{FF2B5EF4-FFF2-40B4-BE49-F238E27FC236}">
                <a16:creationId xmlns:a16="http://schemas.microsoft.com/office/drawing/2014/main" id="{97033347-D760-45E8-BAC6-700FF8B61E44}"/>
              </a:ext>
            </a:extLst>
          </p:cNvPr>
          <p:cNvSpPr>
            <a:spLocks noGrp="1"/>
          </p:cNvSpPr>
          <p:nvPr>
            <p:ph idx="1"/>
          </p:nvPr>
        </p:nvSpPr>
        <p:spPr/>
        <p:txBody>
          <a:bodyPr>
            <a:normAutofit fontScale="85000" lnSpcReduction="20000"/>
          </a:bodyPr>
          <a:lstStyle/>
          <a:p>
            <a:r>
              <a:rPr lang="en-US" b="1" dirty="0"/>
              <a:t>short-term receivables</a:t>
            </a:r>
            <a:br>
              <a:rPr lang="en-US" dirty="0"/>
            </a:br>
            <a:r>
              <a:rPr lang="en-US" dirty="0"/>
              <a:t>trade receivables and all or part of receivables from other items not classified as financial assets, which become due within 12 months from the balance sheet date</a:t>
            </a:r>
            <a:endParaRPr lang="pl-PL" dirty="0"/>
          </a:p>
          <a:p>
            <a:r>
              <a:rPr lang="en-US" b="1" dirty="0"/>
              <a:t>short-term investments</a:t>
            </a:r>
            <a:br>
              <a:rPr lang="en-US" dirty="0"/>
            </a:br>
            <a:r>
              <a:rPr lang="en-US" dirty="0"/>
              <a:t>financial assets and other investments payable  or intended for sale within 12 months from the balance sheet date</a:t>
            </a:r>
            <a:br>
              <a:rPr lang="en-US" dirty="0"/>
            </a:br>
            <a:r>
              <a:rPr lang="en-US" dirty="0"/>
              <a:t>for example: shares or stocks, other securities, loans granted, other short-term financial assets and investments in non-financial assets</a:t>
            </a:r>
            <a:endParaRPr lang="pl-PL" dirty="0"/>
          </a:p>
          <a:p>
            <a:r>
              <a:rPr lang="en-US" b="1" dirty="0"/>
              <a:t>Short-term prepayments</a:t>
            </a:r>
            <a:endParaRPr lang="pl-PL" b="1" dirty="0"/>
          </a:p>
          <a:p>
            <a:r>
              <a:rPr lang="en-US" b="1" dirty="0"/>
              <a:t>short-term operational and financial accruals</a:t>
            </a:r>
            <a:endParaRPr lang="pl-PL" b="1" dirty="0"/>
          </a:p>
        </p:txBody>
      </p:sp>
    </p:spTree>
    <p:extLst>
      <p:ext uri="{BB962C8B-B14F-4D97-AF65-F5344CB8AC3E}">
        <p14:creationId xmlns:p14="http://schemas.microsoft.com/office/powerpoint/2010/main" val="4099915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9B1D63-CBFE-4BB1-86A5-30A0E0732357}"/>
              </a:ext>
            </a:extLst>
          </p:cNvPr>
          <p:cNvSpPr>
            <a:spLocks noGrp="1"/>
          </p:cNvSpPr>
          <p:nvPr>
            <p:ph type="title"/>
          </p:nvPr>
        </p:nvSpPr>
        <p:spPr>
          <a:xfrm>
            <a:off x="1484310" y="311728"/>
            <a:ext cx="10018713" cy="914400"/>
          </a:xfrm>
        </p:spPr>
        <p:txBody>
          <a:bodyPr/>
          <a:lstStyle/>
          <a:p>
            <a:r>
              <a:rPr lang="pl-PL" dirty="0" err="1"/>
              <a:t>Liabilities</a:t>
            </a:r>
            <a:endParaRPr lang="pl-PL" dirty="0"/>
          </a:p>
        </p:txBody>
      </p:sp>
      <p:sp>
        <p:nvSpPr>
          <p:cNvPr id="3" name="Symbol zastępczy zawartości 2">
            <a:extLst>
              <a:ext uri="{FF2B5EF4-FFF2-40B4-BE49-F238E27FC236}">
                <a16:creationId xmlns:a16="http://schemas.microsoft.com/office/drawing/2014/main" id="{173E19D9-805C-45C8-90DD-B1584F054666}"/>
              </a:ext>
            </a:extLst>
          </p:cNvPr>
          <p:cNvSpPr>
            <a:spLocks noGrp="1"/>
          </p:cNvSpPr>
          <p:nvPr>
            <p:ph idx="1"/>
          </p:nvPr>
        </p:nvSpPr>
        <p:spPr>
          <a:xfrm>
            <a:off x="1246909" y="1226128"/>
            <a:ext cx="10256115" cy="4565073"/>
          </a:xfrm>
        </p:spPr>
        <p:txBody>
          <a:bodyPr>
            <a:normAutofit/>
          </a:bodyPr>
          <a:lstStyle/>
          <a:p>
            <a:r>
              <a:rPr lang="en-US" i="1" dirty="0"/>
              <a:t>sources of financing of the entity's assets components</a:t>
            </a:r>
            <a:endParaRPr lang="pl-PL" i="1" dirty="0"/>
          </a:p>
          <a:p>
            <a:r>
              <a:rPr lang="en-US" b="1" dirty="0"/>
              <a:t>Equity</a:t>
            </a:r>
            <a:r>
              <a:rPr lang="en-US" dirty="0"/>
              <a:t> - is the equivalent of assets contributed to the entity by its owner or owners permanently</a:t>
            </a:r>
            <a:r>
              <a:rPr lang="pl-PL" dirty="0"/>
              <a:t>,</a:t>
            </a:r>
            <a:r>
              <a:rPr lang="en-US" dirty="0"/>
              <a:t> and created by the entity itself in the course of its operations as a result of retaining part of profit for own purposes</a:t>
            </a:r>
            <a:endParaRPr lang="pl-PL" dirty="0"/>
          </a:p>
          <a:p>
            <a:r>
              <a:rPr lang="en-US" b="1" dirty="0"/>
              <a:t>Liabilities</a:t>
            </a:r>
            <a:r>
              <a:rPr lang="pl-PL" b="1" dirty="0"/>
              <a:t> and </a:t>
            </a:r>
            <a:r>
              <a:rPr lang="pl-PL" b="1" dirty="0" err="1"/>
              <a:t>accruals</a:t>
            </a:r>
            <a:r>
              <a:rPr lang="pl-PL" b="1" dirty="0"/>
              <a:t> for </a:t>
            </a:r>
            <a:r>
              <a:rPr lang="pl-PL" b="1" dirty="0" err="1"/>
              <a:t>liabilities</a:t>
            </a:r>
            <a:r>
              <a:rPr lang="en-US" dirty="0"/>
              <a:t> - it is a duty resulting from past events to provide services with a reliably determined </a:t>
            </a:r>
            <a:r>
              <a:rPr lang="pl-PL" dirty="0" err="1"/>
              <a:t>value</a:t>
            </a:r>
            <a:endParaRPr lang="pl-PL" dirty="0"/>
          </a:p>
        </p:txBody>
      </p:sp>
    </p:spTree>
    <p:extLst>
      <p:ext uri="{BB962C8B-B14F-4D97-AF65-F5344CB8AC3E}">
        <p14:creationId xmlns:p14="http://schemas.microsoft.com/office/powerpoint/2010/main" val="1478065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68F1B6-E24B-4D9B-ADAA-514E67C487CF}"/>
              </a:ext>
            </a:extLst>
          </p:cNvPr>
          <p:cNvSpPr>
            <a:spLocks noGrp="1"/>
          </p:cNvSpPr>
          <p:nvPr>
            <p:ph type="title"/>
          </p:nvPr>
        </p:nvSpPr>
        <p:spPr/>
        <p:txBody>
          <a:bodyPr/>
          <a:lstStyle/>
          <a:p>
            <a:r>
              <a:rPr lang="en-US" b="1" dirty="0"/>
              <a:t>Equity</a:t>
            </a:r>
            <a:endParaRPr lang="pl-PL" dirty="0"/>
          </a:p>
        </p:txBody>
      </p:sp>
      <p:sp>
        <p:nvSpPr>
          <p:cNvPr id="3" name="Symbol zastępczy zawartości 2">
            <a:extLst>
              <a:ext uri="{FF2B5EF4-FFF2-40B4-BE49-F238E27FC236}">
                <a16:creationId xmlns:a16="http://schemas.microsoft.com/office/drawing/2014/main" id="{34C2BDF5-A7A6-4785-A184-3C370A313097}"/>
              </a:ext>
            </a:extLst>
          </p:cNvPr>
          <p:cNvSpPr>
            <a:spLocks noGrp="1"/>
          </p:cNvSpPr>
          <p:nvPr>
            <p:ph idx="1"/>
          </p:nvPr>
        </p:nvSpPr>
        <p:spPr/>
        <p:txBody>
          <a:bodyPr>
            <a:normAutofit/>
          </a:bodyPr>
          <a:lstStyle/>
          <a:p>
            <a:r>
              <a:rPr lang="pl-PL" b="1" dirty="0" err="1"/>
              <a:t>Share</a:t>
            </a:r>
            <a:r>
              <a:rPr lang="pl-PL" b="1" dirty="0"/>
              <a:t> </a:t>
            </a:r>
            <a:r>
              <a:rPr lang="pl-PL" b="1" dirty="0" err="1"/>
              <a:t>capital</a:t>
            </a:r>
            <a:r>
              <a:rPr lang="pl-PL" dirty="0"/>
              <a:t> </a:t>
            </a:r>
            <a:r>
              <a:rPr lang="en-US" dirty="0"/>
              <a:t>created by business units in accordance with the </a:t>
            </a:r>
            <a:r>
              <a:rPr lang="pl-PL" dirty="0"/>
              <a:t>law </a:t>
            </a:r>
            <a:r>
              <a:rPr lang="pl-PL" dirty="0" err="1"/>
              <a:t>rules</a:t>
            </a:r>
            <a:r>
              <a:rPr lang="pl-PL" dirty="0"/>
              <a:t>; </a:t>
            </a:r>
            <a:br>
              <a:rPr lang="pl-PL" dirty="0"/>
            </a:br>
            <a:r>
              <a:rPr lang="en-US" dirty="0"/>
              <a:t>the principal capital entrusted by the owners of the unit </a:t>
            </a:r>
            <a:endParaRPr lang="pl-PL" b="1" dirty="0"/>
          </a:p>
          <a:p>
            <a:r>
              <a:rPr lang="en-US" b="1" dirty="0"/>
              <a:t>Own shares (value -)</a:t>
            </a:r>
            <a:r>
              <a:rPr lang="pl-PL" b="1" dirty="0"/>
              <a:t> </a:t>
            </a:r>
            <a:r>
              <a:rPr lang="en-US" dirty="0"/>
              <a:t>own shares or stocks acquired by the enterprise</a:t>
            </a:r>
            <a:endParaRPr lang="pl-PL" dirty="0"/>
          </a:p>
          <a:p>
            <a:r>
              <a:rPr lang="en-US" b="1" dirty="0"/>
              <a:t>Supplementary capital</a:t>
            </a:r>
            <a:r>
              <a:rPr lang="pl-PL" b="1" dirty="0"/>
              <a:t> </a:t>
            </a:r>
            <a:r>
              <a:rPr lang="en-US" dirty="0"/>
              <a:t>it serves the correction of the value of the </a:t>
            </a:r>
            <a:r>
              <a:rPr lang="pl-PL" dirty="0" err="1"/>
              <a:t>share</a:t>
            </a:r>
            <a:r>
              <a:rPr lang="en-US" dirty="0"/>
              <a:t> capital</a:t>
            </a:r>
            <a:r>
              <a:rPr lang="pl-PL" dirty="0"/>
              <a:t>;</a:t>
            </a:r>
            <a:br>
              <a:rPr lang="pl-PL" dirty="0"/>
            </a:br>
            <a:r>
              <a:rPr lang="en-US" dirty="0"/>
              <a:t>is created in limited companies (limited liability and limited liability companies) </a:t>
            </a:r>
            <a:endParaRPr lang="pl-PL" dirty="0"/>
          </a:p>
        </p:txBody>
      </p:sp>
    </p:spTree>
    <p:extLst>
      <p:ext uri="{BB962C8B-B14F-4D97-AF65-F5344CB8AC3E}">
        <p14:creationId xmlns:p14="http://schemas.microsoft.com/office/powerpoint/2010/main" val="2724199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9ADF6C-A41F-4C1C-973D-B7D2BC9E38EB}"/>
              </a:ext>
            </a:extLst>
          </p:cNvPr>
          <p:cNvSpPr>
            <a:spLocks noGrp="1"/>
          </p:cNvSpPr>
          <p:nvPr>
            <p:ph type="title"/>
          </p:nvPr>
        </p:nvSpPr>
        <p:spPr/>
        <p:txBody>
          <a:bodyPr/>
          <a:lstStyle/>
          <a:p>
            <a:r>
              <a:rPr lang="en-US" b="1" dirty="0"/>
              <a:t>Equity</a:t>
            </a:r>
            <a:endParaRPr lang="pl-PL" dirty="0"/>
          </a:p>
        </p:txBody>
      </p:sp>
      <p:sp>
        <p:nvSpPr>
          <p:cNvPr id="3" name="Symbol zastępczy zawartości 2">
            <a:extLst>
              <a:ext uri="{FF2B5EF4-FFF2-40B4-BE49-F238E27FC236}">
                <a16:creationId xmlns:a16="http://schemas.microsoft.com/office/drawing/2014/main" id="{A039F1E0-77D4-44CC-A3D4-C7BD674A0875}"/>
              </a:ext>
            </a:extLst>
          </p:cNvPr>
          <p:cNvSpPr>
            <a:spLocks noGrp="1"/>
          </p:cNvSpPr>
          <p:nvPr>
            <p:ph idx="1"/>
          </p:nvPr>
        </p:nvSpPr>
        <p:spPr/>
        <p:txBody>
          <a:bodyPr>
            <a:normAutofit/>
          </a:bodyPr>
          <a:lstStyle/>
          <a:p>
            <a:r>
              <a:rPr lang="en-US" b="1" dirty="0"/>
              <a:t>Revaluation reserve</a:t>
            </a:r>
            <a:br>
              <a:rPr lang="en-US" dirty="0"/>
            </a:br>
            <a:r>
              <a:rPr lang="en-US" dirty="0"/>
              <a:t>it is used to settle valuation adjustments of fixed assets</a:t>
            </a:r>
            <a:r>
              <a:rPr lang="pl-PL" dirty="0"/>
              <a:t>;</a:t>
            </a:r>
            <a:br>
              <a:rPr lang="pl-PL" dirty="0"/>
            </a:br>
            <a:r>
              <a:rPr lang="en-US" dirty="0"/>
              <a:t>special case of reserve capital</a:t>
            </a:r>
            <a:endParaRPr lang="pl-PL" dirty="0"/>
          </a:p>
          <a:p>
            <a:r>
              <a:rPr lang="en-US" b="1" dirty="0"/>
              <a:t>Other reserve capitals</a:t>
            </a:r>
            <a:br>
              <a:rPr lang="en-US" dirty="0"/>
            </a:br>
            <a:r>
              <a:rPr lang="en-US" dirty="0"/>
              <a:t>collected by the company for specific purposes</a:t>
            </a:r>
            <a:br>
              <a:rPr lang="en-US" dirty="0"/>
            </a:br>
            <a:r>
              <a:rPr lang="en-US" dirty="0"/>
              <a:t>it is created in capital companies in accordance with the agreement or individual statute</a:t>
            </a:r>
            <a:endParaRPr lang="pl-PL" dirty="0"/>
          </a:p>
        </p:txBody>
      </p:sp>
    </p:spTree>
    <p:extLst>
      <p:ext uri="{BB962C8B-B14F-4D97-AF65-F5344CB8AC3E}">
        <p14:creationId xmlns:p14="http://schemas.microsoft.com/office/powerpoint/2010/main" val="860941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B3571B-8B66-4850-B40D-60CB8FCC0700}"/>
              </a:ext>
            </a:extLst>
          </p:cNvPr>
          <p:cNvSpPr>
            <a:spLocks noGrp="1"/>
          </p:cNvSpPr>
          <p:nvPr>
            <p:ph type="title"/>
          </p:nvPr>
        </p:nvSpPr>
        <p:spPr/>
        <p:txBody>
          <a:bodyPr/>
          <a:lstStyle/>
          <a:p>
            <a:r>
              <a:rPr lang="en-US" b="1" dirty="0"/>
              <a:t>Equity</a:t>
            </a:r>
            <a:endParaRPr lang="pl-PL" dirty="0"/>
          </a:p>
        </p:txBody>
      </p:sp>
      <p:sp>
        <p:nvSpPr>
          <p:cNvPr id="3" name="Symbol zastępczy zawartości 2">
            <a:extLst>
              <a:ext uri="{FF2B5EF4-FFF2-40B4-BE49-F238E27FC236}">
                <a16:creationId xmlns:a16="http://schemas.microsoft.com/office/drawing/2014/main" id="{F245E58C-674F-4194-B6EC-F62681E01B7C}"/>
              </a:ext>
            </a:extLst>
          </p:cNvPr>
          <p:cNvSpPr>
            <a:spLocks noGrp="1"/>
          </p:cNvSpPr>
          <p:nvPr>
            <p:ph idx="1"/>
          </p:nvPr>
        </p:nvSpPr>
        <p:spPr/>
        <p:txBody>
          <a:bodyPr/>
          <a:lstStyle/>
          <a:p>
            <a:r>
              <a:rPr lang="en-US" b="1" dirty="0"/>
              <a:t>Profit (loss) from previous years</a:t>
            </a:r>
            <a:br>
              <a:rPr lang="pl-PL" dirty="0"/>
            </a:br>
            <a:r>
              <a:rPr lang="en-US" dirty="0"/>
              <a:t>Profit (loss) amount undistributed / unused in previous periods</a:t>
            </a:r>
            <a:endParaRPr lang="pl-PL" dirty="0"/>
          </a:p>
          <a:p>
            <a:r>
              <a:rPr lang="en-US" b="1" dirty="0"/>
              <a:t>Net profit (loss)</a:t>
            </a:r>
            <a:br>
              <a:rPr lang="en-US" dirty="0"/>
            </a:br>
            <a:r>
              <a:rPr lang="en-US" dirty="0"/>
              <a:t>the effect of the entity's operations during the financial year</a:t>
            </a:r>
            <a:br>
              <a:rPr lang="en-US" dirty="0"/>
            </a:br>
            <a:r>
              <a:rPr lang="en-US" dirty="0"/>
              <a:t>it is the difference between income and costs</a:t>
            </a:r>
            <a:endParaRPr lang="pl-PL" dirty="0"/>
          </a:p>
          <a:p>
            <a:r>
              <a:rPr lang="en-US" b="1" dirty="0"/>
              <a:t>Write-off from net profit during the financial year (value -)</a:t>
            </a:r>
            <a:br>
              <a:rPr lang="en-US" b="1" dirty="0"/>
            </a:br>
            <a:r>
              <a:rPr lang="en-US" dirty="0"/>
              <a:t>advance payment for the future dividend </a:t>
            </a:r>
            <a:endParaRPr lang="pl-PL" dirty="0"/>
          </a:p>
        </p:txBody>
      </p:sp>
    </p:spTree>
    <p:extLst>
      <p:ext uri="{BB962C8B-B14F-4D97-AF65-F5344CB8AC3E}">
        <p14:creationId xmlns:p14="http://schemas.microsoft.com/office/powerpoint/2010/main" val="1504390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F13EA3-BDBF-4E7B-9DF3-C2A312C801EA}"/>
              </a:ext>
            </a:extLst>
          </p:cNvPr>
          <p:cNvSpPr>
            <a:spLocks noGrp="1"/>
          </p:cNvSpPr>
          <p:nvPr>
            <p:ph type="title"/>
          </p:nvPr>
        </p:nvSpPr>
        <p:spPr/>
        <p:txBody>
          <a:bodyPr/>
          <a:lstStyle/>
          <a:p>
            <a:r>
              <a:rPr lang="en-US" b="1" dirty="0"/>
              <a:t>Liabilities</a:t>
            </a:r>
            <a:r>
              <a:rPr lang="pl-PL" b="1" dirty="0"/>
              <a:t> and </a:t>
            </a:r>
            <a:r>
              <a:rPr lang="pl-PL" b="1" dirty="0" err="1"/>
              <a:t>accruals</a:t>
            </a:r>
            <a:r>
              <a:rPr lang="pl-PL" b="1" dirty="0"/>
              <a:t> for </a:t>
            </a:r>
            <a:r>
              <a:rPr lang="pl-PL" b="1" dirty="0" err="1"/>
              <a:t>liabilities</a:t>
            </a:r>
            <a:endParaRPr lang="pl-PL" dirty="0"/>
          </a:p>
        </p:txBody>
      </p:sp>
      <p:sp>
        <p:nvSpPr>
          <p:cNvPr id="3" name="Symbol zastępczy zawartości 2">
            <a:extLst>
              <a:ext uri="{FF2B5EF4-FFF2-40B4-BE49-F238E27FC236}">
                <a16:creationId xmlns:a16="http://schemas.microsoft.com/office/drawing/2014/main" id="{3C6FA6FA-455B-4666-8EF9-5A87BBD0B5ED}"/>
              </a:ext>
            </a:extLst>
          </p:cNvPr>
          <p:cNvSpPr>
            <a:spLocks noGrp="1"/>
          </p:cNvSpPr>
          <p:nvPr>
            <p:ph idx="1"/>
          </p:nvPr>
        </p:nvSpPr>
        <p:spPr/>
        <p:txBody>
          <a:bodyPr>
            <a:normAutofit/>
          </a:bodyPr>
          <a:lstStyle/>
          <a:p>
            <a:r>
              <a:rPr lang="en-US" b="1" dirty="0"/>
              <a:t>Provisions for liabilities</a:t>
            </a:r>
            <a:br>
              <a:rPr lang="en-US" dirty="0"/>
            </a:br>
            <a:r>
              <a:rPr lang="en-US" dirty="0"/>
              <a:t>these are specific liabilities whose maturity date or amount is not certain</a:t>
            </a:r>
            <a:br>
              <a:rPr lang="en-US" dirty="0"/>
            </a:br>
            <a:r>
              <a:rPr lang="en-US" dirty="0"/>
              <a:t>example: reserve for retirement benefits</a:t>
            </a:r>
            <a:endParaRPr lang="pl-PL" dirty="0"/>
          </a:p>
          <a:p>
            <a:r>
              <a:rPr lang="en-US" b="1" dirty="0"/>
              <a:t>Non-current liabilities </a:t>
            </a:r>
            <a:br>
              <a:rPr lang="pl-PL" dirty="0"/>
            </a:br>
            <a:r>
              <a:rPr lang="en-US" dirty="0"/>
              <a:t>liabilities for reasons other than supplies and services that become due for more than 12 months from the balance sheet date </a:t>
            </a:r>
            <a:endParaRPr lang="pl-PL" dirty="0"/>
          </a:p>
        </p:txBody>
      </p:sp>
    </p:spTree>
    <p:extLst>
      <p:ext uri="{BB962C8B-B14F-4D97-AF65-F5344CB8AC3E}">
        <p14:creationId xmlns:p14="http://schemas.microsoft.com/office/powerpoint/2010/main" val="4199640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893F30-C6AB-4A01-B7D7-364CB614C621}"/>
              </a:ext>
            </a:extLst>
          </p:cNvPr>
          <p:cNvSpPr>
            <a:spLocks noGrp="1"/>
          </p:cNvSpPr>
          <p:nvPr>
            <p:ph type="title"/>
          </p:nvPr>
        </p:nvSpPr>
        <p:spPr/>
        <p:txBody>
          <a:bodyPr/>
          <a:lstStyle/>
          <a:p>
            <a:r>
              <a:rPr lang="en-US" b="1" dirty="0"/>
              <a:t>Liabilities</a:t>
            </a:r>
            <a:r>
              <a:rPr lang="pl-PL" b="1" dirty="0"/>
              <a:t> and </a:t>
            </a:r>
            <a:r>
              <a:rPr lang="pl-PL" b="1" dirty="0" err="1"/>
              <a:t>accruals</a:t>
            </a:r>
            <a:r>
              <a:rPr lang="pl-PL" b="1" dirty="0"/>
              <a:t> for </a:t>
            </a:r>
            <a:r>
              <a:rPr lang="pl-PL" b="1" dirty="0" err="1"/>
              <a:t>liabilities</a:t>
            </a:r>
            <a:endParaRPr lang="pl-PL" dirty="0"/>
          </a:p>
        </p:txBody>
      </p:sp>
      <p:sp>
        <p:nvSpPr>
          <p:cNvPr id="3" name="Symbol zastępczy zawartości 2">
            <a:extLst>
              <a:ext uri="{FF2B5EF4-FFF2-40B4-BE49-F238E27FC236}">
                <a16:creationId xmlns:a16="http://schemas.microsoft.com/office/drawing/2014/main" id="{8B0290DF-AABA-4983-8529-EBC3CF056E9F}"/>
              </a:ext>
            </a:extLst>
          </p:cNvPr>
          <p:cNvSpPr>
            <a:spLocks noGrp="1"/>
          </p:cNvSpPr>
          <p:nvPr>
            <p:ph idx="1"/>
          </p:nvPr>
        </p:nvSpPr>
        <p:spPr>
          <a:xfrm>
            <a:off x="1484310" y="2666999"/>
            <a:ext cx="10018713" cy="3124201"/>
          </a:xfrm>
        </p:spPr>
        <p:txBody>
          <a:bodyPr>
            <a:normAutofit lnSpcReduction="10000"/>
          </a:bodyPr>
          <a:lstStyle/>
          <a:p>
            <a:r>
              <a:rPr lang="en-US" b="1" dirty="0"/>
              <a:t>Short-term liabilities </a:t>
            </a:r>
            <a:br>
              <a:rPr lang="pl-PL" dirty="0"/>
            </a:br>
            <a:r>
              <a:rPr lang="en-US" dirty="0"/>
              <a:t>all trade payables and all or part of other liabilities that become due within 12 months of the balance sheet date</a:t>
            </a:r>
            <a:endParaRPr lang="pl-PL" dirty="0"/>
          </a:p>
          <a:p>
            <a:r>
              <a:rPr lang="en-US" b="1" dirty="0"/>
              <a:t>Accruals and deferred income </a:t>
            </a:r>
            <a:br>
              <a:rPr lang="pl-PL" dirty="0"/>
            </a:br>
            <a:r>
              <a:rPr lang="en-US" dirty="0"/>
              <a:t>includes negative goodwill and the equivalent of received or due funds from contractors for services whose performance or settlement will take place in subsequent reporting periods</a:t>
            </a:r>
            <a:br>
              <a:rPr lang="en-US" dirty="0"/>
            </a:br>
            <a:r>
              <a:rPr lang="en-US" dirty="0"/>
              <a:t>used to ensure commensurability of revenues and costs </a:t>
            </a:r>
            <a:endParaRPr lang="pl-PL" dirty="0"/>
          </a:p>
        </p:txBody>
      </p:sp>
    </p:spTree>
    <p:extLst>
      <p:ext uri="{BB962C8B-B14F-4D97-AF65-F5344CB8AC3E}">
        <p14:creationId xmlns:p14="http://schemas.microsoft.com/office/powerpoint/2010/main" val="682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71D9DD-3417-4086-B0EC-3A8CD804EE5F}"/>
              </a:ext>
            </a:extLst>
          </p:cNvPr>
          <p:cNvSpPr>
            <a:spLocks noGrp="1"/>
          </p:cNvSpPr>
          <p:nvPr>
            <p:ph type="title"/>
          </p:nvPr>
        </p:nvSpPr>
        <p:spPr/>
        <p:txBody>
          <a:bodyPr/>
          <a:lstStyle/>
          <a:p>
            <a:r>
              <a:rPr lang="pl-PL" b="1" dirty="0" err="1"/>
              <a:t>Recommended</a:t>
            </a:r>
            <a:r>
              <a:rPr lang="pl-PL" b="1" dirty="0"/>
              <a:t> </a:t>
            </a:r>
            <a:r>
              <a:rPr lang="pl-PL" b="1" dirty="0" err="1"/>
              <a:t>reading</a:t>
            </a:r>
            <a:endParaRPr lang="pl-PL" b="1" dirty="0"/>
          </a:p>
        </p:txBody>
      </p:sp>
      <p:sp>
        <p:nvSpPr>
          <p:cNvPr id="3" name="Symbol zastępczy zawartości 2">
            <a:extLst>
              <a:ext uri="{FF2B5EF4-FFF2-40B4-BE49-F238E27FC236}">
                <a16:creationId xmlns:a16="http://schemas.microsoft.com/office/drawing/2014/main" id="{D06B7DEA-7180-4701-BEE9-6C092F5FD8E5}"/>
              </a:ext>
            </a:extLst>
          </p:cNvPr>
          <p:cNvSpPr>
            <a:spLocks noGrp="1"/>
          </p:cNvSpPr>
          <p:nvPr>
            <p:ph idx="1"/>
          </p:nvPr>
        </p:nvSpPr>
        <p:spPr>
          <a:xfrm>
            <a:off x="838200" y="1825625"/>
            <a:ext cx="10896600" cy="4351338"/>
          </a:xfrm>
        </p:spPr>
        <p:txBody>
          <a:bodyPr/>
          <a:lstStyle/>
          <a:p>
            <a:r>
              <a:rPr lang="en-US" dirty="0" err="1"/>
              <a:t>Fridson</a:t>
            </a:r>
            <a:r>
              <a:rPr lang="en-US" dirty="0"/>
              <a:t> </a:t>
            </a:r>
            <a:r>
              <a:rPr lang="pl-PL" dirty="0"/>
              <a:t>M</a:t>
            </a:r>
            <a:r>
              <a:rPr lang="en-US" dirty="0"/>
              <a:t>., Alvarez </a:t>
            </a:r>
            <a:r>
              <a:rPr lang="pl-PL" dirty="0"/>
              <a:t>F</a:t>
            </a:r>
            <a:r>
              <a:rPr lang="en-US" dirty="0"/>
              <a:t>.</a:t>
            </a:r>
            <a:r>
              <a:rPr lang="pl-PL" dirty="0"/>
              <a:t>, </a:t>
            </a:r>
            <a:r>
              <a:rPr lang="en-US" dirty="0"/>
              <a:t>Financial Statement Analysis: A Practitioner's Guide</a:t>
            </a:r>
            <a:r>
              <a:rPr lang="pl-PL" dirty="0"/>
              <a:t>, John </a:t>
            </a:r>
            <a:r>
              <a:rPr lang="pl-PL" dirty="0" err="1"/>
              <a:t>Wiley</a:t>
            </a:r>
            <a:r>
              <a:rPr lang="pl-PL" dirty="0"/>
              <a:t> &amp; Sons, Inc., New York, 2002.</a:t>
            </a:r>
          </a:p>
          <a:p>
            <a:endParaRPr lang="pl-PL" dirty="0"/>
          </a:p>
          <a:p>
            <a:r>
              <a:rPr lang="en-US" dirty="0" err="1"/>
              <a:t>Karwowski</a:t>
            </a:r>
            <a:r>
              <a:rPr lang="pl-PL" dirty="0"/>
              <a:t> M.</a:t>
            </a:r>
            <a:r>
              <a:rPr lang="en-US" dirty="0"/>
              <a:t>, Accounting and financial reporting, Warsaw School of Economics, 2015.</a:t>
            </a:r>
            <a:endParaRPr lang="pl-PL" dirty="0"/>
          </a:p>
          <a:p>
            <a:endParaRPr lang="pl-PL" dirty="0"/>
          </a:p>
          <a:p>
            <a:r>
              <a:rPr lang="en-US" dirty="0"/>
              <a:t>Lecture</a:t>
            </a:r>
            <a:r>
              <a:rPr lang="pl-PL" dirty="0"/>
              <a:t>’</a:t>
            </a:r>
            <a:r>
              <a:rPr lang="en-US" dirty="0"/>
              <a:t>s presentations</a:t>
            </a:r>
          </a:p>
        </p:txBody>
      </p:sp>
    </p:spTree>
    <p:extLst>
      <p:ext uri="{BB962C8B-B14F-4D97-AF65-F5344CB8AC3E}">
        <p14:creationId xmlns:p14="http://schemas.microsoft.com/office/powerpoint/2010/main" val="319297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5960AB-CD26-4B63-813B-95B730D98064}"/>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14C2E058-EFED-4784-A908-149757EEEAA4}"/>
              </a:ext>
            </a:extLst>
          </p:cNvPr>
          <p:cNvSpPr>
            <a:spLocks noGrp="1"/>
          </p:cNvSpPr>
          <p:nvPr>
            <p:ph idx="1"/>
          </p:nvPr>
        </p:nvSpPr>
        <p:spPr/>
        <p:txBody>
          <a:bodyPr>
            <a:normAutofit/>
          </a:bodyPr>
          <a:lstStyle/>
          <a:p>
            <a:pPr marL="0" indent="0" algn="ctr">
              <a:buNone/>
            </a:pPr>
            <a:r>
              <a:rPr lang="pl-PL" sz="6700" b="1" dirty="0"/>
              <a:t>Basic </a:t>
            </a:r>
            <a:r>
              <a:rPr lang="pl-PL" sz="6700" b="1" dirty="0" err="1"/>
              <a:t>information</a:t>
            </a:r>
            <a:r>
              <a:rPr lang="pl-PL" sz="6700" b="1" dirty="0"/>
              <a:t> </a:t>
            </a:r>
            <a:r>
              <a:rPr lang="pl-PL" sz="6700" b="1" dirty="0" err="1"/>
              <a:t>about</a:t>
            </a:r>
            <a:r>
              <a:rPr lang="pl-PL" sz="6700" b="1" dirty="0"/>
              <a:t> Financial </a:t>
            </a:r>
            <a:r>
              <a:rPr lang="pl-PL" sz="6700" b="1" dirty="0" err="1"/>
              <a:t>statements</a:t>
            </a:r>
            <a:endParaRPr lang="pl-PL" sz="6700" b="1" dirty="0"/>
          </a:p>
        </p:txBody>
      </p:sp>
    </p:spTree>
    <p:extLst>
      <p:ext uri="{BB962C8B-B14F-4D97-AF65-F5344CB8AC3E}">
        <p14:creationId xmlns:p14="http://schemas.microsoft.com/office/powerpoint/2010/main" val="173286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5A616F-D726-41C8-B016-201D730B5F4D}"/>
              </a:ext>
            </a:extLst>
          </p:cNvPr>
          <p:cNvSpPr>
            <a:spLocks noGrp="1"/>
          </p:cNvSpPr>
          <p:nvPr>
            <p:ph type="title"/>
          </p:nvPr>
        </p:nvSpPr>
        <p:spPr/>
        <p:txBody>
          <a:bodyPr>
            <a:normAutofit fontScale="90000"/>
          </a:bodyPr>
          <a:lstStyle/>
          <a:p>
            <a:br>
              <a:rPr lang="en-US" dirty="0"/>
            </a:br>
            <a:r>
              <a:rPr lang="en-US" dirty="0"/>
              <a:t>Who prepares financial statements</a:t>
            </a:r>
            <a:r>
              <a:rPr lang="pl-PL" dirty="0"/>
              <a:t>?</a:t>
            </a:r>
            <a:br>
              <a:rPr lang="en-US" dirty="0"/>
            </a:br>
            <a:endParaRPr lang="pl-PL" dirty="0"/>
          </a:p>
        </p:txBody>
      </p:sp>
      <p:sp>
        <p:nvSpPr>
          <p:cNvPr id="3" name="Symbol zastępczy zawartości 2">
            <a:extLst>
              <a:ext uri="{FF2B5EF4-FFF2-40B4-BE49-F238E27FC236}">
                <a16:creationId xmlns:a16="http://schemas.microsoft.com/office/drawing/2014/main" id="{6EF58999-3032-469F-82B2-5DAF8844FADD}"/>
              </a:ext>
            </a:extLst>
          </p:cNvPr>
          <p:cNvSpPr>
            <a:spLocks noGrp="1"/>
          </p:cNvSpPr>
          <p:nvPr>
            <p:ph idx="1"/>
          </p:nvPr>
        </p:nvSpPr>
        <p:spPr/>
        <p:txBody>
          <a:bodyPr>
            <a:normAutofit fontScale="85000" lnSpcReduction="10000"/>
          </a:bodyPr>
          <a:lstStyle/>
          <a:p>
            <a:r>
              <a:rPr lang="en-US" dirty="0"/>
              <a:t>According to the Accounting Act of 29 September 1994, it concerns entities having their seat or place of management in the territory of the Republic of Poland:</a:t>
            </a:r>
          </a:p>
          <a:p>
            <a:r>
              <a:rPr lang="en-US" dirty="0"/>
              <a:t>commercial companies and civil partnerships</a:t>
            </a:r>
          </a:p>
          <a:p>
            <a:r>
              <a:rPr lang="en-US" dirty="0"/>
              <a:t>natural persons, civil partnerships of natural persons, general partnerships of natural persons and partnerships, if their net sales revenues for the previous financial year amounted to at least the equivalent in Polish currency 1 200 000 euros</a:t>
            </a:r>
          </a:p>
          <a:p>
            <a:r>
              <a:rPr lang="en-US" dirty="0"/>
              <a:t>organizational units operating under the Banking Law regardless of the amount of revenues</a:t>
            </a:r>
          </a:p>
          <a:p>
            <a:r>
              <a:rPr lang="en-US" dirty="0"/>
              <a:t>foreign legal and natural persons</a:t>
            </a:r>
            <a:endParaRPr lang="pl-PL" dirty="0"/>
          </a:p>
        </p:txBody>
      </p:sp>
    </p:spTree>
    <p:extLst>
      <p:ext uri="{BB962C8B-B14F-4D97-AF65-F5344CB8AC3E}">
        <p14:creationId xmlns:p14="http://schemas.microsoft.com/office/powerpoint/2010/main" val="5728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721DD5-56C3-4691-873B-90A83E1158EA}"/>
              </a:ext>
            </a:extLst>
          </p:cNvPr>
          <p:cNvSpPr>
            <a:spLocks noGrp="1"/>
          </p:cNvSpPr>
          <p:nvPr>
            <p:ph type="title"/>
          </p:nvPr>
        </p:nvSpPr>
        <p:spPr/>
        <p:txBody>
          <a:bodyPr/>
          <a:lstStyle/>
          <a:p>
            <a:r>
              <a:rPr lang="pl-PL" dirty="0"/>
              <a:t>Reporting </a:t>
            </a:r>
            <a:r>
              <a:rPr lang="pl-PL" dirty="0" err="1"/>
              <a:t>periods</a:t>
            </a:r>
            <a:endParaRPr lang="pl-PL" dirty="0"/>
          </a:p>
        </p:txBody>
      </p:sp>
      <p:sp>
        <p:nvSpPr>
          <p:cNvPr id="3" name="Symbol zastępczy zawartości 2">
            <a:extLst>
              <a:ext uri="{FF2B5EF4-FFF2-40B4-BE49-F238E27FC236}">
                <a16:creationId xmlns:a16="http://schemas.microsoft.com/office/drawing/2014/main" id="{DC827C11-D476-4B0E-B755-8D29F90BAAA0}"/>
              </a:ext>
            </a:extLst>
          </p:cNvPr>
          <p:cNvSpPr>
            <a:spLocks noGrp="1"/>
          </p:cNvSpPr>
          <p:nvPr>
            <p:ph idx="1"/>
          </p:nvPr>
        </p:nvSpPr>
        <p:spPr/>
        <p:txBody>
          <a:bodyPr>
            <a:normAutofit fontScale="92500" lnSpcReduction="10000"/>
          </a:bodyPr>
          <a:lstStyle/>
          <a:p>
            <a:r>
              <a:rPr lang="pl-PL" dirty="0"/>
              <a:t>q</a:t>
            </a:r>
            <a:r>
              <a:rPr lang="en-US" dirty="0" err="1"/>
              <a:t>uarter</a:t>
            </a:r>
            <a:endParaRPr lang="pl-PL" dirty="0"/>
          </a:p>
          <a:p>
            <a:r>
              <a:rPr lang="en-US" dirty="0"/>
              <a:t>half-year</a:t>
            </a:r>
            <a:endParaRPr lang="pl-PL" dirty="0"/>
          </a:p>
          <a:p>
            <a:r>
              <a:rPr lang="en-US" dirty="0"/>
              <a:t>financial year</a:t>
            </a:r>
          </a:p>
          <a:p>
            <a:r>
              <a:rPr lang="en-US" dirty="0"/>
              <a:t>Fiscal year</a:t>
            </a:r>
            <a:r>
              <a:rPr lang="pl-PL" dirty="0"/>
              <a:t> </a:t>
            </a:r>
            <a:r>
              <a:rPr lang="en-US" dirty="0"/>
              <a:t>a calendar year or other period covering 12 consecutive complete calendar months</a:t>
            </a:r>
            <a:endParaRPr lang="pl-PL" dirty="0"/>
          </a:p>
          <a:p>
            <a:pPr marL="0" indent="0">
              <a:buNone/>
            </a:pPr>
            <a:r>
              <a:rPr lang="pl-PL" dirty="0"/>
              <a:t>     </a:t>
            </a:r>
            <a:r>
              <a:rPr lang="pl-PL" dirty="0" err="1"/>
              <a:t>or</a:t>
            </a:r>
            <a:endParaRPr lang="en-US" dirty="0"/>
          </a:p>
          <a:p>
            <a:pPr marL="0" indent="0">
              <a:buNone/>
            </a:pPr>
            <a:r>
              <a:rPr lang="pl-PL" dirty="0"/>
              <a:t>     </a:t>
            </a:r>
            <a:r>
              <a:rPr lang="en-US" dirty="0"/>
              <a:t>a period longer or shorter than 12 months if the company starts business</a:t>
            </a:r>
            <a:endParaRPr lang="pl-PL" dirty="0"/>
          </a:p>
        </p:txBody>
      </p:sp>
    </p:spTree>
    <p:extLst>
      <p:ext uri="{BB962C8B-B14F-4D97-AF65-F5344CB8AC3E}">
        <p14:creationId xmlns:p14="http://schemas.microsoft.com/office/powerpoint/2010/main" val="110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E53B9D-35A1-456C-962B-D331D17685BE}"/>
              </a:ext>
            </a:extLst>
          </p:cNvPr>
          <p:cNvSpPr>
            <a:spLocks noGrp="1"/>
          </p:cNvSpPr>
          <p:nvPr>
            <p:ph type="title"/>
          </p:nvPr>
        </p:nvSpPr>
        <p:spPr/>
        <p:txBody>
          <a:bodyPr/>
          <a:lstStyle/>
          <a:p>
            <a:r>
              <a:rPr lang="pl-PL" dirty="0" err="1"/>
              <a:t>Types</a:t>
            </a:r>
            <a:r>
              <a:rPr lang="pl-PL" dirty="0"/>
              <a:t> of </a:t>
            </a:r>
            <a:r>
              <a:rPr lang="pl-PL" dirty="0" err="1"/>
              <a:t>statements</a:t>
            </a:r>
            <a:endParaRPr lang="pl-PL" dirty="0"/>
          </a:p>
        </p:txBody>
      </p:sp>
      <p:sp>
        <p:nvSpPr>
          <p:cNvPr id="6" name="Symbol zastępczy zawartości 5">
            <a:extLst>
              <a:ext uri="{FF2B5EF4-FFF2-40B4-BE49-F238E27FC236}">
                <a16:creationId xmlns:a16="http://schemas.microsoft.com/office/drawing/2014/main" id="{DA0054C4-5C5C-48BB-A016-8F39BE5BF8AE}"/>
              </a:ext>
            </a:extLst>
          </p:cNvPr>
          <p:cNvSpPr>
            <a:spLocks noGrp="1"/>
          </p:cNvSpPr>
          <p:nvPr>
            <p:ph idx="1"/>
          </p:nvPr>
        </p:nvSpPr>
        <p:spPr>
          <a:xfrm>
            <a:off x="1184564" y="2306782"/>
            <a:ext cx="10318460" cy="3657600"/>
          </a:xfrm>
        </p:spPr>
        <p:txBody>
          <a:bodyPr>
            <a:normAutofit/>
          </a:bodyPr>
          <a:lstStyle/>
          <a:p>
            <a:r>
              <a:rPr lang="en-US" dirty="0"/>
              <a:t>prepared in Polish and in the Polish currency</a:t>
            </a:r>
            <a:endParaRPr lang="pl-PL" dirty="0"/>
          </a:p>
          <a:p>
            <a:r>
              <a:rPr lang="en-US" dirty="0"/>
              <a:t>data may be rounded up to thousands of </a:t>
            </a:r>
            <a:r>
              <a:rPr lang="pl-PL" dirty="0"/>
              <a:t>PLN</a:t>
            </a:r>
          </a:p>
          <a:p>
            <a:r>
              <a:rPr lang="en-US" b="1" dirty="0"/>
              <a:t>Balance sheet</a:t>
            </a:r>
            <a:r>
              <a:rPr lang="en-US" dirty="0"/>
              <a:t>: is a summary of the balancing components of assets and sources of financing</a:t>
            </a:r>
            <a:endParaRPr lang="pl-PL" dirty="0"/>
          </a:p>
          <a:p>
            <a:r>
              <a:rPr lang="en-US" b="1" dirty="0"/>
              <a:t>Profit and loss account</a:t>
            </a:r>
            <a:r>
              <a:rPr lang="en-US" dirty="0"/>
              <a:t>: shows the result of the company's activity in </a:t>
            </a:r>
            <a:r>
              <a:rPr lang="pl-PL" dirty="0" err="1"/>
              <a:t>current</a:t>
            </a:r>
            <a:r>
              <a:rPr lang="pl-PL" dirty="0"/>
              <a:t> </a:t>
            </a:r>
            <a:r>
              <a:rPr lang="en-US" dirty="0"/>
              <a:t>period</a:t>
            </a:r>
            <a:endParaRPr lang="pl-PL" dirty="0"/>
          </a:p>
          <a:p>
            <a:endParaRPr lang="pl-PL" dirty="0"/>
          </a:p>
        </p:txBody>
      </p:sp>
    </p:spTree>
    <p:extLst>
      <p:ext uri="{BB962C8B-B14F-4D97-AF65-F5344CB8AC3E}">
        <p14:creationId xmlns:p14="http://schemas.microsoft.com/office/powerpoint/2010/main" val="300565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C7D4C9-6DA3-4A34-8473-B205F0157DD4}"/>
              </a:ext>
            </a:extLst>
          </p:cNvPr>
          <p:cNvSpPr>
            <a:spLocks noGrp="1"/>
          </p:cNvSpPr>
          <p:nvPr>
            <p:ph type="title"/>
          </p:nvPr>
        </p:nvSpPr>
        <p:spPr/>
        <p:txBody>
          <a:bodyPr/>
          <a:lstStyle/>
          <a:p>
            <a:r>
              <a:rPr lang="pl-PL" dirty="0" err="1"/>
              <a:t>Types</a:t>
            </a:r>
            <a:r>
              <a:rPr lang="pl-PL" dirty="0"/>
              <a:t> of </a:t>
            </a:r>
            <a:r>
              <a:rPr lang="pl-PL" dirty="0" err="1"/>
              <a:t>statements</a:t>
            </a:r>
            <a:endParaRPr lang="pl-PL" dirty="0"/>
          </a:p>
        </p:txBody>
      </p:sp>
      <p:sp>
        <p:nvSpPr>
          <p:cNvPr id="3" name="Symbol zastępczy zawartości 2">
            <a:extLst>
              <a:ext uri="{FF2B5EF4-FFF2-40B4-BE49-F238E27FC236}">
                <a16:creationId xmlns:a16="http://schemas.microsoft.com/office/drawing/2014/main" id="{423DB191-A017-4B42-A7F5-DF2135E518FA}"/>
              </a:ext>
            </a:extLst>
          </p:cNvPr>
          <p:cNvSpPr>
            <a:spLocks noGrp="1"/>
          </p:cNvSpPr>
          <p:nvPr>
            <p:ph idx="1"/>
          </p:nvPr>
        </p:nvSpPr>
        <p:spPr/>
        <p:txBody>
          <a:bodyPr/>
          <a:lstStyle/>
          <a:p>
            <a:pPr marL="0" indent="0">
              <a:buNone/>
            </a:pPr>
            <a:endParaRPr lang="pl-PL" dirty="0"/>
          </a:p>
          <a:p>
            <a:r>
              <a:rPr lang="en-US" b="1" dirty="0"/>
              <a:t>Cash flow statement</a:t>
            </a:r>
            <a:r>
              <a:rPr lang="en-US" dirty="0"/>
              <a:t>: it is a summary of sources of cash inflows and methods of their spending</a:t>
            </a:r>
            <a:endParaRPr lang="pl-PL" dirty="0"/>
          </a:p>
          <a:p>
            <a:r>
              <a:rPr lang="en-US" b="1" dirty="0"/>
              <a:t>Statement of changes in equity: </a:t>
            </a:r>
            <a:r>
              <a:rPr lang="en-US" dirty="0"/>
              <a:t>it is a list of operations increasing and decreasing equity of owners</a:t>
            </a:r>
            <a:endParaRPr lang="pl-PL" dirty="0"/>
          </a:p>
          <a:p>
            <a:r>
              <a:rPr lang="en-US" b="1" dirty="0"/>
              <a:t>Additional information</a:t>
            </a:r>
            <a:r>
              <a:rPr lang="en-US" dirty="0"/>
              <a:t>: explains the items included in the above statements</a:t>
            </a:r>
            <a:endParaRPr lang="pl-PL" dirty="0"/>
          </a:p>
        </p:txBody>
      </p:sp>
    </p:spTree>
    <p:extLst>
      <p:ext uri="{BB962C8B-B14F-4D97-AF65-F5344CB8AC3E}">
        <p14:creationId xmlns:p14="http://schemas.microsoft.com/office/powerpoint/2010/main" val="180938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E4DB622-4E5C-4C64-A407-373B6A7AD235}"/>
              </a:ext>
            </a:extLst>
          </p:cNvPr>
          <p:cNvSpPr>
            <a:spLocks noGrp="1"/>
          </p:cNvSpPr>
          <p:nvPr>
            <p:ph idx="1"/>
          </p:nvPr>
        </p:nvSpPr>
        <p:spPr>
          <a:xfrm>
            <a:off x="2173286" y="2376054"/>
            <a:ext cx="10018714" cy="4191001"/>
          </a:xfrm>
        </p:spPr>
        <p:txBody>
          <a:bodyPr>
            <a:normAutofit fontScale="92500" lnSpcReduction="10000"/>
          </a:bodyPr>
          <a:lstStyle/>
          <a:p>
            <a:pPr marL="0" indent="0">
              <a:buNone/>
            </a:pPr>
            <a:r>
              <a:rPr lang="pl-PL" sz="2800" dirty="0" err="1"/>
              <a:t>Follows</a:t>
            </a:r>
            <a:r>
              <a:rPr lang="pl-PL" sz="2800" dirty="0"/>
              <a:t> in the </a:t>
            </a:r>
            <a:r>
              <a:rPr lang="pl-PL" sz="2800" dirty="0" err="1"/>
              <a:t>Official</a:t>
            </a:r>
            <a:r>
              <a:rPr lang="pl-PL" sz="2800" dirty="0"/>
              <a:t> </a:t>
            </a:r>
            <a:r>
              <a:rPr lang="pl-PL" sz="2800" dirty="0" err="1"/>
              <a:t>Journal</a:t>
            </a:r>
            <a:r>
              <a:rPr lang="pl-PL" sz="2800" dirty="0"/>
              <a:t> of Monitor Polski </a:t>
            </a:r>
            <a:r>
              <a:rPr lang="pl-PL" sz="2800" dirty="0" err="1"/>
              <a:t>Bcontains</a:t>
            </a:r>
            <a:r>
              <a:rPr lang="pl-PL" sz="2800" dirty="0"/>
              <a:t>:</a:t>
            </a:r>
          </a:p>
          <a:p>
            <a:r>
              <a:rPr lang="pl-PL" sz="2800" dirty="0" err="1"/>
              <a:t>Introduction</a:t>
            </a:r>
            <a:r>
              <a:rPr lang="pl-PL" sz="2800" dirty="0"/>
              <a:t> to the </a:t>
            </a:r>
            <a:r>
              <a:rPr lang="pl-PL" sz="2800" dirty="0" err="1"/>
              <a:t>financial</a:t>
            </a:r>
            <a:r>
              <a:rPr lang="pl-PL" sz="2800" dirty="0"/>
              <a:t> </a:t>
            </a:r>
            <a:r>
              <a:rPr lang="pl-PL" sz="2800" dirty="0" err="1"/>
              <a:t>statements</a:t>
            </a:r>
            <a:endParaRPr lang="pl-PL" sz="2800" dirty="0"/>
          </a:p>
          <a:p>
            <a:r>
              <a:rPr lang="pl-PL" sz="2800" dirty="0" err="1"/>
              <a:t>Balance</a:t>
            </a:r>
            <a:endParaRPr lang="pl-PL" sz="2800" dirty="0"/>
          </a:p>
          <a:p>
            <a:r>
              <a:rPr lang="pl-PL" sz="2800" dirty="0"/>
              <a:t>Profit and </a:t>
            </a:r>
            <a:r>
              <a:rPr lang="pl-PL" sz="2800" dirty="0" err="1"/>
              <a:t>Loss</a:t>
            </a:r>
            <a:r>
              <a:rPr lang="pl-PL" sz="2800" dirty="0"/>
              <a:t> </a:t>
            </a:r>
            <a:r>
              <a:rPr lang="pl-PL" sz="2800" dirty="0" err="1"/>
              <a:t>Account</a:t>
            </a:r>
            <a:endParaRPr lang="pl-PL" sz="2800" dirty="0"/>
          </a:p>
          <a:p>
            <a:r>
              <a:rPr lang="pl-PL" sz="2800" dirty="0"/>
              <a:t>Cash </a:t>
            </a:r>
            <a:r>
              <a:rPr lang="pl-PL" sz="2800" dirty="0" err="1"/>
              <a:t>Flow</a:t>
            </a:r>
            <a:endParaRPr lang="pl-PL" sz="2800" dirty="0"/>
          </a:p>
          <a:p>
            <a:r>
              <a:rPr lang="pl-PL" sz="2800" dirty="0"/>
              <a:t>Statement of </a:t>
            </a:r>
            <a:r>
              <a:rPr lang="pl-PL" sz="2800" dirty="0" err="1"/>
              <a:t>changes</a:t>
            </a:r>
            <a:r>
              <a:rPr lang="pl-PL" sz="2800" dirty="0"/>
              <a:t> in equity</a:t>
            </a:r>
          </a:p>
          <a:p>
            <a:r>
              <a:rPr lang="pl-PL" sz="2800" dirty="0" err="1"/>
              <a:t>Opinion</a:t>
            </a:r>
            <a:r>
              <a:rPr lang="pl-PL" sz="2800" dirty="0"/>
              <a:t> of </a:t>
            </a:r>
            <a:r>
              <a:rPr lang="pl-PL" sz="2800" dirty="0" err="1"/>
              <a:t>an</a:t>
            </a:r>
            <a:r>
              <a:rPr lang="pl-PL" sz="2800" dirty="0"/>
              <a:t> auditor</a:t>
            </a:r>
          </a:p>
          <a:p>
            <a:r>
              <a:rPr lang="pl-PL" sz="2800" dirty="0"/>
              <a:t>A </a:t>
            </a:r>
            <a:r>
              <a:rPr lang="pl-PL" sz="2800" dirty="0" err="1"/>
              <a:t>description</a:t>
            </a:r>
            <a:r>
              <a:rPr lang="pl-PL" sz="2800" dirty="0"/>
              <a:t> of the </a:t>
            </a:r>
            <a:r>
              <a:rPr lang="pl-PL" sz="2800" dirty="0" err="1"/>
              <a:t>owner's</a:t>
            </a:r>
            <a:r>
              <a:rPr lang="pl-PL" sz="2800" dirty="0"/>
              <a:t> </a:t>
            </a:r>
            <a:r>
              <a:rPr lang="pl-PL" sz="2800" dirty="0" err="1"/>
              <a:t>decision</a:t>
            </a:r>
            <a:r>
              <a:rPr lang="pl-PL" sz="2800" dirty="0"/>
              <a:t> to </a:t>
            </a:r>
            <a:r>
              <a:rPr lang="pl-PL" sz="2800" dirty="0" err="1"/>
              <a:t>approve</a:t>
            </a:r>
            <a:r>
              <a:rPr lang="pl-PL" sz="2800" dirty="0"/>
              <a:t> the report</a:t>
            </a:r>
          </a:p>
        </p:txBody>
      </p:sp>
      <p:sp>
        <p:nvSpPr>
          <p:cNvPr id="5" name="Tytuł 4">
            <a:extLst>
              <a:ext uri="{FF2B5EF4-FFF2-40B4-BE49-F238E27FC236}">
                <a16:creationId xmlns:a16="http://schemas.microsoft.com/office/drawing/2014/main" id="{2ABD1F51-8ABD-4FB3-9DA1-47B00E0DE8A9}"/>
              </a:ext>
            </a:extLst>
          </p:cNvPr>
          <p:cNvSpPr>
            <a:spLocks noGrp="1"/>
          </p:cNvSpPr>
          <p:nvPr>
            <p:ph type="title"/>
          </p:nvPr>
        </p:nvSpPr>
        <p:spPr/>
        <p:txBody>
          <a:bodyPr/>
          <a:lstStyle/>
          <a:p>
            <a:r>
              <a:rPr lang="pl-PL" dirty="0" err="1"/>
              <a:t>Announcement</a:t>
            </a:r>
            <a:r>
              <a:rPr lang="pl-PL" dirty="0"/>
              <a:t> of </a:t>
            </a:r>
            <a:r>
              <a:rPr lang="pl-PL" dirty="0" err="1"/>
              <a:t>reports</a:t>
            </a:r>
            <a:endParaRPr lang="pl-PL" dirty="0"/>
          </a:p>
        </p:txBody>
      </p:sp>
    </p:spTree>
    <p:extLst>
      <p:ext uri="{BB962C8B-B14F-4D97-AF65-F5344CB8AC3E}">
        <p14:creationId xmlns:p14="http://schemas.microsoft.com/office/powerpoint/2010/main" val="3210616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aks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TM03457496[[fn=Paralaksa]]</Template>
  <TotalTime>2287</TotalTime>
  <Words>1027</Words>
  <Application>Microsoft Office PowerPoint</Application>
  <PresentationFormat>Panoramiczny</PresentationFormat>
  <Paragraphs>126</Paragraphs>
  <Slides>29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29</vt:i4>
      </vt:variant>
    </vt:vector>
  </HeadingPairs>
  <TitlesOfParts>
    <vt:vector size="33" baseType="lpstr">
      <vt:lpstr>Arial</vt:lpstr>
      <vt:lpstr>Corbel</vt:lpstr>
      <vt:lpstr>inherit</vt:lpstr>
      <vt:lpstr>Paralaksa</vt:lpstr>
      <vt:lpstr>Martyna Mikołajek M.Sc. Management Financial Facility  Institute of Economic Sciences</vt:lpstr>
      <vt:lpstr>Office hours</vt:lpstr>
      <vt:lpstr>Recommended reading</vt:lpstr>
      <vt:lpstr>Prezentacja programu PowerPoint</vt:lpstr>
      <vt:lpstr> Who prepares financial statements? </vt:lpstr>
      <vt:lpstr>Reporting periods</vt:lpstr>
      <vt:lpstr>Types of statements</vt:lpstr>
      <vt:lpstr>Types of statements</vt:lpstr>
      <vt:lpstr>Announcement of reports</vt:lpstr>
      <vt:lpstr>Announcement of reports</vt:lpstr>
      <vt:lpstr>Approving Statements</vt:lpstr>
      <vt:lpstr>Approving Statements</vt:lpstr>
      <vt:lpstr>Balance sheet: Basic information</vt:lpstr>
      <vt:lpstr>Possible forms of Balance Sheets</vt:lpstr>
      <vt:lpstr>Balance sheet: Basic information</vt:lpstr>
      <vt:lpstr>Methods of preparing the balance sheet</vt:lpstr>
      <vt:lpstr>Assets</vt:lpstr>
      <vt:lpstr>Assets ( Tangible Assets)</vt:lpstr>
      <vt:lpstr>Assets ( Tangible Assets)</vt:lpstr>
      <vt:lpstr>Assets ( Tangible Assets)</vt:lpstr>
      <vt:lpstr>Assets (Current assets)</vt:lpstr>
      <vt:lpstr>Assets (Current assets)</vt:lpstr>
      <vt:lpstr>Assets (Current assets)</vt:lpstr>
      <vt:lpstr>Liabilities</vt:lpstr>
      <vt:lpstr>Equity</vt:lpstr>
      <vt:lpstr>Equity</vt:lpstr>
      <vt:lpstr>Equity</vt:lpstr>
      <vt:lpstr>Liabilities and accruals for liabilities</vt:lpstr>
      <vt:lpstr>Liabilities and accruals for liabilities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Martyna Mikołajek M.Sc. Management Financial Facility  Institute of Economic Sciences</dc:title>
  <dc:creator>Martyna Mikołajek</dc:creator>
  <cp:lastModifiedBy>Martyna Mikołajek</cp:lastModifiedBy>
  <cp:revision>39</cp:revision>
  <dcterms:created xsi:type="dcterms:W3CDTF">2018-10-10T09:37:43Z</dcterms:created>
  <dcterms:modified xsi:type="dcterms:W3CDTF">2018-11-19T07:54:41Z</dcterms:modified>
</cp:coreProperties>
</file>