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31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420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4995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1767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530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4602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8481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2375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852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623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14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06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70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137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229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248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4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9A93D7E-C264-40D6-A4A6-5546E46D110B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7E8D627-1CF2-49AC-864A-E0DF919CC0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0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rtyna.mikolajek@uwr.edu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20DD00-E435-493F-AAD5-1B6F8C523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7056" y="4626118"/>
            <a:ext cx="6801321" cy="173736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pl-PL" sz="3800" dirty="0"/>
              <a:t>Martyna Mikołajek </a:t>
            </a:r>
            <a:r>
              <a:rPr lang="pl-PL" sz="3800" dirty="0" err="1"/>
              <a:t>M.Sc</a:t>
            </a:r>
            <a:r>
              <a:rPr lang="pl-PL" sz="3800" dirty="0"/>
              <a:t>.</a:t>
            </a:r>
            <a:br>
              <a:rPr lang="pl-PL" sz="3800" dirty="0"/>
            </a:br>
            <a:r>
              <a:rPr lang="en-US" sz="3800" dirty="0"/>
              <a:t>Management Financial Facility </a:t>
            </a:r>
            <a:br>
              <a:rPr lang="pl-PL" sz="3800" dirty="0"/>
            </a:br>
            <a:r>
              <a:rPr lang="en-US" sz="3800" dirty="0"/>
              <a:t>Institute of Economic Sciences</a:t>
            </a:r>
            <a:endParaRPr lang="pl-PL" sz="38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764565D-5FDF-433D-A9C7-C9E70D059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9" y="494522"/>
            <a:ext cx="10112137" cy="2864497"/>
          </a:xfrm>
        </p:spPr>
        <p:txBody>
          <a:bodyPr anchor="ctr">
            <a:normAutofit/>
          </a:bodyPr>
          <a:lstStyle/>
          <a:p>
            <a:pPr algn="l"/>
            <a:r>
              <a:rPr lang="pl-PL" b="1" u="sng" dirty="0">
                <a:latin typeface="+mj-lt"/>
                <a:ea typeface="+mj-ea"/>
                <a:cs typeface="+mj-cs"/>
              </a:rPr>
              <a:t> </a:t>
            </a:r>
            <a:r>
              <a:rPr lang="pl-PL" sz="6600" b="1" u="sng" dirty="0">
                <a:latin typeface="+mj-lt"/>
                <a:ea typeface="+mj-ea"/>
                <a:cs typeface="+mj-cs"/>
              </a:rPr>
              <a:t>Financial Statement Analysis</a:t>
            </a:r>
            <a:endParaRPr lang="pl-PL" b="1" u="sng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1673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74DEBE-EE66-474C-91B8-592CBE2BB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Quantitative</a:t>
            </a:r>
            <a:r>
              <a:rPr lang="pl-PL" dirty="0"/>
              <a:t> –</a:t>
            </a:r>
            <a:r>
              <a:rPr lang="pl-PL" dirty="0" err="1"/>
              <a:t>measurable</a:t>
            </a:r>
            <a:r>
              <a:rPr lang="pl-PL" dirty="0"/>
              <a:t> </a:t>
            </a:r>
            <a:r>
              <a:rPr lang="pl-PL" dirty="0" err="1"/>
              <a:t>factors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050347-BB58-49C6-950D-8D077459E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of revenues and costs</a:t>
            </a:r>
            <a:endParaRPr lang="pl-PL" dirty="0"/>
          </a:p>
          <a:p>
            <a:r>
              <a:rPr lang="en-US" dirty="0"/>
              <a:t>the structure of revenues and costs (variable / permanent)</a:t>
            </a:r>
            <a:endParaRPr lang="pl-PL" dirty="0"/>
          </a:p>
          <a:p>
            <a:r>
              <a:rPr lang="en-US" dirty="0"/>
              <a:t>level and structure of assets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5422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49C0C4-608C-4071-8C15-911F61349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on the impact of factors on value for owners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617D60-3C11-4F51-BABC-B0D24CB0A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0DDF47ED-250F-4B24-A5E0-665F0D099725}"/>
              </a:ext>
            </a:extLst>
          </p:cNvPr>
          <p:cNvSpPr/>
          <p:nvPr/>
        </p:nvSpPr>
        <p:spPr>
          <a:xfrm>
            <a:off x="1642842" y="2197915"/>
            <a:ext cx="2256638" cy="1065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/>
              <a:t>Sales factors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5D478C16-F840-490C-9AF2-6776EED521DD}"/>
              </a:ext>
            </a:extLst>
          </p:cNvPr>
          <p:cNvSpPr/>
          <p:nvPr/>
        </p:nvSpPr>
        <p:spPr>
          <a:xfrm>
            <a:off x="5087923" y="2197915"/>
            <a:ext cx="2256638" cy="1065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F</a:t>
            </a:r>
            <a:r>
              <a:rPr lang="en-US" dirty="0"/>
              <a:t>actors of the profit rate on sales</a:t>
            </a:r>
            <a:endParaRPr lang="pl-PL" dirty="0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A0796BA0-B268-45BE-A1E1-1E35AD640E3B}"/>
              </a:ext>
            </a:extLst>
          </p:cNvPr>
          <p:cNvSpPr/>
          <p:nvPr/>
        </p:nvSpPr>
        <p:spPr>
          <a:xfrm>
            <a:off x="8292520" y="2197916"/>
            <a:ext cx="2256638" cy="1065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Factors of the effective tax rate</a:t>
            </a:r>
            <a:endParaRPr lang="pl-PL"/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8CA8DAE0-F51A-41AE-AB92-10B36A650042}"/>
              </a:ext>
            </a:extLst>
          </p:cNvPr>
          <p:cNvSpPr/>
          <p:nvPr/>
        </p:nvSpPr>
        <p:spPr>
          <a:xfrm>
            <a:off x="5087923" y="4994932"/>
            <a:ext cx="2256638" cy="1065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/>
              <a:t>Working capital factors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0E7FB528-6C8A-4EF5-B5A9-F1ABB383417B}"/>
              </a:ext>
            </a:extLst>
          </p:cNvPr>
          <p:cNvSpPr/>
          <p:nvPr/>
        </p:nvSpPr>
        <p:spPr>
          <a:xfrm>
            <a:off x="8292520" y="4980265"/>
            <a:ext cx="2256638" cy="1065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/>
              <a:t>Capital cost factors</a:t>
            </a: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65EEE688-A42C-4712-95BE-A3EEF46A4556}"/>
              </a:ext>
            </a:extLst>
          </p:cNvPr>
          <p:cNvSpPr/>
          <p:nvPr/>
        </p:nvSpPr>
        <p:spPr>
          <a:xfrm>
            <a:off x="1642842" y="4980264"/>
            <a:ext cx="2256638" cy="1065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Factors of property, plant and equipment</a:t>
            </a:r>
            <a:endParaRPr lang="pl-PL"/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A3BD9604-C6D9-43C0-8D36-FCE026F00527}"/>
              </a:ext>
            </a:extLst>
          </p:cNvPr>
          <p:cNvSpPr/>
          <p:nvPr/>
        </p:nvSpPr>
        <p:spPr>
          <a:xfrm>
            <a:off x="4764947" y="3594685"/>
            <a:ext cx="2827090" cy="10654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Owner</a:t>
            </a:r>
            <a:endParaRPr lang="pl-PL" dirty="0"/>
          </a:p>
        </p:txBody>
      </p: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CE92BBAC-828F-4BC5-A938-C2555FCF928C}"/>
              </a:ext>
            </a:extLst>
          </p:cNvPr>
          <p:cNvCxnSpPr/>
          <p:nvPr/>
        </p:nvCxnSpPr>
        <p:spPr>
          <a:xfrm>
            <a:off x="3590488" y="3398253"/>
            <a:ext cx="939567" cy="334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E1F4E177-5D96-491F-9004-E0F227884E0A}"/>
              </a:ext>
            </a:extLst>
          </p:cNvPr>
          <p:cNvCxnSpPr/>
          <p:nvPr/>
        </p:nvCxnSpPr>
        <p:spPr>
          <a:xfrm flipH="1">
            <a:off x="7768206" y="3398253"/>
            <a:ext cx="830510" cy="368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99847B0A-D92E-4D4A-8775-E1F6FA3FE53F}"/>
              </a:ext>
            </a:extLst>
          </p:cNvPr>
          <p:cNvCxnSpPr/>
          <p:nvPr/>
        </p:nvCxnSpPr>
        <p:spPr>
          <a:xfrm flipH="1" flipV="1">
            <a:off x="7526672" y="4471332"/>
            <a:ext cx="765848" cy="25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3414CCB2-5459-404B-AD16-F271A58A596F}"/>
              </a:ext>
            </a:extLst>
          </p:cNvPr>
          <p:cNvCxnSpPr/>
          <p:nvPr/>
        </p:nvCxnSpPr>
        <p:spPr>
          <a:xfrm flipV="1">
            <a:off x="3649211" y="4476925"/>
            <a:ext cx="939567" cy="318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8F0E77F5-8B5E-46ED-8C9C-EA62567C73AB}"/>
              </a:ext>
            </a:extLst>
          </p:cNvPr>
          <p:cNvCxnSpPr/>
          <p:nvPr/>
        </p:nvCxnSpPr>
        <p:spPr>
          <a:xfrm>
            <a:off x="6178492" y="3330429"/>
            <a:ext cx="0" cy="235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4D8C62D0-4431-496B-AFD1-004056B0A306}"/>
              </a:ext>
            </a:extLst>
          </p:cNvPr>
          <p:cNvCxnSpPr/>
          <p:nvPr/>
        </p:nvCxnSpPr>
        <p:spPr>
          <a:xfrm flipV="1">
            <a:off x="6096000" y="4728595"/>
            <a:ext cx="0" cy="251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508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F2A27-3903-4988-9D75-79AAC5015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Sales </a:t>
            </a:r>
            <a:r>
              <a:rPr lang="pl-PL" dirty="0" err="1"/>
              <a:t>factors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ED646-4D55-4BC0-91DA-D5B15117D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size of the market</a:t>
            </a:r>
          </a:p>
          <a:p>
            <a:r>
              <a:rPr lang="en-US" dirty="0"/>
              <a:t>sales structure</a:t>
            </a:r>
          </a:p>
          <a:p>
            <a:r>
              <a:rPr lang="en-US" dirty="0"/>
              <a:t>product brand and customer loyalty</a:t>
            </a:r>
          </a:p>
          <a:p>
            <a:r>
              <a:rPr lang="en-US" dirty="0"/>
              <a:t>distribution channels</a:t>
            </a:r>
          </a:p>
          <a:p>
            <a:r>
              <a:rPr lang="en-US" dirty="0"/>
              <a:t>marketing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0114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FF40F-44CE-487A-A07A-6F9F66403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factors of the profit rate on sales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E6149-971B-4878-B010-90493CF50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pricing policy</a:t>
            </a:r>
          </a:p>
          <a:p>
            <a:r>
              <a:rPr lang="en-US" dirty="0"/>
              <a:t>level of employment and wages of the workforce</a:t>
            </a:r>
          </a:p>
          <a:p>
            <a:r>
              <a:rPr lang="en-US" dirty="0"/>
              <a:t>prices of materials, goods and services</a:t>
            </a:r>
          </a:p>
          <a:p>
            <a:r>
              <a:rPr lang="en-US" dirty="0"/>
              <a:t>level of using outsourcing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2432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F2B88-71D5-4D4A-8AC5-C846205D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of the effective tax rate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3EC252-5F61-4859-B5CA-BE5EFAD09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tax law shaping tax rates</a:t>
            </a:r>
          </a:p>
          <a:p>
            <a:r>
              <a:rPr lang="en-US" dirty="0"/>
              <a:t>transfer prices with an international structure</a:t>
            </a:r>
          </a:p>
        </p:txBody>
      </p:sp>
    </p:spTree>
    <p:extLst>
      <p:ext uri="{BB962C8B-B14F-4D97-AF65-F5344CB8AC3E}">
        <p14:creationId xmlns:p14="http://schemas.microsoft.com/office/powerpoint/2010/main" val="2488043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08B857-AC0D-4B92-9CF0-431AA8AF3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of property, plant and equipment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0473AA-C4CC-4CF6-AB22-565786A35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 and technological level</a:t>
            </a:r>
          </a:p>
          <a:p>
            <a:r>
              <a:rPr lang="en-US" dirty="0"/>
              <a:t>investment financing</a:t>
            </a:r>
          </a:p>
          <a:p>
            <a:r>
              <a:rPr lang="en-US" dirty="0"/>
              <a:t>scale effect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9512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54C86F-3691-4D43-BCCE-7D8B452A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cost factors</a:t>
            </a:r>
            <a:br>
              <a:rPr lang="en-US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CB6C5C-9D31-4E4C-821A-C6A34A15B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 rates</a:t>
            </a:r>
          </a:p>
          <a:p>
            <a:r>
              <a:rPr lang="en-US" dirty="0"/>
              <a:t>structure of the capital market</a:t>
            </a:r>
          </a:p>
        </p:txBody>
      </p:sp>
    </p:spTree>
    <p:extLst>
      <p:ext uri="{BB962C8B-B14F-4D97-AF65-F5344CB8AC3E}">
        <p14:creationId xmlns:p14="http://schemas.microsoft.com/office/powerpoint/2010/main" val="224456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3C91DE-3680-4502-9FBB-B63F040A1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Office </a:t>
            </a:r>
            <a:r>
              <a:rPr lang="pl-PL" b="1" dirty="0" err="1"/>
              <a:t>hours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E71C68-827D-4599-A2BC-384C623E8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E-mail: </a:t>
            </a:r>
            <a:r>
              <a:rPr lang="pl-PL" dirty="0" err="1">
                <a:hlinkClick r:id="rId2"/>
              </a:rPr>
              <a:t>martyna.mikolajek</a:t>
            </a:r>
            <a:r>
              <a:rPr lang="en-US" dirty="0">
                <a:hlinkClick r:id="rId2"/>
              </a:rPr>
              <a:t>@uwr.edu.pl</a:t>
            </a:r>
            <a:endParaRPr lang="pl-PL" dirty="0"/>
          </a:p>
          <a:p>
            <a:endParaRPr lang="pl-PL" dirty="0"/>
          </a:p>
          <a:p>
            <a:r>
              <a:rPr lang="en-US" dirty="0"/>
              <a:t>Room</a:t>
            </a:r>
            <a:r>
              <a:rPr lang="pl-PL" dirty="0"/>
              <a:t>:</a:t>
            </a:r>
            <a:r>
              <a:rPr lang="en-US" dirty="0"/>
              <a:t> 106C</a:t>
            </a:r>
            <a:endParaRPr lang="pl-PL" dirty="0"/>
          </a:p>
          <a:p>
            <a:endParaRPr lang="pl-PL" dirty="0"/>
          </a:p>
          <a:p>
            <a:r>
              <a:rPr lang="pl-PL" altLang="pl-PL" dirty="0" err="1">
                <a:solidFill>
                  <a:srgbClr val="212121"/>
                </a:solidFill>
                <a:latin typeface="inherit"/>
              </a:rPr>
              <a:t>Tuesday</a:t>
            </a:r>
            <a:r>
              <a:rPr lang="pl-PL" altLang="pl-PL" dirty="0">
                <a:solidFill>
                  <a:srgbClr val="212121"/>
                </a:solidFill>
                <a:latin typeface="inherit"/>
              </a:rPr>
              <a:t>: 17:00-19:00</a:t>
            </a:r>
            <a:endParaRPr kumimoji="0" lang="pl-PL" altLang="pl-P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78FA7F2-1D4A-442B-8A1D-8AA6A33C4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350" y="3322550"/>
            <a:ext cx="65" cy="2128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-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46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71D9DD-3417-4086-B0EC-3A8CD804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Recommended</a:t>
            </a:r>
            <a:r>
              <a:rPr lang="pl-PL" b="1" dirty="0"/>
              <a:t> </a:t>
            </a:r>
            <a:r>
              <a:rPr lang="pl-PL" b="1" dirty="0" err="1"/>
              <a:t>reading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6B7DEA-7180-4701-BEE9-6C092F5FD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6600" cy="4351338"/>
          </a:xfrm>
        </p:spPr>
        <p:txBody>
          <a:bodyPr/>
          <a:lstStyle/>
          <a:p>
            <a:r>
              <a:rPr lang="en-US" dirty="0" err="1"/>
              <a:t>Fridson</a:t>
            </a:r>
            <a:r>
              <a:rPr lang="en-US" dirty="0"/>
              <a:t> </a:t>
            </a:r>
            <a:r>
              <a:rPr lang="pl-PL" dirty="0"/>
              <a:t>M</a:t>
            </a:r>
            <a:r>
              <a:rPr lang="en-US" dirty="0"/>
              <a:t>., Alvarez </a:t>
            </a:r>
            <a:r>
              <a:rPr lang="pl-PL" dirty="0"/>
              <a:t>F</a:t>
            </a:r>
            <a:r>
              <a:rPr lang="en-US" dirty="0"/>
              <a:t>.</a:t>
            </a:r>
            <a:r>
              <a:rPr lang="pl-PL" dirty="0"/>
              <a:t>, </a:t>
            </a:r>
            <a:r>
              <a:rPr lang="en-US" dirty="0"/>
              <a:t>Financial Statement Analysis: A Practitioner's Guide</a:t>
            </a:r>
            <a:r>
              <a:rPr lang="pl-PL" dirty="0"/>
              <a:t>, John </a:t>
            </a:r>
            <a:r>
              <a:rPr lang="pl-PL" dirty="0" err="1"/>
              <a:t>Wiley</a:t>
            </a:r>
            <a:r>
              <a:rPr lang="pl-PL" dirty="0"/>
              <a:t> &amp; Sons, Inc., New York, 2002.</a:t>
            </a:r>
          </a:p>
          <a:p>
            <a:endParaRPr lang="pl-PL" dirty="0"/>
          </a:p>
          <a:p>
            <a:r>
              <a:rPr lang="en-US" dirty="0" err="1"/>
              <a:t>Karwowski</a:t>
            </a:r>
            <a:r>
              <a:rPr lang="pl-PL" dirty="0"/>
              <a:t> M.</a:t>
            </a:r>
            <a:r>
              <a:rPr lang="en-US" dirty="0"/>
              <a:t>, Accounting and financial reporting, Warsaw School of Economics, 2015.</a:t>
            </a:r>
            <a:endParaRPr lang="pl-PL" dirty="0"/>
          </a:p>
          <a:p>
            <a:endParaRPr lang="pl-PL" dirty="0"/>
          </a:p>
          <a:p>
            <a:r>
              <a:rPr lang="en-US" dirty="0"/>
              <a:t>Lecture</a:t>
            </a:r>
            <a:r>
              <a:rPr lang="pl-PL" dirty="0"/>
              <a:t>’</a:t>
            </a:r>
            <a:r>
              <a:rPr lang="en-US" dirty="0"/>
              <a:t>s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19297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791F06-D294-4030-AFF1-8DEC02E70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D51D90-6415-4212-96B9-A612032AC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pl-PL" sz="7200" b="1" dirty="0">
                <a:cs typeface="Arial" panose="020B0604020202020204" pitchFamily="34" charset="0"/>
              </a:rPr>
              <a:t>Basic information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l-PL" altLang="pl-PL" sz="7200" b="1" dirty="0">
                <a:cs typeface="Arial" panose="020B0604020202020204" pitchFamily="34" charset="0"/>
              </a:rPr>
              <a:t>of</a:t>
            </a:r>
            <a:r>
              <a:rPr lang="en-US" altLang="pl-PL" sz="7200" b="1" dirty="0">
                <a:cs typeface="Arial" panose="020B0604020202020204" pitchFamily="34" charset="0"/>
              </a:rPr>
              <a:t> the Financial Statement Analysis</a:t>
            </a:r>
            <a:endParaRPr lang="pl-PL" sz="7200" b="1" dirty="0"/>
          </a:p>
        </p:txBody>
      </p:sp>
    </p:spTree>
    <p:extLst>
      <p:ext uri="{BB962C8B-B14F-4D97-AF65-F5344CB8AC3E}">
        <p14:creationId xmlns:p14="http://schemas.microsoft.com/office/powerpoint/2010/main" val="304014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67C0CA-B4EB-470B-B411-9DF9E309F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b="1" dirty="0" err="1"/>
              <a:t>Economic</a:t>
            </a:r>
            <a:r>
              <a:rPr lang="pl-PL" b="1" dirty="0"/>
              <a:t> </a:t>
            </a:r>
            <a:r>
              <a:rPr lang="pl-PL" sz="5400" b="1" dirty="0" err="1"/>
              <a:t>entities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8CEEE8-57BB-41CC-A207-835E64EF3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err="1"/>
              <a:t>Goverment</a:t>
            </a:r>
            <a:endParaRPr lang="pl-PL" dirty="0"/>
          </a:p>
          <a:p>
            <a:r>
              <a:rPr lang="pl-PL" dirty="0" err="1"/>
              <a:t>Auditors</a:t>
            </a:r>
            <a:endParaRPr lang="pl-PL" dirty="0"/>
          </a:p>
          <a:p>
            <a:r>
              <a:rPr lang="pl-PL" dirty="0"/>
              <a:t>Suppliers</a:t>
            </a:r>
          </a:p>
          <a:p>
            <a:r>
              <a:rPr lang="pl-PL" dirty="0" err="1"/>
              <a:t>Consumers</a:t>
            </a:r>
            <a:endParaRPr lang="pl-PL" dirty="0"/>
          </a:p>
          <a:p>
            <a:r>
              <a:rPr lang="pl-PL" dirty="0" err="1"/>
              <a:t>Employees</a:t>
            </a:r>
            <a:endParaRPr lang="pl-PL" dirty="0"/>
          </a:p>
          <a:p>
            <a:r>
              <a:rPr lang="pl-PL" dirty="0" err="1"/>
              <a:t>Creditors</a:t>
            </a:r>
            <a:endParaRPr lang="pl-PL" dirty="0"/>
          </a:p>
          <a:p>
            <a:r>
              <a:rPr lang="pl-PL" dirty="0" err="1"/>
              <a:t>Shareholders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482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D21893-C959-46A0-A3E0-5D993677E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247" y="39588"/>
            <a:ext cx="10018713" cy="1752599"/>
          </a:xfrm>
        </p:spPr>
        <p:txBody>
          <a:bodyPr>
            <a:normAutofit/>
          </a:bodyPr>
          <a:lstStyle/>
          <a:p>
            <a:r>
              <a:rPr lang="en-US" sz="4800" b="1" dirty="0"/>
              <a:t>Factors shaping the financial situation</a:t>
            </a:r>
            <a:endParaRPr lang="pl-PL" sz="4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1B0968-FC5F-45F8-B4E6-F919DA853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708944"/>
            <a:ext cx="10018713" cy="3124201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08982249-4D22-4729-984C-7FCC60915F7B}"/>
              </a:ext>
            </a:extLst>
          </p:cNvPr>
          <p:cNvSpPr/>
          <p:nvPr/>
        </p:nvSpPr>
        <p:spPr>
          <a:xfrm>
            <a:off x="1862356" y="1699383"/>
            <a:ext cx="2214693" cy="947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Outside</a:t>
            </a:r>
            <a:endParaRPr lang="pl-PL" dirty="0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50B1DACC-B39A-42BD-B187-0FF725C79EF2}"/>
              </a:ext>
            </a:extLst>
          </p:cNvPr>
          <p:cNvSpPr/>
          <p:nvPr/>
        </p:nvSpPr>
        <p:spPr>
          <a:xfrm>
            <a:off x="7123652" y="1699383"/>
            <a:ext cx="2214693" cy="947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Inside</a:t>
            </a:r>
          </a:p>
        </p:txBody>
      </p:sp>
      <p:sp>
        <p:nvSpPr>
          <p:cNvPr id="6" name="Prostokąt: ścięte rogi po przekątnej 5">
            <a:extLst>
              <a:ext uri="{FF2B5EF4-FFF2-40B4-BE49-F238E27FC236}">
                <a16:creationId xmlns:a16="http://schemas.microsoft.com/office/drawing/2014/main" id="{B93F51C1-7DC6-49D2-84AB-D80A04F3CF63}"/>
              </a:ext>
            </a:extLst>
          </p:cNvPr>
          <p:cNvSpPr/>
          <p:nvPr/>
        </p:nvSpPr>
        <p:spPr>
          <a:xfrm>
            <a:off x="918594" y="3688360"/>
            <a:ext cx="1887523" cy="9479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pl-PL"/>
            </a:br>
            <a:r>
              <a:rPr lang="pl-PL"/>
              <a:t>macro-environment</a:t>
            </a:r>
          </a:p>
        </p:txBody>
      </p:sp>
      <p:sp>
        <p:nvSpPr>
          <p:cNvPr id="7" name="Prostokąt: ścięte rogi po przekątnej 6">
            <a:extLst>
              <a:ext uri="{FF2B5EF4-FFF2-40B4-BE49-F238E27FC236}">
                <a16:creationId xmlns:a16="http://schemas.microsoft.com/office/drawing/2014/main" id="{D4317275-4F0A-4E9D-8AC2-31F21BE4D119}"/>
              </a:ext>
            </a:extLst>
          </p:cNvPr>
          <p:cNvSpPr/>
          <p:nvPr/>
        </p:nvSpPr>
        <p:spPr>
          <a:xfrm>
            <a:off x="3278172" y="3688360"/>
            <a:ext cx="1887523" cy="9479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pl-PL" dirty="0"/>
            </a:br>
            <a:r>
              <a:rPr lang="pl-PL" dirty="0"/>
              <a:t>micro-environment</a:t>
            </a:r>
          </a:p>
        </p:txBody>
      </p:sp>
      <p:sp>
        <p:nvSpPr>
          <p:cNvPr id="8" name="Prostokąt: ścięte rogi po przekątnej 7">
            <a:extLst>
              <a:ext uri="{FF2B5EF4-FFF2-40B4-BE49-F238E27FC236}">
                <a16:creationId xmlns:a16="http://schemas.microsoft.com/office/drawing/2014/main" id="{8BD212A4-B174-4072-AC74-AA74FCF7C308}"/>
              </a:ext>
            </a:extLst>
          </p:cNvPr>
          <p:cNvSpPr/>
          <p:nvPr/>
        </p:nvSpPr>
        <p:spPr>
          <a:xfrm>
            <a:off x="6179890" y="3688360"/>
            <a:ext cx="1887523" cy="9479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Non-</a:t>
            </a:r>
            <a:r>
              <a:rPr lang="pl-PL" dirty="0" err="1"/>
              <a:t>measurable</a:t>
            </a:r>
            <a:endParaRPr lang="pl-PL" dirty="0"/>
          </a:p>
          <a:p>
            <a:pPr algn="ctr"/>
            <a:endParaRPr lang="pl-PL" dirty="0"/>
          </a:p>
        </p:txBody>
      </p:sp>
      <p:sp>
        <p:nvSpPr>
          <p:cNvPr id="9" name="Prostokąt: ścięte rogi po przekątnej 8">
            <a:extLst>
              <a:ext uri="{FF2B5EF4-FFF2-40B4-BE49-F238E27FC236}">
                <a16:creationId xmlns:a16="http://schemas.microsoft.com/office/drawing/2014/main" id="{7E3ACDB1-5D7A-426E-AA18-A17645E63F5B}"/>
              </a:ext>
            </a:extLst>
          </p:cNvPr>
          <p:cNvSpPr/>
          <p:nvPr/>
        </p:nvSpPr>
        <p:spPr>
          <a:xfrm>
            <a:off x="8394583" y="3688360"/>
            <a:ext cx="1887523" cy="9479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 </a:t>
            </a:r>
            <a:r>
              <a:rPr lang="pl-PL" dirty="0" err="1"/>
              <a:t>quantitative</a:t>
            </a:r>
            <a:r>
              <a:rPr lang="pl-PL" dirty="0"/>
              <a:t> -</a:t>
            </a:r>
            <a:r>
              <a:rPr lang="pl-PL" dirty="0" err="1"/>
              <a:t>measurable</a:t>
            </a:r>
            <a:r>
              <a:rPr lang="pl-PL" dirty="0"/>
              <a:t> </a:t>
            </a:r>
          </a:p>
        </p:txBody>
      </p: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4C696B2B-78D4-4F21-8804-7E2A0E781C24}"/>
              </a:ext>
            </a:extLst>
          </p:cNvPr>
          <p:cNvCxnSpPr/>
          <p:nvPr/>
        </p:nvCxnSpPr>
        <p:spPr>
          <a:xfrm>
            <a:off x="8917497" y="2743200"/>
            <a:ext cx="420847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8FFCA876-177E-4475-8322-4C27342233F9}"/>
              </a:ext>
            </a:extLst>
          </p:cNvPr>
          <p:cNvCxnSpPr/>
          <p:nvPr/>
        </p:nvCxnSpPr>
        <p:spPr>
          <a:xfrm>
            <a:off x="3440884" y="2826740"/>
            <a:ext cx="420847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CA191A58-D648-4846-8813-6A29811BDE97}"/>
              </a:ext>
            </a:extLst>
          </p:cNvPr>
          <p:cNvCxnSpPr/>
          <p:nvPr/>
        </p:nvCxnSpPr>
        <p:spPr>
          <a:xfrm>
            <a:off x="7249486" y="2842119"/>
            <a:ext cx="420847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FC0B17A7-6B2E-41F1-8B67-5A43DF728101}"/>
              </a:ext>
            </a:extLst>
          </p:cNvPr>
          <p:cNvCxnSpPr/>
          <p:nvPr/>
        </p:nvCxnSpPr>
        <p:spPr>
          <a:xfrm>
            <a:off x="1983296" y="2869546"/>
            <a:ext cx="420847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172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E408B3-9D3C-43E0-A22E-6C2CEFAE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Macro-</a:t>
            </a:r>
            <a:r>
              <a:rPr lang="pl-PL" dirty="0" err="1"/>
              <a:t>enviroment</a:t>
            </a:r>
            <a:r>
              <a:rPr lang="pl-PL" dirty="0"/>
              <a:t> </a:t>
            </a:r>
            <a:r>
              <a:rPr lang="pl-PL" dirty="0" err="1"/>
              <a:t>factors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460C0F-5083-460C-8800-CC5BFA40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 policy </a:t>
            </a:r>
            <a:endParaRPr lang="pl-PL" dirty="0"/>
          </a:p>
          <a:p>
            <a:r>
              <a:rPr lang="en-US" dirty="0"/>
              <a:t>phase of the business cycle </a:t>
            </a:r>
            <a:endParaRPr lang="pl-PL" dirty="0"/>
          </a:p>
          <a:p>
            <a:r>
              <a:rPr lang="en-US" dirty="0"/>
              <a:t>financial system</a:t>
            </a:r>
            <a:endParaRPr lang="pl-PL" dirty="0"/>
          </a:p>
          <a:p>
            <a:r>
              <a:rPr lang="en-US" dirty="0"/>
              <a:t>tax system accounting </a:t>
            </a:r>
            <a:endParaRPr lang="pl-PL" dirty="0"/>
          </a:p>
          <a:p>
            <a:r>
              <a:rPr lang="en-US" dirty="0"/>
              <a:t>legal system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163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F8C713-D888-4D9C-8C1C-48951AE8A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Micro-</a:t>
            </a:r>
            <a:r>
              <a:rPr lang="pl-PL" dirty="0" err="1"/>
              <a:t>enviroment</a:t>
            </a:r>
            <a:r>
              <a:rPr lang="pl-PL" dirty="0"/>
              <a:t> </a:t>
            </a:r>
            <a:r>
              <a:rPr lang="pl-PL" dirty="0" err="1"/>
              <a:t>factors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728196-ED28-4763-B9CE-72B96D828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 of the business / sector conjunctural cycle </a:t>
            </a:r>
            <a:endParaRPr lang="pl-PL" dirty="0"/>
          </a:p>
          <a:p>
            <a:r>
              <a:rPr lang="en-US" dirty="0"/>
              <a:t>barriers to entry </a:t>
            </a:r>
            <a:r>
              <a:rPr lang="pl-PL" dirty="0"/>
              <a:t>for market</a:t>
            </a:r>
          </a:p>
          <a:p>
            <a:r>
              <a:rPr lang="en-US" dirty="0"/>
              <a:t>competitive strength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363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A082E6-1780-437B-83F4-AB51B95A3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Non-</a:t>
            </a:r>
            <a:r>
              <a:rPr lang="pl-PL" dirty="0" err="1"/>
              <a:t>measurable</a:t>
            </a:r>
            <a:r>
              <a:rPr lang="pl-PL" dirty="0"/>
              <a:t> </a:t>
            </a:r>
            <a:r>
              <a:rPr lang="pl-PL" dirty="0" err="1"/>
              <a:t>factors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424641-CC40-499A-9092-EE0A0390E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strategic management skills</a:t>
            </a:r>
          </a:p>
          <a:p>
            <a:r>
              <a:rPr lang="en-US" dirty="0"/>
              <a:t>experience and competences of the staff</a:t>
            </a:r>
          </a:p>
          <a:p>
            <a:r>
              <a:rPr lang="en-US" dirty="0"/>
              <a:t>information systems</a:t>
            </a:r>
          </a:p>
          <a:p>
            <a:r>
              <a:rPr lang="en-US" dirty="0"/>
              <a:t>technical and technological level</a:t>
            </a:r>
          </a:p>
          <a:p>
            <a:r>
              <a:rPr lang="en-US" dirty="0"/>
              <a:t>organization culture</a:t>
            </a:r>
          </a:p>
          <a:p>
            <a:r>
              <a:rPr lang="en-US" dirty="0"/>
              <a:t>market position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132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472</TotalTime>
  <Words>306</Words>
  <Application>Microsoft Office PowerPoint</Application>
  <PresentationFormat>Panoramiczny</PresentationFormat>
  <Paragraphs>81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Corbel</vt:lpstr>
      <vt:lpstr>inherit</vt:lpstr>
      <vt:lpstr>Wingdings</vt:lpstr>
      <vt:lpstr>Paralaksa</vt:lpstr>
      <vt:lpstr>Martyna Mikołajek M.Sc. Management Financial Facility  Institute of Economic Sciences</vt:lpstr>
      <vt:lpstr>Office hours</vt:lpstr>
      <vt:lpstr>Recommended reading</vt:lpstr>
      <vt:lpstr>Prezentacja programu PowerPoint</vt:lpstr>
      <vt:lpstr>Economic entities</vt:lpstr>
      <vt:lpstr>Factors shaping the financial situation</vt:lpstr>
      <vt:lpstr>Macro-enviroment factors</vt:lpstr>
      <vt:lpstr>Micro-enviroment factors</vt:lpstr>
      <vt:lpstr>Non-measurable factors</vt:lpstr>
      <vt:lpstr>Quantitative –measurable factors</vt:lpstr>
      <vt:lpstr>Research on the impact of factors on value for owners</vt:lpstr>
      <vt:lpstr>Sales factors</vt:lpstr>
      <vt:lpstr>The factors of the profit rate on sales</vt:lpstr>
      <vt:lpstr>Factors of the effective tax rate</vt:lpstr>
      <vt:lpstr>Factors of property, plant and equipment</vt:lpstr>
      <vt:lpstr>Capital cost factors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Martyna Mikołajek M.Sc. Management Financial Facility  Institute of Economic Sciences</dc:title>
  <dc:creator>Martyna Mikołajek</dc:creator>
  <cp:lastModifiedBy>Martyna Mikołajek</cp:lastModifiedBy>
  <cp:revision>14</cp:revision>
  <dcterms:created xsi:type="dcterms:W3CDTF">2018-10-10T09:37:43Z</dcterms:created>
  <dcterms:modified xsi:type="dcterms:W3CDTF">2018-11-15T10:44:50Z</dcterms:modified>
</cp:coreProperties>
</file>