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75"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pl-PL"/>
              <a:t>Kliknij, aby edytować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a:xfrm>
            <a:off x="5332412" y="5883275"/>
            <a:ext cx="4324044" cy="365125"/>
          </a:xfrm>
        </p:spPr>
        <p:txBody>
          <a:bodyPr/>
          <a:lstStyle/>
          <a:p>
            <a:endParaRPr lang="pl-PL"/>
          </a:p>
        </p:txBody>
      </p:sp>
      <p:sp>
        <p:nvSpPr>
          <p:cNvPr id="6" name="Slide Number Placeholder 5"/>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400311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59A93D7E-C264-40D6-A4A6-5546E46D110B}" type="datetimeFigureOut">
              <a:rPr lang="pl-PL" smtClean="0"/>
              <a:t>01.01.2019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2104207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854995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33317675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pl-PL"/>
              <a:t>Kliknij, aby edytować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1505530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pl-PL"/>
              <a:t>Kliknij, aby edytować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29146028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pl-PL"/>
              <a:t>Kliknij, aby edytować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pl-PL"/>
              <a:t>Edytuj style wzorca tekstu</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2368481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2702375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3798527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951856" y="5867131"/>
            <a:ext cx="551167" cy="365125"/>
          </a:xfrm>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2156232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pl-PL"/>
              <a:t>Kliknij, aby edytować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9A93D7E-C264-40D6-A4A6-5546E46D110B}" type="datetimeFigureOut">
              <a:rPr lang="pl-PL" smtClean="0"/>
              <a:t>01.01.2019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345914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pl-PL"/>
              <a:t>Kliknij, aby edytować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9A93D7E-C264-40D6-A4A6-5546E46D110B}" type="datetimeFigureOut">
              <a:rPr lang="pl-PL" smtClean="0"/>
              <a:t>01.01.2019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2310069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59A93D7E-C264-40D6-A4A6-5546E46D110B}" type="datetimeFigureOut">
              <a:rPr lang="pl-PL" smtClean="0"/>
              <a:t>01.01.2019</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236702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59A93D7E-C264-40D6-A4A6-5546E46D110B}" type="datetimeFigureOut">
              <a:rPr lang="pl-PL" smtClean="0"/>
              <a:t>01.01.2019</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561371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A93D7E-C264-40D6-A4A6-5546E46D110B}" type="datetimeFigureOut">
              <a:rPr lang="pl-PL" smtClean="0"/>
              <a:t>01.01.2019</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3422293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pl-PL"/>
              <a:t>Kliknij, aby edytować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59A93D7E-C264-40D6-A4A6-5546E46D110B}" type="datetimeFigureOut">
              <a:rPr lang="pl-PL" smtClean="0"/>
              <a:t>01.01.2019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1432486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pl-PL"/>
              <a:t>Kliknij, aby edytować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59A93D7E-C264-40D6-A4A6-5546E46D110B}" type="datetimeFigureOut">
              <a:rPr lang="pl-PL" smtClean="0"/>
              <a:t>01.01.2019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7E8D627-1CF2-49AC-864A-E0DF919CC057}" type="slidenum">
              <a:rPr lang="pl-PL" smtClean="0"/>
              <a:t>‹#›</a:t>
            </a:fld>
            <a:endParaRPr lang="pl-PL"/>
          </a:p>
        </p:txBody>
      </p:sp>
    </p:spTree>
    <p:extLst>
      <p:ext uri="{BB962C8B-B14F-4D97-AF65-F5344CB8AC3E}">
        <p14:creationId xmlns:p14="http://schemas.microsoft.com/office/powerpoint/2010/main" val="121842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9A93D7E-C264-40D6-A4A6-5546E46D110B}" type="datetimeFigureOut">
              <a:rPr lang="pl-PL" smtClean="0"/>
              <a:t>01.01.2019</a:t>
            </a:fld>
            <a:endParaRPr lang="pl-PL"/>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pl-PL"/>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7E8D627-1CF2-49AC-864A-E0DF919CC057}" type="slidenum">
              <a:rPr lang="pl-PL" smtClean="0"/>
              <a:t>‹#›</a:t>
            </a:fld>
            <a:endParaRPr lang="pl-PL"/>
          </a:p>
        </p:txBody>
      </p:sp>
    </p:spTree>
    <p:extLst>
      <p:ext uri="{BB962C8B-B14F-4D97-AF65-F5344CB8AC3E}">
        <p14:creationId xmlns:p14="http://schemas.microsoft.com/office/powerpoint/2010/main" val="39040067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martyna.mikolajek@uwr.edu.p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20DD00-E435-493F-AAD5-1B6F8C523746}"/>
              </a:ext>
            </a:extLst>
          </p:cNvPr>
          <p:cNvSpPr>
            <a:spLocks noGrp="1"/>
          </p:cNvSpPr>
          <p:nvPr>
            <p:ph type="ctrTitle"/>
          </p:nvPr>
        </p:nvSpPr>
        <p:spPr>
          <a:xfrm>
            <a:off x="4757056" y="4626118"/>
            <a:ext cx="6801321" cy="1737360"/>
          </a:xfrm>
        </p:spPr>
        <p:txBody>
          <a:bodyPr anchor="ctr">
            <a:normAutofit fontScale="90000"/>
          </a:bodyPr>
          <a:lstStyle/>
          <a:p>
            <a:pPr algn="r"/>
            <a:r>
              <a:rPr lang="pl-PL" sz="3800" dirty="0"/>
              <a:t>Martyna Mikołajek </a:t>
            </a:r>
            <a:r>
              <a:rPr lang="pl-PL" sz="3800" dirty="0" err="1"/>
              <a:t>M.Sc</a:t>
            </a:r>
            <a:r>
              <a:rPr lang="pl-PL" sz="3800" dirty="0"/>
              <a:t>.</a:t>
            </a:r>
            <a:br>
              <a:rPr lang="pl-PL" sz="3800" dirty="0"/>
            </a:br>
            <a:r>
              <a:rPr lang="en-US" sz="3800" dirty="0"/>
              <a:t>Management Financial Facility </a:t>
            </a:r>
            <a:br>
              <a:rPr lang="pl-PL" sz="3800" dirty="0"/>
            </a:br>
            <a:r>
              <a:rPr lang="en-US" sz="3800" dirty="0"/>
              <a:t>Institute of Economic Sciences</a:t>
            </a:r>
            <a:endParaRPr lang="pl-PL" sz="3800" dirty="0"/>
          </a:p>
        </p:txBody>
      </p:sp>
      <p:sp>
        <p:nvSpPr>
          <p:cNvPr id="3" name="Podtytuł 2">
            <a:extLst>
              <a:ext uri="{FF2B5EF4-FFF2-40B4-BE49-F238E27FC236}">
                <a16:creationId xmlns:a16="http://schemas.microsoft.com/office/drawing/2014/main" id="{6764565D-5FDF-433D-A9C7-C9E70D0596E8}"/>
              </a:ext>
            </a:extLst>
          </p:cNvPr>
          <p:cNvSpPr>
            <a:spLocks noGrp="1"/>
          </p:cNvSpPr>
          <p:nvPr>
            <p:ph type="subTitle" idx="1"/>
          </p:nvPr>
        </p:nvSpPr>
        <p:spPr>
          <a:xfrm>
            <a:off x="1261879" y="494522"/>
            <a:ext cx="10112137" cy="2864497"/>
          </a:xfrm>
        </p:spPr>
        <p:txBody>
          <a:bodyPr anchor="ctr">
            <a:normAutofit/>
          </a:bodyPr>
          <a:lstStyle/>
          <a:p>
            <a:pPr algn="l"/>
            <a:r>
              <a:rPr lang="pl-PL" b="1" u="sng" dirty="0">
                <a:latin typeface="+mj-lt"/>
                <a:ea typeface="+mj-ea"/>
                <a:cs typeface="+mj-cs"/>
              </a:rPr>
              <a:t> </a:t>
            </a:r>
            <a:r>
              <a:rPr lang="pl-PL" sz="6600" b="1" u="sng" dirty="0">
                <a:latin typeface="+mj-lt"/>
                <a:ea typeface="+mj-ea"/>
                <a:cs typeface="+mj-cs"/>
              </a:rPr>
              <a:t>Financial Statement Analysis</a:t>
            </a:r>
            <a:endParaRPr lang="pl-PL" b="1" u="sng" dirty="0">
              <a:latin typeface="+mj-lt"/>
              <a:ea typeface="+mj-ea"/>
              <a:cs typeface="+mj-cs"/>
            </a:endParaRPr>
          </a:p>
        </p:txBody>
      </p:sp>
    </p:spTree>
    <p:extLst>
      <p:ext uri="{BB962C8B-B14F-4D97-AF65-F5344CB8AC3E}">
        <p14:creationId xmlns:p14="http://schemas.microsoft.com/office/powerpoint/2010/main" val="1121673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138B4E-3D6E-431C-89E2-1A4E48816C67}"/>
              </a:ext>
            </a:extLst>
          </p:cNvPr>
          <p:cNvSpPr>
            <a:spLocks noGrp="1"/>
          </p:cNvSpPr>
          <p:nvPr>
            <p:ph type="title"/>
          </p:nvPr>
        </p:nvSpPr>
        <p:spPr>
          <a:xfrm>
            <a:off x="1484310" y="123093"/>
            <a:ext cx="10018713" cy="1752599"/>
          </a:xfrm>
        </p:spPr>
        <p:txBody>
          <a:bodyPr/>
          <a:lstStyle/>
          <a:p>
            <a:r>
              <a:rPr lang="pl-PL" dirty="0" err="1"/>
              <a:t>Horizontal</a:t>
            </a:r>
            <a:r>
              <a:rPr lang="pl-PL" dirty="0"/>
              <a:t> analysis</a:t>
            </a:r>
          </a:p>
        </p:txBody>
      </p:sp>
      <p:sp>
        <p:nvSpPr>
          <p:cNvPr id="3" name="Symbol zastępczy zawartości 2">
            <a:extLst>
              <a:ext uri="{FF2B5EF4-FFF2-40B4-BE49-F238E27FC236}">
                <a16:creationId xmlns:a16="http://schemas.microsoft.com/office/drawing/2014/main" id="{01F21C81-8068-4049-A03B-79E4779D3378}"/>
              </a:ext>
            </a:extLst>
          </p:cNvPr>
          <p:cNvSpPr>
            <a:spLocks noGrp="1"/>
          </p:cNvSpPr>
          <p:nvPr>
            <p:ph idx="1"/>
          </p:nvPr>
        </p:nvSpPr>
        <p:spPr>
          <a:xfrm>
            <a:off x="1484310" y="2145323"/>
            <a:ext cx="10174290" cy="4308231"/>
          </a:xfrm>
        </p:spPr>
        <p:txBody>
          <a:bodyPr>
            <a:normAutofit/>
          </a:bodyPr>
          <a:lstStyle/>
          <a:p>
            <a:r>
              <a:rPr lang="en-US" dirty="0"/>
              <a:t>Otherwise time analysis</a:t>
            </a:r>
          </a:p>
          <a:p>
            <a:r>
              <a:rPr lang="pl-PL" dirty="0"/>
              <a:t>It </a:t>
            </a:r>
            <a:r>
              <a:rPr lang="en-US" dirty="0"/>
              <a:t> studies the change of the </a:t>
            </a:r>
            <a:r>
              <a:rPr lang="en-US" dirty="0" err="1"/>
              <a:t>i-th</a:t>
            </a:r>
            <a:r>
              <a:rPr lang="en-US" dirty="0"/>
              <a:t> position in time</a:t>
            </a:r>
          </a:p>
          <a:p>
            <a:r>
              <a:rPr lang="en-US" dirty="0"/>
              <a:t>Includes dynamics or incremental analysis for a fixed or variable base</a:t>
            </a:r>
          </a:p>
          <a:p>
            <a:r>
              <a:rPr lang="en-US" dirty="0"/>
              <a:t>Dynamics for a fixed base</a:t>
            </a:r>
          </a:p>
          <a:p>
            <a:pPr marL="457200" lvl="1" indent="0">
              <a:buNone/>
            </a:pPr>
            <a:r>
              <a:rPr lang="en-US" dirty="0"/>
              <a:t>The dynamics of the </a:t>
            </a:r>
            <a:r>
              <a:rPr lang="en-US" dirty="0" err="1"/>
              <a:t>i-th</a:t>
            </a:r>
            <a:r>
              <a:rPr lang="en-US" dirty="0"/>
              <a:t> position according to the fixed base =</a:t>
            </a:r>
            <a:r>
              <a:rPr lang="pl-PL" dirty="0"/>
              <a:t> </a:t>
            </a:r>
            <a:r>
              <a:rPr lang="en-US" dirty="0"/>
              <a:t>(value of the </a:t>
            </a:r>
            <a:r>
              <a:rPr lang="en-US" dirty="0" err="1"/>
              <a:t>i</a:t>
            </a:r>
            <a:r>
              <a:rPr lang="pl-PL" dirty="0"/>
              <a:t>-</a:t>
            </a:r>
            <a:r>
              <a:rPr lang="en-US" dirty="0" err="1"/>
              <a:t>th</a:t>
            </a:r>
            <a:r>
              <a:rPr lang="en-US" dirty="0"/>
              <a:t> position in the period </a:t>
            </a:r>
            <a:r>
              <a:rPr lang="en-US" i="1" dirty="0"/>
              <a:t>w</a:t>
            </a:r>
            <a:r>
              <a:rPr lang="en-US" dirty="0"/>
              <a:t>) / (value of the </a:t>
            </a:r>
            <a:r>
              <a:rPr lang="en-US" dirty="0" err="1"/>
              <a:t>i</a:t>
            </a:r>
            <a:r>
              <a:rPr lang="pl-PL" dirty="0"/>
              <a:t>-</a:t>
            </a:r>
            <a:r>
              <a:rPr lang="en-US" dirty="0" err="1"/>
              <a:t>th</a:t>
            </a:r>
            <a:r>
              <a:rPr lang="en-US" dirty="0"/>
              <a:t> position from the base period)</a:t>
            </a:r>
          </a:p>
          <a:p>
            <a:r>
              <a:rPr lang="en-US" dirty="0"/>
              <a:t>Dynamics for the base variable</a:t>
            </a:r>
          </a:p>
          <a:p>
            <a:pPr marL="457200" lvl="1" indent="0">
              <a:buNone/>
            </a:pPr>
            <a:r>
              <a:rPr lang="en-US" dirty="0"/>
              <a:t>The dynamics of the </a:t>
            </a:r>
            <a:r>
              <a:rPr lang="en-US" dirty="0" err="1"/>
              <a:t>i-th</a:t>
            </a:r>
            <a:r>
              <a:rPr lang="en-US" dirty="0"/>
              <a:t> position according to the variable base = (value of the </a:t>
            </a:r>
            <a:r>
              <a:rPr lang="en-US" dirty="0" err="1"/>
              <a:t>i-th</a:t>
            </a:r>
            <a:r>
              <a:rPr lang="en-US" dirty="0"/>
              <a:t> position in the period w) / (the value of the </a:t>
            </a:r>
            <a:r>
              <a:rPr lang="en-US" dirty="0" err="1"/>
              <a:t>i-th</a:t>
            </a:r>
            <a:r>
              <a:rPr lang="en-US" dirty="0"/>
              <a:t> position in the period w-1)</a:t>
            </a:r>
            <a:endParaRPr lang="pl-PL" dirty="0"/>
          </a:p>
        </p:txBody>
      </p:sp>
    </p:spTree>
    <p:extLst>
      <p:ext uri="{BB962C8B-B14F-4D97-AF65-F5344CB8AC3E}">
        <p14:creationId xmlns:p14="http://schemas.microsoft.com/office/powerpoint/2010/main" val="1891663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7CEBF0-1847-4C14-9FAA-5B8215DCFCDF}"/>
              </a:ext>
            </a:extLst>
          </p:cNvPr>
          <p:cNvSpPr>
            <a:spLocks noGrp="1"/>
          </p:cNvSpPr>
          <p:nvPr>
            <p:ph type="title"/>
          </p:nvPr>
        </p:nvSpPr>
        <p:spPr/>
        <p:txBody>
          <a:bodyPr/>
          <a:lstStyle/>
          <a:p>
            <a:r>
              <a:rPr lang="pl-PL" dirty="0" err="1"/>
              <a:t>Horizontal</a:t>
            </a:r>
            <a:r>
              <a:rPr lang="pl-PL" dirty="0"/>
              <a:t> analysis</a:t>
            </a:r>
          </a:p>
        </p:txBody>
      </p:sp>
      <p:sp>
        <p:nvSpPr>
          <p:cNvPr id="3" name="Symbol zastępczy zawartości 2">
            <a:extLst>
              <a:ext uri="{FF2B5EF4-FFF2-40B4-BE49-F238E27FC236}">
                <a16:creationId xmlns:a16="http://schemas.microsoft.com/office/drawing/2014/main" id="{AD91FB44-2963-42EA-87FE-B0A82568EE2D}"/>
              </a:ext>
            </a:extLst>
          </p:cNvPr>
          <p:cNvSpPr>
            <a:spLocks noGrp="1"/>
          </p:cNvSpPr>
          <p:nvPr>
            <p:ph idx="1"/>
          </p:nvPr>
        </p:nvSpPr>
        <p:spPr>
          <a:xfrm>
            <a:off x="1484310" y="2022231"/>
            <a:ext cx="10018713" cy="4589584"/>
          </a:xfrm>
        </p:spPr>
        <p:txBody>
          <a:bodyPr>
            <a:normAutofit/>
          </a:bodyPr>
          <a:lstStyle/>
          <a:p>
            <a:r>
              <a:rPr lang="en-US" dirty="0"/>
              <a:t>An increase for a fixed base</a:t>
            </a:r>
          </a:p>
          <a:p>
            <a:pPr lvl="1"/>
            <a:r>
              <a:rPr lang="en-US" dirty="0"/>
              <a:t>The increment of the </a:t>
            </a:r>
            <a:r>
              <a:rPr lang="en-US" dirty="0" err="1"/>
              <a:t>i-th</a:t>
            </a:r>
            <a:r>
              <a:rPr lang="en-US" dirty="0"/>
              <a:t> position according to the fixed base = (the value of the </a:t>
            </a:r>
            <a:r>
              <a:rPr lang="en-US" dirty="0" err="1"/>
              <a:t>i-th</a:t>
            </a:r>
            <a:r>
              <a:rPr lang="en-US" dirty="0"/>
              <a:t> position in the period w - the value of the </a:t>
            </a:r>
            <a:r>
              <a:rPr lang="en-US" dirty="0" err="1"/>
              <a:t>i-th</a:t>
            </a:r>
            <a:r>
              <a:rPr lang="en-US" dirty="0"/>
              <a:t> position from the base period) / (the value of the </a:t>
            </a:r>
            <a:r>
              <a:rPr lang="en-US" dirty="0" err="1"/>
              <a:t>i-th</a:t>
            </a:r>
            <a:r>
              <a:rPr lang="en-US" dirty="0"/>
              <a:t> position from the base period)</a:t>
            </a:r>
          </a:p>
          <a:p>
            <a:r>
              <a:rPr lang="en-US" dirty="0"/>
              <a:t>Increment for the base variable</a:t>
            </a:r>
          </a:p>
          <a:p>
            <a:pPr lvl="1"/>
            <a:r>
              <a:rPr lang="en-US" dirty="0"/>
              <a:t>The increment of the </a:t>
            </a:r>
            <a:r>
              <a:rPr lang="en-US" dirty="0" err="1"/>
              <a:t>i-th</a:t>
            </a:r>
            <a:r>
              <a:rPr lang="en-US" dirty="0"/>
              <a:t> position according to the variable base = (the value of the </a:t>
            </a:r>
            <a:r>
              <a:rPr lang="en-US" dirty="0" err="1"/>
              <a:t>i-th</a:t>
            </a:r>
            <a:r>
              <a:rPr lang="en-US" dirty="0"/>
              <a:t> position in the period w - the value of the </a:t>
            </a:r>
            <a:r>
              <a:rPr lang="en-US" dirty="0" err="1"/>
              <a:t>i-th</a:t>
            </a:r>
            <a:r>
              <a:rPr lang="en-US" dirty="0"/>
              <a:t> position in the period w-1) / (the value of the </a:t>
            </a:r>
            <a:r>
              <a:rPr lang="en-US" dirty="0" err="1"/>
              <a:t>i-th</a:t>
            </a:r>
            <a:r>
              <a:rPr lang="en-US" dirty="0"/>
              <a:t> position in the period w-1)</a:t>
            </a:r>
            <a:endParaRPr lang="pl-PL" dirty="0"/>
          </a:p>
        </p:txBody>
      </p:sp>
    </p:spTree>
    <p:extLst>
      <p:ext uri="{BB962C8B-B14F-4D97-AF65-F5344CB8AC3E}">
        <p14:creationId xmlns:p14="http://schemas.microsoft.com/office/powerpoint/2010/main" val="3064950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1130754-7C0C-4216-83D0-2614A907AE8C}"/>
              </a:ext>
            </a:extLst>
          </p:cNvPr>
          <p:cNvSpPr>
            <a:spLocks noGrp="1"/>
          </p:cNvSpPr>
          <p:nvPr>
            <p:ph type="title"/>
          </p:nvPr>
        </p:nvSpPr>
        <p:spPr>
          <a:xfrm>
            <a:off x="1484310" y="246186"/>
            <a:ext cx="10018713" cy="1371600"/>
          </a:xfrm>
        </p:spPr>
        <p:txBody>
          <a:bodyPr/>
          <a:lstStyle/>
          <a:p>
            <a:r>
              <a:rPr lang="pl-PL" dirty="0" err="1"/>
              <a:t>Horizontal</a:t>
            </a:r>
            <a:r>
              <a:rPr lang="pl-PL" dirty="0"/>
              <a:t> analysis</a:t>
            </a:r>
          </a:p>
        </p:txBody>
      </p:sp>
      <p:sp>
        <p:nvSpPr>
          <p:cNvPr id="3" name="Symbol zastępczy zawartości 2">
            <a:extLst>
              <a:ext uri="{FF2B5EF4-FFF2-40B4-BE49-F238E27FC236}">
                <a16:creationId xmlns:a16="http://schemas.microsoft.com/office/drawing/2014/main" id="{50531BD6-296A-4B2B-A14D-63C7CACC5D22}"/>
              </a:ext>
            </a:extLst>
          </p:cNvPr>
          <p:cNvSpPr>
            <a:spLocks noGrp="1"/>
          </p:cNvSpPr>
          <p:nvPr>
            <p:ph idx="1"/>
          </p:nvPr>
        </p:nvSpPr>
        <p:spPr>
          <a:xfrm>
            <a:off x="1484310" y="2057400"/>
            <a:ext cx="10018713" cy="4554415"/>
          </a:xfrm>
        </p:spPr>
        <p:txBody>
          <a:bodyPr>
            <a:normAutofit/>
          </a:bodyPr>
          <a:lstStyle/>
          <a:p>
            <a:r>
              <a:rPr lang="en-US" dirty="0"/>
              <a:t>The value of the dynamics indicator determines the direction of changes in the following way</a:t>
            </a:r>
          </a:p>
          <a:p>
            <a:pPr lvl="1"/>
            <a:r>
              <a:rPr lang="en-US" dirty="0"/>
              <a:t>if it is higher than 100% (1.0) then the given value from period to period increases</a:t>
            </a:r>
          </a:p>
          <a:p>
            <a:pPr lvl="1"/>
            <a:r>
              <a:rPr lang="en-US" dirty="0"/>
              <a:t>if it is equal to 100% (1.0) then the given quantity does not change</a:t>
            </a:r>
          </a:p>
          <a:p>
            <a:pPr lvl="1"/>
            <a:r>
              <a:rPr lang="en-US" dirty="0"/>
              <a:t>if it is less than 100% (1.0) then the given size decreases</a:t>
            </a:r>
          </a:p>
          <a:p>
            <a:pPr lvl="1"/>
            <a:r>
              <a:rPr lang="en-US" dirty="0" err="1"/>
              <a:t>interpetations</a:t>
            </a:r>
            <a:r>
              <a:rPr lang="en-US" dirty="0"/>
              <a:t> depend on the examined size</a:t>
            </a:r>
          </a:p>
          <a:p>
            <a:r>
              <a:rPr lang="en-US" dirty="0"/>
              <a:t>The value of the dynamics index expresses the strength of change (intensity) of a given item of the </a:t>
            </a:r>
            <a:r>
              <a:rPr lang="pl-PL" dirty="0" err="1"/>
              <a:t>statement</a:t>
            </a:r>
            <a:endParaRPr lang="pl-PL" dirty="0"/>
          </a:p>
        </p:txBody>
      </p:sp>
    </p:spTree>
    <p:extLst>
      <p:ext uri="{BB962C8B-B14F-4D97-AF65-F5344CB8AC3E}">
        <p14:creationId xmlns:p14="http://schemas.microsoft.com/office/powerpoint/2010/main" val="594586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A6DC51-58BB-4067-A539-26916D4D1032}"/>
              </a:ext>
            </a:extLst>
          </p:cNvPr>
          <p:cNvSpPr>
            <a:spLocks noGrp="1"/>
          </p:cNvSpPr>
          <p:nvPr>
            <p:ph type="title"/>
          </p:nvPr>
        </p:nvSpPr>
        <p:spPr>
          <a:xfrm>
            <a:off x="1484311" y="685800"/>
            <a:ext cx="10018713" cy="1160585"/>
          </a:xfrm>
        </p:spPr>
        <p:txBody>
          <a:bodyPr/>
          <a:lstStyle/>
          <a:p>
            <a:r>
              <a:rPr lang="pl-PL" dirty="0" err="1"/>
              <a:t>Horizontal</a:t>
            </a:r>
            <a:r>
              <a:rPr lang="pl-PL" dirty="0"/>
              <a:t> analysis</a:t>
            </a:r>
          </a:p>
        </p:txBody>
      </p:sp>
      <p:sp>
        <p:nvSpPr>
          <p:cNvPr id="3" name="Symbol zastępczy zawartości 2">
            <a:extLst>
              <a:ext uri="{FF2B5EF4-FFF2-40B4-BE49-F238E27FC236}">
                <a16:creationId xmlns:a16="http://schemas.microsoft.com/office/drawing/2014/main" id="{CE60A9F6-CFC3-471C-B1A7-C4F2F30FC006}"/>
              </a:ext>
            </a:extLst>
          </p:cNvPr>
          <p:cNvSpPr>
            <a:spLocks noGrp="1"/>
          </p:cNvSpPr>
          <p:nvPr>
            <p:ph idx="1"/>
          </p:nvPr>
        </p:nvSpPr>
        <p:spPr>
          <a:xfrm>
            <a:off x="1484310" y="1969477"/>
            <a:ext cx="10018713" cy="4624754"/>
          </a:xfrm>
        </p:spPr>
        <p:txBody>
          <a:bodyPr>
            <a:normAutofit/>
          </a:bodyPr>
          <a:lstStyle/>
          <a:p>
            <a:r>
              <a:rPr lang="en-US" dirty="0"/>
              <a:t>The value of the increment index determines the direction of changes as follows</a:t>
            </a:r>
          </a:p>
          <a:p>
            <a:pPr lvl="1"/>
            <a:r>
              <a:rPr lang="en-US" dirty="0"/>
              <a:t>if it is higher than zero, then the given value from period to period increases</a:t>
            </a:r>
          </a:p>
          <a:p>
            <a:pPr lvl="1"/>
            <a:r>
              <a:rPr lang="en-US" dirty="0"/>
              <a:t>if it is equal to zero then the given quantity does not change</a:t>
            </a:r>
          </a:p>
          <a:p>
            <a:pPr lvl="1"/>
            <a:r>
              <a:rPr lang="en-US" dirty="0"/>
              <a:t>if it is less than zero then the given size decreases</a:t>
            </a:r>
          </a:p>
          <a:p>
            <a:pPr lvl="1"/>
            <a:r>
              <a:rPr lang="en-US" dirty="0"/>
              <a:t>the interpretation depends on the size being tested</a:t>
            </a:r>
          </a:p>
          <a:p>
            <a:r>
              <a:rPr lang="en-US" dirty="0"/>
              <a:t>The value of the increment index expresses the strength of change (intensity) of a given item of the report</a:t>
            </a:r>
            <a:endParaRPr lang="pl-PL" dirty="0"/>
          </a:p>
        </p:txBody>
      </p:sp>
    </p:spTree>
    <p:extLst>
      <p:ext uri="{BB962C8B-B14F-4D97-AF65-F5344CB8AC3E}">
        <p14:creationId xmlns:p14="http://schemas.microsoft.com/office/powerpoint/2010/main" val="652763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0664E4-8CF6-49F8-95DF-4A38A8488E7A}"/>
              </a:ext>
            </a:extLst>
          </p:cNvPr>
          <p:cNvSpPr>
            <a:spLocks noGrp="1"/>
          </p:cNvSpPr>
          <p:nvPr>
            <p:ph type="title"/>
          </p:nvPr>
        </p:nvSpPr>
        <p:spPr/>
        <p:txBody>
          <a:bodyPr/>
          <a:lstStyle/>
          <a:p>
            <a:r>
              <a:rPr lang="pl-PL" dirty="0" err="1"/>
              <a:t>Horizontal</a:t>
            </a:r>
            <a:r>
              <a:rPr lang="pl-PL" dirty="0"/>
              <a:t> analysis</a:t>
            </a:r>
          </a:p>
        </p:txBody>
      </p:sp>
      <p:sp>
        <p:nvSpPr>
          <p:cNvPr id="3" name="Symbol zastępczy zawartości 2">
            <a:extLst>
              <a:ext uri="{FF2B5EF4-FFF2-40B4-BE49-F238E27FC236}">
                <a16:creationId xmlns:a16="http://schemas.microsoft.com/office/drawing/2014/main" id="{AB471734-490D-4EC1-ABA1-1D6AEAA26F49}"/>
              </a:ext>
            </a:extLst>
          </p:cNvPr>
          <p:cNvSpPr>
            <a:spLocks noGrp="1"/>
          </p:cNvSpPr>
          <p:nvPr>
            <p:ph idx="1"/>
          </p:nvPr>
        </p:nvSpPr>
        <p:spPr/>
        <p:txBody>
          <a:bodyPr/>
          <a:lstStyle/>
          <a:p>
            <a:pPr marL="0" indent="0">
              <a:buNone/>
            </a:pPr>
            <a:r>
              <a:rPr lang="pl-PL" dirty="0"/>
              <a:t>W</a:t>
            </a:r>
            <a:r>
              <a:rPr lang="en-US" dirty="0"/>
              <a:t>e use it in practice</a:t>
            </a:r>
          </a:p>
          <a:p>
            <a:r>
              <a:rPr lang="en-US" dirty="0"/>
              <a:t>for longer periods, dynamics based on a fixed base are used</a:t>
            </a:r>
          </a:p>
          <a:p>
            <a:r>
              <a:rPr lang="en-US" dirty="0"/>
              <a:t>for shorter periods, the dynamics are used according to the variable base or the increment according to the variable base</a:t>
            </a:r>
          </a:p>
          <a:p>
            <a:r>
              <a:rPr lang="en-US" dirty="0"/>
              <a:t>In practice, the use of growth according to a fixed base is practically not practiced</a:t>
            </a:r>
            <a:endParaRPr lang="pl-PL" dirty="0"/>
          </a:p>
        </p:txBody>
      </p:sp>
    </p:spTree>
    <p:extLst>
      <p:ext uri="{BB962C8B-B14F-4D97-AF65-F5344CB8AC3E}">
        <p14:creationId xmlns:p14="http://schemas.microsoft.com/office/powerpoint/2010/main" val="2340220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FB286C-9319-4BEE-BAAE-B9A14860F5AC}"/>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79F7EE6D-8340-497A-AD94-86EEB9F02357}"/>
              </a:ext>
            </a:extLst>
          </p:cNvPr>
          <p:cNvSpPr>
            <a:spLocks noGrp="1"/>
          </p:cNvSpPr>
          <p:nvPr>
            <p:ph idx="1"/>
          </p:nvPr>
        </p:nvSpPr>
        <p:spPr/>
        <p:txBody>
          <a:bodyPr>
            <a:normAutofit/>
          </a:bodyPr>
          <a:lstStyle/>
          <a:p>
            <a:pPr marL="0" indent="0" algn="ctr">
              <a:buNone/>
            </a:pPr>
            <a:r>
              <a:rPr lang="pl-PL" sz="8800" b="1" dirty="0"/>
              <a:t>Ratio analysis</a:t>
            </a:r>
          </a:p>
        </p:txBody>
      </p:sp>
    </p:spTree>
    <p:extLst>
      <p:ext uri="{BB962C8B-B14F-4D97-AF65-F5344CB8AC3E}">
        <p14:creationId xmlns:p14="http://schemas.microsoft.com/office/powerpoint/2010/main" val="1261570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99B091-7D7C-42D8-B85C-E96AB046699E}"/>
              </a:ext>
            </a:extLst>
          </p:cNvPr>
          <p:cNvSpPr>
            <a:spLocks noGrp="1"/>
          </p:cNvSpPr>
          <p:nvPr>
            <p:ph type="title"/>
          </p:nvPr>
        </p:nvSpPr>
        <p:spPr>
          <a:xfrm>
            <a:off x="1484311" y="685801"/>
            <a:ext cx="10018713" cy="1125414"/>
          </a:xfrm>
        </p:spPr>
        <p:txBody>
          <a:bodyPr>
            <a:normAutofit fontScale="90000"/>
          </a:bodyPr>
          <a:lstStyle/>
          <a:p>
            <a:r>
              <a:rPr lang="pl-PL" b="1" dirty="0"/>
              <a:t>Ratio analysis - advantages</a:t>
            </a:r>
            <a:br>
              <a:rPr lang="pl-PL" dirty="0"/>
            </a:br>
            <a:endParaRPr lang="pl-PL" dirty="0"/>
          </a:p>
        </p:txBody>
      </p:sp>
      <p:sp>
        <p:nvSpPr>
          <p:cNvPr id="3" name="Symbol zastępczy zawartości 2">
            <a:extLst>
              <a:ext uri="{FF2B5EF4-FFF2-40B4-BE49-F238E27FC236}">
                <a16:creationId xmlns:a16="http://schemas.microsoft.com/office/drawing/2014/main" id="{1B4843A4-D981-4BEA-8A71-022BF0636F87}"/>
              </a:ext>
            </a:extLst>
          </p:cNvPr>
          <p:cNvSpPr>
            <a:spLocks noGrp="1"/>
          </p:cNvSpPr>
          <p:nvPr>
            <p:ph idx="1"/>
          </p:nvPr>
        </p:nvSpPr>
        <p:spPr>
          <a:xfrm>
            <a:off x="1484310" y="1840522"/>
            <a:ext cx="10018713" cy="4331677"/>
          </a:xfrm>
        </p:spPr>
        <p:txBody>
          <a:bodyPr/>
          <a:lstStyle/>
          <a:p>
            <a:r>
              <a:rPr lang="en-US" dirty="0"/>
              <a:t>characterizes various aspects of the company's business operations</a:t>
            </a:r>
          </a:p>
          <a:p>
            <a:r>
              <a:rPr lang="en-US" dirty="0"/>
              <a:t>Allows you to evaluate your financial condition</a:t>
            </a:r>
          </a:p>
          <a:p>
            <a:r>
              <a:rPr lang="en-US" dirty="0"/>
              <a:t>allows you to study trends and progression over at least 3 years</a:t>
            </a:r>
          </a:p>
          <a:p>
            <a:r>
              <a:rPr lang="en-US" dirty="0"/>
              <a:t>creates a chance of comparison with industry-average indicators</a:t>
            </a:r>
          </a:p>
          <a:p>
            <a:r>
              <a:rPr lang="en-US" dirty="0"/>
              <a:t>can explain the decrease in profit and the potential threat</a:t>
            </a:r>
            <a:endParaRPr lang="pl-PL" dirty="0"/>
          </a:p>
        </p:txBody>
      </p:sp>
    </p:spTree>
    <p:extLst>
      <p:ext uri="{BB962C8B-B14F-4D97-AF65-F5344CB8AC3E}">
        <p14:creationId xmlns:p14="http://schemas.microsoft.com/office/powerpoint/2010/main" val="2759941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6FAACF-D7CF-4B32-A109-39797D2517EE}"/>
              </a:ext>
            </a:extLst>
          </p:cNvPr>
          <p:cNvSpPr>
            <a:spLocks noGrp="1"/>
          </p:cNvSpPr>
          <p:nvPr>
            <p:ph type="title"/>
          </p:nvPr>
        </p:nvSpPr>
        <p:spPr/>
        <p:txBody>
          <a:bodyPr/>
          <a:lstStyle/>
          <a:p>
            <a:r>
              <a:rPr lang="pl-PL" b="1" dirty="0"/>
              <a:t>Ratio analysis - </a:t>
            </a:r>
            <a:r>
              <a:rPr lang="pl-PL" b="1" dirty="0" err="1"/>
              <a:t>disadvantages</a:t>
            </a:r>
            <a:endParaRPr lang="pl-PL" dirty="0"/>
          </a:p>
        </p:txBody>
      </p:sp>
      <p:sp>
        <p:nvSpPr>
          <p:cNvPr id="3" name="Symbol zastępczy zawartości 2">
            <a:extLst>
              <a:ext uri="{FF2B5EF4-FFF2-40B4-BE49-F238E27FC236}">
                <a16:creationId xmlns:a16="http://schemas.microsoft.com/office/drawing/2014/main" id="{B6B36590-8D6B-403A-901E-CB15A29C0DF6}"/>
              </a:ext>
            </a:extLst>
          </p:cNvPr>
          <p:cNvSpPr>
            <a:spLocks noGrp="1"/>
          </p:cNvSpPr>
          <p:nvPr>
            <p:ph idx="1"/>
          </p:nvPr>
        </p:nvSpPr>
        <p:spPr/>
        <p:txBody>
          <a:bodyPr/>
          <a:lstStyle/>
          <a:p>
            <a:r>
              <a:rPr lang="en-US" dirty="0"/>
              <a:t>The figures included in the reports are the result of approximations, estimates, interpretations and judgments</a:t>
            </a:r>
          </a:p>
          <a:p>
            <a:r>
              <a:rPr lang="en-US" dirty="0"/>
              <a:t>The author of the accounting data is the company's management board, and the auditor checks the data received from the company</a:t>
            </a:r>
          </a:p>
          <a:p>
            <a:r>
              <a:rPr lang="en-US" dirty="0"/>
              <a:t>Financial statements present the past, so the analysis is based on historical data</a:t>
            </a:r>
            <a:endParaRPr lang="pl-PL" dirty="0"/>
          </a:p>
        </p:txBody>
      </p:sp>
    </p:spTree>
    <p:extLst>
      <p:ext uri="{BB962C8B-B14F-4D97-AF65-F5344CB8AC3E}">
        <p14:creationId xmlns:p14="http://schemas.microsoft.com/office/powerpoint/2010/main" val="12461797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4A273F-A2FC-4649-9F0E-C540DC4788A0}"/>
              </a:ext>
            </a:extLst>
          </p:cNvPr>
          <p:cNvSpPr>
            <a:spLocks noGrp="1"/>
          </p:cNvSpPr>
          <p:nvPr>
            <p:ph type="title"/>
          </p:nvPr>
        </p:nvSpPr>
        <p:spPr/>
        <p:txBody>
          <a:bodyPr/>
          <a:lstStyle/>
          <a:p>
            <a:r>
              <a:rPr lang="pl-PL" dirty="0"/>
              <a:t>Ratio analysis - </a:t>
            </a:r>
            <a:r>
              <a:rPr lang="pl-PL" dirty="0" err="1"/>
              <a:t>Classification</a:t>
            </a:r>
            <a:r>
              <a:rPr lang="pl-PL" dirty="0"/>
              <a:t> of </a:t>
            </a:r>
            <a:r>
              <a:rPr lang="pl-PL" dirty="0" err="1"/>
              <a:t>rates</a:t>
            </a:r>
            <a:endParaRPr lang="pl-PL" dirty="0"/>
          </a:p>
        </p:txBody>
      </p:sp>
      <p:sp>
        <p:nvSpPr>
          <p:cNvPr id="3" name="Symbol zastępczy zawartości 2">
            <a:extLst>
              <a:ext uri="{FF2B5EF4-FFF2-40B4-BE49-F238E27FC236}">
                <a16:creationId xmlns:a16="http://schemas.microsoft.com/office/drawing/2014/main" id="{895BCAE2-DB4E-4D19-A68F-C73B91831D6B}"/>
              </a:ext>
            </a:extLst>
          </p:cNvPr>
          <p:cNvSpPr>
            <a:spLocks noGrp="1"/>
          </p:cNvSpPr>
          <p:nvPr>
            <p:ph idx="1"/>
          </p:nvPr>
        </p:nvSpPr>
        <p:spPr/>
        <p:txBody>
          <a:bodyPr/>
          <a:lstStyle/>
          <a:p>
            <a:r>
              <a:rPr lang="en-US" dirty="0"/>
              <a:t>Liquidity ratios</a:t>
            </a:r>
          </a:p>
          <a:p>
            <a:r>
              <a:rPr lang="en-US" dirty="0"/>
              <a:t>Debt indicators</a:t>
            </a:r>
          </a:p>
          <a:p>
            <a:r>
              <a:rPr lang="en-US" dirty="0"/>
              <a:t>Performance indicators</a:t>
            </a:r>
          </a:p>
          <a:p>
            <a:r>
              <a:rPr lang="en-US" dirty="0"/>
              <a:t>Profitability ratios</a:t>
            </a:r>
          </a:p>
          <a:p>
            <a:r>
              <a:rPr lang="en-US" dirty="0"/>
              <a:t>Market value indicators</a:t>
            </a:r>
            <a:endParaRPr lang="pl-PL" dirty="0"/>
          </a:p>
        </p:txBody>
      </p:sp>
    </p:spTree>
    <p:extLst>
      <p:ext uri="{BB962C8B-B14F-4D97-AF65-F5344CB8AC3E}">
        <p14:creationId xmlns:p14="http://schemas.microsoft.com/office/powerpoint/2010/main" val="42706625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B3EE37-56D0-4441-B567-5D7ED3596AD9}"/>
              </a:ext>
            </a:extLst>
          </p:cNvPr>
          <p:cNvSpPr>
            <a:spLocks noGrp="1"/>
          </p:cNvSpPr>
          <p:nvPr>
            <p:ph type="title"/>
          </p:nvPr>
        </p:nvSpPr>
        <p:spPr/>
        <p:txBody>
          <a:bodyPr/>
          <a:lstStyle/>
          <a:p>
            <a:r>
              <a:rPr lang="pl-PL" dirty="0" err="1"/>
              <a:t>Liquidity</a:t>
            </a:r>
            <a:r>
              <a:rPr lang="pl-PL" dirty="0"/>
              <a:t> </a:t>
            </a:r>
            <a:r>
              <a:rPr lang="pl-PL" dirty="0" err="1"/>
              <a:t>ratios</a:t>
            </a:r>
            <a:r>
              <a:rPr lang="pl-PL" dirty="0"/>
              <a:t> </a:t>
            </a:r>
          </a:p>
        </p:txBody>
      </p:sp>
      <p:sp>
        <p:nvSpPr>
          <p:cNvPr id="3" name="Symbol zastępczy zawartości 2">
            <a:extLst>
              <a:ext uri="{FF2B5EF4-FFF2-40B4-BE49-F238E27FC236}">
                <a16:creationId xmlns:a16="http://schemas.microsoft.com/office/drawing/2014/main" id="{1E082ED2-4003-4EFE-9E9C-2F6634ED499E}"/>
              </a:ext>
            </a:extLst>
          </p:cNvPr>
          <p:cNvSpPr>
            <a:spLocks noGrp="1"/>
          </p:cNvSpPr>
          <p:nvPr>
            <p:ph idx="1"/>
          </p:nvPr>
        </p:nvSpPr>
        <p:spPr>
          <a:xfrm>
            <a:off x="1484310" y="2666999"/>
            <a:ext cx="10018713" cy="3124201"/>
          </a:xfrm>
        </p:spPr>
        <p:txBody>
          <a:bodyPr>
            <a:normAutofit fontScale="85000" lnSpcReduction="10000"/>
          </a:bodyPr>
          <a:lstStyle/>
          <a:p>
            <a:r>
              <a:rPr lang="en-US" b="1" dirty="0"/>
              <a:t>Current liquidity indicator</a:t>
            </a:r>
          </a:p>
          <a:p>
            <a:pPr marL="0" indent="0" algn="ctr">
              <a:buNone/>
            </a:pPr>
            <a:r>
              <a:rPr lang="en-US" dirty="0"/>
              <a:t>Current assets</a:t>
            </a:r>
          </a:p>
          <a:p>
            <a:pPr marL="0" indent="0" algn="ctr">
              <a:buNone/>
            </a:pPr>
            <a:r>
              <a:rPr lang="en-US" dirty="0"/>
              <a:t>Current liabilities</a:t>
            </a:r>
          </a:p>
          <a:p>
            <a:r>
              <a:rPr lang="en-US" dirty="0"/>
              <a:t>The indicator determines the company's ability to cover its expenses at all times (timely settlement of obligations)</a:t>
            </a:r>
          </a:p>
          <a:p>
            <a:r>
              <a:rPr lang="en-US" dirty="0"/>
              <a:t>It informs how many times the current assets cover the current liabilities of the company</a:t>
            </a:r>
          </a:p>
          <a:p>
            <a:r>
              <a:rPr lang="en-US" dirty="0"/>
              <a:t>The norm of the liquidity ratio is the range 1.2 - 2.0. This means that the value of current assets should be about twice as large as current liabilities</a:t>
            </a:r>
            <a:endParaRPr lang="pl-PL" dirty="0"/>
          </a:p>
        </p:txBody>
      </p:sp>
      <p:cxnSp>
        <p:nvCxnSpPr>
          <p:cNvPr id="7" name="Łącznik prosty 6">
            <a:extLst>
              <a:ext uri="{FF2B5EF4-FFF2-40B4-BE49-F238E27FC236}">
                <a16:creationId xmlns:a16="http://schemas.microsoft.com/office/drawing/2014/main" id="{B98E9AB7-EB0A-4B84-A214-0DC491541D3D}"/>
              </a:ext>
            </a:extLst>
          </p:cNvPr>
          <p:cNvCxnSpPr/>
          <p:nvPr/>
        </p:nvCxnSpPr>
        <p:spPr>
          <a:xfrm>
            <a:off x="5327009" y="3565321"/>
            <a:ext cx="241602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710360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3C91DE-3680-4502-9FBB-B63F040A167B}"/>
              </a:ext>
            </a:extLst>
          </p:cNvPr>
          <p:cNvSpPr>
            <a:spLocks noGrp="1"/>
          </p:cNvSpPr>
          <p:nvPr>
            <p:ph type="title"/>
          </p:nvPr>
        </p:nvSpPr>
        <p:spPr/>
        <p:txBody>
          <a:bodyPr/>
          <a:lstStyle/>
          <a:p>
            <a:r>
              <a:rPr lang="pl-PL" b="1" dirty="0"/>
              <a:t>Office </a:t>
            </a:r>
            <a:r>
              <a:rPr lang="pl-PL" b="1" dirty="0" err="1"/>
              <a:t>hours</a:t>
            </a:r>
            <a:endParaRPr lang="pl-PL" b="1" dirty="0"/>
          </a:p>
        </p:txBody>
      </p:sp>
      <p:sp>
        <p:nvSpPr>
          <p:cNvPr id="3" name="Symbol zastępczy zawartości 2">
            <a:extLst>
              <a:ext uri="{FF2B5EF4-FFF2-40B4-BE49-F238E27FC236}">
                <a16:creationId xmlns:a16="http://schemas.microsoft.com/office/drawing/2014/main" id="{88E71C68-827D-4599-A2BC-384C623E8CB5}"/>
              </a:ext>
            </a:extLst>
          </p:cNvPr>
          <p:cNvSpPr>
            <a:spLocks noGrp="1"/>
          </p:cNvSpPr>
          <p:nvPr>
            <p:ph idx="1"/>
          </p:nvPr>
        </p:nvSpPr>
        <p:spPr/>
        <p:txBody>
          <a:bodyPr/>
          <a:lstStyle/>
          <a:p>
            <a:r>
              <a:rPr lang="en-US" dirty="0"/>
              <a:t>E-mail: </a:t>
            </a:r>
            <a:r>
              <a:rPr lang="pl-PL" dirty="0" err="1">
                <a:hlinkClick r:id="rId2"/>
              </a:rPr>
              <a:t>martyna.mikolajek</a:t>
            </a:r>
            <a:r>
              <a:rPr lang="en-US" dirty="0">
                <a:hlinkClick r:id="rId2"/>
              </a:rPr>
              <a:t>@uwr.edu.pl</a:t>
            </a:r>
            <a:endParaRPr lang="pl-PL" dirty="0"/>
          </a:p>
          <a:p>
            <a:endParaRPr lang="pl-PL" dirty="0"/>
          </a:p>
          <a:p>
            <a:r>
              <a:rPr lang="en-US" dirty="0"/>
              <a:t>Room</a:t>
            </a:r>
            <a:r>
              <a:rPr lang="pl-PL" dirty="0"/>
              <a:t>:</a:t>
            </a:r>
            <a:r>
              <a:rPr lang="en-US" dirty="0"/>
              <a:t> 106C</a:t>
            </a:r>
            <a:endParaRPr lang="pl-PL" dirty="0"/>
          </a:p>
          <a:p>
            <a:endParaRPr lang="pl-PL" dirty="0"/>
          </a:p>
          <a:p>
            <a:r>
              <a:rPr lang="pl-PL" altLang="pl-PL" dirty="0" err="1">
                <a:solidFill>
                  <a:srgbClr val="212121"/>
                </a:solidFill>
                <a:latin typeface="inherit"/>
              </a:rPr>
              <a:t>Tuesday</a:t>
            </a:r>
            <a:r>
              <a:rPr lang="pl-PL" altLang="pl-PL" dirty="0">
                <a:solidFill>
                  <a:srgbClr val="212121"/>
                </a:solidFill>
                <a:latin typeface="inherit"/>
              </a:rPr>
              <a:t>: 17:00-19:00</a:t>
            </a:r>
            <a:endParaRPr kumimoji="0" lang="pl-PL" altLang="pl-PL" sz="1400" b="0" i="0" u="none" strike="noStrike" cap="none" normalizeH="0" baseline="0" dirty="0">
              <a:ln>
                <a:noFill/>
              </a:ln>
              <a:solidFill>
                <a:schemeClr val="tx1"/>
              </a:solidFill>
              <a:effectLst/>
              <a:latin typeface="Arial" panose="020B0604020202020204" pitchFamily="34" charset="0"/>
            </a:endParaRPr>
          </a:p>
          <a:p>
            <a:endParaRPr lang="pl-PL" dirty="0"/>
          </a:p>
          <a:p>
            <a:endParaRPr lang="pl-PL" dirty="0"/>
          </a:p>
        </p:txBody>
      </p:sp>
      <p:sp>
        <p:nvSpPr>
          <p:cNvPr id="6" name="Rectangle 3">
            <a:extLst>
              <a:ext uri="{FF2B5EF4-FFF2-40B4-BE49-F238E27FC236}">
                <a16:creationId xmlns:a16="http://schemas.microsoft.com/office/drawing/2014/main" id="{178FA7F2-1D4A-442B-8A1D-8AA6A33C4A8C}"/>
              </a:ext>
            </a:extLst>
          </p:cNvPr>
          <p:cNvSpPr>
            <a:spLocks noChangeArrowheads="1"/>
          </p:cNvSpPr>
          <p:nvPr/>
        </p:nvSpPr>
        <p:spPr bwMode="auto">
          <a:xfrm>
            <a:off x="1276350" y="3322550"/>
            <a:ext cx="65" cy="2128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6348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4466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06714C-0666-4EE3-AB1E-E2A33584A07B}"/>
              </a:ext>
            </a:extLst>
          </p:cNvPr>
          <p:cNvSpPr>
            <a:spLocks noGrp="1"/>
          </p:cNvSpPr>
          <p:nvPr>
            <p:ph type="title"/>
          </p:nvPr>
        </p:nvSpPr>
        <p:spPr/>
        <p:txBody>
          <a:bodyPr/>
          <a:lstStyle/>
          <a:p>
            <a:r>
              <a:rPr lang="pl-PL" dirty="0" err="1"/>
              <a:t>Liquidity</a:t>
            </a:r>
            <a:r>
              <a:rPr lang="pl-PL" dirty="0"/>
              <a:t> </a:t>
            </a:r>
            <a:r>
              <a:rPr lang="pl-PL" dirty="0" err="1"/>
              <a:t>ratios</a:t>
            </a:r>
            <a:r>
              <a:rPr lang="pl-PL" dirty="0"/>
              <a:t> </a:t>
            </a:r>
          </a:p>
        </p:txBody>
      </p:sp>
      <p:sp>
        <p:nvSpPr>
          <p:cNvPr id="3" name="Symbol zastępczy zawartości 2">
            <a:extLst>
              <a:ext uri="{FF2B5EF4-FFF2-40B4-BE49-F238E27FC236}">
                <a16:creationId xmlns:a16="http://schemas.microsoft.com/office/drawing/2014/main" id="{09DDB5B5-3575-485D-8A72-DFCB01272A00}"/>
              </a:ext>
            </a:extLst>
          </p:cNvPr>
          <p:cNvSpPr>
            <a:spLocks noGrp="1"/>
          </p:cNvSpPr>
          <p:nvPr>
            <p:ph idx="1"/>
          </p:nvPr>
        </p:nvSpPr>
        <p:spPr>
          <a:xfrm>
            <a:off x="1484310" y="1987063"/>
            <a:ext cx="10018713" cy="3804138"/>
          </a:xfrm>
        </p:spPr>
        <p:txBody>
          <a:bodyPr>
            <a:normAutofit/>
          </a:bodyPr>
          <a:lstStyle/>
          <a:p>
            <a:r>
              <a:rPr lang="en-US" b="1" dirty="0"/>
              <a:t>Fast </a:t>
            </a:r>
            <a:r>
              <a:rPr lang="pl-PL" b="1" dirty="0" err="1"/>
              <a:t>liqudity</a:t>
            </a:r>
            <a:r>
              <a:rPr lang="en-US" b="1" dirty="0"/>
              <a:t> rate</a:t>
            </a:r>
          </a:p>
          <a:p>
            <a:pPr marL="0" indent="0" algn="ctr">
              <a:buNone/>
            </a:pPr>
            <a:r>
              <a:rPr lang="en-US" dirty="0"/>
              <a:t>Current assets - inventories</a:t>
            </a:r>
          </a:p>
          <a:p>
            <a:pPr marL="0" indent="0" algn="ctr">
              <a:buNone/>
            </a:pPr>
            <a:r>
              <a:rPr lang="en-US" dirty="0"/>
              <a:t>Current liabilities</a:t>
            </a:r>
          </a:p>
          <a:p>
            <a:r>
              <a:rPr lang="en-US" dirty="0"/>
              <a:t>The fast liquidity ratio shows the coverage of short-term liabilities (the most liquid ones) with highly liquid assets.</a:t>
            </a:r>
          </a:p>
          <a:p>
            <a:r>
              <a:rPr lang="en-US" dirty="0"/>
              <a:t>This ratio is more accurate than the current liquidity ratio</a:t>
            </a:r>
          </a:p>
          <a:p>
            <a:r>
              <a:rPr lang="en-US" dirty="0"/>
              <a:t>A range from 1.0 to 1.3 is considered satisfactory</a:t>
            </a:r>
            <a:endParaRPr lang="pl-PL" dirty="0"/>
          </a:p>
        </p:txBody>
      </p:sp>
      <p:cxnSp>
        <p:nvCxnSpPr>
          <p:cNvPr id="5" name="Łącznik prosty 4">
            <a:extLst>
              <a:ext uri="{FF2B5EF4-FFF2-40B4-BE49-F238E27FC236}">
                <a16:creationId xmlns:a16="http://schemas.microsoft.com/office/drawing/2014/main" id="{6B9C9C34-0444-49AB-8F23-1A8270815110}"/>
              </a:ext>
            </a:extLst>
          </p:cNvPr>
          <p:cNvCxnSpPr/>
          <p:nvPr/>
        </p:nvCxnSpPr>
        <p:spPr>
          <a:xfrm>
            <a:off x="4519246" y="3235569"/>
            <a:ext cx="3903785"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60795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45FD2C-EF07-4FE0-B36D-2BAF968034AB}"/>
              </a:ext>
            </a:extLst>
          </p:cNvPr>
          <p:cNvSpPr>
            <a:spLocks noGrp="1"/>
          </p:cNvSpPr>
          <p:nvPr>
            <p:ph type="title"/>
          </p:nvPr>
        </p:nvSpPr>
        <p:spPr/>
        <p:txBody>
          <a:bodyPr/>
          <a:lstStyle/>
          <a:p>
            <a:r>
              <a:rPr lang="pl-PL" dirty="0" err="1"/>
              <a:t>Liquidity</a:t>
            </a:r>
            <a:r>
              <a:rPr lang="pl-PL" dirty="0"/>
              <a:t> </a:t>
            </a:r>
            <a:r>
              <a:rPr lang="pl-PL" dirty="0" err="1"/>
              <a:t>ratios</a:t>
            </a:r>
            <a:r>
              <a:rPr lang="pl-PL" dirty="0"/>
              <a:t> </a:t>
            </a:r>
          </a:p>
        </p:txBody>
      </p:sp>
      <p:sp>
        <p:nvSpPr>
          <p:cNvPr id="3" name="Symbol zastępczy zawartości 2">
            <a:extLst>
              <a:ext uri="{FF2B5EF4-FFF2-40B4-BE49-F238E27FC236}">
                <a16:creationId xmlns:a16="http://schemas.microsoft.com/office/drawing/2014/main" id="{9BFF4848-5500-4CCF-9158-4E372D322C05}"/>
              </a:ext>
            </a:extLst>
          </p:cNvPr>
          <p:cNvSpPr>
            <a:spLocks noGrp="1"/>
          </p:cNvSpPr>
          <p:nvPr>
            <p:ph idx="1"/>
          </p:nvPr>
        </p:nvSpPr>
        <p:spPr/>
        <p:txBody>
          <a:bodyPr/>
          <a:lstStyle/>
          <a:p>
            <a:r>
              <a:rPr lang="en-US" b="1" dirty="0"/>
              <a:t>Increased liquidity ratio</a:t>
            </a:r>
          </a:p>
          <a:p>
            <a:pPr marL="0" indent="0" algn="ctr">
              <a:buNone/>
            </a:pPr>
            <a:r>
              <a:rPr lang="en-US" dirty="0"/>
              <a:t>Current assets - inventories - receivables</a:t>
            </a:r>
          </a:p>
          <a:p>
            <a:pPr marL="0" indent="0" algn="ctr">
              <a:buNone/>
            </a:pPr>
            <a:r>
              <a:rPr lang="en-US" dirty="0"/>
              <a:t>Current liabilities</a:t>
            </a:r>
          </a:p>
          <a:p>
            <a:r>
              <a:rPr lang="en-US" dirty="0"/>
              <a:t>It defines the company's ability to pay its current liabilities taking into account the most liquid assets, whose ability to settle liabilities is immediate or almost instantaneous</a:t>
            </a:r>
            <a:endParaRPr lang="pl-PL" dirty="0"/>
          </a:p>
        </p:txBody>
      </p:sp>
      <p:cxnSp>
        <p:nvCxnSpPr>
          <p:cNvPr id="5" name="Łącznik prosty 4">
            <a:extLst>
              <a:ext uri="{FF2B5EF4-FFF2-40B4-BE49-F238E27FC236}">
                <a16:creationId xmlns:a16="http://schemas.microsoft.com/office/drawing/2014/main" id="{886207E5-378D-42B0-9A9C-2B478AE74560}"/>
              </a:ext>
            </a:extLst>
          </p:cNvPr>
          <p:cNvCxnSpPr/>
          <p:nvPr/>
        </p:nvCxnSpPr>
        <p:spPr>
          <a:xfrm>
            <a:off x="3534507" y="3833447"/>
            <a:ext cx="620737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750687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BC24D27-8006-4A5E-BED1-0E0D687E8EA9}"/>
              </a:ext>
            </a:extLst>
          </p:cNvPr>
          <p:cNvSpPr>
            <a:spLocks noGrp="1"/>
          </p:cNvSpPr>
          <p:nvPr>
            <p:ph type="title"/>
          </p:nvPr>
        </p:nvSpPr>
        <p:spPr/>
        <p:txBody>
          <a:bodyPr/>
          <a:lstStyle/>
          <a:p>
            <a:r>
              <a:rPr lang="en-US" dirty="0"/>
              <a:t>Debt indicators</a:t>
            </a:r>
            <a:endParaRPr lang="pl-PL" dirty="0"/>
          </a:p>
        </p:txBody>
      </p:sp>
      <p:sp>
        <p:nvSpPr>
          <p:cNvPr id="3" name="Symbol zastępczy zawartości 2">
            <a:extLst>
              <a:ext uri="{FF2B5EF4-FFF2-40B4-BE49-F238E27FC236}">
                <a16:creationId xmlns:a16="http://schemas.microsoft.com/office/drawing/2014/main" id="{1B13A10E-99EC-41FA-AD96-4D89B57E160B}"/>
              </a:ext>
            </a:extLst>
          </p:cNvPr>
          <p:cNvSpPr>
            <a:spLocks noGrp="1"/>
          </p:cNvSpPr>
          <p:nvPr>
            <p:ph idx="1"/>
          </p:nvPr>
        </p:nvSpPr>
        <p:spPr/>
        <p:txBody>
          <a:bodyPr>
            <a:normAutofit fontScale="92500" lnSpcReduction="20000"/>
          </a:bodyPr>
          <a:lstStyle/>
          <a:p>
            <a:r>
              <a:rPr lang="en-US" b="1" dirty="0"/>
              <a:t>Debt rate</a:t>
            </a:r>
          </a:p>
          <a:p>
            <a:pPr marL="0" indent="0" algn="ctr">
              <a:buNone/>
            </a:pPr>
            <a:r>
              <a:rPr lang="en-US" dirty="0"/>
              <a:t>Total liabilities</a:t>
            </a:r>
          </a:p>
          <a:p>
            <a:pPr marL="0" indent="0" algn="ctr">
              <a:buNone/>
            </a:pPr>
            <a:r>
              <a:rPr lang="en-US" dirty="0"/>
              <a:t>Total assets</a:t>
            </a:r>
          </a:p>
          <a:p>
            <a:r>
              <a:rPr lang="en-US" dirty="0"/>
              <a:t>The ratio informs how many zlotys of current and potential liabilities fall on total assets or what percentage of liabilities is indebtedness</a:t>
            </a:r>
          </a:p>
          <a:p>
            <a:r>
              <a:rPr lang="en-US" dirty="0"/>
              <a:t>It illustrates the financing structure of an enterprise's assets</a:t>
            </a:r>
          </a:p>
          <a:p>
            <a:r>
              <a:rPr lang="en-US" dirty="0"/>
              <a:t>It should belong to the range of 57 to 67 percent. The higher its level, the higher the level of debt and higher financial risk</a:t>
            </a:r>
            <a:endParaRPr lang="pl-PL" dirty="0"/>
          </a:p>
        </p:txBody>
      </p:sp>
      <p:cxnSp>
        <p:nvCxnSpPr>
          <p:cNvPr id="5" name="Łącznik prosty 4">
            <a:extLst>
              <a:ext uri="{FF2B5EF4-FFF2-40B4-BE49-F238E27FC236}">
                <a16:creationId xmlns:a16="http://schemas.microsoft.com/office/drawing/2014/main" id="{6DCDD4B2-C887-44F3-AFE5-75D5E54D18B9}"/>
              </a:ext>
            </a:extLst>
          </p:cNvPr>
          <p:cNvCxnSpPr/>
          <p:nvPr/>
        </p:nvCxnSpPr>
        <p:spPr>
          <a:xfrm>
            <a:off x="5398477" y="3499338"/>
            <a:ext cx="2338754"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836926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F23DD9-E9CA-4A8B-B38D-B51C0F6A8F24}"/>
              </a:ext>
            </a:extLst>
          </p:cNvPr>
          <p:cNvSpPr>
            <a:spLocks noGrp="1"/>
          </p:cNvSpPr>
          <p:nvPr>
            <p:ph type="title"/>
          </p:nvPr>
        </p:nvSpPr>
        <p:spPr>
          <a:xfrm>
            <a:off x="1484310" y="334108"/>
            <a:ext cx="10018713" cy="1178169"/>
          </a:xfrm>
        </p:spPr>
        <p:txBody>
          <a:bodyPr/>
          <a:lstStyle/>
          <a:p>
            <a:r>
              <a:rPr lang="en-US" dirty="0"/>
              <a:t>Debt indicators</a:t>
            </a:r>
            <a:endParaRPr lang="pl-PL" dirty="0"/>
          </a:p>
        </p:txBody>
      </p:sp>
      <p:sp>
        <p:nvSpPr>
          <p:cNvPr id="3" name="Symbol zastępczy zawartości 2">
            <a:extLst>
              <a:ext uri="{FF2B5EF4-FFF2-40B4-BE49-F238E27FC236}">
                <a16:creationId xmlns:a16="http://schemas.microsoft.com/office/drawing/2014/main" id="{653FB39E-6219-41DD-B107-1C60C93BB699}"/>
              </a:ext>
            </a:extLst>
          </p:cNvPr>
          <p:cNvSpPr>
            <a:spLocks noGrp="1"/>
          </p:cNvSpPr>
          <p:nvPr>
            <p:ph idx="1"/>
          </p:nvPr>
        </p:nvSpPr>
        <p:spPr>
          <a:xfrm>
            <a:off x="1484310" y="1512277"/>
            <a:ext cx="10018713" cy="4853354"/>
          </a:xfrm>
        </p:spPr>
        <p:txBody>
          <a:bodyPr/>
          <a:lstStyle/>
          <a:p>
            <a:r>
              <a:rPr lang="en-US" b="1" dirty="0"/>
              <a:t>The debt ratio in equity</a:t>
            </a:r>
          </a:p>
          <a:p>
            <a:pPr marL="0" indent="0" algn="ctr">
              <a:buNone/>
            </a:pPr>
            <a:r>
              <a:rPr lang="en-US" altLang="pl-PL" dirty="0"/>
              <a:t>Stockholders’ equity</a:t>
            </a:r>
            <a:r>
              <a:rPr lang="en-US" dirty="0"/>
              <a:t> </a:t>
            </a:r>
            <a:endParaRPr lang="pl-PL" dirty="0"/>
          </a:p>
          <a:p>
            <a:pPr marL="0" indent="0" algn="ctr">
              <a:buNone/>
            </a:pPr>
            <a:r>
              <a:rPr lang="en-US" dirty="0"/>
              <a:t>Total liabilities</a:t>
            </a:r>
          </a:p>
          <a:p>
            <a:r>
              <a:rPr lang="en-US" dirty="0"/>
              <a:t>The ratio informs how many zlotys of current and potential liabilities are attributable to equity or what percentage of equity is indebtedness</a:t>
            </a:r>
          </a:p>
          <a:p>
            <a:r>
              <a:rPr lang="en-US" dirty="0"/>
              <a:t>It illustrates the financing structure of an enterprise's assets</a:t>
            </a:r>
          </a:p>
          <a:p>
            <a:r>
              <a:rPr lang="en-US" dirty="0"/>
              <a:t>It should belong to the range of 30 to 40 percent</a:t>
            </a:r>
            <a:endParaRPr lang="pl-PL" dirty="0"/>
          </a:p>
        </p:txBody>
      </p:sp>
      <p:cxnSp>
        <p:nvCxnSpPr>
          <p:cNvPr id="7" name="Łącznik prosty 6">
            <a:extLst>
              <a:ext uri="{FF2B5EF4-FFF2-40B4-BE49-F238E27FC236}">
                <a16:creationId xmlns:a16="http://schemas.microsoft.com/office/drawing/2014/main" id="{C0431F35-AA82-46FB-9C96-D7108F80AEEE}"/>
              </a:ext>
            </a:extLst>
          </p:cNvPr>
          <p:cNvCxnSpPr/>
          <p:nvPr/>
        </p:nvCxnSpPr>
        <p:spPr>
          <a:xfrm>
            <a:off x="5363308" y="3217985"/>
            <a:ext cx="2180492"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35933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FDD81B-7F52-4C4A-88AA-D5A2EA20AD40}"/>
              </a:ext>
            </a:extLst>
          </p:cNvPr>
          <p:cNvSpPr>
            <a:spLocks noGrp="1"/>
          </p:cNvSpPr>
          <p:nvPr>
            <p:ph type="title"/>
          </p:nvPr>
        </p:nvSpPr>
        <p:spPr/>
        <p:txBody>
          <a:bodyPr/>
          <a:lstStyle/>
          <a:p>
            <a:r>
              <a:rPr lang="en-US" dirty="0"/>
              <a:t>Debt indicators</a:t>
            </a:r>
            <a:endParaRPr lang="pl-PL" dirty="0"/>
          </a:p>
        </p:txBody>
      </p:sp>
      <p:sp>
        <p:nvSpPr>
          <p:cNvPr id="3" name="Symbol zastępczy zawartości 2">
            <a:extLst>
              <a:ext uri="{FF2B5EF4-FFF2-40B4-BE49-F238E27FC236}">
                <a16:creationId xmlns:a16="http://schemas.microsoft.com/office/drawing/2014/main" id="{EFB76733-4E39-4E60-9750-BD1979936D3E}"/>
              </a:ext>
            </a:extLst>
          </p:cNvPr>
          <p:cNvSpPr>
            <a:spLocks noGrp="1"/>
          </p:cNvSpPr>
          <p:nvPr>
            <p:ph idx="1"/>
          </p:nvPr>
        </p:nvSpPr>
        <p:spPr/>
        <p:txBody>
          <a:bodyPr/>
          <a:lstStyle/>
          <a:p>
            <a:r>
              <a:rPr lang="en-US" b="1" dirty="0"/>
              <a:t>Repayment capability</a:t>
            </a:r>
          </a:p>
          <a:p>
            <a:pPr marL="0" indent="0" algn="ctr">
              <a:buNone/>
            </a:pPr>
            <a:r>
              <a:rPr lang="en-US" dirty="0"/>
              <a:t>Profit before tax (EBT)</a:t>
            </a:r>
          </a:p>
          <a:p>
            <a:pPr marL="0" indent="0" algn="ctr">
              <a:buNone/>
            </a:pPr>
            <a:r>
              <a:rPr lang="en-US" dirty="0"/>
              <a:t>Interest</a:t>
            </a:r>
          </a:p>
          <a:p>
            <a:r>
              <a:rPr lang="en-US" dirty="0"/>
              <a:t>It expresses the ability to pay interest on time</a:t>
            </a:r>
          </a:p>
          <a:p>
            <a:r>
              <a:rPr lang="en-US" dirty="0"/>
              <a:t>It should belong to the range of 50 - 60 percent</a:t>
            </a:r>
            <a:endParaRPr lang="pl-PL" dirty="0"/>
          </a:p>
        </p:txBody>
      </p:sp>
      <p:cxnSp>
        <p:nvCxnSpPr>
          <p:cNvPr id="5" name="Łącznik prosty 4">
            <a:extLst>
              <a:ext uri="{FF2B5EF4-FFF2-40B4-BE49-F238E27FC236}">
                <a16:creationId xmlns:a16="http://schemas.microsoft.com/office/drawing/2014/main" id="{9DC9C340-BF96-4BA1-AC49-265D323DBA72}"/>
              </a:ext>
            </a:extLst>
          </p:cNvPr>
          <p:cNvCxnSpPr/>
          <p:nvPr/>
        </p:nvCxnSpPr>
        <p:spPr>
          <a:xfrm>
            <a:off x="4712676" y="4026877"/>
            <a:ext cx="3481754"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3744475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048C93-99BD-4A42-BB45-BB56EABAB1F1}"/>
              </a:ext>
            </a:extLst>
          </p:cNvPr>
          <p:cNvSpPr>
            <a:spLocks noGrp="1"/>
          </p:cNvSpPr>
          <p:nvPr>
            <p:ph type="title"/>
          </p:nvPr>
        </p:nvSpPr>
        <p:spPr/>
        <p:txBody>
          <a:bodyPr/>
          <a:lstStyle/>
          <a:p>
            <a:r>
              <a:rPr lang="en-US" dirty="0"/>
              <a:t>Debt indicators</a:t>
            </a:r>
            <a:endParaRPr lang="pl-PL" dirty="0"/>
          </a:p>
        </p:txBody>
      </p:sp>
      <p:sp>
        <p:nvSpPr>
          <p:cNvPr id="3" name="Symbol zastępczy zawartości 2">
            <a:extLst>
              <a:ext uri="{FF2B5EF4-FFF2-40B4-BE49-F238E27FC236}">
                <a16:creationId xmlns:a16="http://schemas.microsoft.com/office/drawing/2014/main" id="{A7D09225-8A4E-4267-BAF6-07F3FE2E84EA}"/>
              </a:ext>
            </a:extLst>
          </p:cNvPr>
          <p:cNvSpPr>
            <a:spLocks noGrp="1"/>
          </p:cNvSpPr>
          <p:nvPr>
            <p:ph idx="1"/>
          </p:nvPr>
        </p:nvSpPr>
        <p:spPr/>
        <p:txBody>
          <a:bodyPr/>
          <a:lstStyle/>
          <a:p>
            <a:r>
              <a:rPr lang="en-US" b="1" dirty="0"/>
              <a:t>Financial leverage ratio</a:t>
            </a:r>
          </a:p>
          <a:p>
            <a:pPr marL="0" indent="0" algn="ctr">
              <a:buNone/>
            </a:pPr>
            <a:r>
              <a:rPr lang="en-US" dirty="0"/>
              <a:t>Assets</a:t>
            </a:r>
          </a:p>
          <a:p>
            <a:pPr marL="0" indent="0" algn="ctr">
              <a:buNone/>
            </a:pPr>
            <a:r>
              <a:rPr lang="en-US" dirty="0"/>
              <a:t>Equity capital</a:t>
            </a:r>
          </a:p>
          <a:p>
            <a:r>
              <a:rPr lang="en-US" dirty="0"/>
              <a:t>The higher the value of this indicator, the higher the degree of using external capital and the more risk is encumbered with activity</a:t>
            </a:r>
            <a:endParaRPr lang="pl-PL" dirty="0"/>
          </a:p>
        </p:txBody>
      </p:sp>
      <p:cxnSp>
        <p:nvCxnSpPr>
          <p:cNvPr id="5" name="Łącznik prosty 4">
            <a:extLst>
              <a:ext uri="{FF2B5EF4-FFF2-40B4-BE49-F238E27FC236}">
                <a16:creationId xmlns:a16="http://schemas.microsoft.com/office/drawing/2014/main" id="{7D5D2BFF-7B28-4E77-8DB2-127AC6FDA93D}"/>
              </a:ext>
            </a:extLst>
          </p:cNvPr>
          <p:cNvCxnSpPr/>
          <p:nvPr/>
        </p:nvCxnSpPr>
        <p:spPr>
          <a:xfrm>
            <a:off x="5257800" y="4026877"/>
            <a:ext cx="2373923"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82378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759134-CF25-46DC-8B1B-E8BCDCE6CF21}"/>
              </a:ext>
            </a:extLst>
          </p:cNvPr>
          <p:cNvSpPr>
            <a:spLocks noGrp="1"/>
          </p:cNvSpPr>
          <p:nvPr>
            <p:ph type="title"/>
          </p:nvPr>
        </p:nvSpPr>
        <p:spPr>
          <a:xfrm>
            <a:off x="1484310" y="246185"/>
            <a:ext cx="10018713" cy="1072662"/>
          </a:xfrm>
        </p:spPr>
        <p:txBody>
          <a:bodyPr>
            <a:normAutofit/>
          </a:bodyPr>
          <a:lstStyle/>
          <a:p>
            <a:r>
              <a:rPr lang="en-US" dirty="0"/>
              <a:t>Performance indicators</a:t>
            </a:r>
            <a:endParaRPr lang="pl-PL" dirty="0"/>
          </a:p>
        </p:txBody>
      </p:sp>
      <p:sp>
        <p:nvSpPr>
          <p:cNvPr id="3" name="Symbol zastępczy zawartości 2">
            <a:extLst>
              <a:ext uri="{FF2B5EF4-FFF2-40B4-BE49-F238E27FC236}">
                <a16:creationId xmlns:a16="http://schemas.microsoft.com/office/drawing/2014/main" id="{9C263C19-0793-4A98-B1BC-46EAC8668C59}"/>
              </a:ext>
            </a:extLst>
          </p:cNvPr>
          <p:cNvSpPr>
            <a:spLocks noGrp="1"/>
          </p:cNvSpPr>
          <p:nvPr>
            <p:ph idx="1"/>
          </p:nvPr>
        </p:nvSpPr>
        <p:spPr>
          <a:xfrm>
            <a:off x="1484310" y="1635369"/>
            <a:ext cx="10018713" cy="4976446"/>
          </a:xfrm>
        </p:spPr>
        <p:txBody>
          <a:bodyPr>
            <a:normAutofit/>
          </a:bodyPr>
          <a:lstStyle/>
          <a:p>
            <a:r>
              <a:rPr lang="pl-PL" b="1" dirty="0"/>
              <a:t>R</a:t>
            </a:r>
            <a:r>
              <a:rPr lang="en-US" b="1" dirty="0" err="1"/>
              <a:t>eceivables</a:t>
            </a:r>
            <a:r>
              <a:rPr lang="en-US" b="1" dirty="0"/>
              <a:t> cycle</a:t>
            </a:r>
          </a:p>
          <a:p>
            <a:pPr marL="0" indent="0" algn="ctr">
              <a:buNone/>
            </a:pPr>
            <a:r>
              <a:rPr lang="en-US" dirty="0"/>
              <a:t>Receivables from recipients * 365 days</a:t>
            </a:r>
          </a:p>
          <a:p>
            <a:pPr marL="0" indent="0" algn="ctr">
              <a:buNone/>
            </a:pPr>
            <a:r>
              <a:rPr lang="en-US" dirty="0"/>
              <a:t>Net sales</a:t>
            </a:r>
          </a:p>
          <a:p>
            <a:r>
              <a:rPr lang="en-US" dirty="0"/>
              <a:t>The indicator determines the number of days during which payment is made.</a:t>
            </a:r>
          </a:p>
          <a:p>
            <a:r>
              <a:rPr lang="en-US" dirty="0"/>
              <a:t>It is therefore information about the extent to which the company credits its recipients and the length of the cash freeze</a:t>
            </a:r>
          </a:p>
          <a:p>
            <a:r>
              <a:rPr lang="en-US" dirty="0"/>
              <a:t>Too long payment period is evidence of ineffective policy of debt collection</a:t>
            </a:r>
          </a:p>
          <a:p>
            <a:r>
              <a:rPr lang="en-US" dirty="0"/>
              <a:t>Too low its level may mean too strict a credit policy towards the recipients</a:t>
            </a:r>
          </a:p>
          <a:p>
            <a:r>
              <a:rPr lang="en-US" dirty="0"/>
              <a:t>In many industries, the value of the indicator is around two months</a:t>
            </a:r>
            <a:endParaRPr lang="pl-PL" dirty="0"/>
          </a:p>
        </p:txBody>
      </p:sp>
      <p:cxnSp>
        <p:nvCxnSpPr>
          <p:cNvPr id="5" name="Łącznik prosty 4">
            <a:extLst>
              <a:ext uri="{FF2B5EF4-FFF2-40B4-BE49-F238E27FC236}">
                <a16:creationId xmlns:a16="http://schemas.microsoft.com/office/drawing/2014/main" id="{62179768-76F8-42CA-9794-737B56D0AC52}"/>
              </a:ext>
            </a:extLst>
          </p:cNvPr>
          <p:cNvCxnSpPr/>
          <p:nvPr/>
        </p:nvCxnSpPr>
        <p:spPr>
          <a:xfrm>
            <a:off x="3727938" y="2708031"/>
            <a:ext cx="5468816"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82760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C91F032-49E1-4734-9920-A4A82091F2FC}"/>
              </a:ext>
            </a:extLst>
          </p:cNvPr>
          <p:cNvSpPr>
            <a:spLocks noGrp="1"/>
          </p:cNvSpPr>
          <p:nvPr>
            <p:ph type="title"/>
          </p:nvPr>
        </p:nvSpPr>
        <p:spPr>
          <a:xfrm>
            <a:off x="1484310" y="228600"/>
            <a:ext cx="10018713" cy="1178169"/>
          </a:xfrm>
        </p:spPr>
        <p:txBody>
          <a:bodyPr/>
          <a:lstStyle/>
          <a:p>
            <a:r>
              <a:rPr lang="en-US" dirty="0"/>
              <a:t>Performance indicators</a:t>
            </a:r>
            <a:endParaRPr lang="pl-PL" dirty="0"/>
          </a:p>
        </p:txBody>
      </p:sp>
      <p:sp>
        <p:nvSpPr>
          <p:cNvPr id="3" name="Symbol zastępczy zawartości 2">
            <a:extLst>
              <a:ext uri="{FF2B5EF4-FFF2-40B4-BE49-F238E27FC236}">
                <a16:creationId xmlns:a16="http://schemas.microsoft.com/office/drawing/2014/main" id="{96412AF8-6080-4CD1-8EAB-C341FE761A92}"/>
              </a:ext>
            </a:extLst>
          </p:cNvPr>
          <p:cNvSpPr>
            <a:spLocks noGrp="1"/>
          </p:cNvSpPr>
          <p:nvPr>
            <p:ph idx="1"/>
          </p:nvPr>
        </p:nvSpPr>
        <p:spPr>
          <a:xfrm>
            <a:off x="1484310" y="1406769"/>
            <a:ext cx="10018713" cy="5222631"/>
          </a:xfrm>
        </p:spPr>
        <p:txBody>
          <a:bodyPr/>
          <a:lstStyle/>
          <a:p>
            <a:r>
              <a:rPr lang="en-US" b="1" dirty="0"/>
              <a:t>Stock rotation</a:t>
            </a:r>
          </a:p>
          <a:p>
            <a:pPr marL="0" indent="0" algn="ctr">
              <a:buNone/>
            </a:pPr>
            <a:r>
              <a:rPr lang="en-US" dirty="0"/>
              <a:t>Stocks * 365 days</a:t>
            </a:r>
          </a:p>
          <a:p>
            <a:pPr marL="0" indent="0" algn="ctr">
              <a:buNone/>
            </a:pPr>
            <a:r>
              <a:rPr lang="en-US" dirty="0"/>
              <a:t>Net sales</a:t>
            </a:r>
          </a:p>
          <a:p>
            <a:r>
              <a:rPr lang="en-US" dirty="0"/>
              <a:t>It determines how many days the company renews its inventory to achieve sales at a certain level</a:t>
            </a:r>
          </a:p>
          <a:p>
            <a:r>
              <a:rPr lang="en-US" dirty="0"/>
              <a:t>High value informs about the free circulation of stocks and is unfavorable, because it may disrupt the liquidity of production</a:t>
            </a:r>
          </a:p>
          <a:p>
            <a:r>
              <a:rPr lang="en-US" dirty="0"/>
              <a:t>A low value of the indicator is desirable and helps increase the company's profit</a:t>
            </a:r>
          </a:p>
          <a:p>
            <a:r>
              <a:rPr lang="en-US" dirty="0"/>
              <a:t>There are no universal standards for this indicator</a:t>
            </a:r>
            <a:endParaRPr lang="pl-PL" dirty="0"/>
          </a:p>
        </p:txBody>
      </p:sp>
      <p:cxnSp>
        <p:nvCxnSpPr>
          <p:cNvPr id="5" name="Łącznik prosty 4">
            <a:extLst>
              <a:ext uri="{FF2B5EF4-FFF2-40B4-BE49-F238E27FC236}">
                <a16:creationId xmlns:a16="http://schemas.microsoft.com/office/drawing/2014/main" id="{0D4EA8DA-9A08-4FA5-B722-69C0424AF836}"/>
              </a:ext>
            </a:extLst>
          </p:cNvPr>
          <p:cNvCxnSpPr/>
          <p:nvPr/>
        </p:nvCxnSpPr>
        <p:spPr>
          <a:xfrm>
            <a:off x="5029200" y="2725616"/>
            <a:ext cx="3042139"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385619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CFA475-242F-4582-9BD3-5ABD10BE5946}"/>
              </a:ext>
            </a:extLst>
          </p:cNvPr>
          <p:cNvSpPr>
            <a:spLocks noGrp="1"/>
          </p:cNvSpPr>
          <p:nvPr>
            <p:ph type="title"/>
          </p:nvPr>
        </p:nvSpPr>
        <p:spPr>
          <a:xfrm>
            <a:off x="1484310" y="169985"/>
            <a:ext cx="10018713" cy="896815"/>
          </a:xfrm>
        </p:spPr>
        <p:txBody>
          <a:bodyPr/>
          <a:lstStyle/>
          <a:p>
            <a:r>
              <a:rPr lang="en-US" dirty="0"/>
              <a:t>Performance indicators</a:t>
            </a:r>
            <a:endParaRPr lang="pl-PL" dirty="0"/>
          </a:p>
        </p:txBody>
      </p:sp>
      <p:sp>
        <p:nvSpPr>
          <p:cNvPr id="3" name="Symbol zastępczy zawartości 2">
            <a:extLst>
              <a:ext uri="{FF2B5EF4-FFF2-40B4-BE49-F238E27FC236}">
                <a16:creationId xmlns:a16="http://schemas.microsoft.com/office/drawing/2014/main" id="{52E9AE0B-B814-4577-B8B9-40BC5135944F}"/>
              </a:ext>
            </a:extLst>
          </p:cNvPr>
          <p:cNvSpPr>
            <a:spLocks noGrp="1"/>
          </p:cNvSpPr>
          <p:nvPr>
            <p:ph idx="1"/>
          </p:nvPr>
        </p:nvSpPr>
        <p:spPr>
          <a:xfrm>
            <a:off x="1484310" y="1213339"/>
            <a:ext cx="10018713" cy="4577862"/>
          </a:xfrm>
        </p:spPr>
        <p:txBody>
          <a:bodyPr/>
          <a:lstStyle/>
          <a:p>
            <a:r>
              <a:rPr lang="en-US" b="1" dirty="0"/>
              <a:t>Asset rotation</a:t>
            </a:r>
          </a:p>
          <a:p>
            <a:pPr marL="0" indent="0" algn="ctr">
              <a:buNone/>
            </a:pPr>
            <a:r>
              <a:rPr lang="en-US" dirty="0"/>
              <a:t>Net sales</a:t>
            </a:r>
          </a:p>
          <a:p>
            <a:pPr marL="0" indent="0" algn="ctr">
              <a:buNone/>
            </a:pPr>
            <a:r>
              <a:rPr lang="en-US" dirty="0"/>
              <a:t>Total assets</a:t>
            </a:r>
          </a:p>
          <a:p>
            <a:r>
              <a:rPr lang="en-US" dirty="0"/>
              <a:t>The indicator assumes lower values for industries with high capital intensity, and higher for industries with low capital-intensive activities and a large share of human labor</a:t>
            </a:r>
          </a:p>
          <a:p>
            <a:r>
              <a:rPr lang="en-US" dirty="0"/>
              <a:t>Its level informs about the total assets turnover or value of </a:t>
            </a:r>
            <a:r>
              <a:rPr lang="en-US"/>
              <a:t>sales obtained </a:t>
            </a:r>
            <a:r>
              <a:rPr lang="en-US" dirty="0"/>
              <a:t>to one zloty involved in fixed and current assets</a:t>
            </a:r>
          </a:p>
          <a:p>
            <a:r>
              <a:rPr lang="en-US" dirty="0"/>
              <a:t>The higher the value of this indicator, the higher the asset productivity</a:t>
            </a:r>
            <a:endParaRPr lang="pl-PL" dirty="0"/>
          </a:p>
        </p:txBody>
      </p:sp>
      <p:cxnSp>
        <p:nvCxnSpPr>
          <p:cNvPr id="6" name="Łącznik prosty 5">
            <a:extLst>
              <a:ext uri="{FF2B5EF4-FFF2-40B4-BE49-F238E27FC236}">
                <a16:creationId xmlns:a16="http://schemas.microsoft.com/office/drawing/2014/main" id="{3E85BF05-1E3A-418A-B405-59563A836D07}"/>
              </a:ext>
            </a:extLst>
          </p:cNvPr>
          <p:cNvCxnSpPr/>
          <p:nvPr/>
        </p:nvCxnSpPr>
        <p:spPr>
          <a:xfrm>
            <a:off x="5468816" y="2479430"/>
            <a:ext cx="2022231"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931553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FDFA53-A33A-489E-A42A-F242F6F27958}"/>
              </a:ext>
            </a:extLst>
          </p:cNvPr>
          <p:cNvSpPr>
            <a:spLocks noGrp="1"/>
          </p:cNvSpPr>
          <p:nvPr>
            <p:ph type="title"/>
          </p:nvPr>
        </p:nvSpPr>
        <p:spPr>
          <a:xfrm>
            <a:off x="1484310" y="246185"/>
            <a:ext cx="10018713" cy="879231"/>
          </a:xfrm>
        </p:spPr>
        <p:txBody>
          <a:bodyPr/>
          <a:lstStyle/>
          <a:p>
            <a:endParaRPr lang="pl-PL" dirty="0"/>
          </a:p>
        </p:txBody>
      </p:sp>
      <p:sp>
        <p:nvSpPr>
          <p:cNvPr id="3" name="Symbol zastępczy zawartości 2">
            <a:extLst>
              <a:ext uri="{FF2B5EF4-FFF2-40B4-BE49-F238E27FC236}">
                <a16:creationId xmlns:a16="http://schemas.microsoft.com/office/drawing/2014/main" id="{84A8B481-4EC9-49BD-9DF1-AB6DB183C4EB}"/>
              </a:ext>
            </a:extLst>
          </p:cNvPr>
          <p:cNvSpPr>
            <a:spLocks noGrp="1"/>
          </p:cNvSpPr>
          <p:nvPr>
            <p:ph idx="1"/>
          </p:nvPr>
        </p:nvSpPr>
        <p:spPr>
          <a:xfrm>
            <a:off x="1484310" y="1582615"/>
            <a:ext cx="10018713" cy="5029200"/>
          </a:xfrm>
        </p:spPr>
        <p:txBody>
          <a:bodyPr>
            <a:normAutofit/>
          </a:bodyPr>
          <a:lstStyle/>
          <a:p>
            <a:r>
              <a:rPr lang="en-US" b="1" dirty="0"/>
              <a:t>Rotation of current assets</a:t>
            </a:r>
          </a:p>
          <a:p>
            <a:pPr marL="0" indent="0" algn="ctr">
              <a:buNone/>
            </a:pPr>
            <a:r>
              <a:rPr lang="en-US" dirty="0"/>
              <a:t>Net sales</a:t>
            </a:r>
          </a:p>
          <a:p>
            <a:pPr marL="0" indent="0" algn="ctr">
              <a:buNone/>
            </a:pPr>
            <a:r>
              <a:rPr lang="en-US" dirty="0"/>
              <a:t>Assets</a:t>
            </a:r>
          </a:p>
          <a:p>
            <a:r>
              <a:rPr lang="en-US" dirty="0"/>
              <a:t>This indicator shows the turnover rate of current assets</a:t>
            </a:r>
          </a:p>
          <a:p>
            <a:r>
              <a:rPr lang="en-US" dirty="0"/>
              <a:t>The higher the value, the production cycle is shorter or the higher the profitability of the sale of a given product</a:t>
            </a:r>
          </a:p>
          <a:p>
            <a:r>
              <a:rPr lang="en-US" dirty="0"/>
              <a:t>The value of the indicator differs significantly from one another among the industries and it should be considered by examining the dynamics of changes or comparing to companies within the industry</a:t>
            </a:r>
            <a:endParaRPr lang="pl-PL" dirty="0"/>
          </a:p>
        </p:txBody>
      </p:sp>
      <p:cxnSp>
        <p:nvCxnSpPr>
          <p:cNvPr id="5" name="Łącznik prosty 4">
            <a:extLst>
              <a:ext uri="{FF2B5EF4-FFF2-40B4-BE49-F238E27FC236}">
                <a16:creationId xmlns:a16="http://schemas.microsoft.com/office/drawing/2014/main" id="{AB6975C5-97D2-4E9F-A416-DB6A2C5F8281}"/>
              </a:ext>
            </a:extLst>
          </p:cNvPr>
          <p:cNvCxnSpPr/>
          <p:nvPr/>
        </p:nvCxnSpPr>
        <p:spPr>
          <a:xfrm>
            <a:off x="5785338" y="3077308"/>
            <a:ext cx="1494693"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17416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71D9DD-3417-4086-B0EC-3A8CD804EE5F}"/>
              </a:ext>
            </a:extLst>
          </p:cNvPr>
          <p:cNvSpPr>
            <a:spLocks noGrp="1"/>
          </p:cNvSpPr>
          <p:nvPr>
            <p:ph type="title"/>
          </p:nvPr>
        </p:nvSpPr>
        <p:spPr/>
        <p:txBody>
          <a:bodyPr/>
          <a:lstStyle/>
          <a:p>
            <a:r>
              <a:rPr lang="pl-PL" b="1" dirty="0" err="1"/>
              <a:t>Recommended</a:t>
            </a:r>
            <a:r>
              <a:rPr lang="pl-PL" b="1" dirty="0"/>
              <a:t> </a:t>
            </a:r>
            <a:r>
              <a:rPr lang="pl-PL" b="1" dirty="0" err="1"/>
              <a:t>reading</a:t>
            </a:r>
            <a:endParaRPr lang="pl-PL" b="1" dirty="0"/>
          </a:p>
        </p:txBody>
      </p:sp>
      <p:sp>
        <p:nvSpPr>
          <p:cNvPr id="3" name="Symbol zastępczy zawartości 2">
            <a:extLst>
              <a:ext uri="{FF2B5EF4-FFF2-40B4-BE49-F238E27FC236}">
                <a16:creationId xmlns:a16="http://schemas.microsoft.com/office/drawing/2014/main" id="{D06B7DEA-7180-4701-BEE9-6C092F5FD8E5}"/>
              </a:ext>
            </a:extLst>
          </p:cNvPr>
          <p:cNvSpPr>
            <a:spLocks noGrp="1"/>
          </p:cNvSpPr>
          <p:nvPr>
            <p:ph idx="1"/>
          </p:nvPr>
        </p:nvSpPr>
        <p:spPr>
          <a:xfrm>
            <a:off x="838200" y="1825625"/>
            <a:ext cx="10896600" cy="4351338"/>
          </a:xfrm>
        </p:spPr>
        <p:txBody>
          <a:bodyPr/>
          <a:lstStyle/>
          <a:p>
            <a:r>
              <a:rPr lang="en-US" dirty="0" err="1"/>
              <a:t>Fridson</a:t>
            </a:r>
            <a:r>
              <a:rPr lang="en-US" dirty="0"/>
              <a:t> </a:t>
            </a:r>
            <a:r>
              <a:rPr lang="pl-PL" dirty="0"/>
              <a:t>M</a:t>
            </a:r>
            <a:r>
              <a:rPr lang="en-US" dirty="0"/>
              <a:t>., Alvarez </a:t>
            </a:r>
            <a:r>
              <a:rPr lang="pl-PL" dirty="0"/>
              <a:t>F</a:t>
            </a:r>
            <a:r>
              <a:rPr lang="en-US" dirty="0"/>
              <a:t>.</a:t>
            </a:r>
            <a:r>
              <a:rPr lang="pl-PL" dirty="0"/>
              <a:t>, </a:t>
            </a:r>
            <a:r>
              <a:rPr lang="en-US" dirty="0"/>
              <a:t>Financial Statement Analysis: A Practitioner's Guide</a:t>
            </a:r>
            <a:r>
              <a:rPr lang="pl-PL" dirty="0"/>
              <a:t>, John </a:t>
            </a:r>
            <a:r>
              <a:rPr lang="pl-PL" dirty="0" err="1"/>
              <a:t>Wiley</a:t>
            </a:r>
            <a:r>
              <a:rPr lang="pl-PL" dirty="0"/>
              <a:t> &amp; Sons, Inc., New York, 2002.</a:t>
            </a:r>
          </a:p>
          <a:p>
            <a:endParaRPr lang="pl-PL" dirty="0"/>
          </a:p>
          <a:p>
            <a:r>
              <a:rPr lang="en-US" dirty="0" err="1"/>
              <a:t>Karwowski</a:t>
            </a:r>
            <a:r>
              <a:rPr lang="pl-PL" dirty="0"/>
              <a:t> M.</a:t>
            </a:r>
            <a:r>
              <a:rPr lang="en-US" dirty="0"/>
              <a:t>, Accounting and financial reporting, Warsaw School of Economics, 2015.</a:t>
            </a:r>
            <a:endParaRPr lang="pl-PL" dirty="0"/>
          </a:p>
          <a:p>
            <a:endParaRPr lang="pl-PL" dirty="0"/>
          </a:p>
          <a:p>
            <a:r>
              <a:rPr lang="en-US" dirty="0"/>
              <a:t>Lecture</a:t>
            </a:r>
            <a:r>
              <a:rPr lang="pl-PL" dirty="0"/>
              <a:t>’</a:t>
            </a:r>
            <a:r>
              <a:rPr lang="en-US" dirty="0"/>
              <a:t>s presentations</a:t>
            </a:r>
          </a:p>
        </p:txBody>
      </p:sp>
    </p:spTree>
    <p:extLst>
      <p:ext uri="{BB962C8B-B14F-4D97-AF65-F5344CB8AC3E}">
        <p14:creationId xmlns:p14="http://schemas.microsoft.com/office/powerpoint/2010/main" val="31929717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6D6D78-BFBE-4C17-B991-47A565029454}"/>
              </a:ext>
            </a:extLst>
          </p:cNvPr>
          <p:cNvSpPr>
            <a:spLocks noGrp="1"/>
          </p:cNvSpPr>
          <p:nvPr>
            <p:ph type="title"/>
          </p:nvPr>
        </p:nvSpPr>
        <p:spPr/>
        <p:txBody>
          <a:bodyPr/>
          <a:lstStyle/>
          <a:p>
            <a:r>
              <a:rPr lang="en-US" dirty="0"/>
              <a:t>Profitability ratios</a:t>
            </a:r>
            <a:endParaRPr lang="pl-PL" dirty="0"/>
          </a:p>
        </p:txBody>
      </p:sp>
      <p:sp>
        <p:nvSpPr>
          <p:cNvPr id="3" name="Symbol zastępczy zawartości 2">
            <a:extLst>
              <a:ext uri="{FF2B5EF4-FFF2-40B4-BE49-F238E27FC236}">
                <a16:creationId xmlns:a16="http://schemas.microsoft.com/office/drawing/2014/main" id="{BE09083A-4DB5-4BEA-A05B-6D69F5267518}"/>
              </a:ext>
            </a:extLst>
          </p:cNvPr>
          <p:cNvSpPr>
            <a:spLocks noGrp="1"/>
          </p:cNvSpPr>
          <p:nvPr>
            <p:ph idx="1"/>
          </p:nvPr>
        </p:nvSpPr>
        <p:spPr/>
        <p:txBody>
          <a:bodyPr>
            <a:normAutofit lnSpcReduction="10000"/>
          </a:bodyPr>
          <a:lstStyle/>
          <a:p>
            <a:r>
              <a:rPr lang="en-US" b="1" dirty="0"/>
              <a:t>Net profit margin</a:t>
            </a:r>
          </a:p>
          <a:p>
            <a:pPr marL="0" indent="0" algn="ctr">
              <a:buNone/>
            </a:pPr>
            <a:r>
              <a:rPr lang="en-US" dirty="0"/>
              <a:t>Net profit</a:t>
            </a:r>
          </a:p>
          <a:p>
            <a:pPr marL="0" indent="0" algn="ctr">
              <a:buNone/>
            </a:pPr>
            <a:r>
              <a:rPr lang="en-US" dirty="0"/>
              <a:t>Net income from sales</a:t>
            </a:r>
          </a:p>
          <a:p>
            <a:r>
              <a:rPr lang="en-US" dirty="0"/>
              <a:t>The high value of this indicator indicates a large possibility of generating profit by the company and, indirectly, good financial condition</a:t>
            </a:r>
          </a:p>
          <a:p>
            <a:r>
              <a:rPr lang="en-US" dirty="0"/>
              <a:t>The value of this indicator predominantly determines whether the company can be described as profitable or not</a:t>
            </a:r>
            <a:endParaRPr lang="pl-PL" dirty="0"/>
          </a:p>
        </p:txBody>
      </p:sp>
      <p:cxnSp>
        <p:nvCxnSpPr>
          <p:cNvPr id="5" name="Łącznik prosty 4">
            <a:extLst>
              <a:ext uri="{FF2B5EF4-FFF2-40B4-BE49-F238E27FC236}">
                <a16:creationId xmlns:a16="http://schemas.microsoft.com/office/drawing/2014/main" id="{A2788DCF-2060-410E-A5D1-ADFC9177C417}"/>
              </a:ext>
            </a:extLst>
          </p:cNvPr>
          <p:cNvCxnSpPr/>
          <p:nvPr/>
        </p:nvCxnSpPr>
        <p:spPr>
          <a:xfrm>
            <a:off x="4730262" y="3640016"/>
            <a:ext cx="3376246"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47592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E31534-3365-485F-855B-92FE3B1C23F6}"/>
              </a:ext>
            </a:extLst>
          </p:cNvPr>
          <p:cNvSpPr>
            <a:spLocks noGrp="1"/>
          </p:cNvSpPr>
          <p:nvPr>
            <p:ph type="title"/>
          </p:nvPr>
        </p:nvSpPr>
        <p:spPr>
          <a:xfrm>
            <a:off x="1484310" y="334108"/>
            <a:ext cx="10018713" cy="879232"/>
          </a:xfrm>
        </p:spPr>
        <p:txBody>
          <a:bodyPr/>
          <a:lstStyle/>
          <a:p>
            <a:r>
              <a:rPr lang="en-US" dirty="0"/>
              <a:t>Profitability ratios</a:t>
            </a:r>
            <a:endParaRPr lang="pl-PL" dirty="0"/>
          </a:p>
        </p:txBody>
      </p:sp>
      <p:sp>
        <p:nvSpPr>
          <p:cNvPr id="3" name="Symbol zastępczy zawartości 2">
            <a:extLst>
              <a:ext uri="{FF2B5EF4-FFF2-40B4-BE49-F238E27FC236}">
                <a16:creationId xmlns:a16="http://schemas.microsoft.com/office/drawing/2014/main" id="{4F333DCA-745B-4A31-8B94-B6ED8DCBC037}"/>
              </a:ext>
            </a:extLst>
          </p:cNvPr>
          <p:cNvSpPr>
            <a:spLocks noGrp="1"/>
          </p:cNvSpPr>
          <p:nvPr>
            <p:ph idx="1"/>
          </p:nvPr>
        </p:nvSpPr>
        <p:spPr>
          <a:xfrm>
            <a:off x="1484310" y="1406769"/>
            <a:ext cx="10018713" cy="5117123"/>
          </a:xfrm>
        </p:spPr>
        <p:txBody>
          <a:bodyPr/>
          <a:lstStyle/>
          <a:p>
            <a:r>
              <a:rPr lang="en-US" b="1" dirty="0"/>
              <a:t>Gross profit margin</a:t>
            </a:r>
          </a:p>
          <a:p>
            <a:pPr marL="0" indent="0" algn="ctr">
              <a:buNone/>
            </a:pPr>
            <a:r>
              <a:rPr lang="en-US" dirty="0"/>
              <a:t>Gross profit</a:t>
            </a:r>
          </a:p>
          <a:p>
            <a:pPr marL="0" indent="0" algn="ctr">
              <a:buNone/>
            </a:pPr>
            <a:r>
              <a:rPr lang="en-US" dirty="0"/>
              <a:t>Net sales income</a:t>
            </a:r>
          </a:p>
          <a:p>
            <a:r>
              <a:rPr lang="en-US" dirty="0"/>
              <a:t>The main feature of this indicator is taking into account the whole achieved profits and independence from the tax rate</a:t>
            </a:r>
          </a:p>
          <a:p>
            <a:r>
              <a:rPr lang="en-US" dirty="0"/>
              <a:t>Its value is also influenced by occasional factors, such as income from financial activities or extraordinary gains and losses</a:t>
            </a:r>
            <a:endParaRPr lang="pl-PL" dirty="0"/>
          </a:p>
        </p:txBody>
      </p:sp>
      <p:cxnSp>
        <p:nvCxnSpPr>
          <p:cNvPr id="5" name="Łącznik prosty 4">
            <a:extLst>
              <a:ext uri="{FF2B5EF4-FFF2-40B4-BE49-F238E27FC236}">
                <a16:creationId xmlns:a16="http://schemas.microsoft.com/office/drawing/2014/main" id="{A35ACFC3-C672-4476-931A-7840F6371108}"/>
              </a:ext>
            </a:extLst>
          </p:cNvPr>
          <p:cNvCxnSpPr/>
          <p:nvPr/>
        </p:nvCxnSpPr>
        <p:spPr>
          <a:xfrm>
            <a:off x="5328139" y="3429000"/>
            <a:ext cx="2233246"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3266948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551514-2183-4F24-B68A-D417A5C2969D}"/>
              </a:ext>
            </a:extLst>
          </p:cNvPr>
          <p:cNvSpPr>
            <a:spLocks noGrp="1"/>
          </p:cNvSpPr>
          <p:nvPr>
            <p:ph type="title"/>
          </p:nvPr>
        </p:nvSpPr>
        <p:spPr>
          <a:xfrm>
            <a:off x="1484310" y="351694"/>
            <a:ext cx="10018713" cy="1019908"/>
          </a:xfrm>
        </p:spPr>
        <p:txBody>
          <a:bodyPr/>
          <a:lstStyle/>
          <a:p>
            <a:r>
              <a:rPr lang="en-US" dirty="0"/>
              <a:t>Profitability ratios</a:t>
            </a:r>
            <a:endParaRPr lang="pl-PL" dirty="0"/>
          </a:p>
        </p:txBody>
      </p:sp>
      <p:sp>
        <p:nvSpPr>
          <p:cNvPr id="3" name="Symbol zastępczy zawartości 2">
            <a:extLst>
              <a:ext uri="{FF2B5EF4-FFF2-40B4-BE49-F238E27FC236}">
                <a16:creationId xmlns:a16="http://schemas.microsoft.com/office/drawing/2014/main" id="{5D4A57B6-3D97-4FDA-9A02-E18D94E7D0D3}"/>
              </a:ext>
            </a:extLst>
          </p:cNvPr>
          <p:cNvSpPr>
            <a:spLocks noGrp="1"/>
          </p:cNvSpPr>
          <p:nvPr>
            <p:ph idx="1"/>
          </p:nvPr>
        </p:nvSpPr>
        <p:spPr>
          <a:xfrm>
            <a:off x="1484310" y="1371603"/>
            <a:ext cx="10018713" cy="5134704"/>
          </a:xfrm>
        </p:spPr>
        <p:txBody>
          <a:bodyPr>
            <a:normAutofit lnSpcReduction="10000"/>
          </a:bodyPr>
          <a:lstStyle/>
          <a:p>
            <a:r>
              <a:rPr lang="en-US" b="1" dirty="0"/>
              <a:t>Return on assets</a:t>
            </a:r>
          </a:p>
          <a:p>
            <a:pPr marL="0" indent="0" algn="ctr">
              <a:buNone/>
            </a:pPr>
            <a:r>
              <a:rPr lang="en-US" dirty="0"/>
              <a:t>Net profit</a:t>
            </a:r>
          </a:p>
          <a:p>
            <a:pPr marL="0" indent="0" algn="ctr">
              <a:buNone/>
            </a:pPr>
            <a:r>
              <a:rPr lang="en-US" dirty="0"/>
              <a:t>Total assets</a:t>
            </a:r>
          </a:p>
          <a:p>
            <a:r>
              <a:rPr lang="en-US" dirty="0"/>
              <a:t>The property profitability ratio describes the profitability of all company assets</a:t>
            </a:r>
          </a:p>
          <a:p>
            <a:r>
              <a:rPr lang="en-US" dirty="0"/>
              <a:t>This indicator can be treated as an assessment of the efficiency of the management of companies, comparing them with each other: how much profit is able to generate management, with assets of a given value</a:t>
            </a:r>
          </a:p>
          <a:p>
            <a:r>
              <a:rPr lang="en-US" dirty="0"/>
              <a:t>In the case of high profits, the low value of this indicator informs about the inefficient use of the company's assets</a:t>
            </a:r>
          </a:p>
          <a:p>
            <a:r>
              <a:rPr lang="en-US" dirty="0"/>
              <a:t>The rate of return on assets should be higher than the rate of interest paid by the company on loans drawn</a:t>
            </a:r>
            <a:endParaRPr lang="pl-PL" dirty="0"/>
          </a:p>
        </p:txBody>
      </p:sp>
      <p:cxnSp>
        <p:nvCxnSpPr>
          <p:cNvPr id="5" name="Łącznik prosty 4">
            <a:extLst>
              <a:ext uri="{FF2B5EF4-FFF2-40B4-BE49-F238E27FC236}">
                <a16:creationId xmlns:a16="http://schemas.microsoft.com/office/drawing/2014/main" id="{E584F920-6121-4DC6-81E7-9D7C3AE97909}"/>
              </a:ext>
            </a:extLst>
          </p:cNvPr>
          <p:cNvCxnSpPr/>
          <p:nvPr/>
        </p:nvCxnSpPr>
        <p:spPr>
          <a:xfrm>
            <a:off x="5416062" y="2391511"/>
            <a:ext cx="2057400"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040195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5117A7-2247-40BB-B121-D37EC92A9583}"/>
              </a:ext>
            </a:extLst>
          </p:cNvPr>
          <p:cNvSpPr>
            <a:spLocks noGrp="1"/>
          </p:cNvSpPr>
          <p:nvPr>
            <p:ph type="title"/>
          </p:nvPr>
        </p:nvSpPr>
        <p:spPr>
          <a:xfrm>
            <a:off x="1484310" y="169985"/>
            <a:ext cx="10018713" cy="896815"/>
          </a:xfrm>
        </p:spPr>
        <p:txBody>
          <a:bodyPr/>
          <a:lstStyle/>
          <a:p>
            <a:r>
              <a:rPr lang="en-US" dirty="0"/>
              <a:t>Profitability ratios</a:t>
            </a:r>
            <a:endParaRPr lang="pl-PL" dirty="0"/>
          </a:p>
        </p:txBody>
      </p:sp>
      <p:sp>
        <p:nvSpPr>
          <p:cNvPr id="3" name="Symbol zastępczy zawartości 2">
            <a:extLst>
              <a:ext uri="{FF2B5EF4-FFF2-40B4-BE49-F238E27FC236}">
                <a16:creationId xmlns:a16="http://schemas.microsoft.com/office/drawing/2014/main" id="{24FE69F9-4D44-4A75-8F27-3C5E5F14019B}"/>
              </a:ext>
            </a:extLst>
          </p:cNvPr>
          <p:cNvSpPr>
            <a:spLocks noGrp="1"/>
          </p:cNvSpPr>
          <p:nvPr>
            <p:ph idx="1"/>
          </p:nvPr>
        </p:nvSpPr>
        <p:spPr>
          <a:xfrm>
            <a:off x="1484310" y="1066801"/>
            <a:ext cx="10018713" cy="5351584"/>
          </a:xfrm>
        </p:spPr>
        <p:txBody>
          <a:bodyPr/>
          <a:lstStyle/>
          <a:p>
            <a:r>
              <a:rPr lang="en-US" b="1" dirty="0"/>
              <a:t>Return on equity</a:t>
            </a:r>
          </a:p>
          <a:p>
            <a:pPr marL="0" indent="0" algn="ctr">
              <a:buNone/>
            </a:pPr>
            <a:r>
              <a:rPr lang="en-US" dirty="0"/>
              <a:t>Net profit</a:t>
            </a:r>
          </a:p>
          <a:p>
            <a:pPr marL="0" indent="0" algn="ctr">
              <a:buNone/>
            </a:pPr>
            <a:r>
              <a:rPr lang="en-US" dirty="0"/>
              <a:t>Equity capital</a:t>
            </a:r>
          </a:p>
          <a:p>
            <a:r>
              <a:rPr lang="en-US" dirty="0"/>
              <a:t>The assessment of this indicator is not possible in isolation from other financial values of the company</a:t>
            </a:r>
          </a:p>
          <a:p>
            <a:r>
              <a:rPr lang="en-US" dirty="0"/>
              <a:t>Its low, though positive, value may be caused by poor profitability, but also by low indebtedness of companies</a:t>
            </a:r>
          </a:p>
          <a:p>
            <a:r>
              <a:rPr lang="en-US" dirty="0"/>
              <a:t>Thus, its values should be interpreted at least in comparison with the company's indebtedness</a:t>
            </a:r>
            <a:endParaRPr lang="pl-PL" dirty="0"/>
          </a:p>
        </p:txBody>
      </p:sp>
      <p:cxnSp>
        <p:nvCxnSpPr>
          <p:cNvPr id="7" name="Łącznik prosty 6">
            <a:extLst>
              <a:ext uri="{FF2B5EF4-FFF2-40B4-BE49-F238E27FC236}">
                <a16:creationId xmlns:a16="http://schemas.microsoft.com/office/drawing/2014/main" id="{174C6B48-C258-4768-8446-C4C5E41B8520}"/>
              </a:ext>
            </a:extLst>
          </p:cNvPr>
          <p:cNvCxnSpPr/>
          <p:nvPr/>
        </p:nvCxnSpPr>
        <p:spPr>
          <a:xfrm>
            <a:off x="5468815" y="2620108"/>
            <a:ext cx="2074985"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1412162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C7CAE7-89B0-4B1C-A3D5-A871F7DE693C}"/>
              </a:ext>
            </a:extLst>
          </p:cNvPr>
          <p:cNvSpPr>
            <a:spLocks noGrp="1"/>
          </p:cNvSpPr>
          <p:nvPr>
            <p:ph type="title"/>
          </p:nvPr>
        </p:nvSpPr>
        <p:spPr>
          <a:xfrm>
            <a:off x="1484310" y="298939"/>
            <a:ext cx="10018713" cy="580292"/>
          </a:xfrm>
        </p:spPr>
        <p:txBody>
          <a:bodyPr>
            <a:normAutofit fontScale="90000"/>
          </a:bodyPr>
          <a:lstStyle/>
          <a:p>
            <a:r>
              <a:rPr lang="en-US" dirty="0"/>
              <a:t>Market value indicators</a:t>
            </a:r>
            <a:endParaRPr lang="pl-PL" dirty="0"/>
          </a:p>
        </p:txBody>
      </p:sp>
      <p:sp>
        <p:nvSpPr>
          <p:cNvPr id="3" name="Symbol zastępczy zawartości 2">
            <a:extLst>
              <a:ext uri="{FF2B5EF4-FFF2-40B4-BE49-F238E27FC236}">
                <a16:creationId xmlns:a16="http://schemas.microsoft.com/office/drawing/2014/main" id="{33B24431-5FC2-4A74-BAA3-DC7E50074D9E}"/>
              </a:ext>
            </a:extLst>
          </p:cNvPr>
          <p:cNvSpPr>
            <a:spLocks noGrp="1"/>
          </p:cNvSpPr>
          <p:nvPr>
            <p:ph idx="1"/>
          </p:nvPr>
        </p:nvSpPr>
        <p:spPr>
          <a:xfrm>
            <a:off x="1484310" y="1125415"/>
            <a:ext cx="10018713" cy="4665785"/>
          </a:xfrm>
        </p:spPr>
        <p:txBody>
          <a:bodyPr/>
          <a:lstStyle/>
          <a:p>
            <a:r>
              <a:rPr lang="en-US" b="1" dirty="0"/>
              <a:t>Market value indicator to the book value</a:t>
            </a:r>
          </a:p>
          <a:p>
            <a:pPr marL="0" indent="0" algn="ctr">
              <a:buNone/>
            </a:pPr>
            <a:r>
              <a:rPr lang="en-US" dirty="0"/>
              <a:t>Share price</a:t>
            </a:r>
          </a:p>
          <a:p>
            <a:pPr marL="0" indent="0" algn="ctr">
              <a:buNone/>
            </a:pPr>
            <a:r>
              <a:rPr lang="en-US" dirty="0"/>
              <a:t>Book value of shares</a:t>
            </a:r>
          </a:p>
          <a:p>
            <a:r>
              <a:rPr lang="en-US" dirty="0"/>
              <a:t>This indicator gives an indication of how investors evaluate a given company</a:t>
            </a:r>
          </a:p>
          <a:p>
            <a:r>
              <a:rPr lang="en-US" dirty="0"/>
              <a:t>The market price should be higher than the book value, because the former is based on current prices</a:t>
            </a:r>
            <a:endParaRPr lang="pl-PL" dirty="0"/>
          </a:p>
        </p:txBody>
      </p:sp>
      <p:cxnSp>
        <p:nvCxnSpPr>
          <p:cNvPr id="5" name="Łącznik prosty 4">
            <a:extLst>
              <a:ext uri="{FF2B5EF4-FFF2-40B4-BE49-F238E27FC236}">
                <a16:creationId xmlns:a16="http://schemas.microsoft.com/office/drawing/2014/main" id="{276BCCD4-704B-485F-ABD5-3B359E8E4781}"/>
              </a:ext>
            </a:extLst>
          </p:cNvPr>
          <p:cNvCxnSpPr/>
          <p:nvPr/>
        </p:nvCxnSpPr>
        <p:spPr>
          <a:xfrm>
            <a:off x="5046785" y="2971800"/>
            <a:ext cx="2989384"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5209078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4B8250-1F80-4ABE-BBDA-384E140945F8}"/>
              </a:ext>
            </a:extLst>
          </p:cNvPr>
          <p:cNvSpPr>
            <a:spLocks noGrp="1"/>
          </p:cNvSpPr>
          <p:nvPr>
            <p:ph type="title"/>
          </p:nvPr>
        </p:nvSpPr>
        <p:spPr>
          <a:xfrm>
            <a:off x="1484310" y="246186"/>
            <a:ext cx="10018713" cy="527538"/>
          </a:xfrm>
        </p:spPr>
        <p:txBody>
          <a:bodyPr>
            <a:normAutofit fontScale="90000"/>
          </a:bodyPr>
          <a:lstStyle/>
          <a:p>
            <a:r>
              <a:rPr lang="en-US" dirty="0"/>
              <a:t>Market value indicators</a:t>
            </a:r>
            <a:endParaRPr lang="pl-PL" dirty="0"/>
          </a:p>
        </p:txBody>
      </p:sp>
      <p:sp>
        <p:nvSpPr>
          <p:cNvPr id="3" name="Symbol zastępczy zawartości 2">
            <a:extLst>
              <a:ext uri="{FF2B5EF4-FFF2-40B4-BE49-F238E27FC236}">
                <a16:creationId xmlns:a16="http://schemas.microsoft.com/office/drawing/2014/main" id="{9D1C7222-83CF-4084-A120-1061A0E653EF}"/>
              </a:ext>
            </a:extLst>
          </p:cNvPr>
          <p:cNvSpPr>
            <a:spLocks noGrp="1"/>
          </p:cNvSpPr>
          <p:nvPr>
            <p:ph idx="1"/>
          </p:nvPr>
        </p:nvSpPr>
        <p:spPr>
          <a:xfrm>
            <a:off x="1484310" y="984739"/>
            <a:ext cx="10018713" cy="4806462"/>
          </a:xfrm>
        </p:spPr>
        <p:txBody>
          <a:bodyPr/>
          <a:lstStyle/>
          <a:p>
            <a:r>
              <a:rPr lang="en-US" b="1" dirty="0"/>
              <a:t>Earnings per share</a:t>
            </a:r>
            <a:endParaRPr lang="en-US" dirty="0"/>
          </a:p>
          <a:p>
            <a:pPr marL="0" indent="0" algn="ctr">
              <a:buNone/>
            </a:pPr>
            <a:r>
              <a:rPr lang="en-US" dirty="0"/>
              <a:t>Net profit</a:t>
            </a:r>
          </a:p>
          <a:p>
            <a:pPr marL="0" indent="0" algn="ctr">
              <a:buNone/>
            </a:pPr>
            <a:r>
              <a:rPr lang="en-US" dirty="0"/>
              <a:t>Number of shares issued</a:t>
            </a:r>
          </a:p>
          <a:p>
            <a:r>
              <a:rPr lang="en-US" dirty="0"/>
              <a:t>Profit (net) per share should be positive</a:t>
            </a:r>
            <a:endParaRPr lang="pl-PL" dirty="0"/>
          </a:p>
        </p:txBody>
      </p:sp>
      <p:cxnSp>
        <p:nvCxnSpPr>
          <p:cNvPr id="5" name="Łącznik prosty 4">
            <a:extLst>
              <a:ext uri="{FF2B5EF4-FFF2-40B4-BE49-F238E27FC236}">
                <a16:creationId xmlns:a16="http://schemas.microsoft.com/office/drawing/2014/main" id="{D4F7311A-18D3-42C0-9E05-DA4234C3DA6C}"/>
              </a:ext>
            </a:extLst>
          </p:cNvPr>
          <p:cNvCxnSpPr/>
          <p:nvPr/>
        </p:nvCxnSpPr>
        <p:spPr>
          <a:xfrm>
            <a:off x="4642338" y="3429000"/>
            <a:ext cx="3798277"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4009721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D337AF-9CED-4D0C-9254-60F0F9DA024D}"/>
              </a:ext>
            </a:extLst>
          </p:cNvPr>
          <p:cNvSpPr>
            <a:spLocks noGrp="1"/>
          </p:cNvSpPr>
          <p:nvPr>
            <p:ph type="title"/>
          </p:nvPr>
        </p:nvSpPr>
        <p:spPr/>
        <p:txBody>
          <a:bodyPr/>
          <a:lstStyle/>
          <a:p>
            <a:r>
              <a:rPr lang="en-US" dirty="0"/>
              <a:t>Market value indicators</a:t>
            </a:r>
            <a:endParaRPr lang="pl-PL" dirty="0"/>
          </a:p>
        </p:txBody>
      </p:sp>
      <p:sp>
        <p:nvSpPr>
          <p:cNvPr id="3" name="Symbol zastępczy zawartości 2">
            <a:extLst>
              <a:ext uri="{FF2B5EF4-FFF2-40B4-BE49-F238E27FC236}">
                <a16:creationId xmlns:a16="http://schemas.microsoft.com/office/drawing/2014/main" id="{B434981B-64AE-4324-8AAC-2AC1A846AFD4}"/>
              </a:ext>
            </a:extLst>
          </p:cNvPr>
          <p:cNvSpPr>
            <a:spLocks noGrp="1"/>
          </p:cNvSpPr>
          <p:nvPr>
            <p:ph idx="1"/>
          </p:nvPr>
        </p:nvSpPr>
        <p:spPr/>
        <p:txBody>
          <a:bodyPr/>
          <a:lstStyle/>
          <a:p>
            <a:r>
              <a:rPr lang="en-US" b="1" dirty="0"/>
              <a:t>Price to profit indicator</a:t>
            </a:r>
          </a:p>
          <a:p>
            <a:pPr marL="0" indent="0" algn="ctr">
              <a:buNone/>
            </a:pPr>
            <a:endParaRPr lang="en-US" dirty="0"/>
          </a:p>
          <a:p>
            <a:pPr marL="0" indent="0" algn="ctr">
              <a:buNone/>
            </a:pPr>
            <a:r>
              <a:rPr lang="en-US" dirty="0"/>
              <a:t>Share price</a:t>
            </a:r>
          </a:p>
          <a:p>
            <a:pPr marL="0" indent="0" algn="ctr">
              <a:buNone/>
            </a:pPr>
            <a:r>
              <a:rPr lang="en-US" dirty="0"/>
              <a:t>Net profit per share</a:t>
            </a:r>
          </a:p>
          <a:p>
            <a:r>
              <a:rPr lang="en-US" dirty="0"/>
              <a:t>Profit (net) per share should be positive</a:t>
            </a:r>
            <a:endParaRPr lang="pl-PL" dirty="0"/>
          </a:p>
        </p:txBody>
      </p:sp>
      <p:cxnSp>
        <p:nvCxnSpPr>
          <p:cNvPr id="5" name="Łącznik prosty 4">
            <a:extLst>
              <a:ext uri="{FF2B5EF4-FFF2-40B4-BE49-F238E27FC236}">
                <a16:creationId xmlns:a16="http://schemas.microsoft.com/office/drawing/2014/main" id="{CF964EF2-6380-4675-807C-97AF32C4436E}"/>
              </a:ext>
            </a:extLst>
          </p:cNvPr>
          <p:cNvCxnSpPr/>
          <p:nvPr/>
        </p:nvCxnSpPr>
        <p:spPr>
          <a:xfrm>
            <a:off x="4947138" y="4419602"/>
            <a:ext cx="3180862"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895288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0C28BA-6BA3-4478-B10D-DEBCD581DD11}"/>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0CC75D26-77E0-4C5F-A13B-D61F722121F0}"/>
              </a:ext>
            </a:extLst>
          </p:cNvPr>
          <p:cNvSpPr>
            <a:spLocks noGrp="1"/>
          </p:cNvSpPr>
          <p:nvPr>
            <p:ph idx="1"/>
          </p:nvPr>
        </p:nvSpPr>
        <p:spPr/>
        <p:txBody>
          <a:bodyPr>
            <a:normAutofit/>
          </a:bodyPr>
          <a:lstStyle/>
          <a:p>
            <a:pPr marL="0" indent="0" algn="ctr">
              <a:buNone/>
            </a:pPr>
            <a:r>
              <a:rPr lang="pl-PL" sz="6600" b="1" dirty="0"/>
              <a:t>P</a:t>
            </a:r>
            <a:r>
              <a:rPr lang="en-US" sz="6600" b="1" dirty="0" err="1"/>
              <a:t>reliminary</a:t>
            </a:r>
            <a:r>
              <a:rPr lang="en-US" sz="6600" b="1" dirty="0"/>
              <a:t> </a:t>
            </a:r>
            <a:r>
              <a:rPr lang="pl-PL" sz="6600" b="1" dirty="0"/>
              <a:t>(</a:t>
            </a:r>
            <a:r>
              <a:rPr lang="pl-PL" sz="6600" b="1" dirty="0" err="1"/>
              <a:t>initial</a:t>
            </a:r>
            <a:r>
              <a:rPr lang="pl-PL" sz="6600" b="1" dirty="0"/>
              <a:t> index) </a:t>
            </a:r>
            <a:r>
              <a:rPr lang="en-US" sz="6600" b="1" dirty="0"/>
              <a:t>analysis</a:t>
            </a:r>
            <a:endParaRPr lang="pl-PL" sz="6600" b="1" dirty="0"/>
          </a:p>
        </p:txBody>
      </p:sp>
    </p:spTree>
    <p:extLst>
      <p:ext uri="{BB962C8B-B14F-4D97-AF65-F5344CB8AC3E}">
        <p14:creationId xmlns:p14="http://schemas.microsoft.com/office/powerpoint/2010/main" val="3529948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E29455-877F-4B14-8C81-248A92152DF8}"/>
              </a:ext>
            </a:extLst>
          </p:cNvPr>
          <p:cNvSpPr>
            <a:spLocks noGrp="1"/>
          </p:cNvSpPr>
          <p:nvPr>
            <p:ph type="title"/>
          </p:nvPr>
        </p:nvSpPr>
        <p:spPr/>
        <p:txBody>
          <a:bodyPr/>
          <a:lstStyle/>
          <a:p>
            <a:r>
              <a:rPr lang="en-US" dirty="0"/>
              <a:t>Methods and problems of preliminary </a:t>
            </a:r>
            <a:r>
              <a:rPr lang="pl-PL" dirty="0"/>
              <a:t>(</a:t>
            </a:r>
            <a:r>
              <a:rPr lang="pl-PL" dirty="0" err="1"/>
              <a:t>initial</a:t>
            </a:r>
            <a:r>
              <a:rPr lang="pl-PL" dirty="0"/>
              <a:t> index) </a:t>
            </a:r>
            <a:r>
              <a:rPr lang="en-US" dirty="0"/>
              <a:t>analysis</a:t>
            </a:r>
            <a:endParaRPr lang="pl-PL" dirty="0"/>
          </a:p>
        </p:txBody>
      </p:sp>
      <p:sp>
        <p:nvSpPr>
          <p:cNvPr id="3" name="Symbol zastępczy zawartości 2">
            <a:extLst>
              <a:ext uri="{FF2B5EF4-FFF2-40B4-BE49-F238E27FC236}">
                <a16:creationId xmlns:a16="http://schemas.microsoft.com/office/drawing/2014/main" id="{1819F74D-4B4C-4E29-BB5D-0C6934C52556}"/>
              </a:ext>
            </a:extLst>
          </p:cNvPr>
          <p:cNvSpPr>
            <a:spLocks noGrp="1"/>
          </p:cNvSpPr>
          <p:nvPr>
            <p:ph idx="1"/>
          </p:nvPr>
        </p:nvSpPr>
        <p:spPr/>
        <p:txBody>
          <a:bodyPr/>
          <a:lstStyle/>
          <a:p>
            <a:pPr marL="0" indent="0">
              <a:buNone/>
            </a:pPr>
            <a:r>
              <a:rPr lang="en-US" dirty="0"/>
              <a:t>Initial index analysis is aimed at</a:t>
            </a:r>
          </a:p>
          <a:p>
            <a:r>
              <a:rPr lang="en-US" dirty="0"/>
              <a:t>examining the problem's persistence; there may be a problem of excess information, then the analysis is to help you choose all the information necessary to solve the problem</a:t>
            </a:r>
          </a:p>
          <a:p>
            <a:r>
              <a:rPr lang="en-US" dirty="0"/>
              <a:t>formulation of hypotheses and drawing conclusions for further investigation</a:t>
            </a:r>
          </a:p>
          <a:p>
            <a:r>
              <a:rPr lang="en-US" dirty="0"/>
              <a:t>Identification of factors, i.e. determining which of the reports' positions affect the problem diagnosed earlier</a:t>
            </a:r>
            <a:endParaRPr lang="pl-PL" dirty="0"/>
          </a:p>
        </p:txBody>
      </p:sp>
    </p:spTree>
    <p:extLst>
      <p:ext uri="{BB962C8B-B14F-4D97-AF65-F5344CB8AC3E}">
        <p14:creationId xmlns:p14="http://schemas.microsoft.com/office/powerpoint/2010/main" val="2309506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E40304-F027-4972-B0FE-228826BC476C}"/>
              </a:ext>
            </a:extLst>
          </p:cNvPr>
          <p:cNvSpPr>
            <a:spLocks noGrp="1"/>
          </p:cNvSpPr>
          <p:nvPr>
            <p:ph type="title"/>
          </p:nvPr>
        </p:nvSpPr>
        <p:spPr/>
        <p:txBody>
          <a:bodyPr/>
          <a:lstStyle/>
          <a:p>
            <a:r>
              <a:rPr lang="pl-PL" dirty="0" err="1"/>
              <a:t>Vertical</a:t>
            </a:r>
            <a:r>
              <a:rPr lang="pl-PL" dirty="0"/>
              <a:t> analysis</a:t>
            </a:r>
          </a:p>
        </p:txBody>
      </p:sp>
      <p:sp>
        <p:nvSpPr>
          <p:cNvPr id="3" name="Symbol zastępczy zawartości 2">
            <a:extLst>
              <a:ext uri="{FF2B5EF4-FFF2-40B4-BE49-F238E27FC236}">
                <a16:creationId xmlns:a16="http://schemas.microsoft.com/office/drawing/2014/main" id="{286A3398-8735-4870-B170-DA0D307BEC56}"/>
              </a:ext>
            </a:extLst>
          </p:cNvPr>
          <p:cNvSpPr>
            <a:spLocks noGrp="1"/>
          </p:cNvSpPr>
          <p:nvPr>
            <p:ph idx="1"/>
          </p:nvPr>
        </p:nvSpPr>
        <p:spPr/>
        <p:txBody>
          <a:bodyPr/>
          <a:lstStyle/>
          <a:p>
            <a:r>
              <a:rPr lang="en-US" dirty="0"/>
              <a:t>Otherwise, structure analysis</a:t>
            </a:r>
          </a:p>
          <a:p>
            <a:r>
              <a:rPr lang="en-US" dirty="0"/>
              <a:t>It defines what part of a certain consolidated financial amount is a given item in the financial statements</a:t>
            </a:r>
          </a:p>
          <a:p>
            <a:r>
              <a:rPr lang="en-US" dirty="0"/>
              <a:t>Structure ratio = (the value of the </a:t>
            </a:r>
            <a:r>
              <a:rPr lang="en-US" dirty="0" err="1"/>
              <a:t>i-th</a:t>
            </a:r>
            <a:r>
              <a:rPr lang="en-US" dirty="0"/>
              <a:t> item entering the aggregate) / (the aggregate for the </a:t>
            </a:r>
            <a:r>
              <a:rPr lang="en-US" dirty="0" err="1"/>
              <a:t>i-th</a:t>
            </a:r>
            <a:r>
              <a:rPr lang="en-US" dirty="0"/>
              <a:t> item)</a:t>
            </a:r>
            <a:endParaRPr lang="pl-PL" dirty="0"/>
          </a:p>
        </p:txBody>
      </p:sp>
    </p:spTree>
    <p:extLst>
      <p:ext uri="{BB962C8B-B14F-4D97-AF65-F5344CB8AC3E}">
        <p14:creationId xmlns:p14="http://schemas.microsoft.com/office/powerpoint/2010/main" val="352728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7D0E7C-5367-4805-B7CC-317790FB9FB3}"/>
              </a:ext>
            </a:extLst>
          </p:cNvPr>
          <p:cNvSpPr>
            <a:spLocks noGrp="1"/>
          </p:cNvSpPr>
          <p:nvPr>
            <p:ph type="title"/>
          </p:nvPr>
        </p:nvSpPr>
        <p:spPr/>
        <p:txBody>
          <a:bodyPr/>
          <a:lstStyle/>
          <a:p>
            <a:r>
              <a:rPr lang="pl-PL" dirty="0" err="1"/>
              <a:t>Vertical</a:t>
            </a:r>
            <a:r>
              <a:rPr lang="pl-PL" dirty="0"/>
              <a:t> analysis</a:t>
            </a:r>
          </a:p>
        </p:txBody>
      </p:sp>
      <p:sp>
        <p:nvSpPr>
          <p:cNvPr id="3" name="Symbol zastępczy zawartości 2">
            <a:extLst>
              <a:ext uri="{FF2B5EF4-FFF2-40B4-BE49-F238E27FC236}">
                <a16:creationId xmlns:a16="http://schemas.microsoft.com/office/drawing/2014/main" id="{147F8FB9-DD19-478E-9CE1-7D611190F3BA}"/>
              </a:ext>
            </a:extLst>
          </p:cNvPr>
          <p:cNvSpPr>
            <a:spLocks noGrp="1"/>
          </p:cNvSpPr>
          <p:nvPr>
            <p:ph idx="1"/>
          </p:nvPr>
        </p:nvSpPr>
        <p:spPr/>
        <p:txBody>
          <a:bodyPr/>
          <a:lstStyle/>
          <a:p>
            <a:pPr marL="0" indent="0">
              <a:buNone/>
            </a:pPr>
            <a:r>
              <a:rPr lang="en-US" b="1" dirty="0"/>
              <a:t>Two possible versions</a:t>
            </a:r>
          </a:p>
          <a:p>
            <a:r>
              <a:rPr lang="en-US" dirty="0"/>
              <a:t>general version useful in comprehensive analysis</a:t>
            </a:r>
          </a:p>
          <a:p>
            <a:pPr marL="457200" lvl="1" indent="0">
              <a:buNone/>
            </a:pPr>
            <a:r>
              <a:rPr lang="pl-PL" dirty="0"/>
              <a:t> </a:t>
            </a:r>
            <a:r>
              <a:rPr lang="en-US" dirty="0"/>
              <a:t>then the interest in the analytics is focused on all aspects of the company's operations</a:t>
            </a:r>
          </a:p>
          <a:p>
            <a:r>
              <a:rPr lang="en-US" dirty="0"/>
              <a:t>detailed version useful when a specific component of reports is analyzed</a:t>
            </a:r>
          </a:p>
          <a:p>
            <a:pPr marL="457200" lvl="1" indent="0">
              <a:buNone/>
            </a:pPr>
            <a:r>
              <a:rPr lang="en-US" dirty="0"/>
              <a:t>a given item has little expressive interpretation in the general version</a:t>
            </a:r>
            <a:endParaRPr lang="pl-PL" dirty="0"/>
          </a:p>
        </p:txBody>
      </p:sp>
    </p:spTree>
    <p:extLst>
      <p:ext uri="{BB962C8B-B14F-4D97-AF65-F5344CB8AC3E}">
        <p14:creationId xmlns:p14="http://schemas.microsoft.com/office/powerpoint/2010/main" val="512942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C72FB3-0082-4120-90AA-6F1471DCD2C9}"/>
              </a:ext>
            </a:extLst>
          </p:cNvPr>
          <p:cNvSpPr>
            <a:spLocks noGrp="1"/>
          </p:cNvSpPr>
          <p:nvPr>
            <p:ph type="title"/>
          </p:nvPr>
        </p:nvSpPr>
        <p:spPr/>
        <p:txBody>
          <a:bodyPr/>
          <a:lstStyle/>
          <a:p>
            <a:r>
              <a:rPr lang="pl-PL" dirty="0" err="1"/>
              <a:t>Vertical</a:t>
            </a:r>
            <a:r>
              <a:rPr lang="pl-PL" dirty="0"/>
              <a:t> analysis - </a:t>
            </a:r>
            <a:r>
              <a:rPr lang="pl-PL" dirty="0" err="1"/>
              <a:t>example</a:t>
            </a:r>
            <a:endParaRPr lang="pl-PL" dirty="0"/>
          </a:p>
        </p:txBody>
      </p:sp>
      <p:graphicFrame>
        <p:nvGraphicFramePr>
          <p:cNvPr id="7" name="Symbol zastępczy zawartości 6">
            <a:extLst>
              <a:ext uri="{FF2B5EF4-FFF2-40B4-BE49-F238E27FC236}">
                <a16:creationId xmlns:a16="http://schemas.microsoft.com/office/drawing/2014/main" id="{E9D1CE38-7FE2-457E-B67C-8E1E99D1EA19}"/>
              </a:ext>
            </a:extLst>
          </p:cNvPr>
          <p:cNvGraphicFramePr>
            <a:graphicFrameLocks noGrp="1"/>
          </p:cNvGraphicFramePr>
          <p:nvPr>
            <p:ph idx="1"/>
            <p:extLst>
              <p:ext uri="{D42A27DB-BD31-4B8C-83A1-F6EECF244321}">
                <p14:modId xmlns:p14="http://schemas.microsoft.com/office/powerpoint/2010/main" val="3645230993"/>
              </p:ext>
            </p:extLst>
          </p:nvPr>
        </p:nvGraphicFramePr>
        <p:xfrm>
          <a:off x="1484311" y="2092960"/>
          <a:ext cx="10018712" cy="4450080"/>
        </p:xfrm>
        <a:graphic>
          <a:graphicData uri="http://schemas.openxmlformats.org/drawingml/2006/table">
            <a:tbl>
              <a:tblPr firstRow="1" bandRow="1">
                <a:tableStyleId>{5C22544A-7EE6-4342-B048-85BDC9FD1C3A}</a:tableStyleId>
              </a:tblPr>
              <a:tblGrid>
                <a:gridCol w="5009356">
                  <a:extLst>
                    <a:ext uri="{9D8B030D-6E8A-4147-A177-3AD203B41FA5}">
                      <a16:colId xmlns:a16="http://schemas.microsoft.com/office/drawing/2014/main" val="3746551240"/>
                    </a:ext>
                  </a:extLst>
                </a:gridCol>
                <a:gridCol w="5009356">
                  <a:extLst>
                    <a:ext uri="{9D8B030D-6E8A-4147-A177-3AD203B41FA5}">
                      <a16:colId xmlns:a16="http://schemas.microsoft.com/office/drawing/2014/main" val="1629901214"/>
                    </a:ext>
                  </a:extLst>
                </a:gridCol>
              </a:tblGrid>
              <a:tr h="370840">
                <a:tc>
                  <a:txBody>
                    <a:bodyPr/>
                    <a:lstStyle/>
                    <a:p>
                      <a:r>
                        <a:rPr lang="pl-PL" dirty="0" err="1"/>
                        <a:t>Item</a:t>
                      </a:r>
                      <a:endParaRPr lang="pl-PL" dirty="0"/>
                    </a:p>
                  </a:txBody>
                  <a:tcPr/>
                </a:tc>
                <a:tc>
                  <a:txBody>
                    <a:bodyPr/>
                    <a:lstStyle/>
                    <a:p>
                      <a:r>
                        <a:rPr lang="pl-PL" dirty="0"/>
                        <a:t>Amount</a:t>
                      </a:r>
                    </a:p>
                  </a:txBody>
                  <a:tcPr/>
                </a:tc>
                <a:extLst>
                  <a:ext uri="{0D108BD9-81ED-4DB2-BD59-A6C34878D82A}">
                    <a16:rowId xmlns:a16="http://schemas.microsoft.com/office/drawing/2014/main" val="3243169183"/>
                  </a:ext>
                </a:extLst>
              </a:tr>
              <a:tr h="370840">
                <a:tc>
                  <a:txBody>
                    <a:bodyPr/>
                    <a:lstStyle/>
                    <a:p>
                      <a:r>
                        <a:rPr lang="pl-PL" b="1" dirty="0" err="1"/>
                        <a:t>Fix</a:t>
                      </a:r>
                      <a:r>
                        <a:rPr lang="pl-PL" b="1" dirty="0"/>
                        <a:t> </a:t>
                      </a:r>
                      <a:r>
                        <a:rPr lang="pl-PL" b="1" dirty="0" err="1"/>
                        <a:t>asset</a:t>
                      </a:r>
                      <a:endParaRPr lang="pl-PL" b="1" dirty="0"/>
                    </a:p>
                  </a:txBody>
                  <a:tcPr/>
                </a:tc>
                <a:tc>
                  <a:txBody>
                    <a:bodyPr/>
                    <a:lstStyle/>
                    <a:p>
                      <a:r>
                        <a:rPr lang="pl-PL" b="1" dirty="0"/>
                        <a:t>682,4</a:t>
                      </a:r>
                    </a:p>
                  </a:txBody>
                  <a:tcPr/>
                </a:tc>
                <a:extLst>
                  <a:ext uri="{0D108BD9-81ED-4DB2-BD59-A6C34878D82A}">
                    <a16:rowId xmlns:a16="http://schemas.microsoft.com/office/drawing/2014/main" val="871302005"/>
                  </a:ext>
                </a:extLst>
              </a:tr>
              <a:tr h="370840">
                <a:tc>
                  <a:txBody>
                    <a:bodyPr/>
                    <a:lstStyle/>
                    <a:p>
                      <a:r>
                        <a:rPr lang="pl-PL" dirty="0"/>
                        <a:t>1. </a:t>
                      </a:r>
                      <a:r>
                        <a:rPr lang="pl-PL" dirty="0" err="1"/>
                        <a:t>Intagible</a:t>
                      </a:r>
                      <a:r>
                        <a:rPr lang="pl-PL" dirty="0"/>
                        <a:t> </a:t>
                      </a:r>
                      <a:r>
                        <a:rPr lang="pl-PL" dirty="0" err="1"/>
                        <a:t>assetsa</a:t>
                      </a:r>
                      <a:endParaRPr lang="pl-PL" dirty="0"/>
                    </a:p>
                  </a:txBody>
                  <a:tcPr/>
                </a:tc>
                <a:tc>
                  <a:txBody>
                    <a:bodyPr/>
                    <a:lstStyle/>
                    <a:p>
                      <a:r>
                        <a:rPr lang="pl-PL" dirty="0"/>
                        <a:t>1,1</a:t>
                      </a:r>
                    </a:p>
                  </a:txBody>
                  <a:tcPr/>
                </a:tc>
                <a:extLst>
                  <a:ext uri="{0D108BD9-81ED-4DB2-BD59-A6C34878D82A}">
                    <a16:rowId xmlns:a16="http://schemas.microsoft.com/office/drawing/2014/main" val="123667984"/>
                  </a:ext>
                </a:extLst>
              </a:tr>
              <a:tr h="370840">
                <a:tc>
                  <a:txBody>
                    <a:bodyPr/>
                    <a:lstStyle/>
                    <a:p>
                      <a:r>
                        <a:rPr lang="pl-PL" dirty="0"/>
                        <a:t>2. Business </a:t>
                      </a:r>
                      <a:r>
                        <a:rPr lang="pl-PL" dirty="0" err="1"/>
                        <a:t>assets</a:t>
                      </a:r>
                      <a:endParaRPr lang="pl-PL" dirty="0"/>
                    </a:p>
                  </a:txBody>
                  <a:tcPr/>
                </a:tc>
                <a:tc>
                  <a:txBody>
                    <a:bodyPr/>
                    <a:lstStyle/>
                    <a:p>
                      <a:r>
                        <a:rPr lang="pl-PL" dirty="0"/>
                        <a:t>663,5</a:t>
                      </a:r>
                    </a:p>
                  </a:txBody>
                  <a:tcPr/>
                </a:tc>
                <a:extLst>
                  <a:ext uri="{0D108BD9-81ED-4DB2-BD59-A6C34878D82A}">
                    <a16:rowId xmlns:a16="http://schemas.microsoft.com/office/drawing/2014/main" val="2323792192"/>
                  </a:ext>
                </a:extLst>
              </a:tr>
              <a:tr h="370840">
                <a:tc>
                  <a:txBody>
                    <a:bodyPr/>
                    <a:lstStyle/>
                    <a:p>
                      <a:r>
                        <a:rPr lang="pl-PL" dirty="0"/>
                        <a:t>3. </a:t>
                      </a:r>
                      <a:r>
                        <a:rPr lang="pl-PL" dirty="0" err="1"/>
                        <a:t>Long</a:t>
                      </a:r>
                      <a:r>
                        <a:rPr lang="pl-PL" dirty="0"/>
                        <a:t>-term </a:t>
                      </a:r>
                      <a:r>
                        <a:rPr lang="pl-PL" dirty="0" err="1"/>
                        <a:t>investments</a:t>
                      </a:r>
                      <a:endParaRPr lang="pl-PL" dirty="0"/>
                    </a:p>
                  </a:txBody>
                  <a:tcPr/>
                </a:tc>
                <a:tc>
                  <a:txBody>
                    <a:bodyPr/>
                    <a:lstStyle/>
                    <a:p>
                      <a:r>
                        <a:rPr lang="pl-PL" dirty="0"/>
                        <a:t>13,8</a:t>
                      </a:r>
                    </a:p>
                  </a:txBody>
                  <a:tcPr/>
                </a:tc>
                <a:extLst>
                  <a:ext uri="{0D108BD9-81ED-4DB2-BD59-A6C34878D82A}">
                    <a16:rowId xmlns:a16="http://schemas.microsoft.com/office/drawing/2014/main" val="2833148676"/>
                  </a:ext>
                </a:extLst>
              </a:tr>
              <a:tr h="370840">
                <a:tc>
                  <a:txBody>
                    <a:bodyPr/>
                    <a:lstStyle/>
                    <a:p>
                      <a:r>
                        <a:rPr lang="pl-PL" dirty="0"/>
                        <a:t>4. </a:t>
                      </a:r>
                      <a:r>
                        <a:rPr lang="pl-PL" dirty="0" err="1"/>
                        <a:t>Accruals</a:t>
                      </a:r>
                      <a:endParaRPr lang="pl-PL" dirty="0"/>
                    </a:p>
                  </a:txBody>
                  <a:tcPr/>
                </a:tc>
                <a:tc>
                  <a:txBody>
                    <a:bodyPr/>
                    <a:lstStyle/>
                    <a:p>
                      <a:r>
                        <a:rPr lang="pl-PL" dirty="0"/>
                        <a:t>4,0</a:t>
                      </a:r>
                    </a:p>
                  </a:txBody>
                  <a:tcPr/>
                </a:tc>
                <a:extLst>
                  <a:ext uri="{0D108BD9-81ED-4DB2-BD59-A6C34878D82A}">
                    <a16:rowId xmlns:a16="http://schemas.microsoft.com/office/drawing/2014/main" val="313243159"/>
                  </a:ext>
                </a:extLst>
              </a:tr>
              <a:tr h="370840">
                <a:tc>
                  <a:txBody>
                    <a:bodyPr/>
                    <a:lstStyle/>
                    <a:p>
                      <a:r>
                        <a:rPr lang="pl-PL" b="1" dirty="0" err="1"/>
                        <a:t>Current</a:t>
                      </a:r>
                      <a:r>
                        <a:rPr lang="pl-PL" b="1" dirty="0"/>
                        <a:t> </a:t>
                      </a:r>
                      <a:r>
                        <a:rPr lang="pl-PL" b="1" dirty="0" err="1"/>
                        <a:t>assets</a:t>
                      </a:r>
                      <a:endParaRPr lang="pl-PL" b="1" dirty="0"/>
                    </a:p>
                  </a:txBody>
                  <a:tcPr/>
                </a:tc>
                <a:tc>
                  <a:txBody>
                    <a:bodyPr/>
                    <a:lstStyle/>
                    <a:p>
                      <a:r>
                        <a:rPr lang="pl-PL" b="1" dirty="0"/>
                        <a:t>375,3</a:t>
                      </a:r>
                    </a:p>
                  </a:txBody>
                  <a:tcPr/>
                </a:tc>
                <a:extLst>
                  <a:ext uri="{0D108BD9-81ED-4DB2-BD59-A6C34878D82A}">
                    <a16:rowId xmlns:a16="http://schemas.microsoft.com/office/drawing/2014/main" val="1243231803"/>
                  </a:ext>
                </a:extLst>
              </a:tr>
              <a:tr h="370840">
                <a:tc>
                  <a:txBody>
                    <a:bodyPr/>
                    <a:lstStyle/>
                    <a:p>
                      <a:r>
                        <a:rPr lang="pl-PL" dirty="0"/>
                        <a:t>1. </a:t>
                      </a:r>
                      <a:r>
                        <a:rPr lang="pl-PL" dirty="0" err="1"/>
                        <a:t>Supplies</a:t>
                      </a:r>
                      <a:endParaRPr lang="pl-PL" dirty="0"/>
                    </a:p>
                  </a:txBody>
                  <a:tcPr/>
                </a:tc>
                <a:tc>
                  <a:txBody>
                    <a:bodyPr/>
                    <a:lstStyle/>
                    <a:p>
                      <a:r>
                        <a:rPr lang="pl-PL" dirty="0"/>
                        <a:t>113,5</a:t>
                      </a:r>
                    </a:p>
                  </a:txBody>
                  <a:tcPr/>
                </a:tc>
                <a:extLst>
                  <a:ext uri="{0D108BD9-81ED-4DB2-BD59-A6C34878D82A}">
                    <a16:rowId xmlns:a16="http://schemas.microsoft.com/office/drawing/2014/main" val="1776839011"/>
                  </a:ext>
                </a:extLst>
              </a:tr>
              <a:tr h="370840">
                <a:tc>
                  <a:txBody>
                    <a:bodyPr/>
                    <a:lstStyle/>
                    <a:p>
                      <a:r>
                        <a:rPr lang="pl-PL" dirty="0"/>
                        <a:t>2. </a:t>
                      </a:r>
                      <a:r>
                        <a:rPr lang="pl-PL" dirty="0" err="1"/>
                        <a:t>Receivables</a:t>
                      </a:r>
                      <a:endParaRPr lang="pl-PL" dirty="0"/>
                    </a:p>
                  </a:txBody>
                  <a:tcPr/>
                </a:tc>
                <a:tc>
                  <a:txBody>
                    <a:bodyPr/>
                    <a:lstStyle/>
                    <a:p>
                      <a:r>
                        <a:rPr lang="pl-PL" dirty="0"/>
                        <a:t>147,3</a:t>
                      </a:r>
                    </a:p>
                  </a:txBody>
                  <a:tcPr/>
                </a:tc>
                <a:extLst>
                  <a:ext uri="{0D108BD9-81ED-4DB2-BD59-A6C34878D82A}">
                    <a16:rowId xmlns:a16="http://schemas.microsoft.com/office/drawing/2014/main" val="1553665020"/>
                  </a:ext>
                </a:extLst>
              </a:tr>
              <a:tr h="370840">
                <a:tc>
                  <a:txBody>
                    <a:bodyPr/>
                    <a:lstStyle/>
                    <a:p>
                      <a:r>
                        <a:rPr lang="pl-PL" dirty="0"/>
                        <a:t>3. </a:t>
                      </a:r>
                      <a:r>
                        <a:rPr lang="pl-PL" dirty="0" err="1"/>
                        <a:t>Short</a:t>
                      </a:r>
                      <a:r>
                        <a:rPr lang="pl-PL" dirty="0"/>
                        <a:t>-term </a:t>
                      </a:r>
                      <a:r>
                        <a:rPr lang="pl-PL" dirty="0" err="1"/>
                        <a:t>investments</a:t>
                      </a:r>
                      <a:endParaRPr lang="pl-PL" dirty="0"/>
                    </a:p>
                  </a:txBody>
                  <a:tcPr/>
                </a:tc>
                <a:tc>
                  <a:txBody>
                    <a:bodyPr/>
                    <a:lstStyle/>
                    <a:p>
                      <a:r>
                        <a:rPr lang="pl-PL" dirty="0"/>
                        <a:t>84,5</a:t>
                      </a:r>
                    </a:p>
                  </a:txBody>
                  <a:tcPr/>
                </a:tc>
                <a:extLst>
                  <a:ext uri="{0D108BD9-81ED-4DB2-BD59-A6C34878D82A}">
                    <a16:rowId xmlns:a16="http://schemas.microsoft.com/office/drawing/2014/main" val="1577101148"/>
                  </a:ext>
                </a:extLst>
              </a:tr>
              <a:tr h="370840">
                <a:tc>
                  <a:txBody>
                    <a:bodyPr/>
                    <a:lstStyle/>
                    <a:p>
                      <a:r>
                        <a:rPr lang="pl-PL" dirty="0"/>
                        <a:t>4. </a:t>
                      </a:r>
                      <a:r>
                        <a:rPr lang="pl-PL" dirty="0" err="1"/>
                        <a:t>Short</a:t>
                      </a:r>
                      <a:r>
                        <a:rPr lang="pl-PL" dirty="0"/>
                        <a:t>-term </a:t>
                      </a:r>
                      <a:r>
                        <a:rPr lang="pl-PL" dirty="0" err="1"/>
                        <a:t>prepayments</a:t>
                      </a:r>
                      <a:endParaRPr lang="pl-PL" dirty="0"/>
                    </a:p>
                  </a:txBody>
                  <a:tcPr/>
                </a:tc>
                <a:tc>
                  <a:txBody>
                    <a:bodyPr/>
                    <a:lstStyle/>
                    <a:p>
                      <a:r>
                        <a:rPr lang="pl-PL" dirty="0"/>
                        <a:t>30,0</a:t>
                      </a:r>
                    </a:p>
                  </a:txBody>
                  <a:tcPr/>
                </a:tc>
                <a:extLst>
                  <a:ext uri="{0D108BD9-81ED-4DB2-BD59-A6C34878D82A}">
                    <a16:rowId xmlns:a16="http://schemas.microsoft.com/office/drawing/2014/main" val="545797321"/>
                  </a:ext>
                </a:extLst>
              </a:tr>
              <a:tr h="370840">
                <a:tc>
                  <a:txBody>
                    <a:bodyPr/>
                    <a:lstStyle/>
                    <a:p>
                      <a:r>
                        <a:rPr lang="pl-PL" b="1" dirty="0"/>
                        <a:t>Total</a:t>
                      </a:r>
                    </a:p>
                  </a:txBody>
                  <a:tcPr/>
                </a:tc>
                <a:tc>
                  <a:txBody>
                    <a:bodyPr/>
                    <a:lstStyle/>
                    <a:p>
                      <a:r>
                        <a:rPr lang="pl-PL" b="1" dirty="0"/>
                        <a:t>1057,7</a:t>
                      </a:r>
                    </a:p>
                  </a:txBody>
                  <a:tcPr/>
                </a:tc>
                <a:extLst>
                  <a:ext uri="{0D108BD9-81ED-4DB2-BD59-A6C34878D82A}">
                    <a16:rowId xmlns:a16="http://schemas.microsoft.com/office/drawing/2014/main" val="1022704732"/>
                  </a:ext>
                </a:extLst>
              </a:tr>
            </a:tbl>
          </a:graphicData>
        </a:graphic>
      </p:graphicFrame>
    </p:spTree>
    <p:extLst>
      <p:ext uri="{BB962C8B-B14F-4D97-AF65-F5344CB8AC3E}">
        <p14:creationId xmlns:p14="http://schemas.microsoft.com/office/powerpoint/2010/main" val="1164330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99A9E9-DCAC-4C15-9788-1771ACABD11A}"/>
              </a:ext>
            </a:extLst>
          </p:cNvPr>
          <p:cNvSpPr>
            <a:spLocks noGrp="1"/>
          </p:cNvSpPr>
          <p:nvPr>
            <p:ph type="title"/>
          </p:nvPr>
        </p:nvSpPr>
        <p:spPr>
          <a:xfrm>
            <a:off x="1408810" y="308296"/>
            <a:ext cx="10018713" cy="1752599"/>
          </a:xfrm>
        </p:spPr>
        <p:txBody>
          <a:bodyPr/>
          <a:lstStyle/>
          <a:p>
            <a:r>
              <a:rPr lang="pl-PL" dirty="0" err="1"/>
              <a:t>Vertical</a:t>
            </a:r>
            <a:r>
              <a:rPr lang="pl-PL" dirty="0"/>
              <a:t> analysis - </a:t>
            </a:r>
            <a:r>
              <a:rPr lang="pl-PL" dirty="0" err="1"/>
              <a:t>example</a:t>
            </a:r>
            <a:endParaRPr lang="pl-PL" dirty="0"/>
          </a:p>
        </p:txBody>
      </p:sp>
      <p:graphicFrame>
        <p:nvGraphicFramePr>
          <p:cNvPr id="4" name="Symbol zastępczy zawartości 3">
            <a:extLst>
              <a:ext uri="{FF2B5EF4-FFF2-40B4-BE49-F238E27FC236}">
                <a16:creationId xmlns:a16="http://schemas.microsoft.com/office/drawing/2014/main" id="{E2FBA393-6B29-46F6-A8AC-E7749EFCA54E}"/>
              </a:ext>
            </a:extLst>
          </p:cNvPr>
          <p:cNvGraphicFramePr>
            <a:graphicFrameLocks noGrp="1"/>
          </p:cNvGraphicFramePr>
          <p:nvPr>
            <p:ph idx="1"/>
            <p:extLst>
              <p:ext uri="{D42A27DB-BD31-4B8C-83A1-F6EECF244321}">
                <p14:modId xmlns:p14="http://schemas.microsoft.com/office/powerpoint/2010/main" val="1112408922"/>
              </p:ext>
            </p:extLst>
          </p:nvPr>
        </p:nvGraphicFramePr>
        <p:xfrm>
          <a:off x="1408809" y="2264329"/>
          <a:ext cx="10018713" cy="4450080"/>
        </p:xfrm>
        <a:graphic>
          <a:graphicData uri="http://schemas.openxmlformats.org/drawingml/2006/table">
            <a:tbl>
              <a:tblPr firstRow="1" bandRow="1">
                <a:tableStyleId>{5C22544A-7EE6-4342-B048-85BDC9FD1C3A}</a:tableStyleId>
              </a:tblPr>
              <a:tblGrid>
                <a:gridCol w="3339571">
                  <a:extLst>
                    <a:ext uri="{9D8B030D-6E8A-4147-A177-3AD203B41FA5}">
                      <a16:colId xmlns:a16="http://schemas.microsoft.com/office/drawing/2014/main" val="1596486002"/>
                    </a:ext>
                  </a:extLst>
                </a:gridCol>
                <a:gridCol w="3339571">
                  <a:extLst>
                    <a:ext uri="{9D8B030D-6E8A-4147-A177-3AD203B41FA5}">
                      <a16:colId xmlns:a16="http://schemas.microsoft.com/office/drawing/2014/main" val="2015320471"/>
                    </a:ext>
                  </a:extLst>
                </a:gridCol>
                <a:gridCol w="3339571">
                  <a:extLst>
                    <a:ext uri="{9D8B030D-6E8A-4147-A177-3AD203B41FA5}">
                      <a16:colId xmlns:a16="http://schemas.microsoft.com/office/drawing/2014/main" val="3672760612"/>
                    </a:ext>
                  </a:extLst>
                </a:gridCol>
              </a:tblGrid>
              <a:tr h="370840">
                <a:tc>
                  <a:txBody>
                    <a:bodyPr/>
                    <a:lstStyle/>
                    <a:p>
                      <a:r>
                        <a:rPr lang="pl-PL" dirty="0" err="1"/>
                        <a:t>Item</a:t>
                      </a:r>
                      <a:endParaRPr lang="pl-PL" dirty="0"/>
                    </a:p>
                  </a:txBody>
                  <a:tcPr/>
                </a:tc>
                <a:tc>
                  <a:txBody>
                    <a:bodyPr/>
                    <a:lstStyle/>
                    <a:p>
                      <a:r>
                        <a:rPr lang="pl-PL" dirty="0"/>
                        <a:t>Amount</a:t>
                      </a:r>
                    </a:p>
                  </a:txBody>
                  <a:tcPr/>
                </a:tc>
                <a:tc>
                  <a:txBody>
                    <a:bodyPr/>
                    <a:lstStyle/>
                    <a:p>
                      <a:r>
                        <a:rPr lang="pl-PL" dirty="0" err="1"/>
                        <a:t>Structure</a:t>
                      </a:r>
                      <a:r>
                        <a:rPr lang="pl-PL" dirty="0"/>
                        <a:t> </a:t>
                      </a:r>
                      <a:r>
                        <a:rPr lang="pl-PL" dirty="0" err="1"/>
                        <a:t>indicator</a:t>
                      </a:r>
                      <a:r>
                        <a:rPr lang="pl-PL" dirty="0"/>
                        <a:t> (%)</a:t>
                      </a:r>
                    </a:p>
                  </a:txBody>
                  <a:tcPr/>
                </a:tc>
                <a:extLst>
                  <a:ext uri="{0D108BD9-81ED-4DB2-BD59-A6C34878D82A}">
                    <a16:rowId xmlns:a16="http://schemas.microsoft.com/office/drawing/2014/main" val="2969461973"/>
                  </a:ext>
                </a:extLst>
              </a:tr>
              <a:tr h="370840">
                <a:tc>
                  <a:txBody>
                    <a:bodyPr/>
                    <a:lstStyle/>
                    <a:p>
                      <a:r>
                        <a:rPr lang="pl-PL" b="1" dirty="0" err="1"/>
                        <a:t>Fix</a:t>
                      </a:r>
                      <a:r>
                        <a:rPr lang="pl-PL" b="1" dirty="0"/>
                        <a:t> </a:t>
                      </a:r>
                      <a:r>
                        <a:rPr lang="pl-PL" b="1" dirty="0" err="1"/>
                        <a:t>asset</a:t>
                      </a:r>
                      <a:endParaRPr lang="pl-PL" b="1" dirty="0"/>
                    </a:p>
                  </a:txBody>
                  <a:tcPr/>
                </a:tc>
                <a:tc>
                  <a:txBody>
                    <a:bodyPr/>
                    <a:lstStyle/>
                    <a:p>
                      <a:r>
                        <a:rPr lang="pl-PL" b="1" dirty="0"/>
                        <a:t>682,4</a:t>
                      </a:r>
                    </a:p>
                  </a:txBody>
                  <a:tcPr/>
                </a:tc>
                <a:tc>
                  <a:txBody>
                    <a:bodyPr/>
                    <a:lstStyle/>
                    <a:p>
                      <a:r>
                        <a:rPr lang="pl-PL" dirty="0"/>
                        <a:t>64,50</a:t>
                      </a:r>
                    </a:p>
                  </a:txBody>
                  <a:tcPr/>
                </a:tc>
                <a:extLst>
                  <a:ext uri="{0D108BD9-81ED-4DB2-BD59-A6C34878D82A}">
                    <a16:rowId xmlns:a16="http://schemas.microsoft.com/office/drawing/2014/main" val="1148837379"/>
                  </a:ext>
                </a:extLst>
              </a:tr>
              <a:tr h="370840">
                <a:tc>
                  <a:txBody>
                    <a:bodyPr/>
                    <a:lstStyle/>
                    <a:p>
                      <a:r>
                        <a:rPr lang="pl-PL" dirty="0"/>
                        <a:t>1. </a:t>
                      </a:r>
                      <a:r>
                        <a:rPr lang="pl-PL" dirty="0" err="1"/>
                        <a:t>Intagible</a:t>
                      </a:r>
                      <a:r>
                        <a:rPr lang="pl-PL" dirty="0"/>
                        <a:t> </a:t>
                      </a:r>
                      <a:r>
                        <a:rPr lang="pl-PL" dirty="0" err="1"/>
                        <a:t>assetsa</a:t>
                      </a:r>
                      <a:endParaRPr lang="pl-PL" dirty="0"/>
                    </a:p>
                  </a:txBody>
                  <a:tcPr/>
                </a:tc>
                <a:tc>
                  <a:txBody>
                    <a:bodyPr/>
                    <a:lstStyle/>
                    <a:p>
                      <a:r>
                        <a:rPr lang="pl-PL" dirty="0"/>
                        <a:t>1,1</a:t>
                      </a:r>
                    </a:p>
                  </a:txBody>
                  <a:tcPr/>
                </a:tc>
                <a:tc>
                  <a:txBody>
                    <a:bodyPr/>
                    <a:lstStyle/>
                    <a:p>
                      <a:r>
                        <a:rPr lang="pl-PL" dirty="0"/>
                        <a:t>0,10</a:t>
                      </a:r>
                    </a:p>
                  </a:txBody>
                  <a:tcPr/>
                </a:tc>
                <a:extLst>
                  <a:ext uri="{0D108BD9-81ED-4DB2-BD59-A6C34878D82A}">
                    <a16:rowId xmlns:a16="http://schemas.microsoft.com/office/drawing/2014/main" val="1223554588"/>
                  </a:ext>
                </a:extLst>
              </a:tr>
              <a:tr h="370840">
                <a:tc>
                  <a:txBody>
                    <a:bodyPr/>
                    <a:lstStyle/>
                    <a:p>
                      <a:r>
                        <a:rPr lang="pl-PL" dirty="0"/>
                        <a:t>2. Business </a:t>
                      </a:r>
                      <a:r>
                        <a:rPr lang="pl-PL" dirty="0" err="1"/>
                        <a:t>assets</a:t>
                      </a:r>
                      <a:endParaRPr lang="pl-PL" dirty="0"/>
                    </a:p>
                  </a:txBody>
                  <a:tcPr/>
                </a:tc>
                <a:tc>
                  <a:txBody>
                    <a:bodyPr/>
                    <a:lstStyle/>
                    <a:p>
                      <a:r>
                        <a:rPr lang="pl-PL" dirty="0"/>
                        <a:t>663,5</a:t>
                      </a:r>
                    </a:p>
                  </a:txBody>
                  <a:tcPr/>
                </a:tc>
                <a:tc>
                  <a:txBody>
                    <a:bodyPr/>
                    <a:lstStyle/>
                    <a:p>
                      <a:r>
                        <a:rPr lang="pl-PL" dirty="0"/>
                        <a:t>62,70</a:t>
                      </a:r>
                    </a:p>
                  </a:txBody>
                  <a:tcPr/>
                </a:tc>
                <a:extLst>
                  <a:ext uri="{0D108BD9-81ED-4DB2-BD59-A6C34878D82A}">
                    <a16:rowId xmlns:a16="http://schemas.microsoft.com/office/drawing/2014/main" val="3694120786"/>
                  </a:ext>
                </a:extLst>
              </a:tr>
              <a:tr h="370840">
                <a:tc>
                  <a:txBody>
                    <a:bodyPr/>
                    <a:lstStyle/>
                    <a:p>
                      <a:r>
                        <a:rPr lang="pl-PL" dirty="0"/>
                        <a:t>3. </a:t>
                      </a:r>
                      <a:r>
                        <a:rPr lang="pl-PL" dirty="0" err="1"/>
                        <a:t>Long</a:t>
                      </a:r>
                      <a:r>
                        <a:rPr lang="pl-PL" dirty="0"/>
                        <a:t>-term </a:t>
                      </a:r>
                      <a:r>
                        <a:rPr lang="pl-PL" dirty="0" err="1"/>
                        <a:t>investments</a:t>
                      </a:r>
                      <a:endParaRPr lang="pl-PL" dirty="0"/>
                    </a:p>
                  </a:txBody>
                  <a:tcPr/>
                </a:tc>
                <a:tc>
                  <a:txBody>
                    <a:bodyPr/>
                    <a:lstStyle/>
                    <a:p>
                      <a:r>
                        <a:rPr lang="pl-PL" dirty="0"/>
                        <a:t>13,8</a:t>
                      </a:r>
                    </a:p>
                  </a:txBody>
                  <a:tcPr/>
                </a:tc>
                <a:tc>
                  <a:txBody>
                    <a:bodyPr/>
                    <a:lstStyle/>
                    <a:p>
                      <a:r>
                        <a:rPr lang="pl-PL" dirty="0"/>
                        <a:t>1.30</a:t>
                      </a:r>
                    </a:p>
                  </a:txBody>
                  <a:tcPr/>
                </a:tc>
                <a:extLst>
                  <a:ext uri="{0D108BD9-81ED-4DB2-BD59-A6C34878D82A}">
                    <a16:rowId xmlns:a16="http://schemas.microsoft.com/office/drawing/2014/main" val="2980094138"/>
                  </a:ext>
                </a:extLst>
              </a:tr>
              <a:tr h="370840">
                <a:tc>
                  <a:txBody>
                    <a:bodyPr/>
                    <a:lstStyle/>
                    <a:p>
                      <a:r>
                        <a:rPr lang="pl-PL" dirty="0"/>
                        <a:t>4. </a:t>
                      </a:r>
                      <a:r>
                        <a:rPr lang="pl-PL" dirty="0" err="1"/>
                        <a:t>Accruals</a:t>
                      </a:r>
                      <a:endParaRPr lang="pl-PL" dirty="0"/>
                    </a:p>
                  </a:txBody>
                  <a:tcPr/>
                </a:tc>
                <a:tc>
                  <a:txBody>
                    <a:bodyPr/>
                    <a:lstStyle/>
                    <a:p>
                      <a:r>
                        <a:rPr lang="pl-PL" dirty="0"/>
                        <a:t>4,0</a:t>
                      </a:r>
                    </a:p>
                  </a:txBody>
                  <a:tcPr/>
                </a:tc>
                <a:tc>
                  <a:txBody>
                    <a:bodyPr/>
                    <a:lstStyle/>
                    <a:p>
                      <a:r>
                        <a:rPr lang="pl-PL" dirty="0"/>
                        <a:t>0,38</a:t>
                      </a:r>
                    </a:p>
                  </a:txBody>
                  <a:tcPr/>
                </a:tc>
                <a:extLst>
                  <a:ext uri="{0D108BD9-81ED-4DB2-BD59-A6C34878D82A}">
                    <a16:rowId xmlns:a16="http://schemas.microsoft.com/office/drawing/2014/main" val="4265111731"/>
                  </a:ext>
                </a:extLst>
              </a:tr>
              <a:tr h="370840">
                <a:tc>
                  <a:txBody>
                    <a:bodyPr/>
                    <a:lstStyle/>
                    <a:p>
                      <a:r>
                        <a:rPr lang="pl-PL" b="1" dirty="0" err="1"/>
                        <a:t>Current</a:t>
                      </a:r>
                      <a:r>
                        <a:rPr lang="pl-PL" b="1" dirty="0"/>
                        <a:t> </a:t>
                      </a:r>
                      <a:r>
                        <a:rPr lang="pl-PL" b="1" dirty="0" err="1"/>
                        <a:t>assets</a:t>
                      </a:r>
                      <a:endParaRPr lang="pl-PL" b="1" dirty="0"/>
                    </a:p>
                  </a:txBody>
                  <a:tcPr/>
                </a:tc>
                <a:tc>
                  <a:txBody>
                    <a:bodyPr/>
                    <a:lstStyle/>
                    <a:p>
                      <a:r>
                        <a:rPr lang="pl-PL" b="1" dirty="0"/>
                        <a:t>375,3</a:t>
                      </a:r>
                    </a:p>
                  </a:txBody>
                  <a:tcPr/>
                </a:tc>
                <a:tc>
                  <a:txBody>
                    <a:bodyPr/>
                    <a:lstStyle/>
                    <a:p>
                      <a:r>
                        <a:rPr lang="pl-PL" dirty="0"/>
                        <a:t>35,55</a:t>
                      </a:r>
                    </a:p>
                  </a:txBody>
                  <a:tcPr/>
                </a:tc>
                <a:extLst>
                  <a:ext uri="{0D108BD9-81ED-4DB2-BD59-A6C34878D82A}">
                    <a16:rowId xmlns:a16="http://schemas.microsoft.com/office/drawing/2014/main" val="930732809"/>
                  </a:ext>
                </a:extLst>
              </a:tr>
              <a:tr h="370840">
                <a:tc>
                  <a:txBody>
                    <a:bodyPr/>
                    <a:lstStyle/>
                    <a:p>
                      <a:r>
                        <a:rPr lang="pl-PL" dirty="0"/>
                        <a:t>1. </a:t>
                      </a:r>
                      <a:r>
                        <a:rPr lang="pl-PL" dirty="0" err="1"/>
                        <a:t>Supplies</a:t>
                      </a:r>
                      <a:endParaRPr lang="pl-PL" dirty="0"/>
                    </a:p>
                  </a:txBody>
                  <a:tcPr/>
                </a:tc>
                <a:tc>
                  <a:txBody>
                    <a:bodyPr/>
                    <a:lstStyle/>
                    <a:p>
                      <a:r>
                        <a:rPr lang="pl-PL" dirty="0"/>
                        <a:t>113,5</a:t>
                      </a:r>
                    </a:p>
                  </a:txBody>
                  <a:tcPr/>
                </a:tc>
                <a:tc>
                  <a:txBody>
                    <a:bodyPr/>
                    <a:lstStyle/>
                    <a:p>
                      <a:r>
                        <a:rPr lang="pl-PL" dirty="0"/>
                        <a:t>10,73</a:t>
                      </a:r>
                    </a:p>
                  </a:txBody>
                  <a:tcPr/>
                </a:tc>
                <a:extLst>
                  <a:ext uri="{0D108BD9-81ED-4DB2-BD59-A6C34878D82A}">
                    <a16:rowId xmlns:a16="http://schemas.microsoft.com/office/drawing/2014/main" val="3066668600"/>
                  </a:ext>
                </a:extLst>
              </a:tr>
              <a:tr h="370840">
                <a:tc>
                  <a:txBody>
                    <a:bodyPr/>
                    <a:lstStyle/>
                    <a:p>
                      <a:r>
                        <a:rPr lang="pl-PL" dirty="0"/>
                        <a:t>2. </a:t>
                      </a:r>
                      <a:r>
                        <a:rPr lang="pl-PL" dirty="0" err="1"/>
                        <a:t>Receivables</a:t>
                      </a:r>
                      <a:endParaRPr lang="pl-PL" dirty="0"/>
                    </a:p>
                  </a:txBody>
                  <a:tcPr/>
                </a:tc>
                <a:tc>
                  <a:txBody>
                    <a:bodyPr/>
                    <a:lstStyle/>
                    <a:p>
                      <a:r>
                        <a:rPr lang="pl-PL" dirty="0"/>
                        <a:t>147,3</a:t>
                      </a:r>
                    </a:p>
                  </a:txBody>
                  <a:tcPr/>
                </a:tc>
                <a:tc>
                  <a:txBody>
                    <a:bodyPr/>
                    <a:lstStyle/>
                    <a:p>
                      <a:r>
                        <a:rPr lang="pl-PL" dirty="0"/>
                        <a:t>13,93</a:t>
                      </a:r>
                    </a:p>
                  </a:txBody>
                  <a:tcPr/>
                </a:tc>
                <a:extLst>
                  <a:ext uri="{0D108BD9-81ED-4DB2-BD59-A6C34878D82A}">
                    <a16:rowId xmlns:a16="http://schemas.microsoft.com/office/drawing/2014/main" val="1840205676"/>
                  </a:ext>
                </a:extLst>
              </a:tr>
              <a:tr h="370840">
                <a:tc>
                  <a:txBody>
                    <a:bodyPr/>
                    <a:lstStyle/>
                    <a:p>
                      <a:r>
                        <a:rPr lang="pl-PL" dirty="0"/>
                        <a:t>3. </a:t>
                      </a:r>
                      <a:r>
                        <a:rPr lang="pl-PL" dirty="0" err="1"/>
                        <a:t>Short</a:t>
                      </a:r>
                      <a:r>
                        <a:rPr lang="pl-PL" dirty="0"/>
                        <a:t>-term </a:t>
                      </a:r>
                      <a:r>
                        <a:rPr lang="pl-PL" dirty="0" err="1"/>
                        <a:t>investments</a:t>
                      </a:r>
                      <a:endParaRPr lang="pl-PL" dirty="0"/>
                    </a:p>
                  </a:txBody>
                  <a:tcPr/>
                </a:tc>
                <a:tc>
                  <a:txBody>
                    <a:bodyPr/>
                    <a:lstStyle/>
                    <a:p>
                      <a:r>
                        <a:rPr lang="pl-PL" dirty="0"/>
                        <a:t>84,5</a:t>
                      </a:r>
                    </a:p>
                  </a:txBody>
                  <a:tcPr/>
                </a:tc>
                <a:tc>
                  <a:txBody>
                    <a:bodyPr/>
                    <a:lstStyle/>
                    <a:p>
                      <a:r>
                        <a:rPr lang="pl-PL" dirty="0"/>
                        <a:t>7,99</a:t>
                      </a:r>
                    </a:p>
                  </a:txBody>
                  <a:tcPr/>
                </a:tc>
                <a:extLst>
                  <a:ext uri="{0D108BD9-81ED-4DB2-BD59-A6C34878D82A}">
                    <a16:rowId xmlns:a16="http://schemas.microsoft.com/office/drawing/2014/main" val="945815980"/>
                  </a:ext>
                </a:extLst>
              </a:tr>
              <a:tr h="370840">
                <a:tc>
                  <a:txBody>
                    <a:bodyPr/>
                    <a:lstStyle/>
                    <a:p>
                      <a:r>
                        <a:rPr lang="pl-PL" dirty="0"/>
                        <a:t>4. </a:t>
                      </a:r>
                      <a:r>
                        <a:rPr lang="pl-PL" dirty="0" err="1"/>
                        <a:t>Short</a:t>
                      </a:r>
                      <a:r>
                        <a:rPr lang="pl-PL" dirty="0"/>
                        <a:t>-term </a:t>
                      </a:r>
                      <a:r>
                        <a:rPr lang="pl-PL" dirty="0" err="1"/>
                        <a:t>prepayments</a:t>
                      </a:r>
                      <a:endParaRPr lang="pl-PL" dirty="0"/>
                    </a:p>
                  </a:txBody>
                  <a:tcPr/>
                </a:tc>
                <a:tc>
                  <a:txBody>
                    <a:bodyPr/>
                    <a:lstStyle/>
                    <a:p>
                      <a:r>
                        <a:rPr lang="pl-PL" dirty="0"/>
                        <a:t>30,0</a:t>
                      </a:r>
                    </a:p>
                  </a:txBody>
                  <a:tcPr/>
                </a:tc>
                <a:tc>
                  <a:txBody>
                    <a:bodyPr/>
                    <a:lstStyle/>
                    <a:p>
                      <a:r>
                        <a:rPr lang="pl-PL" dirty="0"/>
                        <a:t>2,90</a:t>
                      </a:r>
                    </a:p>
                  </a:txBody>
                  <a:tcPr/>
                </a:tc>
                <a:extLst>
                  <a:ext uri="{0D108BD9-81ED-4DB2-BD59-A6C34878D82A}">
                    <a16:rowId xmlns:a16="http://schemas.microsoft.com/office/drawing/2014/main" val="2087220572"/>
                  </a:ext>
                </a:extLst>
              </a:tr>
              <a:tr h="370840">
                <a:tc>
                  <a:txBody>
                    <a:bodyPr/>
                    <a:lstStyle/>
                    <a:p>
                      <a:r>
                        <a:rPr lang="pl-PL" b="1" dirty="0"/>
                        <a:t>Total</a:t>
                      </a:r>
                    </a:p>
                  </a:txBody>
                  <a:tcPr/>
                </a:tc>
                <a:tc>
                  <a:txBody>
                    <a:bodyPr/>
                    <a:lstStyle/>
                    <a:p>
                      <a:r>
                        <a:rPr lang="pl-PL" b="1" dirty="0"/>
                        <a:t>1057,7</a:t>
                      </a:r>
                    </a:p>
                  </a:txBody>
                  <a:tcPr/>
                </a:tc>
                <a:tc>
                  <a:txBody>
                    <a:bodyPr/>
                    <a:lstStyle/>
                    <a:p>
                      <a:r>
                        <a:rPr lang="pl-PL" dirty="0"/>
                        <a:t>100,00</a:t>
                      </a:r>
                    </a:p>
                  </a:txBody>
                  <a:tcPr/>
                </a:tc>
                <a:extLst>
                  <a:ext uri="{0D108BD9-81ED-4DB2-BD59-A6C34878D82A}">
                    <a16:rowId xmlns:a16="http://schemas.microsoft.com/office/drawing/2014/main" val="2443141358"/>
                  </a:ext>
                </a:extLst>
              </a:tr>
            </a:tbl>
          </a:graphicData>
        </a:graphic>
      </p:graphicFrame>
    </p:spTree>
    <p:extLst>
      <p:ext uri="{BB962C8B-B14F-4D97-AF65-F5344CB8AC3E}">
        <p14:creationId xmlns:p14="http://schemas.microsoft.com/office/powerpoint/2010/main" val="254808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a">
  <a:themeElements>
    <a:clrScheme name="Paralaksa">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aksa">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a">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TM03457496[[fn=Paralaksa]]</Template>
  <TotalTime>1721</TotalTime>
  <Words>1946</Words>
  <Application>Microsoft Office PowerPoint</Application>
  <PresentationFormat>Panoramiczny</PresentationFormat>
  <Paragraphs>259</Paragraphs>
  <Slides>36</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36</vt:i4>
      </vt:variant>
    </vt:vector>
  </HeadingPairs>
  <TitlesOfParts>
    <vt:vector size="40" baseType="lpstr">
      <vt:lpstr>Arial</vt:lpstr>
      <vt:lpstr>Corbel</vt:lpstr>
      <vt:lpstr>inherit</vt:lpstr>
      <vt:lpstr>Paralaksa</vt:lpstr>
      <vt:lpstr>Martyna Mikołajek M.Sc. Management Financial Facility  Institute of Economic Sciences</vt:lpstr>
      <vt:lpstr>Office hours</vt:lpstr>
      <vt:lpstr>Recommended reading</vt:lpstr>
      <vt:lpstr>Prezentacja programu PowerPoint</vt:lpstr>
      <vt:lpstr>Methods and problems of preliminary (initial index) analysis</vt:lpstr>
      <vt:lpstr>Vertical analysis</vt:lpstr>
      <vt:lpstr>Vertical analysis</vt:lpstr>
      <vt:lpstr>Vertical analysis - example</vt:lpstr>
      <vt:lpstr>Vertical analysis - example</vt:lpstr>
      <vt:lpstr>Horizontal analysis</vt:lpstr>
      <vt:lpstr>Horizontal analysis</vt:lpstr>
      <vt:lpstr>Horizontal analysis</vt:lpstr>
      <vt:lpstr>Horizontal analysis</vt:lpstr>
      <vt:lpstr>Horizontal analysis</vt:lpstr>
      <vt:lpstr>Prezentacja programu PowerPoint</vt:lpstr>
      <vt:lpstr>Ratio analysis - advantages </vt:lpstr>
      <vt:lpstr>Ratio analysis - disadvantages</vt:lpstr>
      <vt:lpstr>Ratio analysis - Classification of rates</vt:lpstr>
      <vt:lpstr>Liquidity ratios </vt:lpstr>
      <vt:lpstr>Liquidity ratios </vt:lpstr>
      <vt:lpstr>Liquidity ratios </vt:lpstr>
      <vt:lpstr>Debt indicators</vt:lpstr>
      <vt:lpstr>Debt indicators</vt:lpstr>
      <vt:lpstr>Debt indicators</vt:lpstr>
      <vt:lpstr>Debt indicators</vt:lpstr>
      <vt:lpstr>Performance indicators</vt:lpstr>
      <vt:lpstr>Performance indicators</vt:lpstr>
      <vt:lpstr>Performance indicators</vt:lpstr>
      <vt:lpstr>Prezentacja programu PowerPoint</vt:lpstr>
      <vt:lpstr>Profitability ratios</vt:lpstr>
      <vt:lpstr>Profitability ratios</vt:lpstr>
      <vt:lpstr>Profitability ratios</vt:lpstr>
      <vt:lpstr>Profitability ratios</vt:lpstr>
      <vt:lpstr>Market value indicators</vt:lpstr>
      <vt:lpstr>Market value indicators</vt:lpstr>
      <vt:lpstr>Market value indicators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Martyna Mikołajek M.Sc. Management Financial Facility  Institute of Economic Sciences</dc:title>
  <dc:creator>Martyna Mikołajek</dc:creator>
  <cp:lastModifiedBy>Martyna Mikołajek</cp:lastModifiedBy>
  <cp:revision>54</cp:revision>
  <dcterms:created xsi:type="dcterms:W3CDTF">2018-10-10T09:37:43Z</dcterms:created>
  <dcterms:modified xsi:type="dcterms:W3CDTF">2019-01-01T16:02:05Z</dcterms:modified>
</cp:coreProperties>
</file>