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71" r:id="rId4"/>
    <p:sldId id="268" r:id="rId5"/>
    <p:sldId id="275" r:id="rId6"/>
    <p:sldId id="276" r:id="rId7"/>
    <p:sldId id="277" r:id="rId8"/>
    <p:sldId id="278" r:id="rId9"/>
    <p:sldId id="279" r:id="rId10"/>
    <p:sldId id="280" r:id="rId11"/>
    <p:sldId id="269" r:id="rId12"/>
    <p:sldId id="273" r:id="rId13"/>
    <p:sldId id="282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85" r:id="rId24"/>
    <p:sldId id="283" r:id="rId25"/>
    <p:sldId id="284" r:id="rId26"/>
    <p:sldId id="270" r:id="rId27"/>
  </p:sldIdLst>
  <p:sldSz cx="9144000" cy="6858000" type="screen4x3"/>
  <p:notesSz cx="6858000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925265-F7DC-4A5A-8357-596EC9FF33A7}" type="datetimeFigureOut">
              <a:rPr lang="pl-PL" smtClean="0"/>
              <a:pPr/>
              <a:t>2017-09-27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A47961-F845-4921-BD69-E7905F38F47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25265-F7DC-4A5A-8357-596EC9FF33A7}" type="datetimeFigureOut">
              <a:rPr lang="pl-PL" smtClean="0"/>
              <a:pPr/>
              <a:t>2017-09-27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A47961-F845-4921-BD69-E7905F38F47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25265-F7DC-4A5A-8357-596EC9FF33A7}" type="datetimeFigureOut">
              <a:rPr lang="pl-PL" smtClean="0"/>
              <a:pPr/>
              <a:t>2017-09-27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A47961-F845-4921-BD69-E7905F38F47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25265-F7DC-4A5A-8357-596EC9FF33A7}" type="datetimeFigureOut">
              <a:rPr lang="pl-PL" smtClean="0"/>
              <a:pPr/>
              <a:t>2017-09-27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A47961-F845-4921-BD69-E7905F38F47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25265-F7DC-4A5A-8357-596EC9FF33A7}" type="datetimeFigureOut">
              <a:rPr lang="pl-PL" smtClean="0"/>
              <a:pPr/>
              <a:t>2017-09-27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A47961-F845-4921-BD69-E7905F38F47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25265-F7DC-4A5A-8357-596EC9FF33A7}" type="datetimeFigureOut">
              <a:rPr lang="pl-PL" smtClean="0"/>
              <a:pPr/>
              <a:t>2017-09-27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A47961-F845-4921-BD69-E7905F38F47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25265-F7DC-4A5A-8357-596EC9FF33A7}" type="datetimeFigureOut">
              <a:rPr lang="pl-PL" smtClean="0"/>
              <a:pPr/>
              <a:t>2017-09-27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A47961-F845-4921-BD69-E7905F38F47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25265-F7DC-4A5A-8357-596EC9FF33A7}" type="datetimeFigureOut">
              <a:rPr lang="pl-PL" smtClean="0"/>
              <a:pPr/>
              <a:t>2017-09-27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A47961-F845-4921-BD69-E7905F38F47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25265-F7DC-4A5A-8357-596EC9FF33A7}" type="datetimeFigureOut">
              <a:rPr lang="pl-PL" smtClean="0"/>
              <a:pPr/>
              <a:t>2017-09-27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A47961-F845-4921-BD69-E7905F38F47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A925265-F7DC-4A5A-8357-596EC9FF33A7}" type="datetimeFigureOut">
              <a:rPr lang="pl-PL" smtClean="0"/>
              <a:pPr/>
              <a:t>2017-09-27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A47961-F845-4921-BD69-E7905F38F47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925265-F7DC-4A5A-8357-596EC9FF33A7}" type="datetimeFigureOut">
              <a:rPr lang="pl-PL" smtClean="0"/>
              <a:pPr/>
              <a:t>2017-09-27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A47961-F845-4921-BD69-E7905F38F47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A925265-F7DC-4A5A-8357-596EC9FF33A7}" type="datetimeFigureOut">
              <a:rPr lang="pl-PL" smtClean="0"/>
              <a:pPr/>
              <a:t>2017-09-27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9A47961-F845-4921-BD69-E7905F38F47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91680" y="1556792"/>
            <a:ext cx="5723468" cy="986113"/>
          </a:xfrm>
        </p:spPr>
        <p:txBody>
          <a:bodyPr/>
          <a:lstStyle/>
          <a:p>
            <a:r>
              <a:rPr lang="pl-PL" b="1" dirty="0" smtClean="0"/>
              <a:t>Faszyzm i nazizm</a:t>
            </a:r>
            <a:endParaRPr lang="pl-PL" b="1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771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63040" y="1196752"/>
            <a:ext cx="6196405" cy="4752528"/>
          </a:xfrm>
        </p:spPr>
        <p:txBody>
          <a:bodyPr>
            <a:noAutofit/>
          </a:bodyPr>
          <a:lstStyle/>
          <a:p>
            <a:endParaRPr lang="pl-PL" sz="1600" dirty="0" smtClean="0">
              <a:latin typeface="+mj-lt"/>
            </a:endParaRPr>
          </a:p>
          <a:p>
            <a:endParaRPr lang="pl-PL" sz="1600" dirty="0">
              <a:latin typeface="+mj-lt"/>
            </a:endParaRPr>
          </a:p>
          <a:p>
            <a:r>
              <a:rPr lang="pl-PL" sz="1600" dirty="0" smtClean="0">
                <a:latin typeface="+mj-lt"/>
              </a:rPr>
              <a:t>Na </a:t>
            </a:r>
            <a:r>
              <a:rPr lang="pl-PL" sz="1600" dirty="0">
                <a:latin typeface="+mj-lt"/>
              </a:rPr>
              <a:t>czele państwa faszystowskiego stał </a:t>
            </a:r>
            <a:r>
              <a:rPr lang="pl-PL" sz="1600" i="1" dirty="0">
                <a:latin typeface="+mj-lt"/>
              </a:rPr>
              <a:t>duce</a:t>
            </a:r>
            <a:r>
              <a:rPr lang="pl-PL" sz="1600" dirty="0">
                <a:latin typeface="+mj-lt"/>
              </a:rPr>
              <a:t> (wódz</a:t>
            </a:r>
            <a:r>
              <a:rPr lang="pl-PL" sz="1600" dirty="0" smtClean="0">
                <a:latin typeface="+mj-lt"/>
              </a:rPr>
              <a:t>), symbolizujący </a:t>
            </a:r>
            <a:r>
              <a:rPr lang="pl-PL" sz="1600" dirty="0">
                <a:latin typeface="+mj-lt"/>
              </a:rPr>
              <a:t>duchową mądrość narodu włoskiego. Wódz </a:t>
            </a:r>
            <a:r>
              <a:rPr lang="pl-PL" sz="1600" dirty="0" smtClean="0">
                <a:latin typeface="+mj-lt"/>
              </a:rPr>
              <a:t>sam </a:t>
            </a:r>
            <a:r>
              <a:rPr lang="pl-PL" sz="1600" dirty="0">
                <a:latin typeface="+mj-lt"/>
              </a:rPr>
              <a:t>zdobywał tę pozycję </a:t>
            </a:r>
            <a:r>
              <a:rPr lang="pl-PL" sz="1600" dirty="0" smtClean="0">
                <a:latin typeface="+mj-lt"/>
              </a:rPr>
              <a:t>z uwagi na swoje cechy indywidualne. Wódz</a:t>
            </a:r>
            <a:r>
              <a:rPr lang="pl-PL" sz="1600" b="1" dirty="0" smtClean="0">
                <a:latin typeface="+mj-lt"/>
              </a:rPr>
              <a:t> </a:t>
            </a:r>
            <a:r>
              <a:rPr lang="pl-PL" sz="1600" dirty="0">
                <a:latin typeface="+mj-lt"/>
              </a:rPr>
              <a:t>nigdy się nie myli, ponieważ jego poczynaniami kierują siły wyższe.</a:t>
            </a:r>
            <a:endParaRPr lang="pl-PL" sz="1600" i="1" dirty="0">
              <a:latin typeface="+mj-lt"/>
            </a:endParaRPr>
          </a:p>
          <a:p>
            <a:r>
              <a:rPr lang="pl-PL" sz="1600" dirty="0">
                <a:latin typeface="+mj-lt"/>
              </a:rPr>
              <a:t>Głównymi cechami wodza muszą być zdolność kierowania masami oraz odwaga w każdej </a:t>
            </a:r>
            <a:r>
              <a:rPr lang="pl-PL" sz="1600" dirty="0" smtClean="0">
                <a:latin typeface="+mj-lt"/>
              </a:rPr>
              <a:t>sytuacji. </a:t>
            </a:r>
            <a:r>
              <a:rPr lang="pl-PL" sz="1600" i="1" dirty="0">
                <a:latin typeface="+mj-lt"/>
              </a:rPr>
              <a:t>Duce </a:t>
            </a:r>
            <a:r>
              <a:rPr lang="pl-PL" sz="1600" dirty="0">
                <a:latin typeface="+mj-lt"/>
              </a:rPr>
              <a:t>miał być współczesnym cezarem, budującym nowe imperium śródziemnomorskie. 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sz="1600" dirty="0">
                <a:latin typeface="+mj-lt"/>
              </a:rPr>
              <a:t>Faszyzm uznaje istnienie własności prywatnej. Gospodarka ma charakter kapitalistyczny, jednak działalność przedsiębiorców powinna być zgodna z interesem państwa i narodu</a:t>
            </a:r>
            <a:r>
              <a:rPr lang="pl-PL" sz="1600" dirty="0" smtClean="0">
                <a:latin typeface="+mj-lt"/>
              </a:rPr>
              <a:t>.</a:t>
            </a:r>
            <a:endParaRPr lang="pl-PL" sz="1600" dirty="0"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l-PL" sz="1600" dirty="0">
                <a:latin typeface="+mj-lt"/>
              </a:rPr>
              <a:t>Gospodarka powinna mieć charakter i służyć celom narodu. Silny interwencjonizm państwa w gospodarkę polega na tym, że wspiera ono określone gałęzie </a:t>
            </a:r>
            <a:r>
              <a:rPr lang="pl-PL" sz="1600" dirty="0" smtClean="0">
                <a:latin typeface="+mj-lt"/>
              </a:rPr>
              <a:t>gospodarki, </a:t>
            </a:r>
            <a:r>
              <a:rPr lang="pl-PL" sz="1600" dirty="0">
                <a:latin typeface="+mj-lt"/>
              </a:rPr>
              <a:t>określa poziom i asortyment </a:t>
            </a:r>
            <a:r>
              <a:rPr lang="pl-PL" sz="1600" dirty="0" smtClean="0">
                <a:latin typeface="+mj-lt"/>
              </a:rPr>
              <a:t>produkcji.</a:t>
            </a:r>
            <a:endParaRPr lang="pl-PL" sz="1600" dirty="0">
              <a:latin typeface="+mj-lt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07162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6269">
            <a:off x="7008309" y="2634588"/>
            <a:ext cx="1242714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52075">
            <a:off x="971600" y="652519"/>
            <a:ext cx="122413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46461"/>
            <a:ext cx="1694681" cy="103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189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5"/>
            <a:ext cx="6120680" cy="387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Manifest faszystowski ogłoszony przez Mussoliniego w 1919 roku.</a:t>
            </a:r>
          </a:p>
        </p:txBody>
      </p:sp>
    </p:spTree>
    <p:extLst>
      <p:ext uri="{BB962C8B-B14F-4D97-AF65-F5344CB8AC3E}">
        <p14:creationId xmlns:p14="http://schemas.microsoft.com/office/powerpoint/2010/main" xmlns="" val="27207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-60000">
            <a:off x="1096855" y="2020148"/>
            <a:ext cx="3064827" cy="113931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 rot="-60000">
            <a:off x="1129529" y="2493865"/>
            <a:ext cx="3048891" cy="222939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pl-PL" sz="2400" dirty="0">
                <a:latin typeface="+mj-lt"/>
              </a:rPr>
              <a:t>Benito Mussolini – zdjęcie ze szwajcarskiej kartoteki policyjnej, wykonane w 1903 </a:t>
            </a:r>
            <a:r>
              <a:rPr lang="pl-PL" sz="2400" dirty="0" smtClean="0">
                <a:latin typeface="+mj-lt"/>
              </a:rPr>
              <a:t>po aresztowaniu </a:t>
            </a:r>
            <a:r>
              <a:rPr lang="pl-PL" sz="2400" dirty="0">
                <a:latin typeface="+mj-lt"/>
              </a:rPr>
              <a:t>za brak </a:t>
            </a:r>
            <a:r>
              <a:rPr lang="pl-PL" sz="2400" dirty="0" smtClean="0">
                <a:latin typeface="+mj-lt"/>
              </a:rPr>
              <a:t>dokumentów.</a:t>
            </a:r>
            <a:endParaRPr lang="pl-PL" sz="2400" dirty="0">
              <a:latin typeface="+mj-lt"/>
            </a:endParaRPr>
          </a:p>
          <a:p>
            <a:endParaRPr lang="pl-PL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295232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20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Hymnem faszystów włoskich była pieśń </a:t>
            </a:r>
            <a:r>
              <a:rPr lang="pl-PL" i="1" dirty="0"/>
              <a:t>Giovinezza</a:t>
            </a:r>
            <a:r>
              <a:rPr lang="pl-PL" dirty="0"/>
              <a:t> (młodość). 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 rot="-60000">
            <a:off x="1145164" y="3284440"/>
            <a:ext cx="3048891" cy="2439734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252028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6919" y="3284984"/>
            <a:ext cx="190817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76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331640" y="1772816"/>
            <a:ext cx="4713712" cy="3602736"/>
          </a:xfrm>
        </p:spPr>
        <p:txBody>
          <a:bodyPr>
            <a:noAutofit/>
          </a:bodyPr>
          <a:lstStyle/>
          <a:p>
            <a:pPr algn="just"/>
            <a:r>
              <a:rPr lang="pl-PL" sz="1800" dirty="0" smtClean="0">
                <a:latin typeface="+mj-lt"/>
              </a:rPr>
              <a:t>znany </a:t>
            </a:r>
            <a:r>
              <a:rPr lang="pl-PL" sz="1800" dirty="0">
                <a:latin typeface="+mj-lt"/>
              </a:rPr>
              <a:t>również pod nazwą narodowy socjalizm lub </a:t>
            </a:r>
            <a:r>
              <a:rPr lang="pl-PL" sz="1800" dirty="0" smtClean="0">
                <a:latin typeface="+mj-lt"/>
              </a:rPr>
              <a:t>hitleryzm,</a:t>
            </a:r>
          </a:p>
          <a:p>
            <a:pPr algn="just"/>
            <a:r>
              <a:rPr lang="pl-PL" sz="1800" dirty="0">
                <a:latin typeface="+mj-lt"/>
              </a:rPr>
              <a:t>niemiecka najbardziej brutalna postać faszyzmu, </a:t>
            </a:r>
            <a:endParaRPr lang="pl-PL" sz="1800" dirty="0" smtClean="0">
              <a:latin typeface="+mj-lt"/>
            </a:endParaRPr>
          </a:p>
          <a:p>
            <a:pPr algn="just"/>
            <a:r>
              <a:rPr lang="pl-PL" sz="1800" dirty="0" smtClean="0">
                <a:latin typeface="+mj-lt"/>
              </a:rPr>
              <a:t>był </a:t>
            </a:r>
            <a:r>
              <a:rPr lang="pl-PL" sz="1800" dirty="0">
                <a:latin typeface="+mj-lt"/>
              </a:rPr>
              <a:t>oficjalną doktryną III Rzeszy, obejmującą lata </a:t>
            </a:r>
            <a:r>
              <a:rPr lang="pl-PL" sz="1800" dirty="0" smtClean="0">
                <a:latin typeface="+mj-lt"/>
              </a:rPr>
              <a:t>1933-1945,</a:t>
            </a:r>
          </a:p>
          <a:p>
            <a:pPr algn="just"/>
            <a:r>
              <a:rPr lang="pl-PL" sz="1800" dirty="0">
                <a:latin typeface="+mj-lt"/>
              </a:rPr>
              <a:t>p</a:t>
            </a:r>
            <a:r>
              <a:rPr lang="pl-PL" sz="1800" dirty="0" smtClean="0">
                <a:latin typeface="+mj-lt"/>
              </a:rPr>
              <a:t>owstał </a:t>
            </a:r>
            <a:r>
              <a:rPr lang="pl-PL" sz="1800" dirty="0">
                <a:latin typeface="+mj-lt"/>
              </a:rPr>
              <a:t>jako produkt społeczeństwa masowego, a u jego genezy </a:t>
            </a:r>
            <a:r>
              <a:rPr lang="pl-PL" sz="1800" dirty="0" smtClean="0">
                <a:latin typeface="+mj-lt"/>
              </a:rPr>
              <a:t> wskazać </a:t>
            </a:r>
            <a:r>
              <a:rPr lang="pl-PL" sz="1800" dirty="0">
                <a:latin typeface="+mj-lt"/>
              </a:rPr>
              <a:t>należy rozpad tradycyjnych struktur społecznych w wyniku dziewiętnastowiecznego procesu emancypacji oraz wyrwanie ze starych struktur pozbawionych  wszelkich wartości mas ludzkich, które szukały w nacjonalizmie nowych systemów </a:t>
            </a:r>
            <a:r>
              <a:rPr lang="pl-PL" sz="1800" dirty="0" smtClean="0">
                <a:latin typeface="+mj-lt"/>
              </a:rPr>
              <a:t>normatywnych,</a:t>
            </a:r>
            <a:endParaRPr lang="pl-PL" sz="1800" dirty="0">
              <a:latin typeface="+mj-lt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04864"/>
            <a:ext cx="163629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/>
          <a:lstStyle/>
          <a:p>
            <a:r>
              <a:rPr lang="pl-PL" b="1" dirty="0" smtClean="0"/>
              <a:t>Nazizm</a:t>
            </a:r>
            <a:endParaRPr lang="pl-PL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06469">
            <a:off x="827295" y="850411"/>
            <a:ext cx="16637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12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98448" y="1340768"/>
            <a:ext cx="5073752" cy="4383375"/>
          </a:xfrm>
        </p:spPr>
        <p:txBody>
          <a:bodyPr>
            <a:noAutofit/>
          </a:bodyPr>
          <a:lstStyle/>
          <a:p>
            <a:r>
              <a:rPr lang="pl-PL" sz="2200" dirty="0" smtClean="0">
                <a:latin typeface="+mj-lt"/>
              </a:rPr>
              <a:t>zawierał </a:t>
            </a:r>
            <a:r>
              <a:rPr lang="pl-PL" sz="2200" dirty="0">
                <a:latin typeface="+mj-lt"/>
              </a:rPr>
              <a:t>sprzeciw przeciwko liberalizmowi, demokracji, systemowi wielopartyjnemu, parlamentaryzmowi, komunizmowi, marksizmowi, pacyfizmowi, chrześcijaństwu </a:t>
            </a:r>
            <a:r>
              <a:rPr lang="pl-PL" sz="2200" dirty="0" smtClean="0">
                <a:latin typeface="+mj-lt"/>
              </a:rPr>
              <a:t> i Kościołom,</a:t>
            </a:r>
            <a:endParaRPr lang="pl-PL" sz="2200" dirty="0">
              <a:latin typeface="+mj-lt"/>
            </a:endParaRPr>
          </a:p>
          <a:p>
            <a:r>
              <a:rPr lang="pl-PL" sz="2200" dirty="0" smtClean="0">
                <a:latin typeface="+mj-lt"/>
              </a:rPr>
              <a:t>wrogiem był Żyd</a:t>
            </a:r>
            <a:r>
              <a:rPr lang="pl-PL" sz="2200" dirty="0">
                <a:latin typeface="+mj-lt"/>
              </a:rPr>
              <a:t>, Cygan, Słowianin, liberał, komunista, </a:t>
            </a:r>
            <a:r>
              <a:rPr lang="pl-PL" sz="2200" dirty="0" smtClean="0">
                <a:latin typeface="+mj-lt"/>
              </a:rPr>
              <a:t>socjaldemokrata, homoseksualista.</a:t>
            </a:r>
          </a:p>
          <a:p>
            <a:endParaRPr lang="pl-PL" sz="2200" dirty="0">
              <a:latin typeface="+mj-lt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72200" y="1340768"/>
            <a:ext cx="1491640" cy="4383757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rmAutofit fontScale="90000"/>
          </a:bodyPr>
          <a:lstStyle/>
          <a:p>
            <a:endParaRPr lang="pl-PL"/>
          </a:p>
        </p:txBody>
      </p:sp>
      <p:pic>
        <p:nvPicPr>
          <p:cNvPr id="9218" name="Picture 2" descr="C:\Users\IN\Desktop\obrazy\inddde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1773" y="1484784"/>
            <a:ext cx="1765446" cy="272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IN\Desktop\obrazy\images (1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09120"/>
            <a:ext cx="31623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53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98448" y="1772816"/>
            <a:ext cx="4785720" cy="3951327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>
                <a:latin typeface="+mj-lt"/>
              </a:rPr>
              <a:t>połączenie </a:t>
            </a:r>
            <a:r>
              <a:rPr lang="pl-PL" dirty="0">
                <a:latin typeface="+mj-lt"/>
              </a:rPr>
              <a:t>nacjonalizmu z silną wiejską mentalnością większości </a:t>
            </a:r>
            <a:r>
              <a:rPr lang="pl-PL" dirty="0" smtClean="0">
                <a:latin typeface="+mj-lt"/>
              </a:rPr>
              <a:t>Niemców</a:t>
            </a:r>
            <a:r>
              <a:rPr lang="pl-PL" dirty="0">
                <a:latin typeface="+mj-lt"/>
              </a:rPr>
              <a:t>,</a:t>
            </a:r>
            <a:endParaRPr lang="pl-PL" dirty="0" smtClean="0">
              <a:latin typeface="+mj-lt"/>
            </a:endParaRPr>
          </a:p>
          <a:p>
            <a:r>
              <a:rPr lang="pl-PL" dirty="0" smtClean="0">
                <a:latin typeface="+mj-lt"/>
              </a:rPr>
              <a:t>specyficzna</a:t>
            </a:r>
            <a:r>
              <a:rPr lang="pl-PL" dirty="0">
                <a:latin typeface="+mj-lt"/>
              </a:rPr>
              <a:t>, niemiecka ideologia rasizmu, która wyrosła z protestanckiej idei predestynacji, głoszącej, że Bóg skazuje niektóre jednostki na zbawienie, inne zaś na potępienie, zabierając im wolną </a:t>
            </a:r>
            <a:r>
              <a:rPr lang="pl-PL" dirty="0" smtClean="0">
                <a:latin typeface="+mj-lt"/>
              </a:rPr>
              <a:t>wolę,</a:t>
            </a:r>
          </a:p>
          <a:p>
            <a:r>
              <a:rPr lang="pl-PL" dirty="0" smtClean="0">
                <a:latin typeface="+mj-lt"/>
              </a:rPr>
              <a:t>był </a:t>
            </a:r>
            <a:r>
              <a:rPr lang="pl-PL" dirty="0">
                <a:latin typeface="+mj-lt"/>
              </a:rPr>
              <a:t>antykapitalistyczny </a:t>
            </a:r>
            <a:r>
              <a:rPr lang="pl-PL" dirty="0" smtClean="0">
                <a:latin typeface="+mj-lt"/>
              </a:rPr>
              <a:t>(likwidował </a:t>
            </a:r>
            <a:r>
              <a:rPr lang="pl-PL" dirty="0">
                <a:latin typeface="+mj-lt"/>
              </a:rPr>
              <a:t>instytucję wolnego rynku), ale zachowywał  </a:t>
            </a:r>
            <a:r>
              <a:rPr lang="pl-PL" dirty="0" smtClean="0">
                <a:latin typeface="+mj-lt"/>
              </a:rPr>
              <a:t>własność </a:t>
            </a:r>
            <a:r>
              <a:rPr lang="pl-PL" dirty="0">
                <a:latin typeface="+mj-lt"/>
              </a:rPr>
              <a:t>prywatną.</a:t>
            </a:r>
          </a:p>
          <a:p>
            <a:endParaRPr lang="pl-PL" dirty="0">
              <a:latin typeface="+mj-lt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72435">
            <a:off x="6288465" y="865835"/>
            <a:ext cx="1852612" cy="162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Volkizm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11267" name="Picture 3" descr="C:\Users\IN\Desktop\obrazy\images (1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1118" y="2996952"/>
            <a:ext cx="188329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672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59632" y="2132856"/>
            <a:ext cx="4065640" cy="3602736"/>
          </a:xfrm>
        </p:spPr>
        <p:txBody>
          <a:bodyPr>
            <a:normAutofit fontScale="92500" lnSpcReduction="10000"/>
          </a:bodyPr>
          <a:lstStyle/>
          <a:p>
            <a:r>
              <a:rPr lang="pl-PL" sz="2300" b="1" dirty="0" smtClean="0">
                <a:latin typeface="+mj-lt"/>
              </a:rPr>
              <a:t>Adolf </a:t>
            </a:r>
            <a:r>
              <a:rPr lang="pl-PL" sz="2300" b="1" dirty="0">
                <a:latin typeface="+mj-lt"/>
              </a:rPr>
              <a:t>Hitler </a:t>
            </a:r>
            <a:r>
              <a:rPr lang="pl-PL" sz="2300" dirty="0">
                <a:latin typeface="+mj-lt"/>
              </a:rPr>
              <a:t>(1889 – 1945), Mein Kampf – przywódca  nazizmu w Niemczech, niemiecki polityk, od 30 stycznia 1933 kanclerz Rzeszy, od 1 sierpnia 1934 Wódz i kanclerz Rzeszy, w tym samym czasie jednocześnie przywódca </a:t>
            </a:r>
            <a:r>
              <a:rPr lang="pl-PL" sz="2300" dirty="0" smtClean="0">
                <a:latin typeface="+mj-lt"/>
              </a:rPr>
              <a:t>Narodowo-Socjalistycznej </a:t>
            </a:r>
            <a:r>
              <a:rPr lang="pl-PL" sz="2300" dirty="0">
                <a:latin typeface="+mj-lt"/>
              </a:rPr>
              <a:t>Niemieckiej Partii Robotników (NSDAP);</a:t>
            </a:r>
          </a:p>
          <a:p>
            <a:pPr algn="just"/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64088" y="2119313"/>
            <a:ext cx="2499752" cy="3605212"/>
          </a:xfrm>
        </p:spPr>
        <p:txBody>
          <a:bodyPr/>
          <a:lstStyle/>
          <a:p>
            <a:pPr algn="just"/>
            <a:endParaRPr lang="pl-PL" sz="1500" dirty="0" smtClean="0"/>
          </a:p>
          <a:p>
            <a:pPr algn="just"/>
            <a:endParaRPr lang="pl-PL" sz="1500" dirty="0"/>
          </a:p>
          <a:p>
            <a:pPr algn="just"/>
            <a:endParaRPr lang="pl-PL" sz="1500" dirty="0" smtClean="0"/>
          </a:p>
          <a:p>
            <a:pPr algn="just"/>
            <a:endParaRPr lang="pl-PL" sz="1500" dirty="0"/>
          </a:p>
          <a:p>
            <a:pPr algn="just"/>
            <a:endParaRPr lang="pl-PL" sz="1500" dirty="0" smtClean="0"/>
          </a:p>
          <a:p>
            <a:pPr algn="just"/>
            <a:endParaRPr lang="pl-PL" sz="1500" dirty="0"/>
          </a:p>
          <a:p>
            <a:pPr algn="just"/>
            <a:endParaRPr lang="pl-PL" sz="1500" dirty="0" smtClean="0"/>
          </a:p>
          <a:p>
            <a:pPr algn="just"/>
            <a:endParaRPr lang="pl-PL" sz="1500" dirty="0"/>
          </a:p>
          <a:p>
            <a:pPr algn="just"/>
            <a:endParaRPr lang="pl-PL" sz="1500" dirty="0" smtClean="0"/>
          </a:p>
          <a:p>
            <a:pPr algn="just"/>
            <a:endParaRPr lang="pl-PL" sz="1500" dirty="0"/>
          </a:p>
          <a:p>
            <a:pPr marL="0" indent="0" algn="ctr">
              <a:buNone/>
            </a:pPr>
            <a:r>
              <a:rPr lang="pl-PL" sz="1500" i="1" dirty="0" smtClean="0">
                <a:latin typeface="+mj-lt"/>
              </a:rPr>
              <a:t>Silny </a:t>
            </a:r>
            <a:r>
              <a:rPr lang="pl-PL" sz="1500" i="1" dirty="0">
                <a:latin typeface="+mj-lt"/>
              </a:rPr>
              <a:t>człowiek jest najmocniejszy gdy jest </a:t>
            </a:r>
            <a:r>
              <a:rPr lang="pl-PL" sz="1500" i="1" dirty="0" smtClean="0">
                <a:latin typeface="+mj-lt"/>
              </a:rPr>
              <a:t>sam </a:t>
            </a:r>
            <a:r>
              <a:rPr lang="pl-PL" sz="1500" dirty="0">
                <a:latin typeface="+mj-lt"/>
              </a:rPr>
              <a:t>- Adolf Hitler 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Ideologami </a:t>
            </a:r>
            <a:r>
              <a:rPr lang="pl-PL" b="1" dirty="0"/>
              <a:t>nazizmu byli:</a:t>
            </a:r>
            <a:br>
              <a:rPr lang="pl-PL" b="1" dirty="0"/>
            </a:br>
            <a:endParaRPr lang="pl-PL" b="1" dirty="0"/>
          </a:p>
        </p:txBody>
      </p:sp>
      <p:pic>
        <p:nvPicPr>
          <p:cNvPr id="5123" name="Picture 3" descr="C:\Users\IN\Desktop\Bez tytuł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792" y="2204864"/>
            <a:ext cx="2038072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8124">
            <a:off x="3385719" y="5120016"/>
            <a:ext cx="93345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9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98448" y="1196752"/>
            <a:ext cx="3921624" cy="4527391"/>
          </a:xfrm>
        </p:spPr>
        <p:txBody>
          <a:bodyPr>
            <a:normAutofit fontScale="85000" lnSpcReduction="10000"/>
          </a:bodyPr>
          <a:lstStyle/>
          <a:p>
            <a:r>
              <a:rPr lang="pl-PL" b="1" dirty="0">
                <a:latin typeface="+mj-lt"/>
              </a:rPr>
              <a:t>Alfred Rosenberg </a:t>
            </a:r>
            <a:r>
              <a:rPr lang="pl-PL" dirty="0">
                <a:latin typeface="+mj-lt"/>
              </a:rPr>
              <a:t>-  zbrodniarz niemiecki, jeden z najbardziej wpływowych nazistów, twórca najważniejszych teorii rasistowskich narodowego socjalizmu oraz minister Rzeszy do spraw okupowanych terytoriów wschodnich;</a:t>
            </a:r>
          </a:p>
          <a:p>
            <a:endParaRPr lang="pl-PL" dirty="0">
              <a:latin typeface="+mj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283160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07162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6053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98448" y="1340768"/>
            <a:ext cx="3921624" cy="4383375"/>
          </a:xfrm>
        </p:spPr>
        <p:txBody>
          <a:bodyPr>
            <a:normAutofit fontScale="85000" lnSpcReduction="20000"/>
          </a:bodyPr>
          <a:lstStyle/>
          <a:p>
            <a:r>
              <a:rPr lang="pl-PL" sz="2600" b="1" dirty="0" smtClean="0">
                <a:latin typeface="+mj-lt"/>
              </a:rPr>
              <a:t>Joseph </a:t>
            </a:r>
            <a:r>
              <a:rPr lang="pl-PL" sz="2600" b="1" dirty="0">
                <a:latin typeface="+mj-lt"/>
              </a:rPr>
              <a:t>Goebbels </a:t>
            </a:r>
            <a:r>
              <a:rPr lang="pl-PL" sz="2600" dirty="0">
                <a:latin typeface="+mj-lt"/>
              </a:rPr>
              <a:t>- niemiecki minister propagandy </a:t>
            </a:r>
            <a:r>
              <a:rPr lang="pl-PL" sz="2600" dirty="0" smtClean="0">
                <a:latin typeface="+mj-lt"/>
              </a:rPr>
              <a:t>                          i </a:t>
            </a:r>
            <a:r>
              <a:rPr lang="pl-PL" sz="2600" dirty="0">
                <a:latin typeface="+mj-lt"/>
              </a:rPr>
              <a:t>oświecenia publicznego </a:t>
            </a:r>
            <a:r>
              <a:rPr lang="pl-PL" sz="2600" dirty="0" smtClean="0">
                <a:latin typeface="+mj-lt"/>
              </a:rPr>
              <a:t>     w </a:t>
            </a:r>
            <a:r>
              <a:rPr lang="pl-PL" sz="2600" dirty="0">
                <a:latin typeface="+mj-lt"/>
              </a:rPr>
              <a:t>rządzie Adolfa Hitlera, członek ścisłego kierownictwa partii narodowosocjalistycznej, </a:t>
            </a:r>
            <a:r>
              <a:rPr lang="pl-PL" sz="2600" dirty="0" smtClean="0">
                <a:latin typeface="+mj-lt"/>
              </a:rPr>
              <a:t>     w </a:t>
            </a:r>
            <a:r>
              <a:rPr lang="pl-PL" sz="2600" dirty="0">
                <a:latin typeface="+mj-lt"/>
              </a:rPr>
              <a:t>ostatnich dniach życia kanclerz Rzeszy. </a:t>
            </a:r>
            <a:r>
              <a:rPr lang="pl-PL" sz="2600" dirty="0" smtClean="0">
                <a:latin typeface="+mj-lt"/>
              </a:rPr>
              <a:t> Jeden          z </a:t>
            </a:r>
            <a:r>
              <a:rPr lang="pl-PL" sz="2600" dirty="0">
                <a:latin typeface="+mj-lt"/>
              </a:rPr>
              <a:t>najbliższych współpracowników oraz doradców Adolfa Hitlera.</a:t>
            </a:r>
          </a:p>
          <a:p>
            <a:endParaRPr lang="pl-PL" dirty="0">
              <a:latin typeface="+mj-lt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5364088" y="1412776"/>
            <a:ext cx="2499752" cy="4311749"/>
          </a:xfrm>
        </p:spPr>
        <p:txBody>
          <a:bodyPr>
            <a:normAutofit fontScale="85000" lnSpcReduction="20000"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1026" name="Picture 2" descr="C:\Users\IN\Desktop\obrazy\ima00000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33268"/>
            <a:ext cx="2390775" cy="206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N\Desktop\obrazy\i111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N\Desktop\obrazy\były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9272"/>
            <a:ext cx="1014983" cy="9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66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98448" y="2121407"/>
            <a:ext cx="5073752" cy="3602736"/>
          </a:xfrm>
        </p:spPr>
        <p:txBody>
          <a:bodyPr>
            <a:normAutofit/>
          </a:bodyPr>
          <a:lstStyle/>
          <a:p>
            <a:r>
              <a:rPr lang="pl-PL" sz="2200" dirty="0" smtClean="0">
                <a:latin typeface="+mj-lt"/>
              </a:rPr>
              <a:t>Słowo faszyzm pochodzi </a:t>
            </a:r>
            <a:r>
              <a:rPr lang="pl-PL" sz="2200" dirty="0">
                <a:latin typeface="+mj-lt"/>
              </a:rPr>
              <a:t>od </a:t>
            </a:r>
            <a:r>
              <a:rPr lang="pl-PL" sz="2200" dirty="0" smtClean="0">
                <a:latin typeface="+mj-lt"/>
              </a:rPr>
              <a:t>wyrazu</a:t>
            </a:r>
            <a:r>
              <a:rPr lang="pl-PL" sz="2200" i="1" dirty="0" smtClean="0">
                <a:latin typeface="+mj-lt"/>
              </a:rPr>
              <a:t> </a:t>
            </a:r>
            <a:r>
              <a:rPr lang="pl-PL" sz="2200" i="1" dirty="0">
                <a:latin typeface="+mj-lt"/>
              </a:rPr>
              <a:t>fascio</a:t>
            </a:r>
            <a:r>
              <a:rPr lang="pl-PL" sz="2200" dirty="0">
                <a:latin typeface="+mj-lt"/>
              </a:rPr>
              <a:t>, </a:t>
            </a:r>
            <a:r>
              <a:rPr lang="pl-PL" sz="2200" dirty="0" smtClean="0">
                <a:latin typeface="+mj-lt"/>
              </a:rPr>
              <a:t>czyli </a:t>
            </a:r>
            <a:r>
              <a:rPr lang="pl-PL" sz="2200" i="1" dirty="0" smtClean="0">
                <a:latin typeface="+mj-lt"/>
              </a:rPr>
              <a:t>związek.</a:t>
            </a:r>
            <a:r>
              <a:rPr lang="pl-PL" sz="2200" dirty="0" smtClean="0">
                <a:latin typeface="+mj-lt"/>
              </a:rPr>
              <a:t> Pierwszym </a:t>
            </a:r>
            <a:r>
              <a:rPr lang="pl-PL" sz="2200" dirty="0">
                <a:latin typeface="+mj-lt"/>
              </a:rPr>
              <a:t>ugrupowaniem głoszącym </a:t>
            </a:r>
            <a:r>
              <a:rPr lang="pl-PL" sz="2200" dirty="0" smtClean="0">
                <a:latin typeface="+mj-lt"/>
              </a:rPr>
              <a:t>treści </a:t>
            </a:r>
            <a:r>
              <a:rPr lang="pl-PL" sz="2200" dirty="0">
                <a:latin typeface="+mj-lt"/>
              </a:rPr>
              <a:t>faszyzmu był </a:t>
            </a:r>
            <a:r>
              <a:rPr lang="pl-PL" sz="2200" dirty="0" smtClean="0">
                <a:latin typeface="+mj-lt"/>
              </a:rPr>
              <a:t>Związek </a:t>
            </a:r>
            <a:r>
              <a:rPr lang="pl-PL" sz="2200" dirty="0">
                <a:latin typeface="+mj-lt"/>
              </a:rPr>
              <a:t>Włoskich </a:t>
            </a:r>
            <a:r>
              <a:rPr lang="pl-PL" sz="2200" dirty="0" smtClean="0">
                <a:latin typeface="+mj-lt"/>
              </a:rPr>
              <a:t>Kombatantów. </a:t>
            </a:r>
          </a:p>
          <a:p>
            <a:pPr marL="0" indent="0">
              <a:buNone/>
            </a:pPr>
            <a:endParaRPr lang="pl-PL" sz="2200" dirty="0" smtClean="0">
              <a:latin typeface="+mj-lt"/>
            </a:endParaRPr>
          </a:p>
          <a:p>
            <a:r>
              <a:rPr lang="pl-PL" sz="2200" b="1" dirty="0" smtClean="0">
                <a:latin typeface="+mj-lt"/>
              </a:rPr>
              <a:t>Faszyzm</a:t>
            </a:r>
            <a:r>
              <a:rPr lang="pl-PL" sz="2200" dirty="0" smtClean="0">
                <a:latin typeface="+mj-lt"/>
              </a:rPr>
              <a:t> jest to ruch polityczny </a:t>
            </a:r>
            <a:r>
              <a:rPr lang="pl-PL" sz="2200" dirty="0">
                <a:latin typeface="+mj-lt"/>
              </a:rPr>
              <a:t>i ideologia </a:t>
            </a:r>
            <a:r>
              <a:rPr lang="pl-PL" sz="2200" dirty="0" smtClean="0">
                <a:latin typeface="+mj-lt"/>
              </a:rPr>
              <a:t>kształtująca </a:t>
            </a:r>
            <a:r>
              <a:rPr lang="pl-PL" sz="2200" dirty="0">
                <a:latin typeface="+mj-lt"/>
              </a:rPr>
              <a:t>się </a:t>
            </a:r>
            <a:r>
              <a:rPr lang="pl-PL" sz="2200" dirty="0" smtClean="0">
                <a:latin typeface="+mj-lt"/>
              </a:rPr>
              <a:t>po </a:t>
            </a:r>
            <a:r>
              <a:rPr lang="pl-PL" sz="2200" dirty="0">
                <a:latin typeface="+mj-lt"/>
              </a:rPr>
              <a:t>I wojnie światowej. </a:t>
            </a:r>
            <a:endParaRPr lang="pl-PL" sz="22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28184" y="2119313"/>
            <a:ext cx="1635656" cy="3605212"/>
          </a:xfrm>
        </p:spPr>
        <p:txBody>
          <a:bodyPr>
            <a:normAutofit/>
          </a:bodyPr>
          <a:lstStyle/>
          <a:p>
            <a:pPr algn="ctr"/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algn="ctr"/>
            <a:endParaRPr lang="pl-PL" dirty="0" smtClean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sz="1500" dirty="0" smtClean="0"/>
          </a:p>
          <a:p>
            <a:pPr marL="0" indent="0" algn="ctr">
              <a:buNone/>
            </a:pPr>
            <a:endParaRPr lang="pl-PL" sz="1500" dirty="0"/>
          </a:p>
          <a:p>
            <a:pPr marL="0" indent="0" algn="ctr">
              <a:buNone/>
            </a:pPr>
            <a:r>
              <a:rPr lang="pl-PL" sz="1500" dirty="0" smtClean="0"/>
              <a:t>Symbolika faszystowska</a:t>
            </a:r>
            <a:endParaRPr lang="pl-PL" sz="15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Faszyzm</a:t>
            </a:r>
            <a:endParaRPr lang="pl-PL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7186" y="3140968"/>
            <a:ext cx="360041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45134">
            <a:off x="6227158" y="1187124"/>
            <a:ext cx="199427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37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98448" y="2121407"/>
            <a:ext cx="4641704" cy="3602736"/>
          </a:xfrm>
        </p:spPr>
        <p:txBody>
          <a:bodyPr>
            <a:normAutofit fontScale="55000" lnSpcReduction="20000"/>
          </a:bodyPr>
          <a:lstStyle/>
          <a:p>
            <a:r>
              <a:rPr lang="pl-PL" dirty="0" smtClean="0">
                <a:latin typeface="+mj-lt"/>
              </a:rPr>
              <a:t>państwo </a:t>
            </a:r>
            <a:r>
              <a:rPr lang="pl-PL" dirty="0">
                <a:latin typeface="+mj-lt"/>
              </a:rPr>
              <a:t>to zbiór ludzi pod administracją rządu - podejście to akcentuje „autorytet państwowy”, co prowadzi do wniosku, iż ludzie mają służyć państwu, a w istocie państwowej biurokracji,</a:t>
            </a:r>
          </a:p>
          <a:p>
            <a:r>
              <a:rPr lang="pl-PL" dirty="0" smtClean="0">
                <a:latin typeface="+mj-lt"/>
              </a:rPr>
              <a:t>do </a:t>
            </a:r>
            <a:r>
              <a:rPr lang="pl-PL" dirty="0">
                <a:latin typeface="+mj-lt"/>
              </a:rPr>
              <a:t>elementu autorytetu państwa dodaje także dobro poddanych - ujęcie to jest najczęściej spotykane jest wśród niemieckiego społeczeństwa. </a:t>
            </a:r>
          </a:p>
          <a:p>
            <a:r>
              <a:rPr lang="pl-PL" i="1" dirty="0" smtClean="0">
                <a:latin typeface="+mj-lt"/>
              </a:rPr>
              <a:t>„[...] </a:t>
            </a:r>
            <a:r>
              <a:rPr lang="pl-PL" i="1" dirty="0">
                <a:latin typeface="+mj-lt"/>
              </a:rPr>
              <a:t>państwo, jako środek realizacji bardzo niejasno wyobrażonych tendencji polityki poprzez zjednoczony naród, mówiący tym samym językiem</a:t>
            </a:r>
            <a:r>
              <a:rPr lang="pl-PL" dirty="0">
                <a:latin typeface="+mj-lt"/>
              </a:rPr>
              <a:t>”.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868144" y="2119313"/>
            <a:ext cx="1995696" cy="3605212"/>
          </a:xfrm>
        </p:spPr>
        <p:txBody>
          <a:bodyPr>
            <a:normAutofit fontScale="55000" lnSpcReduction="20000"/>
          </a:bodyPr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98072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pl-PL" dirty="0"/>
              <a:t>Rodzaje ujęcia państwa według Hitlera:</a:t>
            </a:r>
            <a:br>
              <a:rPr lang="pl-PL" dirty="0"/>
            </a:br>
            <a:endParaRPr lang="pl-PL" dirty="0"/>
          </a:p>
        </p:txBody>
      </p:sp>
      <p:pic>
        <p:nvPicPr>
          <p:cNvPr id="3075" name="Picture 3" descr="C:\Users\IN\Desktop\obrazy\pobrane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0848"/>
            <a:ext cx="201622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71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98448" y="2121407"/>
            <a:ext cx="4209656" cy="3602736"/>
          </a:xfrm>
        </p:spPr>
        <p:txBody>
          <a:bodyPr>
            <a:normAutofit fontScale="62500" lnSpcReduction="20000"/>
          </a:bodyPr>
          <a:lstStyle/>
          <a:p>
            <a:r>
              <a:rPr lang="pl-PL" sz="2600" dirty="0" smtClean="0">
                <a:latin typeface="+mj-lt"/>
              </a:rPr>
              <a:t>jest </a:t>
            </a:r>
            <a:r>
              <a:rPr lang="pl-PL" sz="2600" dirty="0">
                <a:latin typeface="+mj-lt"/>
              </a:rPr>
              <a:t>przeciwieństwem szlachetnych aryjczyków - najpodlejszym odłamem ludzkości, </a:t>
            </a:r>
          </a:p>
          <a:p>
            <a:r>
              <a:rPr lang="pl-PL" sz="2600" dirty="0" smtClean="0">
                <a:latin typeface="+mj-lt"/>
              </a:rPr>
              <a:t>Żydzi </a:t>
            </a:r>
            <a:r>
              <a:rPr lang="pl-PL" sz="2600" dirty="0">
                <a:latin typeface="+mj-lt"/>
              </a:rPr>
              <a:t>nie posiadają kultury,</a:t>
            </a:r>
          </a:p>
          <a:p>
            <a:r>
              <a:rPr lang="pl-PL" sz="2600" dirty="0" smtClean="0">
                <a:latin typeface="+mj-lt"/>
              </a:rPr>
              <a:t>Żydzi </a:t>
            </a:r>
            <a:r>
              <a:rPr lang="pl-PL" sz="2600" dirty="0">
                <a:latin typeface="+mj-lt"/>
              </a:rPr>
              <a:t>są rasą, która nie posiada religii,</a:t>
            </a:r>
          </a:p>
          <a:p>
            <a:r>
              <a:rPr lang="pl-PL" sz="2600" dirty="0" smtClean="0">
                <a:latin typeface="+mj-lt"/>
              </a:rPr>
              <a:t>Żydzi </a:t>
            </a:r>
            <a:r>
              <a:rPr lang="pl-PL" sz="2600" dirty="0">
                <a:latin typeface="+mj-lt"/>
              </a:rPr>
              <a:t>są pasożytami, nie są narodem </a:t>
            </a:r>
            <a:r>
              <a:rPr lang="pl-PL" sz="2600" dirty="0" smtClean="0">
                <a:latin typeface="+mj-lt"/>
              </a:rPr>
              <a:t>koczowników,</a:t>
            </a:r>
            <a:endParaRPr lang="pl-PL" sz="2600" dirty="0">
              <a:latin typeface="+mj-lt"/>
            </a:endParaRPr>
          </a:p>
          <a:p>
            <a:r>
              <a:rPr lang="pl-PL" sz="2600" dirty="0" smtClean="0">
                <a:latin typeface="+mj-lt"/>
              </a:rPr>
              <a:t>są </a:t>
            </a:r>
            <a:r>
              <a:rPr lang="pl-PL" sz="2600" dirty="0">
                <a:latin typeface="+mj-lt"/>
              </a:rPr>
              <a:t>bezpaństwowcami, bowiem nie mieli i nie będą mieć własnego </a:t>
            </a:r>
            <a:r>
              <a:rPr lang="pl-PL" sz="2600" dirty="0" smtClean="0">
                <a:latin typeface="+mj-lt"/>
              </a:rPr>
              <a:t>państwa,</a:t>
            </a:r>
            <a:endParaRPr lang="pl-PL" sz="2600" dirty="0">
              <a:latin typeface="+mj-lt"/>
            </a:endParaRPr>
          </a:p>
          <a:p>
            <a:r>
              <a:rPr lang="pl-PL" sz="2600" dirty="0" smtClean="0">
                <a:latin typeface="+mj-lt"/>
              </a:rPr>
              <a:t>dążą </a:t>
            </a:r>
            <a:r>
              <a:rPr lang="pl-PL" sz="2600" dirty="0">
                <a:latin typeface="+mj-lt"/>
              </a:rPr>
              <a:t>do zapanowania nad </a:t>
            </a:r>
            <a:r>
              <a:rPr lang="pl-PL" sz="2600" dirty="0" smtClean="0">
                <a:latin typeface="+mj-lt"/>
              </a:rPr>
              <a:t>światem,</a:t>
            </a:r>
            <a:endParaRPr lang="pl-PL" sz="2600" dirty="0">
              <a:latin typeface="+mj-lt"/>
            </a:endParaRPr>
          </a:p>
          <a:p>
            <a:r>
              <a:rPr lang="pl-PL" sz="2600" dirty="0" smtClean="0">
                <a:latin typeface="+mj-lt"/>
              </a:rPr>
              <a:t>Żydzi </a:t>
            </a:r>
            <a:r>
              <a:rPr lang="pl-PL" sz="2600" dirty="0">
                <a:latin typeface="+mj-lt"/>
              </a:rPr>
              <a:t>są śmiertelnymi wrogami niemieckiego narodu.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619750" y="3001169"/>
            <a:ext cx="20955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Naród żydowski, zdaniem Hitlera, charakteryzuje to, że:</a:t>
            </a:r>
          </a:p>
        </p:txBody>
      </p:sp>
      <p:pic>
        <p:nvPicPr>
          <p:cNvPr id="2050" name="Picture 2" descr="C:\Users\IN\Desktop\obrazy\image22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73243"/>
            <a:ext cx="15121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N\Desktop\obrazy\imażys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5108" y="4221088"/>
            <a:ext cx="738039" cy="120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442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98448" y="2276871"/>
            <a:ext cx="4209656" cy="3447271"/>
          </a:xfrm>
        </p:spPr>
        <p:txBody>
          <a:bodyPr>
            <a:normAutofit fontScale="55000" lnSpcReduction="20000"/>
          </a:bodyPr>
          <a:lstStyle/>
          <a:p>
            <a:r>
              <a:rPr lang="pl-PL" dirty="0" smtClean="0">
                <a:latin typeface="+mj-lt"/>
              </a:rPr>
              <a:t>pojmowanie </a:t>
            </a:r>
            <a:r>
              <a:rPr lang="pl-PL" dirty="0">
                <a:latin typeface="+mj-lt"/>
              </a:rPr>
              <a:t>rasy - w nazizmie stało się to obsesją,</a:t>
            </a:r>
          </a:p>
          <a:p>
            <a:r>
              <a:rPr lang="pl-PL" dirty="0" smtClean="0">
                <a:latin typeface="+mj-lt"/>
              </a:rPr>
              <a:t>zakres </a:t>
            </a:r>
            <a:r>
              <a:rPr lang="pl-PL" dirty="0">
                <a:latin typeface="+mj-lt"/>
              </a:rPr>
              <a:t>stosowania przemocy oraz terroru - we Włoszech nie istniały obozy koncentracyjne oraz nie występowała tak duża liczba więźniów politycznych,</a:t>
            </a:r>
          </a:p>
          <a:p>
            <a:r>
              <a:rPr lang="pl-PL" dirty="0" smtClean="0">
                <a:latin typeface="+mj-lt"/>
              </a:rPr>
              <a:t>różne </a:t>
            </a:r>
            <a:r>
              <a:rPr lang="pl-PL" dirty="0">
                <a:latin typeface="+mj-lt"/>
              </a:rPr>
              <a:t>stanowiska w sprawie Kościoła i religii - nazizm był antyreligijny oraz antyklerykalny, natomiast włoscy faszyści zabiegali o poparcie Kościoła, uznawali suwerenność Watykanu,</a:t>
            </a:r>
          </a:p>
          <a:p>
            <a:r>
              <a:rPr lang="pl-PL" dirty="0" smtClean="0">
                <a:latin typeface="+mj-lt"/>
              </a:rPr>
              <a:t>polityka </a:t>
            </a:r>
            <a:r>
              <a:rPr lang="pl-PL" dirty="0">
                <a:latin typeface="+mj-lt"/>
              </a:rPr>
              <a:t>gospodarcza - która we Włoszech była znacznie lepiej opracowana, oparta na zasadach </a:t>
            </a:r>
            <a:r>
              <a:rPr lang="pl-PL" dirty="0" smtClean="0">
                <a:latin typeface="+mj-lt"/>
              </a:rPr>
              <a:t>korporacjonizmu </a:t>
            </a:r>
            <a:r>
              <a:rPr lang="pl-PL" dirty="0">
                <a:latin typeface="+mj-lt"/>
              </a:rPr>
              <a:t>i syndykalizmu.</a:t>
            </a:r>
          </a:p>
          <a:p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348881"/>
            <a:ext cx="2068512" cy="302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819330"/>
          </a:xfrm>
        </p:spPr>
        <p:txBody>
          <a:bodyPr>
            <a:normAutofit fontScale="90000"/>
          </a:bodyPr>
          <a:lstStyle/>
          <a:p>
            <a:r>
              <a:rPr lang="pl-PL" dirty="0"/>
              <a:t> </a:t>
            </a:r>
            <a:r>
              <a:rPr lang="pl-PL" sz="4000" dirty="0"/>
              <a:t>Różnice pomiędzy faszyzmem włoskim – a faszyzmem niemieckim (nazizmem):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12290" name="Picture 2" descr="C:\Users\IN\Desktop\obrazy\ill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81128"/>
            <a:ext cx="87669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42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-60000">
            <a:off x="1103048" y="1340800"/>
            <a:ext cx="3064827" cy="2182331"/>
          </a:xfrm>
        </p:spPr>
        <p:txBody>
          <a:bodyPr>
            <a:normAutofit fontScale="90000"/>
          </a:bodyPr>
          <a:lstStyle/>
          <a:p>
            <a:r>
              <a:rPr lang="pl-PL" sz="2300" b="1" dirty="0" smtClean="0"/>
              <a:t/>
            </a:r>
            <a:br>
              <a:rPr lang="pl-PL" sz="2300" b="1" dirty="0" smtClean="0"/>
            </a:br>
            <a:r>
              <a:rPr lang="pl-PL" sz="2300" b="1" dirty="0"/>
              <a:t/>
            </a:r>
            <a:br>
              <a:rPr lang="pl-PL" sz="2300" b="1" dirty="0"/>
            </a:br>
            <a:r>
              <a:rPr lang="pl-PL" sz="2300" b="1" dirty="0" smtClean="0"/>
              <a:t/>
            </a:r>
            <a:br>
              <a:rPr lang="pl-PL" sz="2300" b="1" dirty="0" smtClean="0"/>
            </a:br>
            <a:r>
              <a:rPr lang="pl-PL" sz="2300" b="1" dirty="0"/>
              <a:t/>
            </a:r>
            <a:br>
              <a:rPr lang="pl-PL" sz="2300" b="1" dirty="0"/>
            </a:br>
            <a:r>
              <a:rPr lang="pl-PL" sz="2300" b="1" dirty="0" smtClean="0"/>
              <a:t/>
            </a:r>
            <a:br>
              <a:rPr lang="pl-PL" sz="2300" b="1" dirty="0" smtClean="0"/>
            </a:br>
            <a:r>
              <a:rPr lang="pl-PL" sz="2300" dirty="0" smtClean="0"/>
              <a:t>Adolf </a:t>
            </a:r>
            <a:r>
              <a:rPr lang="pl-PL" sz="2300" dirty="0"/>
              <a:t>Hitler bezskutecznie starał się studiować malarstwo w Wiedniu. 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843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40175" y="184626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52480"/>
            <a:ext cx="106705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C:\Users\IN\Desktop\obrazy\incccdek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36712"/>
            <a:ext cx="134875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IN\Desktop\obrazy\indeccck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3201" y="4573923"/>
            <a:ext cx="28194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1824" y="414908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9001" y="1412776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2738" y="3082702"/>
            <a:ext cx="841276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069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HIM, rzeźba Maurizio </a:t>
            </a:r>
            <a:r>
              <a:rPr lang="pl-PL" dirty="0" err="1"/>
              <a:t>Cattelana</a:t>
            </a:r>
            <a:r>
              <a:rPr lang="pl-PL" dirty="0"/>
              <a:t> przedstawiająca modlącego się na klęczkach Adolfa Hitlera, eksponowana w sieni kamienicy przy ul. Próżnej 14 w Warszawie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2520280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440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62500" lnSpcReduction="20000"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Adolf Hitler jako niemowlę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sz="1600" dirty="0" smtClean="0"/>
              <a:t>Okładka </a:t>
            </a:r>
            <a:r>
              <a:rPr lang="pl-PL" sz="1600" dirty="0"/>
              <a:t>amerykańskiej gazety z maja 1945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280831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757" y="1988840"/>
            <a:ext cx="180201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47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411618"/>
          </a:xfrm>
        </p:spPr>
        <p:txBody>
          <a:bodyPr/>
          <a:lstStyle/>
          <a:p>
            <a:r>
              <a:rPr lang="pl-PL" u="sng" dirty="0" smtClean="0"/>
              <a:t>Dziękuję za </a:t>
            </a:r>
            <a:r>
              <a:rPr lang="pl-PL" u="sng" dirty="0" smtClean="0"/>
              <a:t>uwagę !!!</a:t>
            </a:r>
            <a:br>
              <a:rPr lang="pl-PL" u="sng" dirty="0" smtClean="0"/>
            </a:br>
            <a:endParaRPr lang="pl-PL" u="sng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79442"/>
            <a:ext cx="4176464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28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98448" y="2121407"/>
            <a:ext cx="3921624" cy="3602736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  <a:p>
            <a:r>
              <a:rPr lang="pl-PL" sz="6800" dirty="0" smtClean="0">
                <a:latin typeface="+mj-lt"/>
              </a:rPr>
              <a:t>osłabienie ruchu robotniczego,</a:t>
            </a:r>
          </a:p>
          <a:p>
            <a:r>
              <a:rPr lang="pl-PL" sz="6800" dirty="0" smtClean="0">
                <a:latin typeface="+mj-lt"/>
              </a:rPr>
              <a:t>skłonności autokratyczne warstw rządzących i klas uprzywilejowanych, </a:t>
            </a:r>
          </a:p>
          <a:p>
            <a:r>
              <a:rPr lang="pl-PL" sz="6800" dirty="0" smtClean="0">
                <a:latin typeface="+mj-lt"/>
              </a:rPr>
              <a:t>dezorientacja bezrobotnych i ich podatność na propagandę faszystowską, </a:t>
            </a:r>
          </a:p>
          <a:p>
            <a:r>
              <a:rPr lang="pl-PL" sz="6800" dirty="0" smtClean="0">
                <a:latin typeface="+mj-lt"/>
              </a:rPr>
              <a:t>wycofanie się drobnomieszczaństwa z ruchu robotniczego i socjalistycznego, </a:t>
            </a:r>
          </a:p>
          <a:p>
            <a:r>
              <a:rPr lang="pl-PL" sz="6800" dirty="0" smtClean="0">
                <a:latin typeface="+mj-lt"/>
              </a:rPr>
              <a:t>krytyczna sytuacja gospodarcza kraju, </a:t>
            </a:r>
          </a:p>
          <a:p>
            <a:r>
              <a:rPr lang="pl-PL" sz="6800" dirty="0" smtClean="0">
                <a:latin typeface="+mj-lt"/>
              </a:rPr>
              <a:t>tęsknota za personalizacją władzy i kryzys państwa liberalnego, </a:t>
            </a:r>
          </a:p>
          <a:p>
            <a:r>
              <a:rPr lang="pl-PL" sz="6800" dirty="0" smtClean="0">
                <a:latin typeface="+mj-lt"/>
              </a:rPr>
              <a:t>trudności byłych żołnierzy w przystosowaniu się do życia powojennego.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8393"/>
            <a:ext cx="1708150" cy="191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5023" y="980727"/>
            <a:ext cx="6965245" cy="792089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Przyczyny </a:t>
            </a:r>
            <a:r>
              <a:rPr lang="pl-PL" dirty="0"/>
              <a:t>włoskiego faszyzmu:</a:t>
            </a:r>
            <a:br>
              <a:rPr lang="pl-PL" dirty="0"/>
            </a:br>
            <a:endParaRPr lang="pl-PL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724" y="2420888"/>
            <a:ext cx="266712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753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98448" y="2121407"/>
            <a:ext cx="3705600" cy="3602736"/>
          </a:xfrm>
        </p:spPr>
        <p:txBody>
          <a:bodyPr>
            <a:normAutofit fontScale="55000" lnSpcReduction="20000"/>
          </a:bodyPr>
          <a:lstStyle/>
          <a:p>
            <a:r>
              <a:rPr lang="pl-PL" sz="2900" dirty="0">
                <a:latin typeface="+mj-lt"/>
              </a:rPr>
              <a:t>a</a:t>
            </a:r>
            <a:r>
              <a:rPr lang="pl-PL" sz="2900" dirty="0" smtClean="0">
                <a:latin typeface="+mj-lt"/>
              </a:rPr>
              <a:t>utokratyzm </a:t>
            </a:r>
            <a:r>
              <a:rPr lang="pl-PL" sz="2900" dirty="0">
                <a:latin typeface="+mj-lt"/>
              </a:rPr>
              <a:t>w stylu </a:t>
            </a:r>
            <a:r>
              <a:rPr lang="pl-PL" sz="2900" dirty="0" smtClean="0">
                <a:latin typeface="+mj-lt"/>
              </a:rPr>
              <a:t>wodzowskim,</a:t>
            </a:r>
            <a:endParaRPr lang="pl-PL" sz="2900" dirty="0">
              <a:latin typeface="+mj-lt"/>
            </a:endParaRPr>
          </a:p>
          <a:p>
            <a:r>
              <a:rPr lang="pl-PL" sz="2900" dirty="0" smtClean="0">
                <a:latin typeface="+mj-lt"/>
              </a:rPr>
              <a:t>militaryzm,</a:t>
            </a:r>
            <a:endParaRPr lang="pl-PL" sz="2900" dirty="0">
              <a:latin typeface="+mj-lt"/>
            </a:endParaRPr>
          </a:p>
          <a:p>
            <a:r>
              <a:rPr lang="pl-PL" sz="2900" dirty="0" smtClean="0">
                <a:latin typeface="+mj-lt"/>
              </a:rPr>
              <a:t>walka </a:t>
            </a:r>
            <a:r>
              <a:rPr lang="pl-PL" sz="2900" dirty="0">
                <a:latin typeface="+mj-lt"/>
              </a:rPr>
              <a:t>z odmiennymi ideologiami (np. demokracja, komunizm</a:t>
            </a:r>
            <a:r>
              <a:rPr lang="pl-PL" sz="2900" dirty="0" smtClean="0">
                <a:latin typeface="+mj-lt"/>
              </a:rPr>
              <a:t>),</a:t>
            </a:r>
            <a:endParaRPr lang="pl-PL" sz="2900" dirty="0">
              <a:latin typeface="+mj-lt"/>
            </a:endParaRPr>
          </a:p>
          <a:p>
            <a:r>
              <a:rPr lang="pl-PL" sz="2900" dirty="0" smtClean="0">
                <a:latin typeface="+mj-lt"/>
              </a:rPr>
              <a:t>pełna </a:t>
            </a:r>
            <a:r>
              <a:rPr lang="pl-PL" sz="2900" dirty="0">
                <a:latin typeface="+mj-lt"/>
              </a:rPr>
              <a:t>kontrola partii rządzącej nad dużą częścią aspektów życia społecznego i </a:t>
            </a:r>
            <a:r>
              <a:rPr lang="pl-PL" sz="2900" dirty="0" smtClean="0">
                <a:latin typeface="+mj-lt"/>
              </a:rPr>
              <a:t>gospodarczego,</a:t>
            </a:r>
            <a:endParaRPr lang="pl-PL" sz="2900" dirty="0">
              <a:latin typeface="+mj-lt"/>
            </a:endParaRPr>
          </a:p>
          <a:p>
            <a:r>
              <a:rPr lang="pl-PL" sz="2900" dirty="0" smtClean="0">
                <a:latin typeface="+mj-lt"/>
              </a:rPr>
              <a:t>gospodarczy </a:t>
            </a:r>
            <a:r>
              <a:rPr lang="pl-PL" sz="2900" dirty="0">
                <a:latin typeface="+mj-lt"/>
              </a:rPr>
              <a:t>etatyzm </a:t>
            </a:r>
            <a:r>
              <a:rPr lang="pl-PL" sz="2900" dirty="0" smtClean="0">
                <a:latin typeface="+mj-lt"/>
              </a:rPr>
              <a:t>oraz korporacjonizm,</a:t>
            </a:r>
            <a:endParaRPr lang="pl-PL" sz="2900" dirty="0">
              <a:latin typeface="+mj-lt"/>
            </a:endParaRPr>
          </a:p>
          <a:p>
            <a:r>
              <a:rPr lang="pl-PL" sz="2900" dirty="0" smtClean="0">
                <a:latin typeface="+mj-lt"/>
              </a:rPr>
              <a:t>nacjonalizm</a:t>
            </a:r>
            <a:r>
              <a:rPr lang="pl-PL" sz="2900" dirty="0">
                <a:latin typeface="+mj-lt"/>
              </a:rPr>
              <a:t>, w skrajnych przypadkach szowinizm bądź </a:t>
            </a:r>
            <a:r>
              <a:rPr lang="pl-PL" sz="2900" dirty="0" smtClean="0">
                <a:latin typeface="+mj-lt"/>
              </a:rPr>
              <a:t>rasizm,</a:t>
            </a:r>
            <a:endParaRPr lang="pl-PL" sz="2900" dirty="0">
              <a:latin typeface="+mj-lt"/>
            </a:endParaRP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20072" y="2119313"/>
            <a:ext cx="2643768" cy="3605212"/>
          </a:xfrm>
        </p:spPr>
        <p:txBody>
          <a:bodyPr>
            <a:normAutofit fontScale="55000" lnSpcReduction="20000"/>
          </a:bodyPr>
          <a:lstStyle/>
          <a:p>
            <a:endParaRPr lang="pl-PL" sz="1200" dirty="0" smtClean="0"/>
          </a:p>
          <a:p>
            <a:endParaRPr lang="pl-PL" sz="1200" dirty="0"/>
          </a:p>
          <a:p>
            <a:endParaRPr lang="pl-PL" sz="1200" dirty="0" smtClean="0"/>
          </a:p>
          <a:p>
            <a:endParaRPr lang="pl-PL" sz="1200" dirty="0"/>
          </a:p>
          <a:p>
            <a:endParaRPr lang="pl-PL" sz="1200" dirty="0" smtClean="0"/>
          </a:p>
          <a:p>
            <a:endParaRPr lang="pl-PL" sz="1200" dirty="0"/>
          </a:p>
          <a:p>
            <a:endParaRPr lang="pl-PL" sz="1200" dirty="0" smtClean="0"/>
          </a:p>
          <a:p>
            <a:endParaRPr lang="pl-PL" sz="1200" dirty="0"/>
          </a:p>
          <a:p>
            <a:endParaRPr lang="pl-PL" sz="1200" dirty="0" smtClean="0"/>
          </a:p>
          <a:p>
            <a:endParaRPr lang="pl-PL" sz="1200" dirty="0"/>
          </a:p>
          <a:p>
            <a:endParaRPr lang="pl-PL" sz="1200" dirty="0" smtClean="0"/>
          </a:p>
          <a:p>
            <a:endParaRPr lang="pl-PL" sz="1200" dirty="0"/>
          </a:p>
          <a:p>
            <a:pPr marL="0" indent="0">
              <a:buNone/>
            </a:pPr>
            <a:r>
              <a:rPr lang="pl-PL" sz="1200" dirty="0" smtClean="0"/>
              <a:t>„</a:t>
            </a:r>
            <a:r>
              <a:rPr lang="pl-PL" sz="1200" i="1" dirty="0">
                <a:latin typeface="+mj-lt"/>
              </a:rPr>
              <a:t>Państwo faszystowskie, najwyższa i najpotężniejsza forma osobowości, jest siłą, ale siłą duchową</a:t>
            </a:r>
            <a:r>
              <a:rPr lang="pl-PL" sz="1200" dirty="0">
                <a:latin typeface="+mj-lt"/>
              </a:rPr>
              <a:t>” </a:t>
            </a:r>
            <a:r>
              <a:rPr lang="pl-PL" sz="1200" dirty="0" smtClean="0">
                <a:latin typeface="+mj-lt"/>
              </a:rPr>
              <a:t>–</a:t>
            </a:r>
          </a:p>
          <a:p>
            <a:pPr marL="0" indent="0">
              <a:buNone/>
            </a:pPr>
            <a:r>
              <a:rPr lang="pl-PL" sz="1200" dirty="0" smtClean="0">
                <a:latin typeface="+mj-lt"/>
              </a:rPr>
              <a:t> Benito </a:t>
            </a:r>
            <a:r>
              <a:rPr lang="pl-PL" sz="1200" dirty="0">
                <a:latin typeface="+mj-lt"/>
              </a:rPr>
              <a:t>Mussolini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pl-PL" sz="4200" dirty="0"/>
              <a:t>Podstawowe cechy i założenia faszyzmu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283760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499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98448" y="1484784"/>
            <a:ext cx="3489576" cy="423935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pl-PL" sz="1600" dirty="0" smtClean="0"/>
          </a:p>
          <a:p>
            <a:r>
              <a:rPr lang="pl-PL" altLang="pl-PL" sz="1700" dirty="0">
                <a:latin typeface="+mj-lt"/>
              </a:rPr>
              <a:t>Za </a:t>
            </a:r>
            <a:r>
              <a:rPr lang="pl-PL" altLang="pl-PL" sz="1700" dirty="0" smtClean="0">
                <a:latin typeface="+mj-lt"/>
              </a:rPr>
              <a:t>twórcę ideologii </a:t>
            </a:r>
            <a:r>
              <a:rPr lang="pl-PL" altLang="pl-PL" sz="1700" dirty="0">
                <a:latin typeface="+mj-lt"/>
              </a:rPr>
              <a:t>faszyzmu uważa się Benita Mussoliniego, który w 1919 roku założył organizację </a:t>
            </a:r>
            <a:r>
              <a:rPr lang="pl-PL" altLang="pl-PL" sz="1700" dirty="0" smtClean="0">
                <a:latin typeface="+mj-lt"/>
              </a:rPr>
              <a:t>Związki Kombatanckie, a 1921 roku została ona przekształconą </a:t>
            </a:r>
            <a:r>
              <a:rPr lang="pl-PL" altLang="pl-PL" sz="1700" dirty="0">
                <a:latin typeface="+mj-lt"/>
              </a:rPr>
              <a:t>w </a:t>
            </a:r>
            <a:r>
              <a:rPr lang="pl-PL" altLang="pl-PL" sz="1700" dirty="0" smtClean="0">
                <a:latin typeface="+mj-lt"/>
              </a:rPr>
              <a:t>Narodową </a:t>
            </a:r>
            <a:r>
              <a:rPr lang="pl-PL" altLang="pl-PL" sz="1700" dirty="0">
                <a:latin typeface="+mj-lt"/>
              </a:rPr>
              <a:t>Partię Faszystowską</a:t>
            </a:r>
            <a:r>
              <a:rPr lang="pl-PL" altLang="pl-PL" sz="1700" dirty="0" smtClean="0">
                <a:latin typeface="+mj-lt"/>
              </a:rPr>
              <a:t>. Mussolini                         </a:t>
            </a:r>
            <a:r>
              <a:rPr lang="pl-PL" sz="1700" dirty="0" smtClean="0">
                <a:latin typeface="+mj-lt"/>
              </a:rPr>
              <a:t>z wykształcenia był nauczycielem. Początki jego ewolucji ideowej przebiegały od związków z Włoską Partią Socjalistyczną, dla której redagował pismo </a:t>
            </a:r>
            <a:r>
              <a:rPr lang="pl-PL" sz="1700" i="1" dirty="0" smtClean="0">
                <a:latin typeface="+mj-lt"/>
              </a:rPr>
              <a:t>Avanti</a:t>
            </a:r>
            <a:r>
              <a:rPr lang="pl-PL" sz="1700" dirty="0" smtClean="0">
                <a:latin typeface="+mj-lt"/>
              </a:rPr>
              <a:t> w duchu ateizmu, antyklerykalizmu                  i antymilitaryzmu.  W 1915 roku, służył w armii w stopniu kaprala,          a później jako zwierzchnik armii się tym szczycił.</a:t>
            </a:r>
            <a:endParaRPr lang="pl-PL" sz="1700" dirty="0">
              <a:latin typeface="+mj-lt"/>
            </a:endParaRPr>
          </a:p>
          <a:p>
            <a:endParaRPr lang="pl-PL" sz="16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9618" y="1605284"/>
            <a:ext cx="2609314" cy="356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739209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+mn-lt"/>
              </a:rPr>
              <a:t>Benito Mussolini </a:t>
            </a:r>
            <a:r>
              <a:rPr lang="pl-PL" dirty="0">
                <a:latin typeface="+mn-lt"/>
              </a:rPr>
              <a:t>(1883-1945</a:t>
            </a:r>
            <a:r>
              <a:rPr lang="pl-PL" dirty="0" smtClean="0">
                <a:latin typeface="+mn-lt"/>
              </a:rPr>
              <a:t>)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0216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4032448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>
                <a:latin typeface="+mj-lt"/>
              </a:rPr>
              <a:t>stworzenie </a:t>
            </a:r>
            <a:r>
              <a:rPr lang="pl-PL" dirty="0">
                <a:latin typeface="+mj-lt"/>
              </a:rPr>
              <a:t>silnego państwa, które poradzi sobie z wewnętrznym chaosem i doprowadzi do rozwoju terytorialnego </a:t>
            </a:r>
            <a:r>
              <a:rPr lang="pl-PL" dirty="0" smtClean="0">
                <a:latin typeface="+mj-lt"/>
              </a:rPr>
              <a:t>Włoch,  </a:t>
            </a:r>
          </a:p>
          <a:p>
            <a:r>
              <a:rPr lang="pl-PL" dirty="0">
                <a:latin typeface="+mj-lt"/>
              </a:rPr>
              <a:t>odbudowa wielkich Włoch z czasów Imperium </a:t>
            </a:r>
            <a:r>
              <a:rPr lang="pl-PL" dirty="0" smtClean="0">
                <a:latin typeface="+mj-lt"/>
              </a:rPr>
              <a:t>Rzymskiego,</a:t>
            </a:r>
            <a:endParaRPr lang="pl-PL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+mj-lt"/>
              </a:rPr>
              <a:t>walka z komunizmem i lewicą, którą oskarżano o złą sytuację </a:t>
            </a:r>
            <a:r>
              <a:rPr lang="pl-PL" dirty="0" smtClean="0">
                <a:latin typeface="+mj-lt"/>
              </a:rPr>
              <a:t>gospodarczą Włoch,</a:t>
            </a:r>
          </a:p>
          <a:p>
            <a:pPr>
              <a:spcBef>
                <a:spcPts val="0"/>
              </a:spcBef>
              <a:defRPr/>
            </a:pPr>
            <a:r>
              <a:rPr lang="pl-PL" dirty="0">
                <a:latin typeface="+mj-lt"/>
              </a:rPr>
              <a:t>przeprowadzenie reformy </a:t>
            </a:r>
            <a:r>
              <a:rPr lang="pl-PL" dirty="0" smtClean="0">
                <a:latin typeface="+mj-lt"/>
              </a:rPr>
              <a:t>rolnej,</a:t>
            </a:r>
            <a:endParaRPr lang="pl-PL" dirty="0">
              <a:latin typeface="+mj-lt"/>
            </a:endParaRPr>
          </a:p>
          <a:p>
            <a:pPr>
              <a:spcBef>
                <a:spcPts val="0"/>
              </a:spcBef>
              <a:defRPr/>
            </a:pPr>
            <a:r>
              <a:rPr lang="pl-PL" dirty="0">
                <a:latin typeface="+mj-lt"/>
              </a:rPr>
              <a:t>przejęcie przez państwo kontroli nad gospodarką dzięki utworzeniu rad korporacyjnych, skupiających zarówno pracodawców jak i pracowników danej gałęzi </a:t>
            </a:r>
            <a:r>
              <a:rPr lang="pl-PL" dirty="0" smtClean="0">
                <a:latin typeface="+mj-lt"/>
              </a:rPr>
              <a:t>gospodarki,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+mj-lt"/>
              </a:rPr>
              <a:t>krytyka parlamentaryzmu jako systemu </a:t>
            </a:r>
            <a:r>
              <a:rPr lang="pl-PL" dirty="0" smtClean="0">
                <a:latin typeface="+mj-lt"/>
              </a:rPr>
              <a:t>rządów</a:t>
            </a:r>
            <a:endParaRPr lang="pl-PL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Program Benito Mussoliniego</a:t>
            </a:r>
            <a:endParaRPr lang="pl-P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50941">
            <a:off x="7544771" y="1649030"/>
            <a:ext cx="8350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IN\Desktop\obrazy\i222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73016"/>
            <a:ext cx="1764378" cy="118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495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>
                <a:latin typeface="+mj-lt"/>
              </a:rPr>
              <a:t>Faszyzm odrzucał zarówno liberalną wizję społeczeństwa indywidualistycznego, jak </a:t>
            </a:r>
            <a:r>
              <a:rPr lang="pl-PL" dirty="0" smtClean="0">
                <a:latin typeface="+mj-lt"/>
              </a:rPr>
              <a:t>                         i </a:t>
            </a:r>
            <a:r>
              <a:rPr lang="pl-PL" dirty="0">
                <a:latin typeface="+mj-lt"/>
              </a:rPr>
              <a:t>marksistowski model walki klasowej. </a:t>
            </a:r>
            <a:endParaRPr lang="pl-PL" dirty="0" smtClean="0">
              <a:latin typeface="+mj-lt"/>
            </a:endParaRPr>
          </a:p>
          <a:p>
            <a:r>
              <a:rPr lang="pl-PL" dirty="0">
                <a:latin typeface="+mj-lt"/>
              </a:rPr>
              <a:t>W zamian proponował wizję społeczeństwa korporacjonistycznego, opartego na zasadzie współpracy wszystkich klas społecznych. W praktyce wyglądało to tak, że </a:t>
            </a:r>
            <a:r>
              <a:rPr lang="pl-PL" dirty="0" smtClean="0">
                <a:latin typeface="+mj-lt"/>
              </a:rPr>
              <a:t>powstały </a:t>
            </a:r>
            <a:r>
              <a:rPr lang="pl-PL" dirty="0">
                <a:latin typeface="+mj-lt"/>
              </a:rPr>
              <a:t>pod protekcją państwa faszystowskiego korporacje branżowe, zrzeszające zarówno pracobiorców, jak i pracodawców. Rozstrzygały one o wszystkich kwestiach płacowych i socjalnych, kierując się w działaniu solidaryzmem narodowym. 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Faszyzm – wizja narodu i społeczeństwa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12776"/>
            <a:ext cx="1360041" cy="246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03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63040" y="1268760"/>
            <a:ext cx="6196405" cy="4454309"/>
          </a:xfrm>
        </p:spPr>
        <p:txBody>
          <a:bodyPr>
            <a:normAutofit fontScale="70000" lnSpcReduction="20000"/>
          </a:bodyPr>
          <a:lstStyle/>
          <a:p>
            <a:r>
              <a:rPr lang="pl-PL" sz="2600" dirty="0">
                <a:latin typeface="+mj-lt"/>
              </a:rPr>
              <a:t>Faszystowskie ustawodawstwo zabraniało przeprowadzania strajków, </a:t>
            </a:r>
            <a:r>
              <a:rPr lang="pl-PL" sz="2600" dirty="0" smtClean="0">
                <a:latin typeface="+mj-lt"/>
              </a:rPr>
              <a:t>z uwagi na </a:t>
            </a:r>
            <a:r>
              <a:rPr lang="pl-PL" sz="2600" dirty="0">
                <a:latin typeface="+mj-lt"/>
              </a:rPr>
              <a:t>obowiązujący wymóg utrzymania pokoju społecznego. Z drugiej zaś strony ograniczało w działaniu także prywatnych właścicieli, dawało bowiem państwu prawo do określania wielkości i asortymentu produkcji oraz stanu zatrudnienia. 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sz="2600" dirty="0">
                <a:latin typeface="+mj-lt"/>
              </a:rPr>
              <a:t>Naród jest najwyższą wartością i tylko jego dobro się liczy. </a:t>
            </a:r>
            <a:endParaRPr lang="pl-PL" sz="2600" dirty="0" smtClean="0"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l-PL" sz="2600" dirty="0" smtClean="0">
                <a:latin typeface="+mj-lt"/>
              </a:rPr>
              <a:t>Życie społeczne powinno opierać się na solidaryzmie, który zakłada współpracę wszystkich klas dla dobra narodu.</a:t>
            </a:r>
            <a:endParaRPr lang="pl-PL" sz="2600" dirty="0"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l-PL" sz="2600" dirty="0" smtClean="0">
                <a:latin typeface="+mj-lt"/>
              </a:rPr>
              <a:t>Naród </a:t>
            </a:r>
            <a:r>
              <a:rPr lang="pl-PL" sz="2600" dirty="0">
                <a:latin typeface="+mj-lt"/>
              </a:rPr>
              <a:t>dzieli się na elitę rządzącą i rządzonych, którzy są postrzegani jako masy. Masy są podzielone na klasy zorganizowane hierarchicznie i tworzące organiczną całość</a:t>
            </a:r>
            <a:r>
              <a:rPr lang="pl-PL" sz="2600" dirty="0" smtClean="0">
                <a:latin typeface="+mj-lt"/>
              </a:rPr>
              <a:t>.</a:t>
            </a:r>
            <a:endParaRPr lang="pl-PL" sz="2600" dirty="0"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l-PL" sz="2600" dirty="0">
                <a:latin typeface="+mj-lt"/>
              </a:rPr>
              <a:t>Masy są ściśle podporządkowane elicie rządzącej i powinny być jej posłuszne.</a:t>
            </a:r>
          </a:p>
          <a:p>
            <a:pPr fontAlgn="auto">
              <a:spcAft>
                <a:spcPts val="0"/>
              </a:spcAft>
              <a:defRPr/>
            </a:pPr>
            <a:endParaRPr lang="pl-PL" dirty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113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6148" name="Picture 4" descr="C:\Users\IN\Desktop\obrazy\imahyhh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1" y="4293095"/>
            <a:ext cx="1224136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649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latin typeface="+mj-lt"/>
              </a:rPr>
              <a:t>Faszyzm zakłada kult państwa. Uznaje, że dobro państwa jest wartością nadrzędną wobec interesów jednostek i grup społecznych</a:t>
            </a:r>
            <a:r>
              <a:rPr lang="pl-PL" dirty="0" smtClean="0">
                <a:latin typeface="+mj-lt"/>
              </a:rPr>
              <a:t>.</a:t>
            </a:r>
            <a:endParaRPr lang="pl-PL" dirty="0"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l-PL" dirty="0">
                <a:latin typeface="+mj-lt"/>
              </a:rPr>
              <a:t>Państwo ma charakter totalitarny – organizuje i poprzez rozbudowany aparat policyjny kontroluje życie społeczne jednostki. Od obywateli wymaga się bezwzględnego posłuszeństwa wobec wyznaczonych przez państwo celów</a:t>
            </a:r>
            <a:r>
              <a:rPr lang="pl-PL" dirty="0" smtClean="0">
                <a:latin typeface="+mj-lt"/>
              </a:rPr>
              <a:t>.</a:t>
            </a:r>
            <a:endParaRPr lang="pl-PL" dirty="0"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l-PL" dirty="0">
                <a:latin typeface="+mj-lt"/>
              </a:rPr>
              <a:t>Dużą rolę w państwie odgrywa hierarchicznie zorganizowana masowo partia faszystowska, która jest jedyną legalnie działającą partią. Kontroluje ona wszystkie dziedziny życia społecznego i jest ściśle powiązana z aparatem państwowym.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Faszyzm- wizja państwa i gospodarki</a:t>
            </a:r>
            <a:endParaRPr lang="pl-PL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68760"/>
            <a:ext cx="112712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05064"/>
            <a:ext cx="903734" cy="224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2952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254</TotalTime>
  <Words>1294</Words>
  <Application>Microsoft Office PowerPoint</Application>
  <PresentationFormat>Pokaz na ekranie (4:3)</PresentationFormat>
  <Paragraphs>140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Hol</vt:lpstr>
      <vt:lpstr>Faszyzm i nazizm</vt:lpstr>
      <vt:lpstr>Faszyzm</vt:lpstr>
      <vt:lpstr> Przyczyny włoskiego faszyzmu: </vt:lpstr>
      <vt:lpstr>Podstawowe cechy i założenia faszyzmu </vt:lpstr>
      <vt:lpstr>Benito Mussolini (1883-1945)  </vt:lpstr>
      <vt:lpstr>Program Benito Mussoliniego</vt:lpstr>
      <vt:lpstr>Faszyzm – wizja narodu i społeczeństwa</vt:lpstr>
      <vt:lpstr>Slajd 8</vt:lpstr>
      <vt:lpstr>Faszyzm- wizja państwa i gospodarki</vt:lpstr>
      <vt:lpstr>Slajd 10</vt:lpstr>
      <vt:lpstr>Manifest faszystowski ogłoszony przez Mussoliniego w 1919 roku.</vt:lpstr>
      <vt:lpstr>Slajd 12</vt:lpstr>
      <vt:lpstr>Hymnem faszystów włoskich była pieśń Giovinezza (młodość).  </vt:lpstr>
      <vt:lpstr>Nazizm</vt:lpstr>
      <vt:lpstr>Slajd 15</vt:lpstr>
      <vt:lpstr> Volkizm </vt:lpstr>
      <vt:lpstr> Ideologami nazizmu byli: </vt:lpstr>
      <vt:lpstr>Slajd 18</vt:lpstr>
      <vt:lpstr>Slajd 19</vt:lpstr>
      <vt:lpstr>Rodzaje ujęcia państwa według Hitlera: </vt:lpstr>
      <vt:lpstr>Naród żydowski, zdaniem Hitlera, charakteryzuje to, że:</vt:lpstr>
      <vt:lpstr> Różnice pomiędzy faszyzmem włoskim – a faszyzmem niemieckim (nazizmem): </vt:lpstr>
      <vt:lpstr>     Adolf Hitler bezskutecznie starał się studiować malarstwo w Wiedniu.  </vt:lpstr>
      <vt:lpstr>Slajd 24</vt:lpstr>
      <vt:lpstr>Slajd 25</vt:lpstr>
      <vt:lpstr>Dziękuję za uwagę !!! </vt:lpstr>
    </vt:vector>
  </TitlesOfParts>
  <Company>Popaprany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Faszyzm i nazizm</dc:title>
  <dc:creator>IN</dc:creator>
  <cp:lastModifiedBy>ok</cp:lastModifiedBy>
  <cp:revision>32</cp:revision>
  <dcterms:created xsi:type="dcterms:W3CDTF">2014-06-07T10:23:11Z</dcterms:created>
  <dcterms:modified xsi:type="dcterms:W3CDTF">2017-09-27T19:05:49Z</dcterms:modified>
</cp:coreProperties>
</file>