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7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10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287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188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79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186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644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192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236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469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404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7F24-A3F7-4D34-A327-A34FCB251011}" type="datetimeFigureOut">
              <a:rPr lang="pl-PL" smtClean="0"/>
              <a:t>2018-03-28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9FD3C-68A6-48F1-8167-451810BAAC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6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772817"/>
            <a:ext cx="9144000" cy="1080120"/>
          </a:xfr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Finanse publiczne i prawo finansowe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63688" y="3886200"/>
            <a:ext cx="6400800" cy="17526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mgr Jędrzej </a:t>
            </a:r>
            <a:r>
              <a:rPr lang="pl-PL" sz="2400" dirty="0" err="1" smtClean="0">
                <a:solidFill>
                  <a:schemeClr val="tx1"/>
                </a:solidFill>
              </a:rPr>
              <a:t>Jachira</a:t>
            </a:r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Katedra Prawa Finansowego</a:t>
            </a: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83" y="407707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25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ad. 1 Odpłatna dostawa towarów na terenie kraju</a:t>
            </a:r>
          </a:p>
          <a:p>
            <a:pPr marL="0" indent="0" algn="just">
              <a:buNone/>
            </a:pPr>
            <a:r>
              <a:rPr lang="pl-PL" dirty="0" smtClean="0"/>
              <a:t>Skutkiem dostawy jest przeniesienie prawa do dysponowania towarem dla otrzymującego towary, rzeczy i ich części, a także wszelkie postacie energii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Za dostawę uważa się m.in.:</a:t>
            </a:r>
          </a:p>
          <a:p>
            <a:pPr marL="0" indent="0" algn="just">
              <a:buNone/>
            </a:pPr>
            <a:r>
              <a:rPr lang="pl-PL" dirty="0" smtClean="0"/>
              <a:t>1/ przeniesienie z nakazu władzy publicznej prawa własności towarów w zamian za odszkodowanie</a:t>
            </a:r>
          </a:p>
          <a:p>
            <a:pPr marL="0" indent="0" algn="just">
              <a:buNone/>
            </a:pPr>
            <a:r>
              <a:rPr lang="pl-PL" dirty="0" smtClean="0"/>
              <a:t>2/ wydanie towarów na podstawie umowy dzierżawy, najmu, leasingu lub innych umów o podobnych charakterze</a:t>
            </a:r>
          </a:p>
          <a:p>
            <a:pPr marL="0" indent="0" algn="just">
              <a:buNone/>
            </a:pPr>
            <a:r>
              <a:rPr lang="pl-PL" dirty="0" smtClean="0"/>
              <a:t>3/ wydanie towarów na podstawie umowy komisu</a:t>
            </a:r>
          </a:p>
          <a:p>
            <a:pPr marL="0" indent="0" algn="just">
              <a:buNone/>
            </a:pPr>
            <a:r>
              <a:rPr lang="pl-PL" dirty="0" smtClean="0"/>
              <a:t>4/ oddanie gruntów w użytkowanie wieczyste</a:t>
            </a:r>
          </a:p>
          <a:p>
            <a:pPr marL="0" indent="0" algn="just">
              <a:buNone/>
            </a:pPr>
            <a:r>
              <a:rPr lang="pl-PL" dirty="0" smtClean="0"/>
              <a:t>- w/w katalog nie ma charakteru zamkniętego</a:t>
            </a:r>
          </a:p>
          <a:p>
            <a:pPr marL="0" indent="0" algn="just">
              <a:buNone/>
            </a:pPr>
            <a:r>
              <a:rPr lang="pl-PL" dirty="0" smtClean="0"/>
              <a:t>- w/w czynności muszą być podjęte odpłatnie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Zakres przedmiotowy VAT</a:t>
            </a:r>
            <a:endParaRPr lang="pl-PL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147" y="4797152"/>
            <a:ext cx="1592285" cy="159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499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 smtClean="0"/>
              <a:t>ad. 2 Odpłatne świadczenie usług na terenie kraju</a:t>
            </a:r>
          </a:p>
          <a:p>
            <a:pPr marL="0" indent="0" algn="just">
              <a:buNone/>
            </a:pPr>
            <a:r>
              <a:rPr lang="pl-PL" sz="2000" dirty="0"/>
              <a:t>U</a:t>
            </a:r>
            <a:r>
              <a:rPr lang="pl-PL" sz="2000" dirty="0" smtClean="0"/>
              <a:t>sługa – każde świadczenie na rzecz osoby fizycznej, osoby prawnej lub jednostki organizacyjnej nieposiadającej osobowości prawnej, które nie stanowi dostawy towarów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b="1" dirty="0"/>
              <a:t>Ś</a:t>
            </a:r>
            <a:r>
              <a:rPr lang="pl-PL" sz="2000" b="1" dirty="0" smtClean="0"/>
              <a:t>wiadczenie usług</a:t>
            </a:r>
            <a:r>
              <a:rPr lang="pl-PL" sz="2000" dirty="0" smtClean="0"/>
              <a:t> to według ustawy m.in.:</a:t>
            </a:r>
          </a:p>
          <a:p>
            <a:pPr marL="0" indent="0" algn="just">
              <a:buNone/>
            </a:pPr>
            <a:r>
              <a:rPr lang="pl-PL" sz="2000" dirty="0" smtClean="0"/>
              <a:t>1/ przeniesienie praw do wartości niematerialnych i prawnych</a:t>
            </a:r>
          </a:p>
          <a:p>
            <a:pPr marL="0" indent="0" algn="just">
              <a:buNone/>
            </a:pPr>
            <a:r>
              <a:rPr lang="pl-PL" sz="2000" dirty="0" smtClean="0"/>
              <a:t>2/ zobowiązanie do powstrzymania się od dokonania czynności lub do tolerowania czynności lub sytuacji</a:t>
            </a:r>
          </a:p>
          <a:p>
            <a:pPr marL="0" indent="0" algn="just">
              <a:buNone/>
            </a:pPr>
            <a:r>
              <a:rPr lang="pl-PL" sz="2000" dirty="0" smtClean="0"/>
              <a:t>3/ świadczenie usług zgodnie z nakazem organu władzy publicznej - warunkiem opodatkowania odpłatność świadczenia usług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Zakres przedmiotowy VAT</a:t>
            </a:r>
            <a:endParaRPr lang="pl-PL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630" y="2708920"/>
            <a:ext cx="164589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600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4016" y="1124744"/>
            <a:ext cx="7740352" cy="532859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ad. 3 Eksport i import towarów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dirty="0"/>
              <a:t>z</a:t>
            </a:r>
            <a:r>
              <a:rPr lang="pl-PL" dirty="0" smtClean="0"/>
              <a:t>asada opodatkowania w kraju przeznaczenia</a:t>
            </a:r>
          </a:p>
          <a:p>
            <a:pPr marL="0" indent="0" algn="just">
              <a:buNone/>
            </a:pPr>
            <a:r>
              <a:rPr lang="pl-PL" dirty="0" smtClean="0"/>
              <a:t>wyłączenie opodatkowania w państwie, z którego wychodzi towar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/>
              <a:t>E</a:t>
            </a:r>
            <a:r>
              <a:rPr lang="pl-PL" b="1" dirty="0" smtClean="0"/>
              <a:t>ksport </a:t>
            </a:r>
            <a:r>
              <a:rPr lang="pl-PL" dirty="0" smtClean="0"/>
              <a:t>oznacza dostawę towarów wysyłanych lub transportowanych z terytorium kraju poza UE przez:</a:t>
            </a:r>
          </a:p>
          <a:p>
            <a:pPr marL="0" indent="0" algn="just">
              <a:buNone/>
            </a:pPr>
            <a:r>
              <a:rPr lang="pl-PL" dirty="0" smtClean="0"/>
              <a:t>1/ dostawcę lub na jego rzecz</a:t>
            </a:r>
          </a:p>
          <a:p>
            <a:pPr marL="0" indent="0" algn="just">
              <a:buNone/>
            </a:pPr>
            <a:r>
              <a:rPr lang="pl-PL" dirty="0" smtClean="0"/>
              <a:t>2/ nabywcę mającego siedzibę poza terytorium kraju lub na jego rzecz</a:t>
            </a:r>
          </a:p>
          <a:p>
            <a:pPr marL="0" indent="0" algn="just">
              <a:buNone/>
            </a:pPr>
            <a:r>
              <a:rPr lang="pl-PL" dirty="0" smtClean="0"/>
              <a:t>- to oznacza, że eksport następuje z terytorium RP do państwa z poza UE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eksport bezpośredni </a:t>
            </a:r>
            <a:r>
              <a:rPr lang="pl-PL" dirty="0" smtClean="0"/>
              <a:t>– dostawca sam dokonuje wywozu towarów</a:t>
            </a:r>
          </a:p>
          <a:p>
            <a:pPr marL="0" indent="0" algn="just">
              <a:buNone/>
            </a:pPr>
            <a:r>
              <a:rPr lang="pl-PL" b="1" dirty="0" smtClean="0"/>
              <a:t>eksport pośredni </a:t>
            </a:r>
            <a:r>
              <a:rPr lang="pl-PL" dirty="0" smtClean="0"/>
              <a:t>– wywóz towarów dokonywany jest przez nabywcę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/>
              <a:t>I</a:t>
            </a:r>
            <a:r>
              <a:rPr lang="pl-PL" b="1" dirty="0" smtClean="0"/>
              <a:t>mport oznacza </a:t>
            </a:r>
            <a:r>
              <a:rPr lang="pl-PL" dirty="0" smtClean="0"/>
              <a:t>przywóz z państwa trzeciego na teren państwa w UE.</a:t>
            </a:r>
          </a:p>
          <a:p>
            <a:pPr marL="0" indent="0" algn="just">
              <a:buNone/>
            </a:pPr>
            <a:r>
              <a:rPr lang="pl-PL" dirty="0" smtClean="0"/>
              <a:t>- podatek zostanie naliczony w sytuacji dostarczenia towarów do RP</a:t>
            </a:r>
          </a:p>
          <a:p>
            <a:pPr marL="0" indent="0" algn="just">
              <a:buNone/>
            </a:pPr>
            <a:r>
              <a:rPr lang="pl-PL" dirty="0" smtClean="0"/>
              <a:t>- nie dotyczy to sytuacji przywozu towarów z innego państwa UE !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Zakres przedmiotowy VAT</a:t>
            </a:r>
            <a:endParaRPr lang="pl-PL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96752"/>
            <a:ext cx="163428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280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ad. 4 Wewnątrzwspólnotowe nabycie towarów (WNT) i wewnątrzwspólnotowa dostawa towarów (WDT)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WNT – import pomiędzy państwami członkowskimi UE, nabywa jedno państwo UE z drugiego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Opodatkowanie następuje w kraju, do którego towar ostatecznie trafia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WDT – wywóz towarów z jednego państwa UE do drugiego</a:t>
            </a:r>
          </a:p>
          <a:p>
            <a:pPr marL="0" indent="0" algn="just">
              <a:buNone/>
            </a:pPr>
            <a:r>
              <a:rPr lang="pl-PL" dirty="0" smtClean="0"/>
              <a:t>Z terytorium RP do innego państwa UE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 obu w/w przypadkach należy zarejestrować się jako podatnik VAT UE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Zakres przedmiotowy VAT</a:t>
            </a:r>
            <a:endParaRPr lang="pl-PL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6" y="5229200"/>
            <a:ext cx="192268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800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- wynikają z rozporządzeń Ministra Finansów</a:t>
            </a:r>
          </a:p>
          <a:p>
            <a:pPr marL="0" indent="0">
              <a:buNone/>
            </a:pPr>
            <a:r>
              <a:rPr lang="pl-PL" dirty="0" smtClean="0"/>
              <a:t>są to m.in. usługi: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1/ usługi pocztowe</a:t>
            </a:r>
          </a:p>
          <a:p>
            <a:pPr marL="0" indent="0">
              <a:buNone/>
            </a:pPr>
            <a:r>
              <a:rPr lang="pl-PL" dirty="0" smtClean="0"/>
              <a:t>2/ usługi szpitalne</a:t>
            </a:r>
          </a:p>
          <a:p>
            <a:pPr marL="0" indent="0">
              <a:buNone/>
            </a:pPr>
            <a:r>
              <a:rPr lang="pl-PL" dirty="0" smtClean="0"/>
              <a:t>3/ opieka nad dziećmi</a:t>
            </a:r>
          </a:p>
          <a:p>
            <a:pPr marL="0" indent="0">
              <a:buNone/>
            </a:pPr>
            <a:r>
              <a:rPr lang="pl-PL" dirty="0" smtClean="0"/>
              <a:t>4/ usługi edukacyjne</a:t>
            </a:r>
          </a:p>
          <a:p>
            <a:pPr marL="0" indent="0">
              <a:buNone/>
            </a:pPr>
            <a:r>
              <a:rPr lang="pl-PL" dirty="0" smtClean="0"/>
              <a:t>5/ pomoc społeczna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Zwolnienia</a:t>
            </a:r>
            <a:endParaRPr lang="pl-PL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429000"/>
            <a:ext cx="2000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491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500" dirty="0" smtClean="0"/>
              <a:t>- wszystko, co stanowi zapłatę, którą dokonujący dostawy towarów lub świadczący usługę otrzymał bądź ma otrzymać z tytułu sprzedaży od podstawy potrąca się:</a:t>
            </a:r>
          </a:p>
          <a:p>
            <a:pPr marL="0" indent="0" algn="just">
              <a:buNone/>
            </a:pPr>
            <a:r>
              <a:rPr lang="pl-PL" sz="2500" dirty="0" smtClean="0"/>
              <a:t>- upusty, obniżki, wartości zwrócone</a:t>
            </a:r>
            <a:endParaRPr lang="pl-PL" sz="25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>
                <a:solidFill>
                  <a:schemeClr val="tx1"/>
                </a:solidFill>
              </a:rPr>
              <a:t>Podstawa opodatkowania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906" y="4149080"/>
            <a:ext cx="21717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46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Stawka obecna - 23 % </a:t>
            </a:r>
            <a:r>
              <a:rPr lang="pl-PL" dirty="0" smtClean="0"/>
              <a:t>- obowiązuje od 2011 r. do końca 2018</a:t>
            </a:r>
          </a:p>
          <a:p>
            <a:pPr marL="0" indent="0">
              <a:buNone/>
            </a:pPr>
            <a:r>
              <a:rPr lang="pl-PL" dirty="0" smtClean="0"/>
              <a:t>Stawka wcześniejsza (stała) – 22%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S</a:t>
            </a:r>
            <a:r>
              <a:rPr lang="pl-PL" dirty="0" smtClean="0"/>
              <a:t>tawki obniżone – 5% i 7% (do końca 2018 r. – 8%)</a:t>
            </a:r>
          </a:p>
          <a:p>
            <a:pPr marL="0" indent="0">
              <a:buNone/>
            </a:pPr>
            <a:r>
              <a:rPr lang="pl-PL" dirty="0" smtClean="0"/>
              <a:t>stawka 5% dotyczy:</a:t>
            </a:r>
          </a:p>
          <a:p>
            <a:pPr marL="0" indent="0">
              <a:buNone/>
            </a:pPr>
            <a:r>
              <a:rPr lang="pl-PL" dirty="0" smtClean="0"/>
              <a:t>+ zwierzęta</a:t>
            </a:r>
          </a:p>
          <a:p>
            <a:pPr marL="0" indent="0">
              <a:buNone/>
            </a:pPr>
            <a:r>
              <a:rPr lang="pl-PL" dirty="0" smtClean="0"/>
              <a:t>+ rośliny</a:t>
            </a:r>
          </a:p>
          <a:p>
            <a:pPr marL="0" indent="0">
              <a:buNone/>
            </a:pPr>
            <a:r>
              <a:rPr lang="pl-PL" dirty="0" smtClean="0"/>
              <a:t>+ nasiona</a:t>
            </a:r>
          </a:p>
          <a:p>
            <a:pPr marL="0" indent="0">
              <a:buNone/>
            </a:pPr>
            <a:r>
              <a:rPr lang="pl-PL" dirty="0" smtClean="0"/>
              <a:t>+ książki</a:t>
            </a:r>
          </a:p>
          <a:p>
            <a:pPr marL="0" indent="0">
              <a:buNone/>
            </a:pPr>
            <a:r>
              <a:rPr lang="pl-PL" dirty="0" smtClean="0"/>
              <a:t>+ czasopisma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stawka 7% (8) dotyczy:</a:t>
            </a:r>
          </a:p>
          <a:p>
            <a:pPr marL="0" indent="0">
              <a:buNone/>
            </a:pPr>
            <a:r>
              <a:rPr lang="pl-PL" dirty="0" smtClean="0"/>
              <a:t>+ woda i produkty spożywcze</a:t>
            </a:r>
          </a:p>
          <a:p>
            <a:pPr marL="0" indent="0">
              <a:buNone/>
            </a:pPr>
            <a:r>
              <a:rPr lang="pl-PL" dirty="0" smtClean="0"/>
              <a:t>+ pasze i karmy</a:t>
            </a:r>
          </a:p>
          <a:p>
            <a:pPr marL="0" indent="0">
              <a:buNone/>
            </a:pPr>
            <a:r>
              <a:rPr lang="pl-PL" dirty="0" smtClean="0"/>
              <a:t>+ towary dot. ochrony zdrowia</a:t>
            </a:r>
          </a:p>
          <a:p>
            <a:pPr marL="0" indent="0">
              <a:buNone/>
            </a:pPr>
            <a:r>
              <a:rPr lang="pl-PL" dirty="0" smtClean="0"/>
              <a:t>+ usługi dot. rolnictwa i leśnictwa</a:t>
            </a:r>
          </a:p>
          <a:p>
            <a:pPr marL="0" indent="0">
              <a:buNone/>
            </a:pPr>
            <a:r>
              <a:rPr lang="pl-PL" dirty="0" smtClean="0"/>
              <a:t>+ remonty/budowy obiektów budowlanych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>
                <a:solidFill>
                  <a:schemeClr val="tx1"/>
                </a:solidFill>
              </a:rPr>
              <a:t>Stawki podatku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2"/>
            <a:ext cx="2787897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206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/>
              <a:t>WDT i WNT : </a:t>
            </a:r>
            <a:r>
              <a:rPr lang="pl-PL" sz="2000" b="1" dirty="0" smtClean="0"/>
              <a:t>Stawka 0% - oznacza zwolnienie z </a:t>
            </a:r>
            <a:r>
              <a:rPr lang="pl-PL" sz="2000" b="1" dirty="0" err="1" smtClean="0"/>
              <a:t>VATu</a:t>
            </a:r>
            <a:endParaRPr lang="pl-PL" sz="2000" b="1" dirty="0" smtClean="0"/>
          </a:p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 smtClean="0"/>
          </a:p>
          <a:p>
            <a:r>
              <a:rPr lang="pl-PL" sz="1600" dirty="0"/>
              <a:t>m</a:t>
            </a:r>
            <a:r>
              <a:rPr lang="pl-PL" sz="1600" dirty="0" smtClean="0"/>
              <a:t>usi dotyczyć tych samych okresów rozliczeniowych</a:t>
            </a:r>
          </a:p>
          <a:p>
            <a:pPr marL="0" indent="0">
              <a:buNone/>
            </a:pPr>
            <a:endParaRPr lang="pl-PL" sz="1600" dirty="0" smtClean="0"/>
          </a:p>
          <a:p>
            <a:r>
              <a:rPr lang="pl-PL" sz="1600" dirty="0" smtClean="0"/>
              <a:t>jeśli nie dokona się odliczenia w danym okresie, to można go dokonać jeszcze w dwóch kolejnych okresach rozliczeniowych</a:t>
            </a:r>
          </a:p>
          <a:p>
            <a:pPr marL="0" indent="0">
              <a:buNone/>
            </a:pPr>
            <a:endParaRPr lang="pl-PL" sz="1600" dirty="0" smtClean="0"/>
          </a:p>
          <a:p>
            <a:r>
              <a:rPr lang="pl-PL" sz="1600" dirty="0" smtClean="0"/>
              <a:t>nadwyżka podatku naliczonego – podatnik może otrzymać zwrot, bądź w kolejnych okresach może następować potrącenie podatku należnego o podatek naliczony</a:t>
            </a:r>
          </a:p>
          <a:p>
            <a:pPr marL="0" indent="0">
              <a:buNone/>
            </a:pPr>
            <a:endParaRPr lang="pl-PL" sz="1600" dirty="0" smtClean="0"/>
          </a:p>
          <a:p>
            <a:r>
              <a:rPr lang="pl-PL" sz="1600" dirty="0" smtClean="0"/>
              <a:t>zwrot podatku – następuje w terminie 60 dni od dnia złożenia rozliczenia bądź 25 dni, jeżeli zostanie złożony odpowiedni wniosek przez podatnika</a:t>
            </a:r>
            <a:endParaRPr lang="pl-PL" sz="16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>
                <a:solidFill>
                  <a:schemeClr val="tx1"/>
                </a:solidFill>
              </a:rPr>
              <a:t>Stawki podatku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2084655"/>
            <a:ext cx="9144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Podatek należny </a:t>
            </a:r>
            <a:r>
              <a:rPr lang="pl-PL" dirty="0" smtClean="0"/>
              <a:t>– suma kwot podatku wynikających z wystawionych faktur / rachunków</a:t>
            </a:r>
          </a:p>
          <a:p>
            <a:pPr algn="ctr"/>
            <a:endParaRPr lang="pl-PL" dirty="0" smtClean="0"/>
          </a:p>
          <a:p>
            <a:pPr algn="ctr"/>
            <a:r>
              <a:rPr lang="pl-PL" b="1" dirty="0" smtClean="0"/>
              <a:t>Podatek naliczony </a:t>
            </a:r>
            <a:r>
              <a:rPr lang="pl-PL" dirty="0" smtClean="0"/>
              <a:t>– suma kwot podatku wynikająca z faktur / rachunków otrzymanych z tyt. nabycia towarów / uzyskania usług</a:t>
            </a:r>
          </a:p>
        </p:txBody>
      </p:sp>
    </p:spTree>
    <p:extLst>
      <p:ext uri="{BB962C8B-B14F-4D97-AF65-F5344CB8AC3E}">
        <p14:creationId xmlns:p14="http://schemas.microsoft.com/office/powerpoint/2010/main" val="3016006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39341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 smtClean="0"/>
              <a:t>Zasada ogólna </a:t>
            </a:r>
            <a:r>
              <a:rPr lang="pl-PL" sz="2200" dirty="0" smtClean="0"/>
              <a:t>– do 25 dnia kolejnego miesiąca kalendarzowego</a:t>
            </a:r>
          </a:p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b="1" dirty="0" smtClean="0"/>
              <a:t>Mali podatnicy </a:t>
            </a:r>
            <a:r>
              <a:rPr lang="pl-PL" sz="2200" dirty="0" smtClean="0"/>
              <a:t>– co kwartał, do 25 dn. miesiąca następującego po kwartale</a:t>
            </a:r>
          </a:p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b="1" u="sng" dirty="0" smtClean="0"/>
              <a:t>Obowiązki instrumentalne:</a:t>
            </a:r>
          </a:p>
          <a:p>
            <a:pPr marL="0" indent="0">
              <a:buNone/>
            </a:pPr>
            <a:r>
              <a:rPr lang="pl-PL" sz="2200" dirty="0" smtClean="0"/>
              <a:t>1/ obowiązek rejestracji</a:t>
            </a:r>
          </a:p>
          <a:p>
            <a:pPr marL="0" indent="0">
              <a:buNone/>
            </a:pPr>
            <a:r>
              <a:rPr lang="pl-PL" sz="2200" dirty="0" smtClean="0"/>
              <a:t>2/ składania deklaracji</a:t>
            </a:r>
          </a:p>
          <a:p>
            <a:pPr marL="0" indent="0">
              <a:buNone/>
            </a:pPr>
            <a:r>
              <a:rPr lang="pl-PL" sz="2200" dirty="0" smtClean="0"/>
              <a:t>3/ składania informacji podsumowujących</a:t>
            </a:r>
          </a:p>
          <a:p>
            <a:pPr marL="0" indent="0">
              <a:buNone/>
            </a:pPr>
            <a:r>
              <a:rPr lang="pl-PL" sz="2200" dirty="0" smtClean="0"/>
              <a:t>4/ wystawiania faktur</a:t>
            </a:r>
          </a:p>
          <a:p>
            <a:pPr marL="0" indent="0">
              <a:buNone/>
            </a:pPr>
            <a:r>
              <a:rPr lang="pl-PL" sz="2200" dirty="0" smtClean="0"/>
              <a:t>5/ prowadzenia ewidencji i przechowywania dokumentów</a:t>
            </a:r>
            <a:endParaRPr lang="pl-PL" sz="22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Obowiązki podatników</a:t>
            </a:r>
            <a:endParaRPr lang="pl-PL" sz="3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212976"/>
            <a:ext cx="17240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64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72007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3600" dirty="0" smtClean="0"/>
              <a:t>Podatek od towarów i usług (VAT)</a:t>
            </a:r>
            <a:endParaRPr lang="pl-PL" sz="36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27584" y="2266905"/>
            <a:ext cx="4824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l-PL" dirty="0" smtClean="0"/>
              <a:t>Pierwszy VAT pojawił się w 1993 r. wraz z podatkiem akcyzowym</a:t>
            </a:r>
          </a:p>
          <a:p>
            <a:pPr marL="285750" indent="-285750" algn="just">
              <a:buFontTx/>
              <a:buChar char="-"/>
            </a:pPr>
            <a:endParaRPr lang="pl-PL" dirty="0" smtClean="0"/>
          </a:p>
          <a:p>
            <a:pPr marL="285750" indent="-285750" algn="just">
              <a:buFontTx/>
              <a:buChar char="-"/>
            </a:pPr>
            <a:r>
              <a:rPr lang="pl-PL" dirty="0" smtClean="0"/>
              <a:t>Dostarcza ok. 40% dochodów budżetowych</a:t>
            </a:r>
          </a:p>
          <a:p>
            <a:pPr marL="285750" indent="-285750" algn="just">
              <a:buFontTx/>
              <a:buChar char="-"/>
            </a:pPr>
            <a:endParaRPr lang="pl-PL" dirty="0" smtClean="0"/>
          </a:p>
          <a:p>
            <a:pPr marL="285750" indent="-285750" algn="just">
              <a:buFontTx/>
              <a:buChar char="-"/>
            </a:pPr>
            <a:r>
              <a:rPr lang="pl-PL" dirty="0" smtClean="0"/>
              <a:t>Przykład podatku obrotowego, tj.: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	1/ opodatkowaniem objęty jest obrót</a:t>
            </a:r>
          </a:p>
          <a:p>
            <a:pPr algn="just"/>
            <a:r>
              <a:rPr lang="pl-PL" dirty="0" smtClean="0"/>
              <a:t>	2/ tj. przychody ze sprzedaży towarów 	lub usług, uzyskane w określonym 	przedziale czasowym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567" y="2616979"/>
            <a:ext cx="16478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46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56792"/>
            <a:ext cx="6059016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u="sng" dirty="0" smtClean="0"/>
              <a:t>Cechy VAT: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514350" indent="-514350" algn="just">
              <a:buAutoNum type="arabicPeriod"/>
            </a:pPr>
            <a:r>
              <a:rPr lang="pl-PL" dirty="0" smtClean="0"/>
              <a:t>Powszechność opodatkowania – tj. dotyczy obrotu każdym dobrem definiowanym na potrzeby VAT jako towar lub usługa (nie ma znaczenia charakter czynności, np. inwestycja, konsumpcja, etc.)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Neutralność podatku – ponoszony jest przez odbiorców finalnych danych towarów/usług, VAT obciąża ostatecznych odbiorców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Wielofazowość – naliczany we wszystkich fazach obrotu gospodarczego, od „hurtu po detal”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od towarów i usług (VAT)</a:t>
            </a:r>
            <a:endParaRPr lang="pl-PL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17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u="sng" dirty="0" smtClean="0"/>
              <a:t>Podstawa prawna:</a:t>
            </a:r>
          </a:p>
          <a:p>
            <a:pPr marL="0" indent="0">
              <a:buNone/>
            </a:pPr>
            <a:endParaRPr lang="pl-PL" b="1" u="sng" dirty="0"/>
          </a:p>
          <a:p>
            <a:pPr marL="0" indent="0">
              <a:buNone/>
            </a:pPr>
            <a:r>
              <a:rPr lang="pl-PL" dirty="0" smtClean="0"/>
              <a:t>- Ustawa z dnia 11.3.2004 r. o podatku od towarów i usług</a:t>
            </a:r>
          </a:p>
          <a:p>
            <a:pPr marL="0" indent="0">
              <a:buNone/>
            </a:pPr>
            <a:r>
              <a:rPr lang="pl-PL" dirty="0" smtClean="0"/>
              <a:t>- Oprócz ustawy, kilkadziesiąt aktów wykonawczych do ustawy (czyli?)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Rozporządzenia Ministra Finansów, w których są m.in.:</a:t>
            </a:r>
          </a:p>
          <a:p>
            <a:pPr marL="0" indent="0">
              <a:buNone/>
            </a:pPr>
            <a:r>
              <a:rPr lang="pl-PL" dirty="0" smtClean="0"/>
              <a:t>1/ wzory deklaracji podatkowych</a:t>
            </a:r>
          </a:p>
          <a:p>
            <a:pPr marL="0" indent="0">
              <a:buNone/>
            </a:pPr>
            <a:r>
              <a:rPr lang="pl-PL" dirty="0" smtClean="0"/>
              <a:t>2/ sposoby prowadzenia ewidencji obrotu za pomocą kas rejestrujących</a:t>
            </a:r>
          </a:p>
          <a:p>
            <a:pPr marL="0" indent="0">
              <a:buNone/>
            </a:pPr>
            <a:r>
              <a:rPr lang="pl-PL" dirty="0" smtClean="0"/>
              <a:t>3/ zasady wystawiania faktur</a:t>
            </a:r>
          </a:p>
          <a:p>
            <a:pPr marL="0" indent="0">
              <a:buNone/>
            </a:pPr>
            <a:r>
              <a:rPr lang="pl-PL" dirty="0" smtClean="0"/>
              <a:t>4/ szczegółowe zasady zwrotu podatku</a:t>
            </a:r>
          </a:p>
          <a:p>
            <a:pPr marL="0" indent="0">
              <a:buNone/>
            </a:pPr>
            <a:r>
              <a:rPr lang="pl-PL" dirty="0" smtClean="0"/>
              <a:t>5/ w sprawie zwolnień od VAT oraz warunków stosowania tych zwolnień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część z w/w rozporządzeń wynika z uprawnienia Ministra Finansów do wprowadzania wyjątków od reguł opodatkowania wynikających z ustawy</a:t>
            </a:r>
          </a:p>
          <a:p>
            <a:pPr marL="0" indent="0">
              <a:buNone/>
            </a:pPr>
            <a:r>
              <a:rPr lang="pl-PL" dirty="0" smtClean="0"/>
              <a:t>- w jednym z rozporządzeń zmiana stawki na 8%, 5% i 0%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Ź</a:t>
            </a:r>
            <a:r>
              <a:rPr lang="pl-PL" dirty="0" smtClean="0"/>
              <a:t>ródła prawa UE (wiążą Polskę od akcesji):</a:t>
            </a:r>
          </a:p>
          <a:p>
            <a:pPr marL="0" indent="0">
              <a:buNone/>
            </a:pPr>
            <a:r>
              <a:rPr lang="pl-PL" dirty="0" smtClean="0"/>
              <a:t>- dyrektywa 2006/112/WE Rady z 28.11.2006 r. w sprawie wspólnego systemu podatku od wartości dodanej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od towarów i usług (VAT)</a:t>
            </a:r>
            <a:endParaRPr lang="pl-PL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251239"/>
            <a:ext cx="1457681" cy="145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34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141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u="sng" dirty="0" smtClean="0"/>
              <a:t>Podatnik:</a:t>
            </a:r>
          </a:p>
          <a:p>
            <a:pPr marL="0" indent="0" algn="just">
              <a:buNone/>
            </a:pPr>
            <a:endParaRPr lang="pl-PL" dirty="0" smtClean="0"/>
          </a:p>
          <a:p>
            <a:pPr algn="just">
              <a:buFontTx/>
              <a:buChar char="-"/>
            </a:pPr>
            <a:r>
              <a:rPr lang="pl-PL" dirty="0" smtClean="0"/>
              <a:t>aby być objętym obowiązkiem zapłaty </a:t>
            </a:r>
            <a:r>
              <a:rPr lang="pl-PL" dirty="0" err="1" smtClean="0"/>
              <a:t>VATu</a:t>
            </a:r>
            <a:r>
              <a:rPr lang="pl-PL" dirty="0" smtClean="0"/>
              <a:t>, trzeba mieć status podatnika VAT</a:t>
            </a:r>
          </a:p>
          <a:p>
            <a:pPr algn="just">
              <a:buFontTx/>
              <a:buChar char="-"/>
            </a:pPr>
            <a:r>
              <a:rPr lang="pl-PL" dirty="0" smtClean="0"/>
              <a:t>podatnicy VAT:</a:t>
            </a:r>
          </a:p>
          <a:p>
            <a:pPr marL="0" indent="0" algn="just">
              <a:buNone/>
            </a:pPr>
            <a:r>
              <a:rPr lang="pl-PL" dirty="0" smtClean="0"/>
              <a:t>1/ osoby prawne</a:t>
            </a:r>
          </a:p>
          <a:p>
            <a:pPr marL="0" indent="0" algn="just">
              <a:buNone/>
            </a:pPr>
            <a:r>
              <a:rPr lang="pl-PL" dirty="0" smtClean="0"/>
              <a:t>2/ jednostki organizacyjne nieposiadające osobowości prawnej</a:t>
            </a:r>
          </a:p>
          <a:p>
            <a:pPr marL="0" indent="0" algn="just">
              <a:buNone/>
            </a:pPr>
            <a:r>
              <a:rPr lang="pl-PL" dirty="0" smtClean="0"/>
              <a:t>3/ osoby fizyczne wykonujące samodzielnie działalność gospodarczą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działalność gospodarcza</a:t>
            </a:r>
            <a:r>
              <a:rPr lang="pl-PL" dirty="0" smtClean="0"/>
              <a:t> (o którą chodzi w ustawie) – wszelka działalność producentów,</a:t>
            </a:r>
          </a:p>
          <a:p>
            <a:pPr marL="0" indent="0" algn="just">
              <a:buNone/>
            </a:pPr>
            <a:r>
              <a:rPr lang="pl-PL" dirty="0" smtClean="0"/>
              <a:t>handlowców lub usługodawców, w tym podmiotów pozyskujących zasoby naturalne oraz</a:t>
            </a:r>
          </a:p>
          <a:p>
            <a:pPr marL="0" indent="0" algn="just">
              <a:buNone/>
            </a:pPr>
            <a:r>
              <a:rPr lang="pl-PL" dirty="0" smtClean="0"/>
              <a:t>rolników, a także wolne zawody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nabycie statusu podatnika – nie wymaga podjęcia czynności formalnych (rejestracji, etc.)</a:t>
            </a:r>
          </a:p>
          <a:p>
            <a:pPr marL="0" indent="0" algn="just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Zakres podmiotowy VAT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88186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5194920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u="sng" dirty="0"/>
              <a:t>D</a:t>
            </a:r>
            <a:r>
              <a:rPr lang="pl-PL" b="1" u="sng" dirty="0" smtClean="0"/>
              <a:t>o podatników VAT </a:t>
            </a:r>
            <a:r>
              <a:rPr lang="pl-PL" b="1" u="sng" dirty="0" smtClean="0">
                <a:solidFill>
                  <a:srgbClr val="FF0000"/>
                </a:solidFill>
              </a:rPr>
              <a:t>nie zalicza się</a:t>
            </a:r>
            <a:r>
              <a:rPr lang="pl-PL" b="1" u="sng" dirty="0" smtClean="0"/>
              <a:t>:</a:t>
            </a:r>
          </a:p>
          <a:p>
            <a:pPr marL="0" indent="0" algn="just">
              <a:buNone/>
            </a:pPr>
            <a:endParaRPr lang="pl-PL" u="sng" dirty="0" smtClean="0"/>
          </a:p>
          <a:p>
            <a:pPr marL="0" indent="0" algn="just">
              <a:buNone/>
            </a:pPr>
            <a:r>
              <a:rPr lang="pl-PL" dirty="0" smtClean="0"/>
              <a:t>1/ os. fizycznych wykonujących czynności z tyt. umowy o pracę / stosunków pokrewnych,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2/ os. fizycznych wykonujących w ramach tzw. osobistej działalności (publicyści, trenerzy, dział. oświatowa, zlecenie, dzieło)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3/ twórcy i artyści wynagradzanych z tyt. licencji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/>
              <a:t>M</a:t>
            </a:r>
            <a:r>
              <a:rPr lang="pl-PL" dirty="0" smtClean="0"/>
              <a:t>ały podatnik VAT – wartość sprzedaży brutto jest mniejsza niż 1.200,000 euro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Zakres podmiotowy VAT</a:t>
            </a:r>
            <a:endParaRPr lang="pl-PL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068960"/>
            <a:ext cx="24479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96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80728"/>
            <a:ext cx="8964488" cy="580526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b="1" u="sng" dirty="0" smtClean="0"/>
              <a:t>Płatnik VAT:</a:t>
            </a:r>
          </a:p>
          <a:p>
            <a:pPr marL="0" indent="0" algn="just">
              <a:buNone/>
            </a:pPr>
            <a:endParaRPr lang="pl-PL" b="1" u="sng" dirty="0"/>
          </a:p>
          <a:p>
            <a:pPr marL="0" indent="0" algn="just">
              <a:buNone/>
            </a:pPr>
            <a:r>
              <a:rPr lang="pl-PL" dirty="0"/>
              <a:t>P</a:t>
            </a:r>
            <a:r>
              <a:rPr lang="pl-PL" dirty="0" smtClean="0"/>
              <a:t>obór przez płatnika ma charakter wyjątkowy</a:t>
            </a:r>
          </a:p>
          <a:p>
            <a:pPr marL="0" indent="0" algn="just">
              <a:buNone/>
            </a:pPr>
            <a:r>
              <a:rPr lang="pl-PL" dirty="0" smtClean="0"/>
              <a:t>1/ w ramach czynności egzekucyjnych – komornik</a:t>
            </a:r>
          </a:p>
          <a:p>
            <a:pPr marL="0" indent="0" algn="just">
              <a:buNone/>
            </a:pPr>
            <a:r>
              <a:rPr lang="pl-PL" dirty="0" smtClean="0"/>
              <a:t>2/ wewnątrzwspólnotowe nabycie paliw silnikowych – podmiot prowadzący skład podatkowy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u="sng" dirty="0" smtClean="0"/>
              <a:t>Przedstawiciel podatkowy:</a:t>
            </a:r>
          </a:p>
          <a:p>
            <a:pPr marL="0" indent="0" algn="just">
              <a:buNone/>
            </a:pPr>
            <a:endParaRPr lang="pl-PL" b="1" u="sng" dirty="0" smtClean="0"/>
          </a:p>
          <a:p>
            <a:pPr marL="0" indent="0" algn="just">
              <a:buNone/>
            </a:pPr>
            <a:r>
              <a:rPr lang="pl-PL" dirty="0" smtClean="0"/>
              <a:t>Obowiązek ustanowienia takiego przedstawiciela ciąży na:</a:t>
            </a:r>
          </a:p>
          <a:p>
            <a:pPr marL="0" indent="0" algn="just">
              <a:buNone/>
            </a:pPr>
            <a:r>
              <a:rPr lang="pl-PL" dirty="0" smtClean="0"/>
              <a:t>1/ podmiotach nieposiadających siedziby na terenie państwa członkowskiego</a:t>
            </a:r>
          </a:p>
          <a:p>
            <a:pPr marL="0" indent="0" algn="just">
              <a:buNone/>
            </a:pPr>
            <a:r>
              <a:rPr lang="pl-PL" dirty="0" smtClean="0"/>
              <a:t>2/ podlega obowiązkowi zarejestrowania jako podatnik VAT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/>
              <a:t>P</a:t>
            </a:r>
            <a:r>
              <a:rPr lang="pl-PL" dirty="0" smtClean="0"/>
              <a:t>rzedstawiciel potrzebny jest, aby podmioty zagraniczne mogły odliczyć podatek naliczony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/>
              <a:t>O</a:t>
            </a:r>
            <a:r>
              <a:rPr lang="pl-PL" dirty="0" smtClean="0"/>
              <a:t>bowiązki przedstawiciela:</a:t>
            </a:r>
          </a:p>
          <a:p>
            <a:pPr marL="0" indent="0" algn="just">
              <a:buNone/>
            </a:pPr>
            <a:r>
              <a:rPr lang="pl-PL" dirty="0" smtClean="0"/>
              <a:t>- rozliczanie podatku VAT</a:t>
            </a:r>
          </a:p>
          <a:p>
            <a:pPr marL="0" indent="0" algn="just">
              <a:buNone/>
            </a:pPr>
            <a:r>
              <a:rPr lang="pl-PL" dirty="0" smtClean="0"/>
              <a:t>- prowadzenie i przechowywanie dokumentacji</a:t>
            </a:r>
          </a:p>
          <a:p>
            <a:pPr marL="0" indent="0" algn="just">
              <a:buNone/>
            </a:pPr>
            <a:r>
              <a:rPr lang="pl-PL" dirty="0" smtClean="0"/>
              <a:t>- inne czynności wynikające z ustawy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/>
              <a:t>P</a:t>
            </a:r>
            <a:r>
              <a:rPr lang="pl-PL" dirty="0" smtClean="0"/>
              <a:t>rzedstawiciel ponosi solidarna odpowiedzialność za zobowiązania podatkowe podatnika.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Zakres podmiotowy VAT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2639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u="sng" dirty="0" smtClean="0"/>
              <a:t>Organy podatkowe</a:t>
            </a:r>
          </a:p>
          <a:p>
            <a:pPr marL="0" indent="0">
              <a:buNone/>
            </a:pPr>
            <a:endParaRPr lang="pl-PL" sz="2200" b="1" u="sng" dirty="0" smtClean="0"/>
          </a:p>
          <a:p>
            <a:pPr marL="0" indent="0">
              <a:buNone/>
            </a:pPr>
            <a:r>
              <a:rPr lang="pl-PL" sz="2200" dirty="0" smtClean="0"/>
              <a:t>Organ właściwy – </a:t>
            </a:r>
            <a:r>
              <a:rPr lang="pl-PL" sz="2200" b="1" dirty="0" smtClean="0"/>
              <a:t>naczelnik urzędu skarbowego</a:t>
            </a:r>
          </a:p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Właściwość miejscowa – jest ustalana na podstawie ordynacji podatkowej</a:t>
            </a:r>
          </a:p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b="1" dirty="0" smtClean="0"/>
              <a:t>siedziba/miejsce zamieszkania</a:t>
            </a:r>
          </a:p>
          <a:p>
            <a:pPr marL="0" indent="0">
              <a:buNone/>
            </a:pPr>
            <a:r>
              <a:rPr lang="pl-PL" sz="2200" dirty="0" smtClean="0"/>
              <a:t>podmioty nieposiadające w kraju takiej siedziby – Naczelnik Drugiego US W-wy Śródmieście</a:t>
            </a:r>
          </a:p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- w przypadku importu towarów - </a:t>
            </a:r>
            <a:r>
              <a:rPr lang="pl-PL" sz="2200" b="1" dirty="0" smtClean="0"/>
              <a:t>naczelnik urzędu celno-skarbowego</a:t>
            </a:r>
            <a:endParaRPr lang="pl-PL" sz="2200" b="1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Zakres podmiotowy VAT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2019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u="sng" dirty="0" smtClean="0"/>
              <a:t>Podatkowi VAT podlegają:</a:t>
            </a:r>
          </a:p>
          <a:p>
            <a:pPr marL="0" indent="0" algn="just">
              <a:buNone/>
            </a:pPr>
            <a:r>
              <a:rPr lang="pl-PL" sz="2000" dirty="0" smtClean="0"/>
              <a:t>1/ odpłatna dostawa towarów i odpłatne świadczenie usług na terenie kraju (zasada terytorialności podatku VAT)</a:t>
            </a:r>
          </a:p>
          <a:p>
            <a:pPr marL="0" indent="0" algn="just">
              <a:buNone/>
            </a:pPr>
            <a:r>
              <a:rPr lang="pl-PL" sz="2000" dirty="0" smtClean="0"/>
              <a:t>2/ eksport towarów</a:t>
            </a:r>
          </a:p>
          <a:p>
            <a:pPr marL="0" indent="0" algn="just">
              <a:buNone/>
            </a:pPr>
            <a:r>
              <a:rPr lang="pl-PL" sz="2000" dirty="0" smtClean="0"/>
              <a:t>3/ import towarów na terenie kraju</a:t>
            </a:r>
          </a:p>
          <a:p>
            <a:pPr marL="0" indent="0" algn="just">
              <a:buNone/>
            </a:pPr>
            <a:r>
              <a:rPr lang="pl-PL" sz="2000" dirty="0" smtClean="0"/>
              <a:t>4/ wewnątrzwspólnotowe nabycie towarów za wynagrodzeniem</a:t>
            </a:r>
          </a:p>
          <a:p>
            <a:pPr marL="0" indent="0" algn="just">
              <a:buNone/>
            </a:pPr>
            <a:r>
              <a:rPr lang="pl-PL" sz="2000" dirty="0" smtClean="0"/>
              <a:t>5/ wewnątrzwspólnotowa dostawa towarów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b="1" u="sng" dirty="0"/>
              <a:t>W</a:t>
            </a:r>
            <a:r>
              <a:rPr lang="pl-PL" sz="2000" b="1" u="sng" dirty="0" smtClean="0"/>
              <a:t>yłączone z opodatkowania VAT:</a:t>
            </a:r>
          </a:p>
          <a:p>
            <a:pPr marL="0" indent="0" algn="just">
              <a:buNone/>
            </a:pPr>
            <a:r>
              <a:rPr lang="pl-PL" sz="2000" dirty="0" smtClean="0"/>
              <a:t>1/ zbycie przedsiębiorstwa lub zorganizowanej części przedsiębiorstwa</a:t>
            </a:r>
          </a:p>
          <a:p>
            <a:pPr marL="0" indent="0" algn="just">
              <a:buNone/>
            </a:pPr>
            <a:r>
              <a:rPr lang="pl-PL" sz="2000" dirty="0" smtClean="0"/>
              <a:t>2/ czynności, które nie mogą być przedmiotem zgodnej z prawem umowy (np. handel narkotykami)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188641"/>
            <a:ext cx="9144000" cy="7200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Zakres przedmiotowy VAT</a:t>
            </a:r>
            <a:endParaRPr lang="pl-PL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12" y="2708920"/>
            <a:ext cx="1444457" cy="105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7794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1340</Words>
  <Application>Microsoft Office PowerPoint</Application>
  <PresentationFormat>Pokaz na ekranie (4:3)</PresentationFormat>
  <Paragraphs>215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Finanse publiczne i prawo finansowe</vt:lpstr>
      <vt:lpstr>Podatek od towarów i usług (VAT)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Finanse publiczne i prawo finansowe</dc:title>
  <dc:creator>Marta</dc:creator>
  <cp:lastModifiedBy>Marta</cp:lastModifiedBy>
  <cp:revision>7</cp:revision>
  <dcterms:created xsi:type="dcterms:W3CDTF">2018-03-28T06:02:08Z</dcterms:created>
  <dcterms:modified xsi:type="dcterms:W3CDTF">2018-03-28T10:35:56Z</dcterms:modified>
</cp:coreProperties>
</file>