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6"/>
  </p:notesMasterIdLst>
  <p:handoutMasterIdLst>
    <p:handoutMasterId r:id="rId97"/>
  </p:handoutMasterIdLst>
  <p:sldIdLst>
    <p:sldId id="257" r:id="rId2"/>
    <p:sldId id="299" r:id="rId3"/>
    <p:sldId id="369" r:id="rId4"/>
    <p:sldId id="393" r:id="rId5"/>
    <p:sldId id="388" r:id="rId6"/>
    <p:sldId id="394" r:id="rId7"/>
    <p:sldId id="348" r:id="rId8"/>
    <p:sldId id="390" r:id="rId9"/>
    <p:sldId id="312" r:id="rId10"/>
    <p:sldId id="347" r:id="rId11"/>
    <p:sldId id="411" r:id="rId12"/>
    <p:sldId id="413" r:id="rId13"/>
    <p:sldId id="414" r:id="rId14"/>
    <p:sldId id="338" r:id="rId15"/>
    <p:sldId id="326" r:id="rId16"/>
    <p:sldId id="370" r:id="rId17"/>
    <p:sldId id="339" r:id="rId18"/>
    <p:sldId id="371" r:id="rId19"/>
    <p:sldId id="391" r:id="rId20"/>
    <p:sldId id="383" r:id="rId21"/>
    <p:sldId id="384" r:id="rId22"/>
    <p:sldId id="385" r:id="rId23"/>
    <p:sldId id="381" r:id="rId24"/>
    <p:sldId id="382" r:id="rId25"/>
    <p:sldId id="340" r:id="rId26"/>
    <p:sldId id="373" r:id="rId27"/>
    <p:sldId id="372" r:id="rId28"/>
    <p:sldId id="317" r:id="rId29"/>
    <p:sldId id="331" r:id="rId30"/>
    <p:sldId id="387" r:id="rId31"/>
    <p:sldId id="309" r:id="rId32"/>
    <p:sldId id="328" r:id="rId33"/>
    <p:sldId id="349" r:id="rId34"/>
    <p:sldId id="350" r:id="rId35"/>
    <p:sldId id="374" r:id="rId36"/>
    <p:sldId id="352" r:id="rId37"/>
    <p:sldId id="386" r:id="rId38"/>
    <p:sldId id="353" r:id="rId39"/>
    <p:sldId id="354" r:id="rId40"/>
    <p:sldId id="355" r:id="rId41"/>
    <p:sldId id="395" r:id="rId42"/>
    <p:sldId id="357" r:id="rId43"/>
    <p:sldId id="397" r:id="rId44"/>
    <p:sldId id="396" r:id="rId45"/>
    <p:sldId id="400" r:id="rId46"/>
    <p:sldId id="401" r:id="rId47"/>
    <p:sldId id="358" r:id="rId48"/>
    <p:sldId id="398" r:id="rId49"/>
    <p:sldId id="359" r:id="rId50"/>
    <p:sldId id="377" r:id="rId51"/>
    <p:sldId id="380" r:id="rId52"/>
    <p:sldId id="379" r:id="rId53"/>
    <p:sldId id="376" r:id="rId54"/>
    <p:sldId id="360" r:id="rId55"/>
    <p:sldId id="362" r:id="rId56"/>
    <p:sldId id="363" r:id="rId57"/>
    <p:sldId id="405" r:id="rId58"/>
    <p:sldId id="364" r:id="rId59"/>
    <p:sldId id="365" r:id="rId60"/>
    <p:sldId id="366" r:id="rId61"/>
    <p:sldId id="367" r:id="rId62"/>
    <p:sldId id="368" r:id="rId63"/>
    <p:sldId id="311" r:id="rId64"/>
    <p:sldId id="259" r:id="rId65"/>
    <p:sldId id="402" r:id="rId66"/>
    <p:sldId id="410" r:id="rId67"/>
    <p:sldId id="315" r:id="rId68"/>
    <p:sldId id="261" r:id="rId69"/>
    <p:sldId id="321" r:id="rId70"/>
    <p:sldId id="337" r:id="rId71"/>
    <p:sldId id="300" r:id="rId72"/>
    <p:sldId id="301" r:id="rId73"/>
    <p:sldId id="313" r:id="rId74"/>
    <p:sldId id="409" r:id="rId75"/>
    <p:sldId id="408" r:id="rId76"/>
    <p:sldId id="375" r:id="rId77"/>
    <p:sldId id="406" r:id="rId78"/>
    <p:sldId id="407" r:id="rId79"/>
    <p:sldId id="302" r:id="rId80"/>
    <p:sldId id="306" r:id="rId81"/>
    <p:sldId id="303" r:id="rId82"/>
    <p:sldId id="304" r:id="rId83"/>
    <p:sldId id="307" r:id="rId84"/>
    <p:sldId id="308" r:id="rId85"/>
    <p:sldId id="322" r:id="rId86"/>
    <p:sldId id="323" r:id="rId87"/>
    <p:sldId id="403" r:id="rId88"/>
    <p:sldId id="404" r:id="rId89"/>
    <p:sldId id="392" r:id="rId90"/>
    <p:sldId id="324" r:id="rId91"/>
    <p:sldId id="327" r:id="rId92"/>
    <p:sldId id="336" r:id="rId93"/>
    <p:sldId id="345" r:id="rId94"/>
    <p:sldId id="258" r:id="rId95"/>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723" autoAdjust="0"/>
  </p:normalViewPr>
  <p:slideViewPr>
    <p:cSldViewPr>
      <p:cViewPr varScale="1">
        <p:scale>
          <a:sx n="105" d="100"/>
          <a:sy n="105" d="100"/>
        </p:scale>
        <p:origin x="179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7E2F6E4-3247-4C8B-8E23-F45695A8D978}" type="datetimeFigureOut">
              <a:rPr lang="pl-PL" smtClean="0"/>
              <a:pPr/>
              <a:t>06.03.2025</a:t>
            </a:fld>
            <a:endParaRPr lang="pl-PL"/>
          </a:p>
        </p:txBody>
      </p:sp>
      <p:sp>
        <p:nvSpPr>
          <p:cNvPr id="4" name="Symbol zastępczy stopki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05CDA81F-5EF7-415A-BDDC-79EC2FCFE53F}" type="slidenum">
              <a:rPr lang="pl-PL" smtClean="0"/>
              <a:pPr/>
              <a:t>‹#›</a:t>
            </a:fld>
            <a:endParaRPr lang="pl-PL"/>
          </a:p>
        </p:txBody>
      </p:sp>
    </p:spTree>
    <p:extLst>
      <p:ext uri="{BB962C8B-B14F-4D97-AF65-F5344CB8AC3E}">
        <p14:creationId xmlns:p14="http://schemas.microsoft.com/office/powerpoint/2010/main" val="2449587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06.03.2025</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10DC9-2295-CDA1-5C84-B10433DAAF83}"/>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58C01335-E111-FBA9-49D2-5F86F0FD7AD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D8EBF627-A034-945C-F59A-447781DF1285}"/>
              </a:ext>
            </a:extLst>
          </p:cNvPr>
          <p:cNvSpPr>
            <a:spLocks noGrp="1"/>
          </p:cNvSpPr>
          <p:nvPr>
            <p:ph type="body" idx="1"/>
          </p:nvPr>
        </p:nvSpPr>
        <p:spPr/>
        <p:txBody>
          <a:bodyPr>
            <a:normAutofit/>
          </a:bodyPr>
          <a:lstStyle/>
          <a:p>
            <a:endParaRPr lang="pl-PL" dirty="0"/>
          </a:p>
        </p:txBody>
      </p:sp>
      <p:sp>
        <p:nvSpPr>
          <p:cNvPr id="4" name="Symbol zastępczy numeru slajdu 3">
            <a:extLst>
              <a:ext uri="{FF2B5EF4-FFF2-40B4-BE49-F238E27FC236}">
                <a16:creationId xmlns:a16="http://schemas.microsoft.com/office/drawing/2014/main" id="{D9801152-9D2E-435B-2649-E7D93F64833B}"/>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716AA0-E4C9-41B3-AAD2-18550FCFCA6F}" type="slidenum">
              <a:rPr kumimoji="0" lang="pl-P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pl-PL"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83306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64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872D85D8-BD79-4B6A-AF38-51CD001DEDC7}" type="datetime1">
              <a:rPr lang="pl-PL" smtClean="0"/>
              <a:pPr/>
              <a:t>06.03.2025</a:t>
            </a:fld>
            <a:endParaRPr lang="pl-PL"/>
          </a:p>
        </p:txBody>
      </p:sp>
      <p:sp>
        <p:nvSpPr>
          <p:cNvPr id="17" name="Footer Placeholder 16"/>
          <p:cNvSpPr>
            <a:spLocks noGrp="1"/>
          </p:cNvSpPr>
          <p:nvPr>
            <p:ph type="ftr" sz="quarter" idx="11"/>
          </p:nvPr>
        </p:nvSpPr>
        <p:spPr/>
        <p:txBody>
          <a:bodyPr/>
          <a:lstStyle/>
          <a:p>
            <a:r>
              <a:rPr lang="pl-PL"/>
              <a:t>SPODO</a:t>
            </a:r>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06.03.2025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06.03.2025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06.03.2025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06.03.2025</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06.03.2025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06.03.2025</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06.03.2025</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06.03.2025</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06.03.2025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06.03.2025</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06.03.2025</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a:t>SPODO</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57158" y="2000240"/>
            <a:ext cx="8352928" cy="3123779"/>
          </a:xfrm>
        </p:spPr>
        <p:txBody>
          <a:bodyPr>
            <a:normAutofit fontScale="90000"/>
          </a:bodyPr>
          <a:lstStyle/>
          <a:p>
            <a:r>
              <a:rPr lang="pl-PL" b="1" dirty="0"/>
              <a:t>Forma elektroniczna czynności prawnych. Podpis elektroniczny </a:t>
            </a:r>
            <a:br>
              <a:rPr lang="pl-PL" b="1" dirty="0"/>
            </a:br>
            <a:r>
              <a:rPr lang="pl-PL" b="1" dirty="0"/>
              <a:t>i jego zastosowanie</a:t>
            </a:r>
            <a:br>
              <a:rPr lang="pl-PL" b="1" dirty="0"/>
            </a:br>
            <a:br>
              <a:rPr lang="pl-PL" sz="3000" dirty="0"/>
            </a:br>
            <a:endParaRPr lang="pl-PL" sz="3000" i="1" dirty="0"/>
          </a:p>
        </p:txBody>
      </p:sp>
      <p:sp>
        <p:nvSpPr>
          <p:cNvPr id="3" name="Podtytuł 2"/>
          <p:cNvSpPr>
            <a:spLocks noGrp="1"/>
          </p:cNvSpPr>
          <p:nvPr>
            <p:ph type="subTitle" idx="1"/>
          </p:nvPr>
        </p:nvSpPr>
        <p:spPr>
          <a:xfrm flipH="1" flipV="1">
            <a:off x="11715800" y="6644208"/>
            <a:ext cx="357190" cy="428130"/>
          </a:xfrm>
        </p:spPr>
        <p:txBody>
          <a:bodyPr anchor="b">
            <a:normAutofit fontScale="92500" lnSpcReduction="20000"/>
          </a:bodyPr>
          <a:lstStyle/>
          <a:p>
            <a:endParaRPr lang="pl-PL"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Dokument - pojęcie</a:t>
            </a:r>
          </a:p>
        </p:txBody>
      </p:sp>
      <p:sp>
        <p:nvSpPr>
          <p:cNvPr id="3" name="Symbol zastępczy zawartości 2"/>
          <p:cNvSpPr>
            <a:spLocks noGrp="1"/>
          </p:cNvSpPr>
          <p:nvPr>
            <p:ph idx="1"/>
          </p:nvPr>
        </p:nvSpPr>
        <p:spPr/>
        <p:txBody>
          <a:bodyPr>
            <a:normAutofit/>
          </a:bodyPr>
          <a:lstStyle/>
          <a:p>
            <a:pPr marL="0" indent="0" algn="just">
              <a:buNone/>
            </a:pPr>
            <a:r>
              <a:rPr lang="pl-PL" dirty="0"/>
              <a:t>Kodeks cywilny nie określa w art. 78 bliżej pojęcia dokumentu, o którym mowa w tym przepisie. </a:t>
            </a:r>
            <a:r>
              <a:rPr lang="pl-PL" b="1" dirty="0"/>
              <a:t>Uznaje się, że dokument taki może być sporządzony za pomocą takich materiałów, które mogą utrwalić </a:t>
            </a:r>
            <a:r>
              <a:rPr lang="pl-PL" b="1" u="sng" dirty="0"/>
              <a:t>treść złożonego oświadczenia woli</a:t>
            </a:r>
            <a:r>
              <a:rPr lang="pl-PL" b="1" dirty="0"/>
              <a:t> (może być napisany ręcznie lub maszynowo, w formie wydruku komputerowego lub innego rodzaju formularza itp.</a:t>
            </a:r>
            <a:r>
              <a:rPr lang="pl-PL" dirty="0"/>
              <a:t>). </a:t>
            </a:r>
          </a:p>
        </p:txBody>
      </p:sp>
    </p:spTree>
    <p:extLst>
      <p:ext uri="{BB962C8B-B14F-4D97-AF65-F5344CB8AC3E}">
        <p14:creationId xmlns:p14="http://schemas.microsoft.com/office/powerpoint/2010/main" val="1105357212"/>
      </p:ext>
    </p:extLst>
  </p:cSld>
  <p:clrMapOvr>
    <a:masterClrMapping/>
  </p:clrMapOvr>
  <p:transition>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DD355D-BF9F-5621-6ECB-0381CE080D5D}"/>
              </a:ext>
            </a:extLst>
          </p:cNvPr>
          <p:cNvSpPr>
            <a:spLocks noGrp="1"/>
          </p:cNvSpPr>
          <p:nvPr>
            <p:ph type="title"/>
          </p:nvPr>
        </p:nvSpPr>
        <p:spPr/>
        <p:txBody>
          <a:bodyPr/>
          <a:lstStyle/>
          <a:p>
            <a:r>
              <a:rPr lang="pl-PL" dirty="0"/>
              <a:t>Podpis własnoręczny</a:t>
            </a:r>
          </a:p>
        </p:txBody>
      </p:sp>
      <p:sp>
        <p:nvSpPr>
          <p:cNvPr id="3" name="Symbol zastępczy zawartości 2">
            <a:extLst>
              <a:ext uri="{FF2B5EF4-FFF2-40B4-BE49-F238E27FC236}">
                <a16:creationId xmlns:a16="http://schemas.microsoft.com/office/drawing/2014/main" id="{C0D4EE01-32DB-02EB-1A1E-052CBF6425CD}"/>
              </a:ext>
            </a:extLst>
          </p:cNvPr>
          <p:cNvSpPr>
            <a:spLocks noGrp="1"/>
          </p:cNvSpPr>
          <p:nvPr>
            <p:ph idx="1"/>
          </p:nvPr>
        </p:nvSpPr>
        <p:spPr/>
        <p:txBody>
          <a:bodyPr>
            <a:normAutofit fontScale="92500"/>
          </a:bodyPr>
          <a:lstStyle/>
          <a:p>
            <a:pPr algn="just"/>
            <a:r>
              <a:rPr lang="pl-PL" dirty="0"/>
              <a:t>Brak definicji legalnej</a:t>
            </a:r>
          </a:p>
          <a:p>
            <a:pPr algn="just"/>
            <a:r>
              <a:rPr lang="pl-PL" dirty="0"/>
              <a:t>Definicja doktrynalna: nośnik powtarzających się indywidualnych cech, utrudniających podrobienie ale jednocześnie pozwalających na odróżnienie go od innych. Podpis powinien zawierać znaki graficzne pozwalające na ustalenie tożsamości osób - osoby, która go złożyła przy czym za minimalny znak graficzny zazwyczaj przyjmuje się nazwisko (K. Kupczyński, Forma pisemna czynności prawnych);</a:t>
            </a:r>
          </a:p>
          <a:p>
            <a:pPr algn="just"/>
            <a:r>
              <a:rPr lang="pl-PL" dirty="0"/>
              <a:t>Cechy:</a:t>
            </a:r>
          </a:p>
        </p:txBody>
      </p:sp>
    </p:spTree>
    <p:extLst>
      <p:ext uri="{BB962C8B-B14F-4D97-AF65-F5344CB8AC3E}">
        <p14:creationId xmlns:p14="http://schemas.microsoft.com/office/powerpoint/2010/main" val="3939094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FE324-3A7D-252D-AA76-0E099BF60F0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37BE32C-A693-C8BA-9EDC-671C8B5C4747}"/>
              </a:ext>
            </a:extLst>
          </p:cNvPr>
          <p:cNvSpPr>
            <a:spLocks noGrp="1"/>
          </p:cNvSpPr>
          <p:nvPr>
            <p:ph type="title"/>
          </p:nvPr>
        </p:nvSpPr>
        <p:spPr/>
        <p:txBody>
          <a:bodyPr>
            <a:normAutofit/>
          </a:bodyPr>
          <a:lstStyle/>
          <a:p>
            <a:r>
              <a:rPr lang="pl-PL" b="1" dirty="0"/>
              <a:t>Podpis własnoręczny</a:t>
            </a:r>
          </a:p>
        </p:txBody>
      </p:sp>
      <p:sp>
        <p:nvSpPr>
          <p:cNvPr id="3" name="Symbol zastępczy zawartości 2">
            <a:extLst>
              <a:ext uri="{FF2B5EF4-FFF2-40B4-BE49-F238E27FC236}">
                <a16:creationId xmlns:a16="http://schemas.microsoft.com/office/drawing/2014/main" id="{917117C4-D196-A349-6A15-1F81D7E12444}"/>
              </a:ext>
            </a:extLst>
          </p:cNvPr>
          <p:cNvSpPr>
            <a:spLocks noGrp="1"/>
          </p:cNvSpPr>
          <p:nvPr>
            <p:ph idx="1"/>
          </p:nvPr>
        </p:nvSpPr>
        <p:spPr/>
        <p:txBody>
          <a:bodyPr>
            <a:noAutofit/>
          </a:bodyPr>
          <a:lstStyle/>
          <a:p>
            <a:pPr algn="just"/>
            <a:r>
              <a:rPr lang="pl-PL" sz="1400" dirty="0"/>
              <a:t>Jest językowym znakiem graficznym składającym się z ciągu liter; co do zasady nie mogą być drukowane , chyba że tylko takie potrafi pisać składający oświadczenie;</a:t>
            </a:r>
          </a:p>
          <a:p>
            <a:pPr algn="just"/>
            <a:r>
              <a:rPr lang="pl-PL" sz="1400" b="1" dirty="0"/>
              <a:t>Własnoręczny</a:t>
            </a:r>
            <a:r>
              <a:rPr lang="pl-PL" sz="1400" dirty="0"/>
              <a:t> tzn., ma być swój - nie cudzy i że powinien być złożony osobiście (prawa lub lewą ręką), nie wyklucza to możliwości podpisania się </a:t>
            </a:r>
            <a:r>
              <a:rPr lang="pl-PL" sz="1400" b="1" dirty="0"/>
              <a:t>protezą ręki lub palcami stóp</a:t>
            </a:r>
            <a:r>
              <a:rPr lang="pl-PL" sz="1400" dirty="0"/>
              <a:t>. Nie będzie nim jednak mechanicznie odbita kopia – tzw. </a:t>
            </a:r>
            <a:r>
              <a:rPr lang="pl-PL" sz="1400" dirty="0" err="1"/>
              <a:t>faksymila</a:t>
            </a:r>
            <a:r>
              <a:rPr lang="pl-PL" sz="1400" dirty="0"/>
              <a:t>, choć tego rodzaju postać podpisu jest dopuszczona na niektórych papierach wartościowych (na akcjach i obligacjach); </a:t>
            </a:r>
          </a:p>
          <a:p>
            <a:pPr algn="just"/>
            <a:r>
              <a:rPr lang="pl-PL" sz="1400" b="1" dirty="0"/>
              <a:t>Podpis musi określać osobę składającą oświadczenie woli </a:t>
            </a:r>
            <a:r>
              <a:rPr lang="pl-PL" sz="1400" dirty="0"/>
              <a:t>w ten sposób realizuje on funkcję identyfikacyjną;</a:t>
            </a:r>
          </a:p>
          <a:p>
            <a:pPr algn="just"/>
            <a:r>
              <a:rPr lang="pl-PL" sz="1400" b="1" dirty="0"/>
              <a:t>Minimalna treść podpisu</a:t>
            </a:r>
            <a:r>
              <a:rPr lang="pl-PL" sz="1400" dirty="0"/>
              <a:t> – może składać się z imion, z 1 tylko imienia, jego skrótu w formie zdrobniałej, z pominięciem niektórych liter, czy tylko inicjału ale wcale imienia nie musi być, - podpis powinien obejmować co najmniej nazwisko (jednoczłonowe , tylko jeden człon, z pominięciem liter , przedrostków typu von), w tym również w postaci nieczytelnej (weksle) ale charakterystycznej dla podpisującego (w tym wypadku granicą skuteczności podpisu jest możliwość jego weryfikacji w drodze ekspertyzy </a:t>
            </a:r>
            <a:r>
              <a:rPr lang="pl-PL" sz="1400" dirty="0" err="1"/>
              <a:t>pismoznawczej</a:t>
            </a:r>
            <a:r>
              <a:rPr lang="pl-PL" sz="1400" dirty="0"/>
              <a:t>); może to być tylko pseudonim, wyjątkowo samo imię w przypadku testamentu własnoręcznego skierowanego do członka rodziny (jeżeli stosunek osobisty spadkodawcy i adresata uzasadnia tego rodzaju podpis);nie może to być inicjał imienia i nazwiska;</a:t>
            </a:r>
          </a:p>
        </p:txBody>
      </p:sp>
    </p:spTree>
    <p:extLst>
      <p:ext uri="{BB962C8B-B14F-4D97-AF65-F5344CB8AC3E}">
        <p14:creationId xmlns:p14="http://schemas.microsoft.com/office/powerpoint/2010/main" val="2449389947"/>
      </p:ext>
    </p:extLst>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1FE25-54A8-81DA-D4DF-88DA8C6F18AE}"/>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BE9A64AC-32EB-03ED-81E2-199348A27238}"/>
              </a:ext>
            </a:extLst>
          </p:cNvPr>
          <p:cNvSpPr>
            <a:spLocks noGrp="1"/>
          </p:cNvSpPr>
          <p:nvPr>
            <p:ph type="title"/>
          </p:nvPr>
        </p:nvSpPr>
        <p:spPr/>
        <p:txBody>
          <a:bodyPr/>
          <a:lstStyle/>
          <a:p>
            <a:r>
              <a:rPr lang="pl-PL" dirty="0"/>
              <a:t>Podpis własnoręczny</a:t>
            </a:r>
          </a:p>
        </p:txBody>
      </p:sp>
      <p:sp>
        <p:nvSpPr>
          <p:cNvPr id="3" name="Symbol zastępczy zawartości 2">
            <a:extLst>
              <a:ext uri="{FF2B5EF4-FFF2-40B4-BE49-F238E27FC236}">
                <a16:creationId xmlns:a16="http://schemas.microsoft.com/office/drawing/2014/main" id="{30B75257-0FB4-5AC4-283C-C8A015A04D63}"/>
              </a:ext>
            </a:extLst>
          </p:cNvPr>
          <p:cNvSpPr>
            <a:spLocks noGrp="1"/>
          </p:cNvSpPr>
          <p:nvPr>
            <p:ph idx="1"/>
          </p:nvPr>
        </p:nvSpPr>
        <p:spPr/>
        <p:txBody>
          <a:bodyPr>
            <a:normAutofit fontScale="85000" lnSpcReduction="20000"/>
          </a:bodyPr>
          <a:lstStyle/>
          <a:p>
            <a:pPr algn="just"/>
            <a:r>
              <a:rPr lang="pl-PL" dirty="0"/>
              <a:t>Występuje na dokumencie papierowym;</a:t>
            </a:r>
          </a:p>
          <a:p>
            <a:pPr algn="just"/>
            <a:r>
              <a:rPr lang="pl-PL" dirty="0"/>
              <a:t>Podpis powinien pozostawać w takim związku przestrzennym z dokumentem, aby potwierdzać zarówno ostateczność złożonego oświadczenia woli jak i akceptację jego treści. W związku z tym, że typowym, miejscem sporządzenia podpisu jest miejsce pod treścią oświadczenia woli – tam powinien znajdować się podpis, </a:t>
            </a:r>
          </a:p>
          <a:p>
            <a:pPr algn="just"/>
            <a:r>
              <a:rPr lang="pl-PL" dirty="0"/>
              <a:t>Technika sporządzenia podpisu powinna zapewniać jego trwałość (pióro, długopis i trwały materiał na którym ma się znajdować);</a:t>
            </a:r>
          </a:p>
          <a:p>
            <a:pPr algn="just"/>
            <a:r>
              <a:rPr lang="pl-PL" dirty="0"/>
              <a:t>Liczne wypowiedzi doktryny prawa: „podpis stanowi na ogół afirmację dokumentu”, najlepszy gwarant prawdziwości oświadczenia skierowanego do innego podmiotu.</a:t>
            </a:r>
          </a:p>
          <a:p>
            <a:endParaRPr lang="pl-PL" dirty="0"/>
          </a:p>
          <a:p>
            <a:endParaRPr lang="pl-PL" dirty="0"/>
          </a:p>
          <a:p>
            <a:endParaRPr lang="pl-PL" dirty="0"/>
          </a:p>
        </p:txBody>
      </p:sp>
    </p:spTree>
    <p:extLst>
      <p:ext uri="{BB962C8B-B14F-4D97-AF65-F5344CB8AC3E}">
        <p14:creationId xmlns:p14="http://schemas.microsoft.com/office/powerpoint/2010/main" val="1389388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Forma elektroniczna czynności prawnej</a:t>
            </a:r>
          </a:p>
        </p:txBody>
      </p:sp>
      <p:sp>
        <p:nvSpPr>
          <p:cNvPr id="3" name="Symbol zastępczy zawartości 2"/>
          <p:cNvSpPr>
            <a:spLocks noGrp="1"/>
          </p:cNvSpPr>
          <p:nvPr>
            <p:ph idx="1"/>
          </p:nvPr>
        </p:nvSpPr>
        <p:spPr/>
        <p:txBody>
          <a:bodyPr>
            <a:normAutofit fontScale="55000" lnSpcReduction="20000"/>
          </a:bodyPr>
          <a:lstStyle/>
          <a:p>
            <a:pPr marL="0" indent="0" algn="just">
              <a:buNone/>
            </a:pPr>
            <a:r>
              <a:rPr lang="pl-PL" dirty="0"/>
              <a:t>W myśl art.  78 (1) § 1 KC: Do zachowania elektronicznej formy czynności prawnej wystarcza złożenie oświadczenia woli w postaci elektronicznej i opatrzenie go </a:t>
            </a:r>
            <a:r>
              <a:rPr lang="pl-PL" b="1" dirty="0"/>
              <a:t>kwalifikowanym podpisem elektronicznym</a:t>
            </a:r>
            <a:r>
              <a:rPr lang="pl-PL" dirty="0"/>
              <a:t>. </a:t>
            </a:r>
          </a:p>
          <a:p>
            <a:pPr marL="0" indent="0" algn="just">
              <a:buNone/>
            </a:pPr>
            <a:r>
              <a:rPr lang="pl-PL" dirty="0"/>
              <a:t>Elektroniczna forma czynności prawnych związana jest z obrotem za pomocą nowoczesnych środków porozumiewania się, gdzie w czasach bardzo szybkiego postępu technologicznego wzrasta rola komunikacji elektronicznej. </a:t>
            </a:r>
            <a:r>
              <a:rPr lang="pl-PL" b="1" dirty="0"/>
              <a:t>Oświadczenia woli składane za pośrednictwem Internetu czy poczty elektronicznej stały się powszechne, i to nie tylko pośród podmiotów profesjonalnych.</a:t>
            </a:r>
            <a:r>
              <a:rPr lang="pl-PL" dirty="0"/>
              <a:t> </a:t>
            </a:r>
            <a:r>
              <a:rPr lang="pl-PL" b="1" dirty="0"/>
              <a:t>Ustawodawca, dostrzegając to zjawisko, zdecydował się na wyróżnienie formy, której dochowanie ma zwiększać bezpieczeństwo transakcji dokonywanych w obrocie elektronicznym. </a:t>
            </a:r>
          </a:p>
          <a:p>
            <a:pPr marL="0" indent="0" algn="just">
              <a:buNone/>
            </a:pPr>
            <a:r>
              <a:rPr lang="pl-PL" b="1" dirty="0"/>
              <a:t>Forma ta jest oparta na wykorzystaniu podpisu elektroniczneg</a:t>
            </a:r>
            <a:r>
              <a:rPr lang="pl-PL" dirty="0"/>
              <a:t>o powiązanego z konkretną osobą, która składa ten podpis za pomocą stosownych urządzeń technicznych, pozwalając jednocześnie na integrację z danymi opatrzonymi takim podpisem i rozpoznawalność ewentualnych zmian takich danych.</a:t>
            </a:r>
          </a:p>
          <a:p>
            <a:pPr marL="0" indent="0" algn="just">
              <a:buNone/>
            </a:pPr>
            <a:r>
              <a:rPr lang="pl-PL" dirty="0"/>
              <a:t>Zauważyć trzeba, że </a:t>
            </a:r>
            <a:r>
              <a:rPr lang="pl-PL" b="1" dirty="0"/>
              <a:t>znaczenie prawne formy elektronicznej nie zawsze pokrywać będzie się ze znaczeniem potocznym tego terminu</a:t>
            </a:r>
            <a:r>
              <a:rPr lang="pl-PL" dirty="0"/>
              <a:t>. W tym pierwszym wypadku chodzi bowiem o złożenie oświadczenia woli w postaci elektronicznej i opatrzenie go kwalifikowanym podpisem elektronicznym, podczas </a:t>
            </a:r>
            <a:r>
              <a:rPr lang="pl-PL" b="1" dirty="0"/>
              <a:t>gdy potocznie mówi się zazwyczaj o każdej elektronicznej postaci informacji.</a:t>
            </a:r>
          </a:p>
        </p:txBody>
      </p:sp>
    </p:spTree>
    <p:extLst>
      <p:ext uri="{BB962C8B-B14F-4D97-AF65-F5344CB8AC3E}">
        <p14:creationId xmlns:p14="http://schemas.microsoft.com/office/powerpoint/2010/main" val="2103070370"/>
      </p:ext>
    </p:extLst>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Przesłanki zachowania formy elektronicznej</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W komentowanym art. 78 (1) § 1 KC określono więc </a:t>
            </a:r>
            <a:r>
              <a:rPr lang="pl-PL" b="1" dirty="0"/>
              <a:t>wyraźnie systemową i funkcjonalną </a:t>
            </a:r>
            <a:r>
              <a:rPr lang="pl-PL" dirty="0"/>
              <a:t>odrębność formy elektronicznej od formy pisemnej oraz od formy dokumentowej. Jest to forma ekwiwalentna formie pisemnej zwyklej (nie jej kwalifikowanym postaciom) nawet wówczas gdy forma została zastrzeżona ad solemnitatem, itd.. </a:t>
            </a:r>
          </a:p>
          <a:p>
            <a:pPr marL="0" indent="0" algn="just">
              <a:buNone/>
            </a:pPr>
            <a:r>
              <a:rPr lang="pl-PL" b="1" dirty="0"/>
              <a:t>Postać oświadczenia</a:t>
            </a:r>
            <a:r>
              <a:rPr lang="pl-PL" dirty="0"/>
              <a:t>. Elektroniczna postać oświadczenia oznacza w zasadzie dowolne działanie osoby składającej oświadczenie w świecie środków komunikacji elektronicznej. Ta dowolność jest jednak pozorna i ograniczona do stanów faktycznych, w których możliwe jest zastosowanie kwalifikowanego podpisu elektronicznego. Musi on objąć całość elektronicznego oświadczenia woli (należy podpisać je „elektronicznie”).</a:t>
            </a:r>
          </a:p>
          <a:p>
            <a:pPr marL="0" indent="0" algn="just">
              <a:buNone/>
            </a:pPr>
            <a:r>
              <a:rPr lang="pl-PL" b="1" dirty="0"/>
              <a:t>Środki komunikacji elektronicznej </a:t>
            </a:r>
            <a:r>
              <a:rPr lang="pl-PL" dirty="0"/>
              <a:t>(art. 2 pkt. 5 </a:t>
            </a:r>
            <a:r>
              <a:rPr lang="pl-PL" dirty="0" err="1"/>
              <a:t>uśude</a:t>
            </a:r>
            <a:r>
              <a:rPr lang="pl-PL" dirty="0"/>
              <a:t>) rozwiązania techniczne, w tym urządzenia teleinformatyczne i współpracujące z nimi narzędzia programowe, umożliwiające indywidualne porozumiewanie się na odległość przy wykorzystaniu transmisji danych między systemami teleinformatycznymi, a w szczególności pocztę elektroniczną. </a:t>
            </a:r>
          </a:p>
          <a:p>
            <a:pPr marL="0" indent="0" algn="just">
              <a:buNone/>
            </a:pPr>
            <a:endParaRPr lang="pl-PL" dirty="0"/>
          </a:p>
        </p:txBody>
      </p:sp>
    </p:spTree>
    <p:extLst>
      <p:ext uri="{BB962C8B-B14F-4D97-AF65-F5344CB8AC3E}">
        <p14:creationId xmlns:p14="http://schemas.microsoft.com/office/powerpoint/2010/main" val="72772841"/>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Przesłanki zachowania formy elektronicznej czynności prawnej</a:t>
            </a:r>
          </a:p>
        </p:txBody>
      </p:sp>
      <p:sp>
        <p:nvSpPr>
          <p:cNvPr id="3" name="Symbol zastępczy zawartości 2"/>
          <p:cNvSpPr>
            <a:spLocks noGrp="1"/>
          </p:cNvSpPr>
          <p:nvPr>
            <p:ph idx="1"/>
          </p:nvPr>
        </p:nvSpPr>
        <p:spPr>
          <a:xfrm>
            <a:off x="484227" y="1700808"/>
            <a:ext cx="8229600" cy="4709160"/>
          </a:xfrm>
        </p:spPr>
        <p:txBody>
          <a:bodyPr>
            <a:noAutofit/>
          </a:bodyPr>
          <a:lstStyle/>
          <a:p>
            <a:pPr algn="just"/>
            <a:r>
              <a:rPr lang="pl-PL" sz="1600" b="1" dirty="0"/>
              <a:t>Kwalifikowany podpis elektroniczny</a:t>
            </a:r>
            <a:r>
              <a:rPr lang="pl-PL" sz="1600" dirty="0"/>
              <a:t>. Na poziomie prawa europejskiego wymagania dotyczące podpisów elektronicznych uregulowane są w Rozporządzeniu Parlamentu Europejskiego i Rady (EU) Nr 910/2014 z 23.7.2014 r. w sprawie identyfikacji elektronicznej i usług zaufania w odniesieniu do transakcji elektronicznych na rynku wewnętrznym oraz uchylającego dyrektywę. W prawie polskim zagadnienia te reguluje ustawa z 5.9.2016 r. o usługach zaufania oraz identyfikacji elektronicznej.</a:t>
            </a:r>
          </a:p>
          <a:p>
            <a:pPr algn="just"/>
            <a:r>
              <a:rPr lang="pl-PL" sz="1600" dirty="0"/>
              <a:t>Dla zachowania formy elektronicznej należy opatrzyć oświadczenie woli kwalifikowanym podpisem elektronicznym w znaczeniu rozporządzenia </a:t>
            </a:r>
            <a:r>
              <a:rPr lang="pl-PL" sz="1600" dirty="0" err="1"/>
              <a:t>eIDAS</a:t>
            </a:r>
            <a:r>
              <a:rPr lang="pl-PL" sz="1600" dirty="0"/>
              <a:t>. Definicja kwalifikowanego podpisu elektronicznego zawarta jest obecnie w art. 3 pkt 12 rozporządzenia </a:t>
            </a:r>
            <a:r>
              <a:rPr lang="pl-PL" sz="1600" dirty="0" err="1"/>
              <a:t>eIDAS</a:t>
            </a:r>
            <a:r>
              <a:rPr lang="pl-PL" sz="1600" dirty="0"/>
              <a:t>. </a:t>
            </a:r>
          </a:p>
          <a:p>
            <a:pPr algn="just"/>
            <a:r>
              <a:rPr lang="pl-PL" sz="1600" dirty="0"/>
              <a:t>Według tego przepisu taki </a:t>
            </a:r>
            <a:r>
              <a:rPr lang="pl-PL" sz="1600" b="1" dirty="0"/>
              <a:t>podpis oznacza zaawansowany podpis elektroniczny, który jest składany za pomocą kwalifikowanego urządzenia do składania podpisu elektronicznego i który opiera się na kwalifikowanym certyfikacie podpisu elektronicznego.</a:t>
            </a:r>
            <a:r>
              <a:rPr lang="pl-PL" sz="1600" dirty="0"/>
              <a:t> Przymiot "kwalifikowany" oznacza, że podpis spełniający wskazane w rozporządzeniu </a:t>
            </a:r>
            <a:r>
              <a:rPr lang="pl-PL" sz="1600" dirty="0" err="1"/>
              <a:t>eIDAS</a:t>
            </a:r>
            <a:r>
              <a:rPr lang="pl-PL" sz="1600" dirty="0"/>
              <a:t> kryteria będzie mógł posłużyć wywoływaniu określonych skutków prawnych. </a:t>
            </a:r>
          </a:p>
          <a:p>
            <a:pPr algn="just"/>
            <a:r>
              <a:rPr lang="pl-PL" sz="1600" dirty="0"/>
              <a:t>Ten podpis charakteryzuje się niepowtarzalnością , unikatowością, odpornością na podrobienie. Jest równoważny podpisowi własnoręcznemu (art. 25 rozporządzenia </a:t>
            </a:r>
            <a:r>
              <a:rPr lang="pl-PL" sz="1600" dirty="0" err="1"/>
              <a:t>eIDAS</a:t>
            </a:r>
            <a:r>
              <a:rPr lang="pl-PL" sz="1600" dirty="0"/>
              <a:t>) </a:t>
            </a:r>
          </a:p>
        </p:txBody>
      </p:sp>
    </p:spTree>
    <p:extLst>
      <p:ext uri="{BB962C8B-B14F-4D97-AF65-F5344CB8AC3E}">
        <p14:creationId xmlns:p14="http://schemas.microsoft.com/office/powerpoint/2010/main" val="2351001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Forma elektroniczna</a:t>
            </a:r>
          </a:p>
        </p:txBody>
      </p:sp>
      <p:sp>
        <p:nvSpPr>
          <p:cNvPr id="3" name="Symbol zastępczy zawartości 2"/>
          <p:cNvSpPr>
            <a:spLocks noGrp="1"/>
          </p:cNvSpPr>
          <p:nvPr>
            <p:ph idx="1"/>
          </p:nvPr>
        </p:nvSpPr>
        <p:spPr/>
        <p:txBody>
          <a:bodyPr>
            <a:normAutofit fontScale="92500" lnSpcReduction="20000"/>
          </a:bodyPr>
          <a:lstStyle/>
          <a:p>
            <a:pPr algn="just"/>
            <a:r>
              <a:rPr lang="pl-PL" dirty="0"/>
              <a:t>W obecnym stanie prawnym nie ulega wątpliwości, że "forma elektroniczna" stanowi </a:t>
            </a:r>
            <a:r>
              <a:rPr lang="pl-PL" b="1" dirty="0"/>
              <a:t>odrębną formę dokonania czynności prawnej równorzędną formie pisemnej</a:t>
            </a:r>
            <a:r>
              <a:rPr lang="pl-PL" dirty="0"/>
              <a:t>, a </a:t>
            </a:r>
            <a:r>
              <a:rPr lang="pl-PL" u="sng" dirty="0"/>
              <a:t>nie jedynie postać (podtyp) formy pisemnej</a:t>
            </a:r>
            <a:r>
              <a:rPr lang="pl-PL" dirty="0"/>
              <a:t>.</a:t>
            </a:r>
          </a:p>
          <a:p>
            <a:pPr algn="just"/>
            <a:r>
              <a:rPr lang="pl-PL" b="1" dirty="0"/>
              <a:t>Elektroniczna forma czynności prawnej </a:t>
            </a:r>
            <a:r>
              <a:rPr lang="pl-PL" dirty="0"/>
              <a:t>może być wykorzystana do zastąpienia zwykłej formy pisemnej zarówno w przypadku, gdy wymóg zachowania tej formy wynika z przepisu, jak i z czynności prawnej. </a:t>
            </a:r>
          </a:p>
          <a:p>
            <a:pPr algn="just"/>
            <a:r>
              <a:rPr lang="pl-PL" dirty="0"/>
              <a:t>Nic nie stoi także na przeszkodzie, aby jedna strona złożyła oświadczenie w formie pisemnej, a druga w elektronicznej.</a:t>
            </a:r>
          </a:p>
          <a:p>
            <a:endParaRPr lang="pl-PL" dirty="0"/>
          </a:p>
        </p:txBody>
      </p:sp>
    </p:spTree>
    <p:extLst>
      <p:ext uri="{BB962C8B-B14F-4D97-AF65-F5344CB8AC3E}">
        <p14:creationId xmlns:p14="http://schemas.microsoft.com/office/powerpoint/2010/main" val="3789824611"/>
      </p:ext>
    </p:extLst>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dirty="0"/>
              <a:t>Dopuszczalność zastrzeżenia formy czynności prawnej (formy szczególne)</a:t>
            </a:r>
          </a:p>
        </p:txBody>
      </p:sp>
      <p:sp>
        <p:nvSpPr>
          <p:cNvPr id="3" name="Symbol zastępczy zawartości 2"/>
          <p:cNvSpPr>
            <a:spLocks noGrp="1"/>
          </p:cNvSpPr>
          <p:nvPr>
            <p:ph idx="1"/>
          </p:nvPr>
        </p:nvSpPr>
        <p:spPr/>
        <p:txBody>
          <a:bodyPr>
            <a:normAutofit fontScale="62500" lnSpcReduction="20000"/>
          </a:bodyPr>
          <a:lstStyle/>
          <a:p>
            <a:pPr algn="just"/>
            <a:r>
              <a:rPr lang="pl-PL" b="1" i="1" dirty="0"/>
              <a:t>Ad solemnitatem </a:t>
            </a:r>
            <a:r>
              <a:rPr lang="pl-PL" dirty="0"/>
              <a:t>(pod rygorem nieważności), w grę wchodzi w tym wypadku nieważność bezwzględna , a zatem czynność prawna nie wywołuje zamierzonych skutków prawnych; gdy zastrzeżona jest forma pisemna to musi to być wyraźnie określone że pod rygorem nieważności (to samo dotyczy formy dokumentowej lub elektronicznej) a gdy forma pisemna szczególna np. akt notarialny wówczas to </a:t>
            </a:r>
            <a:r>
              <a:rPr lang="pl-PL" u="sng" dirty="0"/>
              <a:t>nie musi </a:t>
            </a:r>
            <a:r>
              <a:rPr lang="pl-PL" dirty="0"/>
              <a:t>być wyraźnie określone a niezachowanie tej formy pociągnie za sobą nieważność, chyba, że było wyraźne zastrzeżenie że dla wywołania konkretnego skutku prawnego; </a:t>
            </a:r>
          </a:p>
          <a:p>
            <a:pPr algn="just"/>
            <a:r>
              <a:rPr lang="pl-PL" i="1" u="sng" dirty="0"/>
              <a:t>Ad probationem </a:t>
            </a:r>
            <a:r>
              <a:rPr lang="pl-PL" dirty="0"/>
              <a:t>(dla celów dowodowych), dotyczy wyłącznie formy pisemnej zwykłej (nie jej kwalifikowanych postaci), formy dokumentowej oraz elektronicznej; ma miejsce wówczas, gdy np. w ustawie niebyło wprost określone że forma pisemna jest zastrzeżona pod rygorem nieważności i jednocześnie nie zastrzeżono tej formy dla wywołania określonych skutków prawnych;</a:t>
            </a:r>
          </a:p>
          <a:p>
            <a:pPr algn="just"/>
            <a:r>
              <a:rPr lang="pl-PL" i="1" u="sng" dirty="0"/>
              <a:t>Ad </a:t>
            </a:r>
            <a:r>
              <a:rPr lang="pl-PL" i="1" u="sng" dirty="0" err="1"/>
              <a:t>eventum</a:t>
            </a:r>
            <a:r>
              <a:rPr lang="pl-PL" i="1" u="sng" dirty="0"/>
              <a:t> </a:t>
            </a:r>
            <a:r>
              <a:rPr lang="pl-PL" dirty="0"/>
              <a:t>(dla wywołania oznaczonych skutków prawnych). Dotyczy formy pisemnej zwyklej oraz jej kwalifikowanych postaci. Regulacja ustawy lub treść umowy  wyraźnie musi wskazywać o jaki konkretnie skutek prawny chodzi.</a:t>
            </a:r>
          </a:p>
        </p:txBody>
      </p:sp>
    </p:spTree>
    <p:extLst>
      <p:ext uri="{BB962C8B-B14F-4D97-AF65-F5344CB8AC3E}">
        <p14:creationId xmlns:p14="http://schemas.microsoft.com/office/powerpoint/2010/main" val="338837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Niedochowanie formy zastrzeżonej pod rygorem</a:t>
            </a:r>
          </a:p>
        </p:txBody>
      </p:sp>
      <p:sp>
        <p:nvSpPr>
          <p:cNvPr id="3" name="Symbol zastępczy zawartości 2"/>
          <p:cNvSpPr>
            <a:spLocks noGrp="1"/>
          </p:cNvSpPr>
          <p:nvPr>
            <p:ph idx="1"/>
          </p:nvPr>
        </p:nvSpPr>
        <p:spPr/>
        <p:txBody>
          <a:bodyPr>
            <a:normAutofit fontScale="77500" lnSpcReduction="20000"/>
          </a:bodyPr>
          <a:lstStyle/>
          <a:p>
            <a:pPr algn="just"/>
            <a:r>
              <a:rPr lang="pl-PL" dirty="0"/>
              <a:t>Niedochowanie formy zastrzeżonej pod rygorem nieważności skutkuje bezwzględną nieważnością czynności prawnej. Czynność prawna dokonana bez zachowania formy wymaganej dla wywołania szczególnych skutków prawnych jest ważna i rodzi skutki prawne, jednak z wyjątkiem tych, dla których powstania konieczne było zadośćuczynienie warunkom co do formy. Konsekwencje braku dochowania formy zastrzeżonej dla celów dowodowych przejawiają się wyłącznie na płaszczyźnie procesowej. Czynność prawna jest ważna i wywołuje skutki prawne, jednakże w razie sporu sądowego nie będzie można przeprowadzić dowodu z przesłuchania stron i z zeznań świadków dla wykazania, że czynność prawna o określonej treści została dokonana. </a:t>
            </a:r>
          </a:p>
        </p:txBody>
      </p:sp>
    </p:spTree>
    <p:extLst>
      <p:ext uri="{BB962C8B-B14F-4D97-AF65-F5344CB8AC3E}">
        <p14:creationId xmlns:p14="http://schemas.microsoft.com/office/powerpoint/2010/main" val="3599559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fontScale="90000"/>
          </a:bodyPr>
          <a:lstStyle/>
          <a:p>
            <a:r>
              <a:rPr lang="pl-PL" b="1" dirty="0"/>
              <a:t>Wprowadzenie</a:t>
            </a:r>
            <a:br>
              <a:rPr lang="pl-PL" b="1" dirty="0"/>
            </a:br>
            <a:endParaRPr lang="pl-PL" b="1" dirty="0"/>
          </a:p>
        </p:txBody>
      </p:sp>
      <p:sp>
        <p:nvSpPr>
          <p:cNvPr id="6" name="Symbol zastępczy zawartości 5"/>
          <p:cNvSpPr>
            <a:spLocks noGrp="1"/>
          </p:cNvSpPr>
          <p:nvPr>
            <p:ph idx="1"/>
          </p:nvPr>
        </p:nvSpPr>
        <p:spPr/>
        <p:txBody>
          <a:bodyPr>
            <a:normAutofit fontScale="77500" lnSpcReduction="20000"/>
          </a:bodyPr>
          <a:lstStyle/>
          <a:p>
            <a:pPr algn="just"/>
            <a:r>
              <a:rPr lang="pl-PL" b="1" dirty="0"/>
              <a:t>Oświadczenie woli</a:t>
            </a:r>
            <a:r>
              <a:rPr lang="pl-PL" dirty="0"/>
              <a:t> jest elementem każdej czynności prawnej</a:t>
            </a:r>
            <a:r>
              <a:rPr lang="pl-PL" b="1" dirty="0"/>
              <a:t>;</a:t>
            </a:r>
          </a:p>
          <a:p>
            <a:pPr algn="just"/>
            <a:r>
              <a:rPr lang="pl-PL" b="1" dirty="0"/>
              <a:t>Czynność prawna </a:t>
            </a:r>
            <a:r>
              <a:rPr lang="pl-PL" dirty="0"/>
              <a:t>- to zdarzenia prawne (obok orzeczeń sądowych i aktów administracyjnych) zmierzające do wywołania skutku prawnego. </a:t>
            </a:r>
          </a:p>
          <a:p>
            <a:pPr algn="just"/>
            <a:r>
              <a:rPr lang="pl-PL" dirty="0"/>
              <a:t>To stan faktyczny w skład, którego wchodzi co najmniej jedno oświadczenie woli. Oświadczenie to polega na wyrażeniu przez podmiot prawa cywilnego zamiaru wywołania oznaczonych skutków prawnych. </a:t>
            </a:r>
          </a:p>
          <a:p>
            <a:pPr algn="just"/>
            <a:r>
              <a:rPr lang="pl-PL" dirty="0"/>
              <a:t>W skład czynności prawnej obok oświadczenia woli mogą wchodzić także inne elementy takie jak np. wydanie rzeczy (przy zastawie zwykłym), czy dokonanie wpisu we właściwym rejestrze. </a:t>
            </a:r>
          </a:p>
          <a:p>
            <a:pPr algn="just"/>
            <a:r>
              <a:rPr lang="pl-PL" b="1" dirty="0"/>
              <a:t>Czynność prawna </a:t>
            </a:r>
            <a:r>
              <a:rPr lang="pl-PL" dirty="0"/>
              <a:t>wywołuje skutki nie tylko z niej wynikające, ale również  wynikające z ustawy, z zasad współżycia społecznego i z ustalonych zwyczajów.</a:t>
            </a:r>
          </a:p>
        </p:txBody>
      </p:sp>
    </p:spTree>
    <p:extLst>
      <p:ext uri="{BB962C8B-B14F-4D97-AF65-F5344CB8AC3E}">
        <p14:creationId xmlns:p14="http://schemas.microsoft.com/office/powerpoint/2010/main" val="1164325164"/>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Ad solemnitatem </a:t>
            </a:r>
          </a:p>
        </p:txBody>
      </p:sp>
      <p:sp>
        <p:nvSpPr>
          <p:cNvPr id="3" name="Symbol zastępczy zawartości 2"/>
          <p:cNvSpPr>
            <a:spLocks noGrp="1"/>
          </p:cNvSpPr>
          <p:nvPr>
            <p:ph idx="1"/>
          </p:nvPr>
        </p:nvSpPr>
        <p:spPr/>
        <p:txBody>
          <a:bodyPr>
            <a:normAutofit fontScale="92500" lnSpcReduction="20000"/>
          </a:bodyPr>
          <a:lstStyle/>
          <a:p>
            <a:pPr algn="just"/>
            <a:r>
              <a:rPr lang="pl-PL" dirty="0"/>
              <a:t>Art. 99 par. 2 KC: Pełnomocnictwo ogólne powinno być pod rygorem nieważności udzielone na piśmie.  (wyraźne zastrzeżenie przy formie pisemnej zwykłej);</a:t>
            </a:r>
          </a:p>
          <a:p>
            <a:pPr algn="just"/>
            <a:r>
              <a:rPr lang="pl-PL" dirty="0"/>
              <a:t>Art. 158 KC: Umowa zobowiązująca do przeniesienia własności nieruchomości powinna być zawarta w formie aktu notarialnego. To samo dotyczy umowy przenoszącej własność, która zostaje zawarta w celu wykonania istniejącego uprzednio zobowiązania do przeniesienia własności nieruchomości; zobowiązanie powinno być w akcie wymienione (brak wyraźnego zastrzeżenia przy formie pisemnej kwalifikowanej).</a:t>
            </a:r>
          </a:p>
        </p:txBody>
      </p:sp>
    </p:spTree>
    <p:extLst>
      <p:ext uri="{BB962C8B-B14F-4D97-AF65-F5344CB8AC3E}">
        <p14:creationId xmlns:p14="http://schemas.microsoft.com/office/powerpoint/2010/main" val="30091153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Ad probationem</a:t>
            </a:r>
          </a:p>
        </p:txBody>
      </p:sp>
      <p:sp>
        <p:nvSpPr>
          <p:cNvPr id="3" name="Symbol zastępczy zawartości 2"/>
          <p:cNvSpPr>
            <a:spLocks noGrp="1"/>
          </p:cNvSpPr>
          <p:nvPr>
            <p:ph idx="1"/>
          </p:nvPr>
        </p:nvSpPr>
        <p:spPr/>
        <p:txBody>
          <a:bodyPr/>
          <a:lstStyle/>
          <a:p>
            <a:r>
              <a:rPr lang="pl-PL" dirty="0"/>
              <a:t>Art. 606 KC: </a:t>
            </a:r>
          </a:p>
          <a:p>
            <a:pPr marL="137160" indent="0" algn="just">
              <a:buNone/>
            </a:pPr>
            <a:r>
              <a:rPr lang="pl-PL" dirty="0"/>
              <a:t>Umowa dostawy powinna być stwierdzona pismem (brak wyraźnego zastrzeżenia , mowa o zwykłej formie pisemnej).</a:t>
            </a:r>
          </a:p>
        </p:txBody>
      </p:sp>
    </p:spTree>
    <p:extLst>
      <p:ext uri="{BB962C8B-B14F-4D97-AF65-F5344CB8AC3E}">
        <p14:creationId xmlns:p14="http://schemas.microsoft.com/office/powerpoint/2010/main" val="1472553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Ad </a:t>
            </a:r>
            <a:r>
              <a:rPr lang="pl-PL" dirty="0" err="1"/>
              <a:t>eventum</a:t>
            </a:r>
            <a:endParaRPr lang="pl-PL" dirty="0"/>
          </a:p>
        </p:txBody>
      </p:sp>
      <p:sp>
        <p:nvSpPr>
          <p:cNvPr id="3" name="Symbol zastępczy zawartości 2"/>
          <p:cNvSpPr>
            <a:spLocks noGrp="1"/>
          </p:cNvSpPr>
          <p:nvPr>
            <p:ph idx="1"/>
          </p:nvPr>
        </p:nvSpPr>
        <p:spPr/>
        <p:txBody>
          <a:bodyPr>
            <a:normAutofit/>
          </a:bodyPr>
          <a:lstStyle/>
          <a:p>
            <a:pPr algn="just"/>
            <a:r>
              <a:rPr lang="pl-PL" sz="3200" dirty="0"/>
              <a:t>Art. 590 par. 1 KC:</a:t>
            </a:r>
          </a:p>
          <a:p>
            <a:pPr marL="137160" indent="0" algn="just">
              <a:buNone/>
            </a:pPr>
            <a:r>
              <a:rPr lang="pl-PL" sz="3200" dirty="0"/>
              <a:t>Jeżeli rzecz zostaje kupującemu wydana, zastrzeżenie własności powinno być stwierdzone pismem. </a:t>
            </a:r>
            <a:r>
              <a:rPr lang="pl-PL" sz="3200" u="sng" dirty="0"/>
              <a:t>Jest ono skuteczne względem wierzycieli kupującego, jeżeli pismo ma datę pewną. (oznaczony skutek prawny: skuteczność względem wierzycieli kupującego).</a:t>
            </a:r>
          </a:p>
        </p:txBody>
      </p:sp>
    </p:spTree>
    <p:extLst>
      <p:ext uri="{BB962C8B-B14F-4D97-AF65-F5344CB8AC3E}">
        <p14:creationId xmlns:p14="http://schemas.microsoft.com/office/powerpoint/2010/main" val="29304347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Zastrzeżenie ad </a:t>
            </a:r>
            <a:r>
              <a:rPr lang="pl-PL" dirty="0" err="1"/>
              <a:t>intubulationem</a:t>
            </a:r>
            <a:endParaRPr lang="pl-PL" dirty="0"/>
          </a:p>
        </p:txBody>
      </p:sp>
      <p:sp>
        <p:nvSpPr>
          <p:cNvPr id="3" name="Symbol zastępczy zawartości 2"/>
          <p:cNvSpPr>
            <a:spLocks noGrp="1"/>
          </p:cNvSpPr>
          <p:nvPr>
            <p:ph idx="1"/>
          </p:nvPr>
        </p:nvSpPr>
        <p:spPr/>
        <p:txBody>
          <a:bodyPr/>
          <a:lstStyle/>
          <a:p>
            <a:pPr algn="just"/>
            <a:r>
              <a:rPr lang="pl-PL" u="sng" dirty="0"/>
              <a:t>Ad </a:t>
            </a:r>
            <a:r>
              <a:rPr lang="pl-PL" u="sng" dirty="0" err="1"/>
              <a:t>intubulationem</a:t>
            </a:r>
            <a:r>
              <a:rPr lang="pl-PL" u="sng" dirty="0"/>
              <a:t> </a:t>
            </a:r>
            <a:r>
              <a:rPr lang="pl-PL" dirty="0"/>
              <a:t>-  forma zastrzeżona dla celów rejestracji. W razie naruszenia  tej formy - jej niedochowania nie będzie możliwe dokonanie wpisu  w odpowiednim rejestrze  informacji o dokonanej czynności prawnej, np. wpis do KW wymaga zachowania formy pisemnej z podpisami urzędowo poświadczonymi (art. 31 ust. 1 ustawy z dnia 8 lipca 1982 r.  o Księgach wieczystych i hipotece – </a:t>
            </a:r>
            <a:r>
              <a:rPr lang="pl-PL" dirty="0" err="1"/>
              <a:t>Dz.U</a:t>
            </a:r>
            <a:r>
              <a:rPr lang="pl-PL" dirty="0"/>
              <a:t>. z 2023 r., poz. 1984r.).  </a:t>
            </a:r>
          </a:p>
        </p:txBody>
      </p:sp>
    </p:spTree>
    <p:extLst>
      <p:ext uri="{BB962C8B-B14F-4D97-AF65-F5344CB8AC3E}">
        <p14:creationId xmlns:p14="http://schemas.microsoft.com/office/powerpoint/2010/main" val="594431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Art. 31 ust. 1 i ust. 2 </a:t>
            </a:r>
            <a:r>
              <a:rPr lang="pl-PL" dirty="0" err="1"/>
              <a:t>u.k.w.i.h</a:t>
            </a:r>
            <a:endParaRPr lang="pl-PL" dirty="0"/>
          </a:p>
        </p:txBody>
      </p:sp>
      <p:sp>
        <p:nvSpPr>
          <p:cNvPr id="3" name="Symbol zastępczy zawartości 2"/>
          <p:cNvSpPr>
            <a:spLocks noGrp="1"/>
          </p:cNvSpPr>
          <p:nvPr>
            <p:ph idx="1"/>
          </p:nvPr>
        </p:nvSpPr>
        <p:spPr/>
        <p:txBody>
          <a:bodyPr>
            <a:normAutofit/>
          </a:bodyPr>
          <a:lstStyle/>
          <a:p>
            <a:pPr marL="137160" indent="0" algn="just">
              <a:buNone/>
            </a:pPr>
            <a:r>
              <a:rPr lang="pl-PL" dirty="0"/>
              <a:t>Wpis może być dokonany na podstawie dokumentu z podpisem notarialnie poświadczonym, jeżeli przepisy szczególne nie przewidują innej formy dokumentu.</a:t>
            </a:r>
          </a:p>
          <a:p>
            <a:pPr marL="137160" indent="0" algn="just">
              <a:buNone/>
            </a:pPr>
            <a:r>
              <a:rPr lang="pl-PL" dirty="0"/>
              <a:t>Wpis potrzebny do usunięcia niezgodności między treścią księgi wieczystej a rzeczywistym stanem prawnym może nastąpić, gdy niezgodność będzie wykazana orzeczeniem sądu lub innymi odpowiednimi dokumentami</a:t>
            </a:r>
          </a:p>
        </p:txBody>
      </p:sp>
    </p:spTree>
    <p:extLst>
      <p:ext uri="{BB962C8B-B14F-4D97-AF65-F5344CB8AC3E}">
        <p14:creationId xmlns:p14="http://schemas.microsoft.com/office/powerpoint/2010/main" val="284147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Skutki niezachowania formy elektronicznej </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b="1" dirty="0"/>
              <a:t>Zastrzeżenie formy elektronicznej</a:t>
            </a:r>
            <a:r>
              <a:rPr lang="pl-PL" dirty="0"/>
              <a:t>. Niedochowanie formy elektronicznej ma te same skutki, co niezachowanie zwykłej formy pisemnej. Powoduje więc nieważność czynności prawnej tylko w wypadkach wyraźnie wskazanych w ustawie, bądź w umowie stron(gdy była wyraźnie mowa o zastrzeżeniu pod rygorem nieważności). </a:t>
            </a:r>
          </a:p>
          <a:p>
            <a:pPr marL="0" indent="0" algn="just">
              <a:buNone/>
            </a:pPr>
            <a:r>
              <a:rPr lang="pl-PL" dirty="0"/>
              <a:t>W aktualnych przepisach prawa brak jednak regulacji zastrzegających formę elektroniczną </a:t>
            </a:r>
            <a:r>
              <a:rPr lang="pl-PL" b="1" dirty="0"/>
              <a:t>ad solemnitatem.</a:t>
            </a:r>
            <a:r>
              <a:rPr lang="pl-PL" dirty="0"/>
              <a:t> Strony mogą jednak w umowie zastrzec rygor formy elektronicznej ad solemnitatem dla następczych czynności prawnych w stosunku do łączącej ich umowy. Wówczas czynność następcza dokonana bez tego wymogu będzie nieważna. </a:t>
            </a:r>
          </a:p>
          <a:p>
            <a:pPr marL="0" indent="0" algn="just">
              <a:buNone/>
            </a:pPr>
            <a:r>
              <a:rPr lang="pl-PL" dirty="0"/>
              <a:t>Gdy zaś nie ma wyraźnie zastrzeżonego  rygoru ad solemnitatem, wówczas wymóg dochowania formy elektronicznej oznaczać będzie zastrzeżenie pod rygorem </a:t>
            </a:r>
            <a:r>
              <a:rPr lang="pl-PL" b="1" dirty="0"/>
              <a:t>ad probationem. </a:t>
            </a:r>
            <a:r>
              <a:rPr lang="pl-PL" dirty="0"/>
              <a:t>Ma to ten skutek, że w razie niezachowania zastrzeżonej formy nie jest w sporze dopuszczalny dowód z zeznań świadków lub z przesłuchania stron na fakt dokonania czynności, od czego jednak są pewne wyjątki (zob. art. 74 KC). Możliwe jest także zastrzeżenie formy elektronicznej </a:t>
            </a:r>
            <a:r>
              <a:rPr lang="pl-PL" b="1" dirty="0"/>
              <a:t>ad </a:t>
            </a:r>
            <a:r>
              <a:rPr lang="pl-PL" b="1" dirty="0" err="1"/>
              <a:t>eventum</a:t>
            </a:r>
            <a:r>
              <a:rPr lang="pl-PL" b="1" dirty="0"/>
              <a:t> , wówczas musi być wyraźnie wskazane  w przepisie lub umowie o jakie konkretnie skutki prawne chodzi.</a:t>
            </a:r>
          </a:p>
        </p:txBody>
      </p:sp>
    </p:spTree>
    <p:extLst>
      <p:ext uri="{BB962C8B-B14F-4D97-AF65-F5344CB8AC3E}">
        <p14:creationId xmlns:p14="http://schemas.microsoft.com/office/powerpoint/2010/main" val="331511426"/>
      </p:ext>
    </p:extLst>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Przykład</a:t>
            </a:r>
          </a:p>
        </p:txBody>
      </p:sp>
      <p:sp>
        <p:nvSpPr>
          <p:cNvPr id="3" name="Symbol zastępczy zawartości 2"/>
          <p:cNvSpPr>
            <a:spLocks noGrp="1"/>
          </p:cNvSpPr>
          <p:nvPr>
            <p:ph idx="1"/>
          </p:nvPr>
        </p:nvSpPr>
        <p:spPr/>
        <p:txBody>
          <a:bodyPr/>
          <a:lstStyle/>
          <a:p>
            <a:pPr algn="just"/>
            <a:r>
              <a:rPr lang="pl-PL" dirty="0"/>
              <a:t>Art. 75 (1). § 1. Zbycie lub wydzierżawienie przedsiębiorstwa albo ustanowienie na nim użytkowania powinno być dokonane </a:t>
            </a:r>
            <a:r>
              <a:rPr lang="pl-PL" u="sng" dirty="0"/>
              <a:t>w formie pisemnej z podpisami notarialnie poświadczonymi.</a:t>
            </a:r>
          </a:p>
        </p:txBody>
      </p:sp>
    </p:spTree>
    <p:extLst>
      <p:ext uri="{BB962C8B-B14F-4D97-AF65-F5344CB8AC3E}">
        <p14:creationId xmlns:p14="http://schemas.microsoft.com/office/powerpoint/2010/main" val="29717915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Wyjątki w przypadku zastrzeżenia formy dla celów dowodowych</a:t>
            </a:r>
          </a:p>
        </p:txBody>
      </p:sp>
      <p:sp>
        <p:nvSpPr>
          <p:cNvPr id="3" name="Symbol zastępczy zawartości 2"/>
          <p:cNvSpPr>
            <a:spLocks noGrp="1"/>
          </p:cNvSpPr>
          <p:nvPr>
            <p:ph idx="1"/>
          </p:nvPr>
        </p:nvSpPr>
        <p:spPr/>
        <p:txBody>
          <a:bodyPr>
            <a:normAutofit fontScale="77500" lnSpcReduction="20000"/>
          </a:bodyPr>
          <a:lstStyle/>
          <a:p>
            <a:pPr algn="just"/>
            <a:r>
              <a:rPr lang="pl-PL" dirty="0"/>
              <a:t>Mimo niezachowania formy pisemnej, dokumentowej albo elektronicznej przewidzianej dla celów dowodowych (wtedy kiedy w treści przepisu czy umowy nie było wyraźnego zastrzeżenia że pod rygorem nieważności ani też nie było wskazanych konkretnych skutków prawnych, dla których zachowanie tej formy jest wymagane) dowód z zeznań świadków lub z przesłuchania stron jest dopuszczalny, </a:t>
            </a:r>
            <a:r>
              <a:rPr lang="pl-PL" b="1" dirty="0"/>
              <a:t>1. jeżeli obie strony wyrażą na to zgodę, 2. żąda tego konsument w sporze z przedsiębiorcą 3. albo fakt dokonania czynności prawnej jest uprawdopodobniony za pomocą dokumentu.</a:t>
            </a:r>
          </a:p>
          <a:p>
            <a:pPr algn="just"/>
            <a:r>
              <a:rPr lang="pl-PL" b="1" dirty="0"/>
              <a:t>W myśl art. 74 § 4 KC przepisów o skutkach niezachowania formy dokumentowej, formy pisemnej (zwykłej) oraz formy elektronicznej przewidzianej dla celów dowodowych nie stosuje się do czynności prawnych w stosunkach między przedsiębiorcami.</a:t>
            </a:r>
          </a:p>
        </p:txBody>
      </p:sp>
    </p:spTree>
    <p:extLst>
      <p:ext uri="{BB962C8B-B14F-4D97-AF65-F5344CB8AC3E}">
        <p14:creationId xmlns:p14="http://schemas.microsoft.com/office/powerpoint/2010/main" val="2306285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Forma dokumentowa</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KC obok formy pisemnej i elektronicznej czynności prawnej wyróżnia również </a:t>
            </a:r>
            <a:r>
              <a:rPr lang="pl-PL" b="1" dirty="0"/>
              <a:t>formę dokumentową</a:t>
            </a:r>
            <a:r>
              <a:rPr lang="pl-PL" dirty="0"/>
              <a:t>.</a:t>
            </a:r>
          </a:p>
          <a:p>
            <a:pPr marL="0" indent="0" algn="just">
              <a:buNone/>
            </a:pPr>
            <a:r>
              <a:rPr lang="pl-PL" dirty="0"/>
              <a:t>W myśl art. 77 (2) KC: Do zachowania dokumentowej formy czynności prawnej wystarcza złożenie  </a:t>
            </a:r>
            <a:r>
              <a:rPr lang="pl-PL" b="1" dirty="0"/>
              <a:t>oświadczenia  woli  </a:t>
            </a:r>
            <a:r>
              <a:rPr lang="pl-PL" b="1" u="sng" dirty="0"/>
              <a:t>w postaci   dokumentu</a:t>
            </a:r>
            <a:r>
              <a:rPr lang="pl-PL" b="1" dirty="0"/>
              <a:t>,   w sposób  umożliwiający ustalenie osoby składającej oświadczenie</a:t>
            </a:r>
            <a:r>
              <a:rPr lang="pl-PL" dirty="0"/>
              <a:t>.</a:t>
            </a:r>
          </a:p>
          <a:p>
            <a:pPr marL="0" indent="0" algn="just">
              <a:buNone/>
            </a:pPr>
            <a:r>
              <a:rPr lang="pl-PL" b="1" dirty="0"/>
              <a:t>Dokumentem jest nośnik informacji umożliwiający zapoznanie się z jej treścią (niekoniecznie nośnik materialny).</a:t>
            </a:r>
          </a:p>
          <a:p>
            <a:pPr marL="0" indent="0" algn="just">
              <a:buNone/>
            </a:pPr>
            <a:r>
              <a:rPr lang="pl-PL" b="1" dirty="0"/>
              <a:t>Podpis podmiotu składającego oświadczenie nie stanowi tutaj żadnego wymogu.</a:t>
            </a:r>
          </a:p>
          <a:p>
            <a:pPr marL="0" indent="0" algn="just">
              <a:buNone/>
            </a:pPr>
            <a:endParaRPr lang="pl-PL" dirty="0"/>
          </a:p>
        </p:txBody>
      </p:sp>
    </p:spTree>
    <p:extLst>
      <p:ext uri="{BB962C8B-B14F-4D97-AF65-F5344CB8AC3E}">
        <p14:creationId xmlns:p14="http://schemas.microsoft.com/office/powerpoint/2010/main" val="3442367720"/>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Forma dokumentowa</a:t>
            </a:r>
          </a:p>
        </p:txBody>
      </p:sp>
      <p:sp>
        <p:nvSpPr>
          <p:cNvPr id="3" name="Symbol zastępczy zawartości 2"/>
          <p:cNvSpPr>
            <a:spLocks noGrp="1"/>
          </p:cNvSpPr>
          <p:nvPr>
            <p:ph idx="1"/>
          </p:nvPr>
        </p:nvSpPr>
        <p:spPr>
          <a:xfrm>
            <a:off x="323528" y="1268760"/>
            <a:ext cx="8229600" cy="4709160"/>
          </a:xfrm>
        </p:spPr>
        <p:txBody>
          <a:bodyPr>
            <a:noAutofit/>
          </a:bodyPr>
          <a:lstStyle/>
          <a:p>
            <a:pPr marL="0" indent="0" algn="just">
              <a:buNone/>
            </a:pPr>
            <a:r>
              <a:rPr lang="pl-PL" sz="1600" dirty="0"/>
              <a:t>Forma dokumentowa to stosunkowo </a:t>
            </a:r>
            <a:r>
              <a:rPr lang="pl-PL" sz="1600" b="1" dirty="0"/>
              <a:t>nowa, uproszczona, „najniższa” postać formy pisemnej</a:t>
            </a:r>
            <a:r>
              <a:rPr lang="pl-PL" sz="1600" dirty="0"/>
              <a:t>, która pojawia się obok formy pisemnej i elektronicznej. </a:t>
            </a:r>
          </a:p>
          <a:p>
            <a:pPr marL="0" indent="0" algn="just">
              <a:buNone/>
            </a:pPr>
            <a:r>
              <a:rPr lang="pl-PL" sz="1600" b="1" dirty="0"/>
              <a:t>Różnice</a:t>
            </a:r>
            <a:r>
              <a:rPr lang="pl-PL" sz="1600" dirty="0"/>
              <a:t>. Formy dokumentowej nie można uznać (tak jak formy elektronicznej) za ekwiwalent formy pisemnej. Podstawowa różnica to brak wymogu złożenia na dokumencie własnoręcznego czy elektronicznego podpisu. </a:t>
            </a:r>
          </a:p>
          <a:p>
            <a:pPr marL="0" indent="0" algn="just">
              <a:buNone/>
            </a:pPr>
            <a:r>
              <a:rPr lang="pl-PL" sz="1600" b="1" dirty="0"/>
              <a:t>Z dochowaniem formy dokumentowej będziemy więc mieć do czynienia </a:t>
            </a:r>
            <a:r>
              <a:rPr lang="pl-PL" sz="1600" dirty="0"/>
              <a:t>nie tylko w przypadku dokumentu w postaci tekstowej z podpisem powielanym mechanicznie (np. faksymile, kopia faksowa, zeskanowana), w postaci audialnej lub audiowizualnej, lecz także wiadomości elektronicznej (mailowej) zakończonej wpisem imienia i nazwiska składającego lub danymi pozwalającymi ustalić jego tożsamość oraz ustnie gdy możliwe jest ustalenie tożsamości osoby składającej oświadczenie. </a:t>
            </a:r>
            <a:r>
              <a:rPr lang="pl-PL" sz="1600" b="1" dirty="0"/>
              <a:t>Za warunek bezwzględny komentowane uregulowanie uznaje możliwość indywidualizacji składającego oświadczenie.</a:t>
            </a:r>
          </a:p>
          <a:p>
            <a:pPr marL="0" indent="0" algn="just">
              <a:buNone/>
            </a:pPr>
            <a:r>
              <a:rPr lang="pl-PL" sz="1600" b="1" dirty="0"/>
              <a:t>Zakres ustawowego zastosowania</a:t>
            </a:r>
            <a:r>
              <a:rPr lang="pl-PL" sz="1600" b="1"/>
              <a:t>:  dla </a:t>
            </a:r>
            <a:r>
              <a:rPr lang="pl-PL" sz="1600" b="1" dirty="0"/>
              <a:t>pożyczki, której wartość przekracza 1000 zł (art. 720 § 2), oraz rozwiązania, odstąpienia lub wypowiedzenia umowy zawartej w formie pisemnej, elektronicznej lub dokumentowej (art. 77 § 2).</a:t>
            </a:r>
          </a:p>
          <a:p>
            <a:pPr marL="0" indent="0" algn="just">
              <a:buNone/>
            </a:pPr>
            <a:r>
              <a:rPr lang="pl-PL" sz="1600" b="1" dirty="0"/>
              <a:t>Umowa o świadczenie usług telekomunikacyjnych mogła być zawarta w formie dokumentowej, pisemnej, elektronicznej (art. 56 pr. </a:t>
            </a:r>
            <a:r>
              <a:rPr lang="pl-PL" sz="1600" b="1" dirty="0" err="1"/>
              <a:t>tel</a:t>
            </a:r>
            <a:r>
              <a:rPr lang="pl-PL" sz="1600" b="1" dirty="0"/>
              <a:t>)</a:t>
            </a:r>
          </a:p>
        </p:txBody>
      </p:sp>
    </p:spTree>
    <p:extLst>
      <p:ext uri="{BB962C8B-B14F-4D97-AF65-F5344CB8AC3E}">
        <p14:creationId xmlns:p14="http://schemas.microsoft.com/office/powerpoint/2010/main" val="1354367120"/>
      </p:ext>
    </p:extLst>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fontScale="92500"/>
          </a:bodyPr>
          <a:lstStyle/>
          <a:p>
            <a:pPr algn="just"/>
            <a:r>
              <a:rPr lang="pl-PL" dirty="0"/>
              <a:t>Art. 60 ustawy z dnia 23 kwietnia 1964 r. – Kodeks cywilny (Dz. U. z 2020 r., poz. 1740 ze zm.) dalej zw. KC  - dopuszczalność dokonywania czynności prawnej elektronicznie – oświadczenia występującego w postaci elektronicznej.</a:t>
            </a:r>
          </a:p>
          <a:p>
            <a:pPr algn="just"/>
            <a:r>
              <a:rPr lang="pl-PL" dirty="0"/>
              <a:t>Z zastrzeżeniem wyjątków określonych w ustawie wola osoby dokonującej czynności prawnej może być wyrażona przez każde zachowanie się tej osoby, które ujawnia jej wolę w sposób dostateczny, w tym również przez ujawnienie tej woli w postaci elektronicznej.</a:t>
            </a:r>
          </a:p>
          <a:p>
            <a:endParaRPr lang="pl-PL" dirty="0"/>
          </a:p>
        </p:txBody>
      </p:sp>
    </p:spTree>
    <p:extLst>
      <p:ext uri="{BB962C8B-B14F-4D97-AF65-F5344CB8AC3E}">
        <p14:creationId xmlns:p14="http://schemas.microsoft.com/office/powerpoint/2010/main" val="3473829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w formie dokumentowej</a:t>
            </a:r>
          </a:p>
        </p:txBody>
      </p:sp>
      <p:sp>
        <p:nvSpPr>
          <p:cNvPr id="3" name="Symbol zastępczy zawartości 2"/>
          <p:cNvSpPr>
            <a:spLocks noGrp="1"/>
          </p:cNvSpPr>
          <p:nvPr>
            <p:ph idx="1"/>
          </p:nvPr>
        </p:nvSpPr>
        <p:spPr/>
        <p:txBody>
          <a:bodyPr>
            <a:normAutofit fontScale="92500"/>
          </a:bodyPr>
          <a:lstStyle/>
          <a:p>
            <a:pPr marL="137160" indent="0" algn="just">
              <a:buNone/>
            </a:pPr>
            <a:r>
              <a:rPr lang="pl-PL" sz="3200" dirty="0"/>
              <a:t>Art.  288.  [Elementy i forma zawarcia z konsumentem umowy o świadczenie usług komunikacji elektronicznej]1.  Umowa o świadczenie usług komunikacji elektronicznej, w zakresie usług komunikacji elektronicznej innych niż usługi transmisji danych używane do świadczenia usług komunikacji maszyna-maszyna, zawierana z konsumentem w formie pisemnej, elektronicznej lub </a:t>
            </a:r>
            <a:r>
              <a:rPr lang="pl-PL" sz="3200" u="sng" dirty="0"/>
              <a:t>dokumentowej </a:t>
            </a:r>
            <a:r>
              <a:rPr lang="pl-PL" sz="3200" dirty="0"/>
              <a:t>określa ….</a:t>
            </a:r>
          </a:p>
        </p:txBody>
      </p:sp>
    </p:spTree>
    <p:extLst>
      <p:ext uri="{BB962C8B-B14F-4D97-AF65-F5344CB8AC3E}">
        <p14:creationId xmlns:p14="http://schemas.microsoft.com/office/powerpoint/2010/main" val="1952465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Oświadczenie woli w postaci elektronicznej</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sz="3600" dirty="0"/>
              <a:t>Oświadczenie woli złożone w formie elektronicznej jest równoważne z oświadczeniem woli złożonym w formie pisemnej (art. 78 (1) § 2 KC), ale oświadczenie złożone w formie dokumentowej nie jest równoważne ani oświadczeniu w formie pisemnej ani oświadczeniu w formie elektronicznej.</a:t>
            </a:r>
          </a:p>
          <a:p>
            <a:pPr marL="0" indent="0" algn="just">
              <a:buNone/>
            </a:pPr>
            <a:r>
              <a:rPr lang="pl-PL" sz="3600" dirty="0"/>
              <a:t>Oświadczenie woli opatrzone zaawansowanym podpisem elektronicznym jest równoważne formie dokumentowej.</a:t>
            </a:r>
          </a:p>
          <a:p>
            <a:pPr marL="0" indent="0" algn="just">
              <a:buNone/>
            </a:pPr>
            <a:r>
              <a:rPr lang="pl-PL" sz="3600" dirty="0"/>
              <a:t>Podmioty prawa cywilnego mogą natomiast złożyć oświadczenie woli w postaci elektronicznej i opatrzyć je kwalifikowanym elektronicznym znacznikiem czasu ze skutkiem daty pewnej (art. 81 § 2 pkt 3).</a:t>
            </a:r>
          </a:p>
        </p:txBody>
      </p:sp>
    </p:spTree>
    <p:extLst>
      <p:ext uri="{BB962C8B-B14F-4D97-AF65-F5344CB8AC3E}">
        <p14:creationId xmlns:p14="http://schemas.microsoft.com/office/powerpoint/2010/main" val="4082239430"/>
      </p:ext>
    </p:extLst>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Oświadczenie złożone w postaci elektronicznej</a:t>
            </a:r>
          </a:p>
        </p:txBody>
      </p:sp>
      <p:sp>
        <p:nvSpPr>
          <p:cNvPr id="3" name="Symbol zastępczy zawartości 2"/>
          <p:cNvSpPr>
            <a:spLocks noGrp="1"/>
          </p:cNvSpPr>
          <p:nvPr>
            <p:ph idx="1"/>
          </p:nvPr>
        </p:nvSpPr>
        <p:spPr/>
        <p:txBody>
          <a:bodyPr>
            <a:noAutofit/>
          </a:bodyPr>
          <a:lstStyle/>
          <a:p>
            <a:pPr marL="0" indent="0" algn="just">
              <a:buNone/>
            </a:pPr>
            <a:r>
              <a:rPr lang="pl-PL" sz="1400" dirty="0">
                <a:latin typeface="+mj-lt"/>
              </a:rPr>
              <a:t>Historycznie podpis elektroniczny uregulowany był w ustawie z 18.9.2001 r. o podpisie elektronicznym (</a:t>
            </a:r>
            <a:r>
              <a:rPr lang="pl-PL" sz="1400" dirty="0" err="1">
                <a:latin typeface="+mj-lt"/>
              </a:rPr>
              <a:t>t.j</a:t>
            </a:r>
            <a:r>
              <a:rPr lang="pl-PL" sz="1400" dirty="0">
                <a:latin typeface="+mj-lt"/>
              </a:rPr>
              <a:t>. </a:t>
            </a:r>
            <a:r>
              <a:rPr lang="pl-PL" sz="1400" dirty="0" err="1">
                <a:latin typeface="+mj-lt"/>
              </a:rPr>
              <a:t>Dz.U</a:t>
            </a:r>
            <a:r>
              <a:rPr lang="pl-PL" sz="1400" dirty="0">
                <a:latin typeface="+mj-lt"/>
              </a:rPr>
              <a:t>. z 2013 r. poz. 262 ze zm.), która stanowiła implementację Dyrektywy Parlamentu Europejskiego i Rady 1999/93/WE z 13.12.1999 r. w sprawie wspólnotowych ram w zakresie podpisów elektronicznych (</a:t>
            </a:r>
            <a:r>
              <a:rPr lang="pl-PL" sz="1400" dirty="0" err="1">
                <a:latin typeface="+mj-lt"/>
              </a:rPr>
              <a:t>Dz.Urz</a:t>
            </a:r>
            <a:r>
              <a:rPr lang="pl-PL" sz="1400" dirty="0">
                <a:latin typeface="+mj-lt"/>
              </a:rPr>
              <a:t>. UE L 13 z 2000 r., s. 12 ze zm.). </a:t>
            </a:r>
          </a:p>
          <a:p>
            <a:pPr marL="0" indent="0" algn="just">
              <a:buNone/>
            </a:pPr>
            <a:r>
              <a:rPr lang="pl-PL" sz="1400" dirty="0">
                <a:latin typeface="+mj-lt"/>
              </a:rPr>
              <a:t>Akt ten został uchylony przez ustawę z dnia 5 września 2016 r. o usługach zaufania i identyfikacji elektronicznej (Dz. U. z. 2021 r., poz. 1797). Rozwiązania przyjęte w tej ustawie odpowiadają rozwiązaniom przewidzianym w rozporządzeniu Parlamentu Europejskiego i Rady (EU) Nr 910/2014 z 23.7.2014 r. w sprawie identyfikacji elektronicznej i usług zaufania w odniesieniu do transakcji elektronicznych na rynku wewnętrznym, które zastąpiło uregulowanie uchylonej dyrektywy </a:t>
            </a:r>
            <a:r>
              <a:rPr lang="pl-PL" sz="1400" dirty="0">
                <a:latin typeface="+mj-lt"/>
                <a:cs typeface="Times New Roman" panose="02020603050405020304" pitchFamily="18" charset="0"/>
              </a:rPr>
              <a:t>1999/93/WE (</a:t>
            </a:r>
            <a:r>
              <a:rPr lang="pl-PL" sz="1400" dirty="0" err="1">
                <a:latin typeface="+mj-lt"/>
                <a:cs typeface="Times New Roman" panose="02020603050405020304" pitchFamily="18" charset="0"/>
              </a:rPr>
              <a:t>Dz.Urz</a:t>
            </a:r>
            <a:r>
              <a:rPr lang="pl-PL" sz="1400" dirty="0">
                <a:latin typeface="+mj-lt"/>
                <a:cs typeface="Times New Roman" panose="02020603050405020304" pitchFamily="18" charset="0"/>
              </a:rPr>
              <a:t>. UE L 257 z 28.8.2014, str. 73—114). </a:t>
            </a:r>
          </a:p>
          <a:p>
            <a:pPr marL="0" indent="0" algn="just">
              <a:buNone/>
            </a:pPr>
            <a:r>
              <a:rPr lang="pl-PL" sz="1400" dirty="0">
                <a:latin typeface="+mj-lt"/>
              </a:rPr>
              <a:t>W przepisach przejściowych ustawy uchylającej (art. 131 </a:t>
            </a:r>
            <a:r>
              <a:rPr lang="pl-PL" sz="1400" dirty="0" err="1">
                <a:latin typeface="+mj-lt"/>
              </a:rPr>
              <a:t>UsłZaufU</a:t>
            </a:r>
            <a:r>
              <a:rPr lang="pl-PL" sz="1400" dirty="0">
                <a:latin typeface="+mj-lt"/>
              </a:rPr>
              <a:t>) ustawodawca zdecydował, że </a:t>
            </a:r>
            <a:r>
              <a:rPr lang="pl-PL" sz="1400" b="1" dirty="0">
                <a:latin typeface="+mj-lt"/>
              </a:rPr>
              <a:t>bezpieczny podpis elektroniczny weryfikowany za pomocą ważnego kwalifikowanego certyfikatu w rozumieniu uchylonej ustawy z 18.9.2001 r. o podpisie elektronicznym jest kwalifikowanym podpisem elektronicznym w rozumieniu </a:t>
            </a:r>
            <a:r>
              <a:rPr lang="pl-PL" sz="1400" b="1" dirty="0" err="1">
                <a:latin typeface="+mj-lt"/>
              </a:rPr>
              <a:t>UsłZaufU</a:t>
            </a:r>
            <a:r>
              <a:rPr lang="pl-PL" sz="1400" b="1" dirty="0">
                <a:latin typeface="+mj-lt"/>
              </a:rPr>
              <a:t>. </a:t>
            </a:r>
          </a:p>
          <a:p>
            <a:pPr marL="0" indent="0" algn="just">
              <a:buNone/>
            </a:pPr>
            <a:r>
              <a:rPr lang="pl-PL" sz="1400" b="1" u="sng" dirty="0">
                <a:latin typeface="+mj-lt"/>
              </a:rPr>
              <a:t>Ustawodawca w ustawie o usługach zaufania i identyfikacji elektronicznej posługuje się konstrukcją podpisu elektronicznego i jego różnych odmian, </a:t>
            </a:r>
            <a:r>
              <a:rPr lang="pl-PL" sz="1400" b="1" dirty="0">
                <a:latin typeface="+mj-lt"/>
              </a:rPr>
              <a:t>ale nie tworzy definicji tych pojęć. Definicje znajdują się w rozporządzeniu unijnym.</a:t>
            </a:r>
          </a:p>
        </p:txBody>
      </p:sp>
    </p:spTree>
    <p:extLst>
      <p:ext uri="{BB962C8B-B14F-4D97-AF65-F5344CB8AC3E}">
        <p14:creationId xmlns:p14="http://schemas.microsoft.com/office/powerpoint/2010/main" val="2049068974"/>
      </p:ext>
    </p:extLst>
  </p:cSld>
  <p:clrMapOvr>
    <a:masterClrMapping/>
  </p:clrMapOvr>
  <p:transition>
    <p:pull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Kwalifikowane postacie formy pisemnej</a:t>
            </a:r>
          </a:p>
        </p:txBody>
      </p:sp>
      <p:sp>
        <p:nvSpPr>
          <p:cNvPr id="3" name="Symbol zastępczy zawartości 2"/>
          <p:cNvSpPr>
            <a:spLocks noGrp="1"/>
          </p:cNvSpPr>
          <p:nvPr>
            <p:ph idx="1"/>
          </p:nvPr>
        </p:nvSpPr>
        <p:spPr/>
        <p:txBody>
          <a:bodyPr/>
          <a:lstStyle/>
          <a:p>
            <a:pPr marL="0" indent="0" algn="just">
              <a:buNone/>
            </a:pPr>
            <a:r>
              <a:rPr lang="pl-PL" dirty="0"/>
              <a:t>Wymóg formy pisemnej będzie zrealizowany jeśli czynność prawna zostanie dokonana w formie pisemnej o wyższym stopniu sformalizowania. </a:t>
            </a:r>
          </a:p>
          <a:p>
            <a:pPr marL="0" indent="0" algn="just">
              <a:buNone/>
            </a:pPr>
            <a:r>
              <a:rPr lang="pl-PL" dirty="0"/>
              <a:t>Chodzi w tym wypadku o: </a:t>
            </a:r>
            <a:r>
              <a:rPr lang="pl-PL" b="1" dirty="0"/>
              <a:t>formę pisemną z datą urzędowo poświadczoną (z datą pewną), formę pisemną z podpisem urzędowo poświadczonym oraz formę aktu notarialnego. </a:t>
            </a:r>
          </a:p>
        </p:txBody>
      </p:sp>
    </p:spTree>
    <p:extLst>
      <p:ext uri="{BB962C8B-B14F-4D97-AF65-F5344CB8AC3E}">
        <p14:creationId xmlns:p14="http://schemas.microsoft.com/office/powerpoint/2010/main" val="2831879804"/>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Forma pisemna z datą pewną (art. 81 § 1, 2, 3 KC)</a:t>
            </a:r>
          </a:p>
        </p:txBody>
      </p:sp>
      <p:sp>
        <p:nvSpPr>
          <p:cNvPr id="3" name="Symbol zastępczy zawartości 2"/>
          <p:cNvSpPr>
            <a:spLocks noGrp="1"/>
          </p:cNvSpPr>
          <p:nvPr>
            <p:ph idx="1"/>
          </p:nvPr>
        </p:nvSpPr>
        <p:spPr/>
        <p:txBody>
          <a:bodyPr>
            <a:normAutofit/>
          </a:bodyPr>
          <a:lstStyle/>
          <a:p>
            <a:pPr marL="0" indent="0" algn="just">
              <a:buNone/>
            </a:pPr>
            <a:r>
              <a:rPr lang="pl-PL" dirty="0"/>
              <a:t>Jeżeli ustawa uzależnia ważność czynności prawnej, albo określone skutki czynności prawnej od urzędowego poświadczenia daty, poświadczenie takie jest skuteczne także względem osób nieuczestniczących w dokonaniu tej czynności prawnej (forma pisemna z datą pewną).</a:t>
            </a:r>
          </a:p>
        </p:txBody>
      </p:sp>
    </p:spTree>
    <p:extLst>
      <p:ext uri="{BB962C8B-B14F-4D97-AF65-F5344CB8AC3E}">
        <p14:creationId xmlns:p14="http://schemas.microsoft.com/office/powerpoint/2010/main" val="3387440915"/>
      </p:ext>
    </p:extLst>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Forma pisemna z datą pewną</a:t>
            </a:r>
          </a:p>
        </p:txBody>
      </p:sp>
      <p:sp>
        <p:nvSpPr>
          <p:cNvPr id="3" name="Symbol zastępczy zawartości 2"/>
          <p:cNvSpPr>
            <a:spLocks noGrp="1"/>
          </p:cNvSpPr>
          <p:nvPr>
            <p:ph idx="1"/>
          </p:nvPr>
        </p:nvSpPr>
        <p:spPr/>
        <p:txBody>
          <a:bodyPr>
            <a:normAutofit fontScale="55000" lnSpcReduction="20000"/>
          </a:bodyPr>
          <a:lstStyle/>
          <a:p>
            <a:pPr algn="just"/>
            <a:r>
              <a:rPr lang="pl-PL" dirty="0"/>
              <a:t>Forma pisemna z datą urzędową poświadczoną jest zachowana jeżeli dokument obejmujący treść oświadczenia woli stron  i przez nie podpisany  jest opatrzony urzędowym (notarialnym) poświadczeniem daty dokonania czynności prawnej.</a:t>
            </a:r>
          </a:p>
          <a:p>
            <a:pPr marL="137160" indent="0" algn="just">
              <a:buNone/>
            </a:pPr>
            <a:r>
              <a:rPr lang="pl-PL" dirty="0"/>
              <a:t>Czynność prawna ma datę pewną także: </a:t>
            </a:r>
          </a:p>
          <a:p>
            <a:pPr algn="just"/>
            <a:r>
              <a:rPr lang="pl-PL" dirty="0"/>
              <a:t>w razie  stwierdzenia  dokonania  czynności w jakimkolwiek   dokumencie urzędowym – </a:t>
            </a:r>
            <a:r>
              <a:rPr lang="pl-PL" u="sng" dirty="0"/>
              <a:t>od daty dokumentu urzędowego (np. daty decyzji administracyjnej)</a:t>
            </a:r>
            <a:r>
              <a:rPr lang="pl-PL" dirty="0"/>
              <a:t>; </a:t>
            </a:r>
          </a:p>
          <a:p>
            <a:pPr algn="just"/>
            <a:r>
              <a:rPr lang="pl-PL" dirty="0"/>
              <a:t>w razie umieszczenia na obejmującym czynność dokumencie jakiejkolwiek wzmianki przez organ państwowy, organ jednostki samorządu terytorialnego albo przez notariusza – </a:t>
            </a:r>
            <a:r>
              <a:rPr lang="pl-PL" u="sng" dirty="0"/>
              <a:t>od daty wzmianki (np. informacji na dokumencie w postaci adnotacji o pobraniu opłaty)</a:t>
            </a:r>
            <a:r>
              <a:rPr lang="pl-PL" dirty="0"/>
              <a:t>;</a:t>
            </a:r>
          </a:p>
          <a:p>
            <a:pPr algn="just"/>
            <a:r>
              <a:rPr lang="pl-PL" dirty="0"/>
              <a:t> w razie   opatrzenia   kwalifikowanym   elektronicznym   znacznikiem   czasu dokumentu  w postaci  elektronicznej – </a:t>
            </a:r>
            <a:r>
              <a:rPr lang="pl-PL" u="sng" dirty="0"/>
              <a:t>od  daty  opatrzenia  kwalifikowanym elektronicznym znacznikiem czasu</a:t>
            </a:r>
            <a:r>
              <a:rPr lang="pl-PL" dirty="0"/>
              <a:t>;</a:t>
            </a:r>
          </a:p>
          <a:p>
            <a:pPr algn="just"/>
            <a:r>
              <a:rPr lang="pl-PL" dirty="0"/>
              <a:t> w razie śmierci jednej z osób podpisanych na dokumencie - od daty śmierci tej osoby.</a:t>
            </a:r>
          </a:p>
          <a:p>
            <a:pPr marL="137160" indent="0" algn="just">
              <a:buNone/>
            </a:pPr>
            <a:r>
              <a:rPr lang="pl-PL" dirty="0"/>
              <a:t>We wszystkich powyższych przypadkach następuje urzędowe potwierdzenie, że w danym momencie istniał dokument obejmujący czynność prawną. Nie można natomiast stwierdzić daty dokonania samej czynności.</a:t>
            </a:r>
          </a:p>
          <a:p>
            <a:pPr algn="just"/>
            <a:endParaRPr lang="pl-PL" dirty="0"/>
          </a:p>
        </p:txBody>
      </p:sp>
    </p:spTree>
    <p:extLst>
      <p:ext uri="{BB962C8B-B14F-4D97-AF65-F5344CB8AC3E}">
        <p14:creationId xmlns:p14="http://schemas.microsoft.com/office/powerpoint/2010/main" val="2721794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Forma pisemna z podpisem urzędowo poświadczonym </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Zachowanie formy z podpisem urzędowo poświadczonym następuje w ten sposób, że na dokumencie obejmującym treść oświadczenia woli i przez nie podpisanym </a:t>
            </a:r>
            <a:r>
              <a:rPr lang="pl-PL" b="1" dirty="0"/>
              <a:t>notariusz dokonuje uwierzytelnienia (stwierdzenia własnoręczności) podpisów stron</a:t>
            </a:r>
            <a:r>
              <a:rPr lang="pl-PL" dirty="0"/>
              <a:t>. (klauzula własnoręczności). Z zasady podpisy na poświadczonych dokumentach są składane w obecności notariusza. Jeżeli podpis na poświadczanym dokumencie nie został złożony w obecności notariusza, osoba, która go podpisała, powinna uznać przed notariuszem złożony podpis za własnoręczny.</a:t>
            </a:r>
          </a:p>
          <a:p>
            <a:pPr marL="0" indent="0" algn="just">
              <a:buNone/>
            </a:pPr>
            <a:r>
              <a:rPr lang="pl-PL" dirty="0"/>
              <a:t>Poświadczenie podpisu jest zatem czynnością notarialną uregulowaną w regulacjach ustawy z dnia 14 lutego 1991 r. Prawo o notariacie (Dz. U. z 2020 r., poz. 1192 ze zm.) </a:t>
            </a:r>
          </a:p>
          <a:p>
            <a:pPr marL="0" indent="0" algn="just">
              <a:buNone/>
            </a:pPr>
            <a:r>
              <a:rPr lang="pl-PL" b="1" dirty="0"/>
              <a:t>Wyjątkowo poświadczenie może być dokonywane przez inny podmiot np. przez konsula. </a:t>
            </a:r>
          </a:p>
          <a:p>
            <a:pPr marL="0" indent="0" algn="just">
              <a:buNone/>
            </a:pPr>
            <a:r>
              <a:rPr lang="pl-PL" dirty="0"/>
              <a:t>Rozporządzenie Ministra Sprawiedliwości z dnia 7 lutego 2007 r. w sprawie sporządzania niektórych poświadczeń przez organy samorządu terytorialnego i banki</a:t>
            </a:r>
            <a:r>
              <a:rPr lang="pl-PL" b="1" dirty="0"/>
              <a:t> –</a:t>
            </a:r>
            <a:r>
              <a:rPr lang="nn-NO" b="1" dirty="0"/>
              <a:t>Dz.U. </a:t>
            </a:r>
            <a:r>
              <a:rPr lang="pl-PL" b="1" dirty="0"/>
              <a:t>z </a:t>
            </a:r>
            <a:r>
              <a:rPr lang="nn-NO" b="1" dirty="0"/>
              <a:t>2007 nr 27 poz. 185</a:t>
            </a:r>
            <a:r>
              <a:rPr lang="pl-PL" b="1" dirty="0"/>
              <a:t>)</a:t>
            </a:r>
          </a:p>
        </p:txBody>
      </p:sp>
    </p:spTree>
    <p:extLst>
      <p:ext uri="{BB962C8B-B14F-4D97-AF65-F5344CB8AC3E}">
        <p14:creationId xmlns:p14="http://schemas.microsoft.com/office/powerpoint/2010/main" val="3883968464"/>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Forma pisemna z podpisem urzędowo poświadczonym </a:t>
            </a:r>
          </a:p>
        </p:txBody>
      </p:sp>
      <p:sp>
        <p:nvSpPr>
          <p:cNvPr id="3" name="Symbol zastępczy zawartości 2"/>
          <p:cNvSpPr>
            <a:spLocks noGrp="1"/>
          </p:cNvSpPr>
          <p:nvPr>
            <p:ph idx="1"/>
          </p:nvPr>
        </p:nvSpPr>
        <p:spPr/>
        <p:txBody>
          <a:bodyPr>
            <a:normAutofit fontScale="92500" lnSpcReduction="10000"/>
          </a:bodyPr>
          <a:lstStyle/>
          <a:p>
            <a:pPr algn="just"/>
            <a:r>
              <a:rPr lang="pl-PL" dirty="0"/>
              <a:t>§ 1. W miejscowościach, w których nie ma kancelarii notarialnej, do poświadczania własnoręczności podpisu są upoważnieni:</a:t>
            </a:r>
          </a:p>
          <a:p>
            <a:pPr marL="137160" indent="0" algn="just">
              <a:buNone/>
            </a:pPr>
            <a:r>
              <a:rPr lang="pl-PL" dirty="0"/>
              <a:t>1) wójt (burmistrz, prezydent miasta):</a:t>
            </a:r>
          </a:p>
          <a:p>
            <a:pPr marL="137160" indent="0" algn="just">
              <a:buNone/>
            </a:pPr>
            <a:r>
              <a:rPr lang="pl-PL" dirty="0"/>
              <a:t>a) na pismach upoważniających do odbioru przesyłek i sum </a:t>
            </a:r>
            <a:r>
              <a:rPr lang="pl-PL" dirty="0" err="1"/>
              <a:t>pieniężych</a:t>
            </a:r>
            <a:r>
              <a:rPr lang="pl-PL" dirty="0"/>
              <a:t> oraz odbioru dokumentów z urzędów i instytucji,</a:t>
            </a:r>
          </a:p>
          <a:p>
            <a:pPr marL="137160" indent="0" algn="just">
              <a:buNone/>
            </a:pPr>
            <a:r>
              <a:rPr lang="pl-PL" dirty="0"/>
              <a:t>b) na oświadczeniach stwierdzających stan rodzinny i majątkowy składającego oświadczenie;</a:t>
            </a:r>
          </a:p>
          <a:p>
            <a:pPr marL="137160" indent="0" algn="just">
              <a:buNone/>
            </a:pPr>
            <a:r>
              <a:rPr lang="pl-PL" dirty="0"/>
              <a:t>2) banki — na pismach upoważniających do odbioru</a:t>
            </a:r>
          </a:p>
          <a:p>
            <a:pPr marL="137160" indent="0" algn="just">
              <a:buNone/>
            </a:pPr>
            <a:r>
              <a:rPr lang="pl-PL" dirty="0"/>
              <a:t>pieniędzy lub innych przedmiotów z tych banków.</a:t>
            </a:r>
          </a:p>
        </p:txBody>
      </p:sp>
    </p:spTree>
    <p:extLst>
      <p:ext uri="{BB962C8B-B14F-4D97-AF65-F5344CB8AC3E}">
        <p14:creationId xmlns:p14="http://schemas.microsoft.com/office/powerpoint/2010/main" val="3892494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Poświadczenie własnoręczności podpisu</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Zachowanie powyższej formy pozwala na wyeliminowanie niebezpieczeństwa łączącego się z możliwością podważania przez daną osobę autentyczności jej podpisu. Przeprowadzenie analizy grafologicznej podpisu nie zawsze może bowiem stwierdzić w sposób niebudzący wątpliwości jego autentyczność. </a:t>
            </a:r>
          </a:p>
          <a:p>
            <a:pPr marL="0" indent="0" algn="just">
              <a:buNone/>
            </a:pPr>
            <a:r>
              <a:rPr lang="pl-PL" b="1" dirty="0"/>
              <a:t>Poświadczenie własnoręczności podpisu powinno zawierać: datę i oznaczenie miejsca jego sporządzenia, na żądanie również godzinę dokonania tej czynności, oznaczenie kancelarii, podpis notariusza i jego pieczęć </a:t>
            </a:r>
            <a:r>
              <a:rPr lang="pl-PL" dirty="0"/>
              <a:t>(art. 97 § 1 </a:t>
            </a:r>
            <a:r>
              <a:rPr lang="pl-PL" dirty="0" err="1"/>
              <a:t>PrNot</a:t>
            </a:r>
            <a:r>
              <a:rPr lang="pl-PL" dirty="0"/>
              <a:t>). Zachowanie tej formy odpowiada zatem równocześnie wymaganiom przewidzianym dla dokumentów z datą pewną i wywiera odpowiednie skutki prawne.</a:t>
            </a:r>
          </a:p>
          <a:p>
            <a:endParaRPr lang="pl-PL" dirty="0"/>
          </a:p>
          <a:p>
            <a:pPr algn="just"/>
            <a:r>
              <a:rPr lang="pl-PL" dirty="0"/>
              <a:t>Art.. 97 par. 2 PR. Not. Elektroniczne poświadczenie zgodności odpisu, wyciągu lub kopii z okazanym dokumentem notariusz opatruje kwalifikowanym podpisem elektronicznym.</a:t>
            </a:r>
          </a:p>
        </p:txBody>
      </p:sp>
    </p:spTree>
    <p:extLst>
      <p:ext uri="{BB962C8B-B14F-4D97-AF65-F5344CB8AC3E}">
        <p14:creationId xmlns:p14="http://schemas.microsoft.com/office/powerpoint/2010/main" val="3138285327"/>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Forma aktu notarialnego</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dirty="0"/>
              <a:t>Jest to forma o najwyższym stopniu sformalizowania spośród wszystkich form pisemnych. Sporządzany przez notariusza, ew. asesora notarialnego w zastępstwie notariusza, za granicą polski konsul pod warunkiem uzyskania specjalnego upoważnienia od Ministra Sprawiedliwości. </a:t>
            </a:r>
          </a:p>
          <a:p>
            <a:pPr marL="0" indent="0" algn="just">
              <a:buNone/>
            </a:pPr>
            <a:r>
              <a:rPr lang="pl-PL" dirty="0"/>
              <a:t>Akt notarialny składa się z  3 części powinien  zawierać całą ważną treść dla danej czynności prawnej (jej rodzaju). Chodzi o stwierdzenie wynikające z przepisów prawa i z woli stron. Art. 92 Pr. Not. Określa wyraźnie co w akcie prawnym musi się znaleźć. Akt notarialny musi być sporządzony z zachowaniem reguły jedności stron, czasu i miejsca. </a:t>
            </a:r>
          </a:p>
          <a:p>
            <a:pPr marL="0" indent="0" algn="just">
              <a:buNone/>
            </a:pPr>
            <a:r>
              <a:rPr lang="pl-PL" dirty="0"/>
              <a:t>Sporządzenie czynności prawnej w postaci aktu notarialnego ma również to znaczenie, że dokument zyskuje charakter dokumentu urzędowego. </a:t>
            </a:r>
          </a:p>
          <a:p>
            <a:pPr marL="0" indent="0" algn="just">
              <a:buNone/>
            </a:pPr>
            <a:r>
              <a:rPr lang="pl-PL" dirty="0"/>
              <a:t>Ten sam walor otrzymuje oddawany stronom wypis aktu notarialnego (oryginał aktu zawsze pozostaje w kancelarii notarialnej). </a:t>
            </a:r>
          </a:p>
          <a:p>
            <a:pPr marL="0" indent="0" algn="just">
              <a:buNone/>
            </a:pPr>
            <a:r>
              <a:rPr lang="pl-PL" dirty="0"/>
              <a:t>Status dokumentu urzędowego przedkłada się na szczególny walor dowodowy aktu notarialnego. </a:t>
            </a:r>
          </a:p>
        </p:txBody>
      </p:sp>
    </p:spTree>
    <p:extLst>
      <p:ext uri="{BB962C8B-B14F-4D97-AF65-F5344CB8AC3E}">
        <p14:creationId xmlns:p14="http://schemas.microsoft.com/office/powerpoint/2010/main" val="3897714162"/>
      </p:ext>
    </p:extLst>
  </p:cSld>
  <p:clrMapOvr>
    <a:masterClrMapping/>
  </p:clrMapOvr>
  <p:transition>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Art. 60 </a:t>
            </a:r>
            <a:r>
              <a:rPr lang="pl-PL" dirty="0" err="1"/>
              <a:t>kc</a:t>
            </a:r>
            <a:endParaRPr lang="pl-PL" dirty="0"/>
          </a:p>
        </p:txBody>
      </p:sp>
      <p:sp>
        <p:nvSpPr>
          <p:cNvPr id="3" name="Symbol zastępczy zawartości 2"/>
          <p:cNvSpPr>
            <a:spLocks noGrp="1"/>
          </p:cNvSpPr>
          <p:nvPr>
            <p:ph idx="1"/>
          </p:nvPr>
        </p:nvSpPr>
        <p:spPr/>
        <p:txBody>
          <a:bodyPr>
            <a:normAutofit fontScale="92500"/>
          </a:bodyPr>
          <a:lstStyle/>
          <a:p>
            <a:pPr algn="just"/>
            <a:r>
              <a:rPr lang="pl-PL" dirty="0"/>
              <a:t>Wola osoby dokonującej czynności prawnej może być wyrażona za pomocą znaków językowych ustnych i pisemnych jak również pozajęzykowych tj. </a:t>
            </a:r>
            <a:r>
              <a:rPr lang="pl-PL" b="1" dirty="0"/>
              <a:t>uścisk</a:t>
            </a:r>
            <a:r>
              <a:rPr lang="pl-PL" dirty="0"/>
              <a:t> dłoni na znak osiągniętego konsensusu;</a:t>
            </a:r>
          </a:p>
          <a:p>
            <a:pPr algn="just"/>
            <a:r>
              <a:rPr lang="pl-PL" dirty="0"/>
              <a:t>Wola może być ujawnione poprzez oświadczenie w postaci elektronicznej, co stało się już powszechne. Nie ma w tym wypadku wymogu stosowania podpisu elektronicznego.</a:t>
            </a:r>
          </a:p>
          <a:p>
            <a:pPr algn="just"/>
            <a:r>
              <a:rPr lang="pl-PL" dirty="0"/>
              <a:t>Może ta wola być ujawniona za pomocą smsa, e-maila,  poprzez wybór opcji na stronie www oferującej określony towar lub usługę.</a:t>
            </a:r>
          </a:p>
          <a:p>
            <a:endParaRPr lang="pl-PL" dirty="0"/>
          </a:p>
        </p:txBody>
      </p:sp>
    </p:spTree>
    <p:extLst>
      <p:ext uri="{BB962C8B-B14F-4D97-AF65-F5344CB8AC3E}">
        <p14:creationId xmlns:p14="http://schemas.microsoft.com/office/powerpoint/2010/main" val="41925499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Tryby zawierania umowy</a:t>
            </a:r>
          </a:p>
        </p:txBody>
      </p:sp>
      <p:sp>
        <p:nvSpPr>
          <p:cNvPr id="3" name="Symbol zastępczy zawartości 2"/>
          <p:cNvSpPr>
            <a:spLocks noGrp="1"/>
          </p:cNvSpPr>
          <p:nvPr>
            <p:ph idx="1"/>
          </p:nvPr>
        </p:nvSpPr>
        <p:spPr/>
        <p:txBody>
          <a:bodyPr>
            <a:normAutofit fontScale="62500" lnSpcReduction="20000"/>
          </a:bodyPr>
          <a:lstStyle/>
          <a:p>
            <a:pPr algn="just"/>
            <a:r>
              <a:rPr lang="pl-PL" b="1" dirty="0"/>
              <a:t>Zawarcie umowy </a:t>
            </a:r>
            <a:r>
              <a:rPr lang="pl-PL" dirty="0"/>
              <a:t>oznacza złożenie zgodnych co do treści oświadczeń woli przez dwie lub większą ilość stron. Chodzi o wywołanie jednolitych skutków prawnych.</a:t>
            </a:r>
          </a:p>
          <a:p>
            <a:pPr algn="just"/>
            <a:r>
              <a:rPr lang="pl-PL" b="1" dirty="0"/>
              <a:t>Tryb zawarcia umowy </a:t>
            </a:r>
            <a:r>
              <a:rPr lang="pl-PL" dirty="0"/>
              <a:t>- to sposób  przy pomocy którego strony dochodzą do porozumienia, co do zgodności ich oświadczeń woli.</a:t>
            </a:r>
          </a:p>
          <a:p>
            <a:pPr algn="just"/>
            <a:r>
              <a:rPr lang="pl-PL" b="1" dirty="0"/>
              <a:t>Wyróżniamy trzy tryby zawierania umowy</a:t>
            </a:r>
            <a:r>
              <a:rPr lang="pl-PL" dirty="0"/>
              <a:t>:  ofertę i jej przyjęcie, negocjacje, tryb przetargowy (w formie aukcji lub przetargu).</a:t>
            </a:r>
          </a:p>
          <a:p>
            <a:pPr algn="just"/>
            <a:r>
              <a:rPr lang="pl-PL" dirty="0"/>
              <a:t>W toku zawierania umowy strony mogą przechodzić od jednego do drugiego trybu po to, aby osiągnąć stan konsensu. Strony mają swobodę wyboru  trybu zawarcia umowy (art. 353 KC), swoboda może być ograniczona przepisami prawa nakazującymi zastosowanie określonego trybu pod rygorem nieważności np. w  zakresie zamówień publicznych.</a:t>
            </a:r>
          </a:p>
          <a:p>
            <a:pPr algn="just"/>
            <a:r>
              <a:rPr lang="pl-PL" dirty="0"/>
              <a:t>Z rozpoczęciem procedury zawierania umów lub z samym zaproszeniem do jej zawarcia mogą wiązać się liczne obowiązki np. informacyjne na linii przedsiębiorca – konsument, w związku z określonymi okolicznościami zawierania umowy (na odległość, poza lokalem przedsiębiorstwa, ze względu na technikę porozumiewania się – komunikacja elektroniczna), w przypadku oferty przedkładanej w postaci elektronicznej.</a:t>
            </a:r>
          </a:p>
        </p:txBody>
      </p:sp>
    </p:spTree>
    <p:extLst>
      <p:ext uri="{BB962C8B-B14F-4D97-AF65-F5344CB8AC3E}">
        <p14:creationId xmlns:p14="http://schemas.microsoft.com/office/powerpoint/2010/main" val="3705224337"/>
      </p:ext>
    </p:extLst>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ofertowy</a:t>
            </a:r>
          </a:p>
        </p:txBody>
      </p:sp>
      <p:sp>
        <p:nvSpPr>
          <p:cNvPr id="3" name="Symbol zastępczy zawartości 2"/>
          <p:cNvSpPr>
            <a:spLocks noGrp="1"/>
          </p:cNvSpPr>
          <p:nvPr>
            <p:ph idx="1"/>
          </p:nvPr>
        </p:nvSpPr>
        <p:spPr/>
        <p:txBody>
          <a:bodyPr>
            <a:normAutofit fontScale="92500" lnSpcReduction="20000"/>
          </a:bodyPr>
          <a:lstStyle/>
          <a:p>
            <a:pPr algn="just"/>
            <a:r>
              <a:rPr lang="pl-PL" dirty="0"/>
              <a:t>Tryb ofertowy zawarcia umowy jest szeroko rozpowszechniony w praktyce obrotu powszechnego i profesjonalnego (pomiędzy przedsiębiorcami). </a:t>
            </a:r>
          </a:p>
          <a:p>
            <a:pPr algn="just"/>
            <a:r>
              <a:rPr lang="pl-PL" dirty="0"/>
              <a:t>Służy do zawierania umów bagatelnych (kwota zakupu poniżej 130 000 PLN z pominięciem PZP), w tym często w drodze adhezji (umowa przystąpienia w ramach której jedna strona – strona silniejsza określa najważniejsze warunki umowa a druga strona - słabsza może zdecydować się na zawarcie tej umowy lub z tego zrezygnować), jak i dokonywania istotnych transakcji ekonomicznych.</a:t>
            </a:r>
          </a:p>
        </p:txBody>
      </p:sp>
    </p:spTree>
    <p:extLst>
      <p:ext uri="{BB962C8B-B14F-4D97-AF65-F5344CB8AC3E}">
        <p14:creationId xmlns:p14="http://schemas.microsoft.com/office/powerpoint/2010/main" val="3516870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ofertowy</a:t>
            </a:r>
          </a:p>
        </p:txBody>
      </p:sp>
      <p:sp>
        <p:nvSpPr>
          <p:cNvPr id="3" name="Symbol zastępczy zawartości 2"/>
          <p:cNvSpPr>
            <a:spLocks noGrp="1"/>
          </p:cNvSpPr>
          <p:nvPr>
            <p:ph idx="1"/>
          </p:nvPr>
        </p:nvSpPr>
        <p:spPr>
          <a:xfrm>
            <a:off x="457200" y="1124744"/>
            <a:ext cx="8229600" cy="5544616"/>
          </a:xfrm>
        </p:spPr>
        <p:txBody>
          <a:bodyPr>
            <a:noAutofit/>
          </a:bodyPr>
          <a:lstStyle/>
          <a:p>
            <a:pPr marL="0" indent="0" algn="just">
              <a:buNone/>
            </a:pPr>
            <a:r>
              <a:rPr lang="pl-PL" sz="1600" b="1" dirty="0"/>
              <a:t>Składa się z dwóch elementów: </a:t>
            </a:r>
          </a:p>
          <a:p>
            <a:pPr marL="0" indent="0" algn="just">
              <a:buNone/>
            </a:pPr>
            <a:r>
              <a:rPr lang="pl-PL" sz="1600" dirty="0"/>
              <a:t>1. propozycji zawarcia umowy (oferty) pochodzącej od jednej ze stron określonej nazwą oferta, zamówienie, zapotrzebowanie;</a:t>
            </a:r>
          </a:p>
          <a:p>
            <a:pPr marL="0" indent="0" algn="just">
              <a:buNone/>
            </a:pPr>
            <a:r>
              <a:rPr lang="pl-PL" sz="1600" dirty="0"/>
              <a:t>2. pozytywnej odpowiedzi na tę propozycje drugiej strony (przyjęcie oferty).</a:t>
            </a:r>
          </a:p>
          <a:p>
            <a:pPr algn="just"/>
            <a:r>
              <a:rPr lang="pl-PL" sz="1600" b="1" dirty="0"/>
              <a:t>Oferta</a:t>
            </a:r>
            <a:r>
              <a:rPr lang="pl-PL" sz="1600" dirty="0"/>
              <a:t>  stanowi oświadczenie woli, które </a:t>
            </a:r>
            <a:r>
              <a:rPr lang="pl-PL" sz="1600" u="sng" dirty="0"/>
              <a:t>wyraża stanowczą propozycję </a:t>
            </a:r>
            <a:r>
              <a:rPr lang="pl-PL" sz="1600" dirty="0"/>
              <a:t>zawarcia umowy, która musi określać co najmniej istotne postanowienia tej umowy (minimum treści jakie powinna zawierać dana umowa, aby mogła wywoływać skutki prawne); Stanowczość jest tutaj elementem konstytutywnym oznacza gotowość oferenta do zawarcia umowy. Propozycja niestanowcza lub niepełna może zostać zakwalifikowana jako zaproszenie do zawarcia umowy; Może być wyrażona znakami językowymi - za pomocą słów ustnie lub pisemnie. Za ofertę sprzedaży uznaje się wystawienie rzeczy w miejscu sprzedaży na widok publiczny z oznaczeniem ceny (art. 543 KC) Ofertę stanowi: pralnia samoobsługowa z której korzystamy czy stacja benzynowa);</a:t>
            </a:r>
          </a:p>
          <a:p>
            <a:pPr algn="just"/>
            <a:r>
              <a:rPr lang="pl-PL" sz="1600" b="1" dirty="0"/>
              <a:t>Ogłoszenia, reklamy, cenniki i inne podobne informacje </a:t>
            </a:r>
            <a:r>
              <a:rPr lang="pl-PL" sz="1600" dirty="0"/>
              <a:t>skierowane do ogółu lub do poszczególnych osób w razie wątpliwości nie stanowią oferty, ale są zaproszeniem do złożenia oferty (ogłoszenia dot. sprzedaży samochodów w gazetach lub w Internecie gdy nie określają wszystkich niezbędnych warunków umowy, np. ceny). Może to oznaczać: zaproszenie do składania ofert, jak i zachętę do udziału w innym trybie zmierzającym do zawarcia umowy, w szczególności zaproszenie do uczestnictwa w negocjacjach.</a:t>
            </a:r>
          </a:p>
        </p:txBody>
      </p:sp>
    </p:spTree>
    <p:extLst>
      <p:ext uri="{BB962C8B-B14F-4D97-AF65-F5344CB8AC3E}">
        <p14:creationId xmlns:p14="http://schemas.microsoft.com/office/powerpoint/2010/main" val="975474083"/>
      </p:ext>
    </p:extLst>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ofertowy</a:t>
            </a:r>
          </a:p>
        </p:txBody>
      </p:sp>
      <p:sp>
        <p:nvSpPr>
          <p:cNvPr id="3" name="Symbol zastępczy zawartości 2"/>
          <p:cNvSpPr>
            <a:spLocks noGrp="1"/>
          </p:cNvSpPr>
          <p:nvPr>
            <p:ph idx="1"/>
          </p:nvPr>
        </p:nvSpPr>
        <p:spPr/>
        <p:txBody>
          <a:bodyPr>
            <a:normAutofit fontScale="70000" lnSpcReduction="20000"/>
          </a:bodyPr>
          <a:lstStyle/>
          <a:p>
            <a:pPr algn="just"/>
            <a:r>
              <a:rPr lang="pl-PL" dirty="0"/>
              <a:t>Skutkiem złożenia oferty jest powstanie czasu związania ofertą w ciągu którego może nastąpić jej przyjęcie i doprowadzenie do stanu zawarcia umowy. W czasie związania ofertą  zawarcie umowy zależy od decyzji adresata oferty, a oferent nie ma już na to wpływu nawet jeśli zmieniłby zdanie. Czasami (stosunkach miedzy przedsiębiorcami) może jedynie odwołać ofertę kończąc w ten sposób stan związania ofertę.</a:t>
            </a:r>
          </a:p>
          <a:p>
            <a:pPr algn="just"/>
            <a:r>
              <a:rPr lang="pl-PL" u="sng" dirty="0"/>
              <a:t> Jeżeli jednak oferta została złożona w postaci elektronicznej do powstania stanu związania ofertą konieczne jest niezwłocznie potwierdzenie jej otrzymania przez drugą stronę. Nie dotyczy to umów zawieranych za pomocą  poczty elektronicznej albo podobnych środków indywidualnego porozumiewania się na odległość, jak również nie dotyczy to umów w stosunkach między przedsiębiorcami, jeżeli strony tak same postanowiły;</a:t>
            </a:r>
          </a:p>
          <a:p>
            <a:pPr algn="just"/>
            <a:r>
              <a:rPr lang="pl-PL" u="sng" dirty="0"/>
              <a:t>Oferta kierowana </a:t>
            </a:r>
            <a:r>
              <a:rPr lang="pl-PL" i="1" u="sng" dirty="0"/>
              <a:t>ad </a:t>
            </a:r>
            <a:r>
              <a:rPr lang="pl-PL" i="1" u="sng" dirty="0" err="1"/>
              <a:t>incertas</a:t>
            </a:r>
            <a:r>
              <a:rPr lang="pl-PL" i="1" u="sng" dirty="0"/>
              <a:t> </a:t>
            </a:r>
            <a:r>
              <a:rPr lang="pl-PL" i="1" u="sng" dirty="0" err="1"/>
              <a:t>personas</a:t>
            </a:r>
            <a:r>
              <a:rPr lang="pl-PL" i="1" u="sng" dirty="0"/>
              <a:t> </a:t>
            </a:r>
            <a:r>
              <a:rPr lang="pl-PL" u="sng" dirty="0"/>
              <a:t>staje się skuteczna poprzez jej publiczne ogłoszenie.</a:t>
            </a:r>
          </a:p>
          <a:p>
            <a:endParaRPr lang="pl-PL" u="sng" dirty="0"/>
          </a:p>
        </p:txBody>
      </p:sp>
    </p:spTree>
    <p:extLst>
      <p:ext uri="{BB962C8B-B14F-4D97-AF65-F5344CB8AC3E}">
        <p14:creationId xmlns:p14="http://schemas.microsoft.com/office/powerpoint/2010/main" val="17773736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Oferta a reklama</a:t>
            </a:r>
          </a:p>
        </p:txBody>
      </p:sp>
      <p:sp>
        <p:nvSpPr>
          <p:cNvPr id="3" name="Symbol zastępczy zawartości 2"/>
          <p:cNvSpPr>
            <a:spLocks noGrp="1"/>
          </p:cNvSpPr>
          <p:nvPr>
            <p:ph idx="1"/>
          </p:nvPr>
        </p:nvSpPr>
        <p:spPr/>
        <p:txBody>
          <a:bodyPr>
            <a:normAutofit fontScale="85000" lnSpcReduction="20000"/>
          </a:bodyPr>
          <a:lstStyle/>
          <a:p>
            <a:pPr algn="just"/>
            <a:r>
              <a:rPr lang="pl-PL" dirty="0"/>
              <a:t>Oferta wyraźnie uwidacznia chęć zawarcia umowy – gotowość do niniejszego, a reklama  sprowadza się do wartościowania w postaci zachwalania czy też zachęty do nabycia określonych produktów (skorzystania z określonych usług) reklamodawcy. Reklama jest poczytywana za zaproszenie do negocjacji.</a:t>
            </a:r>
          </a:p>
          <a:p>
            <a:pPr algn="just"/>
            <a:r>
              <a:rPr lang="pl-PL" dirty="0"/>
              <a:t>Oferta alternatywna, polega na tym, że w jednym oświadczeniu woli składa się propozycję zawarcia umów o odmiennej treści, w szczególności poprzez przedstawienie oblatowi kilku opcji do wyboru, np. co do ilości lub rodzaju zamawianego towaru. Taka oferta powinna w sposób wyraźny lub dorozumiany zastrzegać, że wybór jednej z propozycji skutkuje wygaśnięciem pozostałych możliwości.</a:t>
            </a:r>
          </a:p>
          <a:p>
            <a:pPr algn="just"/>
            <a:endParaRPr lang="pl-PL" dirty="0"/>
          </a:p>
        </p:txBody>
      </p:sp>
    </p:spTree>
    <p:extLst>
      <p:ext uri="{BB962C8B-B14F-4D97-AF65-F5344CB8AC3E}">
        <p14:creationId xmlns:p14="http://schemas.microsoft.com/office/powerpoint/2010/main" val="26446781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400" dirty="0"/>
              <a:t>Obowiązek informacyjny w zakresie oferty składanej w  postaci elektronicznej</a:t>
            </a:r>
          </a:p>
        </p:txBody>
      </p:sp>
      <p:sp>
        <p:nvSpPr>
          <p:cNvPr id="3" name="Symbol zastępczy zawartości 2"/>
          <p:cNvSpPr>
            <a:spLocks noGrp="1"/>
          </p:cNvSpPr>
          <p:nvPr>
            <p:ph idx="1"/>
          </p:nvPr>
        </p:nvSpPr>
        <p:spPr/>
        <p:txBody>
          <a:bodyPr>
            <a:normAutofit fontScale="92500"/>
          </a:bodyPr>
          <a:lstStyle/>
          <a:p>
            <a:pPr algn="just"/>
            <a:r>
              <a:rPr lang="pl-PL" dirty="0"/>
              <a:t>Przepis ten nakłada na przedsiębiorcę w toku zawierania umowy w skutek oferty występującej w postaci elektronicznej obowiązek informacyjny (zwłaszcza w zakresie czynności technicznych, metod oraz środków technicznych i językowych składających się na procedurę zawarcia umowy).</a:t>
            </a:r>
          </a:p>
          <a:p>
            <a:pPr algn="just"/>
            <a:r>
              <a:rPr lang="pl-PL" dirty="0"/>
              <a:t>Chyba, że umowa jest zawierana za pomocą poczty elektronicznej lub podobnych środków indywidualnego porozumiewania się na odległość. Nie stosuje się ich także w stosunkach między przedsiębiorcami, jeżeli strony tak postanowiły.</a:t>
            </a:r>
          </a:p>
        </p:txBody>
      </p:sp>
    </p:spTree>
    <p:extLst>
      <p:ext uri="{BB962C8B-B14F-4D97-AF65-F5344CB8AC3E}">
        <p14:creationId xmlns:p14="http://schemas.microsoft.com/office/powerpoint/2010/main" val="42896519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Art. </a:t>
            </a:r>
            <a:r>
              <a:rPr lang="pl-PL"/>
              <a:t>66 (1) </a:t>
            </a:r>
            <a:r>
              <a:rPr lang="pl-PL" dirty="0"/>
              <a:t>par. 2 KC</a:t>
            </a:r>
          </a:p>
        </p:txBody>
      </p:sp>
      <p:sp>
        <p:nvSpPr>
          <p:cNvPr id="3" name="Symbol zastępczy zawartości 2"/>
          <p:cNvSpPr>
            <a:spLocks noGrp="1"/>
          </p:cNvSpPr>
          <p:nvPr>
            <p:ph idx="1"/>
          </p:nvPr>
        </p:nvSpPr>
        <p:spPr/>
        <p:txBody>
          <a:bodyPr>
            <a:normAutofit fontScale="70000" lnSpcReduction="20000"/>
          </a:bodyPr>
          <a:lstStyle/>
          <a:p>
            <a:pPr marL="137160" indent="0" algn="just">
              <a:buNone/>
            </a:pPr>
            <a:r>
              <a:rPr lang="pl-PL" dirty="0"/>
              <a:t>Przedsiębiorca składający ofertę w postaci elektronicznej jest obowiązany przed zawarciem umowy poinformować drugą stronę w sposób jednoznaczny i zrozumiały o:</a:t>
            </a:r>
          </a:p>
          <a:p>
            <a:pPr marL="137160" indent="0" algn="just">
              <a:buNone/>
            </a:pPr>
            <a:r>
              <a:rPr lang="pl-PL" dirty="0"/>
              <a:t>1) czynnościach technicznych składających się na procedurę zawarcia umowy;</a:t>
            </a:r>
          </a:p>
          <a:p>
            <a:pPr marL="137160" indent="0" algn="just">
              <a:buNone/>
            </a:pPr>
            <a:r>
              <a:rPr lang="pl-PL" dirty="0"/>
              <a:t>2) skutkach prawnych potwierdzenia przez drugą stronę otrzymania oferty;</a:t>
            </a:r>
          </a:p>
          <a:p>
            <a:pPr marL="137160" indent="0" algn="just">
              <a:buNone/>
            </a:pPr>
            <a:r>
              <a:rPr lang="pl-PL" dirty="0"/>
              <a:t>3) zasadach i sposobach utrwalania, zabezpieczania i udostępniania przez przedsiębiorcę drugiej stronie treści zawieranej umowy;</a:t>
            </a:r>
          </a:p>
          <a:p>
            <a:pPr marL="137160" indent="0" algn="just">
              <a:buNone/>
            </a:pPr>
            <a:r>
              <a:rPr lang="pl-PL" dirty="0"/>
              <a:t>4) metodach i środkach technicznych służących wykrywaniu i korygowaniu błędów we wprowadzanych danych, które jest obowiązany udostępnić drugiej stronie;</a:t>
            </a:r>
          </a:p>
          <a:p>
            <a:pPr marL="137160" indent="0" algn="just">
              <a:buNone/>
            </a:pPr>
            <a:r>
              <a:rPr lang="pl-PL" dirty="0"/>
              <a:t>5) językach, w których umowa może być zawarta;</a:t>
            </a:r>
          </a:p>
          <a:p>
            <a:pPr marL="137160" indent="0" algn="just">
              <a:buNone/>
            </a:pPr>
            <a:r>
              <a:rPr lang="pl-PL" dirty="0"/>
              <a:t>6) kodeksach etycznych, które stosuje, oraz o ich dostępności w postaci elektronicznej.</a:t>
            </a:r>
          </a:p>
          <a:p>
            <a:endParaRPr lang="pl-PL" dirty="0"/>
          </a:p>
        </p:txBody>
      </p:sp>
    </p:spTree>
    <p:extLst>
      <p:ext uri="{BB962C8B-B14F-4D97-AF65-F5344CB8AC3E}">
        <p14:creationId xmlns:p14="http://schemas.microsoft.com/office/powerpoint/2010/main" val="2615192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Tryb ofertowy</a:t>
            </a:r>
          </a:p>
        </p:txBody>
      </p:sp>
      <p:sp>
        <p:nvSpPr>
          <p:cNvPr id="3" name="Symbol zastępczy zawartości 2"/>
          <p:cNvSpPr>
            <a:spLocks noGrp="1"/>
          </p:cNvSpPr>
          <p:nvPr>
            <p:ph idx="1"/>
          </p:nvPr>
        </p:nvSpPr>
        <p:spPr/>
        <p:txBody>
          <a:bodyPr>
            <a:noAutofit/>
          </a:bodyPr>
          <a:lstStyle/>
          <a:p>
            <a:pPr marL="0" indent="0" algn="just">
              <a:buNone/>
            </a:pPr>
            <a:r>
              <a:rPr lang="pl-PL" sz="1600" b="1" dirty="0"/>
              <a:t>Termin związania ofertą: </a:t>
            </a:r>
            <a:r>
              <a:rPr lang="pl-PL" sz="1600" dirty="0"/>
              <a:t>moment do którego oferta może być przyjęta – może być wyznaczony przez oferenta (konkretna data, pewien okres (tydzień, miesiąc), bądź zdarzenie przyszłe i pewne, które nastąpi (np. wyczerpanie zapasów towarów w magazynie lub automacie). Dopuszczalne jest również określenie terminu i tak i tak poprzez konkretny termin chyba, że wcześniej skończy się dostępność towaru), a jeśli termin nie jest wyznaczony przyjmuje się, że:</a:t>
            </a:r>
          </a:p>
          <a:p>
            <a:pPr algn="just"/>
            <a:r>
              <a:rPr lang="pl-PL" sz="1600" dirty="0"/>
              <a:t>Oferta złożona w obecności drugiej strony albo za pomocą środka bezpośredniego porozumiewania się na odległość (telefon, radio, komunikator internetowy) przestaje wiązać, gdy nie zostanie przyjęta niezwłocznie -  w trakcie prowadzonej na bieżąco rozmowy na żywo lub za pomocą stosownych środków; </a:t>
            </a:r>
          </a:p>
          <a:p>
            <a:pPr algn="just"/>
            <a:r>
              <a:rPr lang="pl-PL" sz="1600" dirty="0"/>
              <a:t>Oferta złożona w inny sposób (list, email, sms, </a:t>
            </a:r>
            <a:r>
              <a:rPr lang="pl-PL" sz="1600" dirty="0" err="1"/>
              <a:t>mms</a:t>
            </a:r>
            <a:r>
              <a:rPr lang="pl-PL" sz="1600" dirty="0"/>
              <a:t>) przestaje wiązać z upływem czasu, w którym składający ofertę mógł w zwykłym toku czynności otrzymać odpowiedź wysłaną bez nieuzasadnionego opóźnienia.</a:t>
            </a:r>
          </a:p>
          <a:p>
            <a:pPr algn="just"/>
            <a:r>
              <a:rPr lang="pl-PL" sz="1600" b="1" dirty="0"/>
              <a:t>Jeżeli oferta nie określa terminu związania </a:t>
            </a:r>
            <a:r>
              <a:rPr lang="pl-PL" sz="1600" dirty="0"/>
              <a:t>a została złożona  przez przedsiębiorcę drugiemu przedsiębiorcy oferent może ja odwołać, chyba, że w jej treści zastrzegł, że nie może być odwołana. Odwołanie takiej oferty może nastąpić  zanim umowa  zostanie zawarta, albo adresat oferty wyśle oferentowi swoje oświadczanie woli o jej przyjęciu. </a:t>
            </a:r>
          </a:p>
        </p:txBody>
      </p:sp>
    </p:spTree>
    <p:extLst>
      <p:ext uri="{BB962C8B-B14F-4D97-AF65-F5344CB8AC3E}">
        <p14:creationId xmlns:p14="http://schemas.microsoft.com/office/powerpoint/2010/main" val="943205662"/>
      </p:ext>
    </p:extLst>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Tryb ofertowy</a:t>
            </a:r>
          </a:p>
        </p:txBody>
      </p:sp>
      <p:sp>
        <p:nvSpPr>
          <p:cNvPr id="3" name="Symbol zastępczy zawartości 2"/>
          <p:cNvSpPr>
            <a:spLocks noGrp="1"/>
          </p:cNvSpPr>
          <p:nvPr>
            <p:ph idx="1"/>
          </p:nvPr>
        </p:nvSpPr>
        <p:spPr/>
        <p:txBody>
          <a:bodyPr>
            <a:normAutofit fontScale="92500"/>
          </a:bodyPr>
          <a:lstStyle/>
          <a:p>
            <a:pPr algn="just"/>
            <a:r>
              <a:rPr lang="pl-PL" dirty="0"/>
              <a:t>Oferta złożona </a:t>
            </a:r>
            <a:r>
              <a:rPr lang="pl-PL" i="1" dirty="0"/>
              <a:t>ad </a:t>
            </a:r>
            <a:r>
              <a:rPr lang="pl-PL" i="1" dirty="0" err="1"/>
              <a:t>incertas</a:t>
            </a:r>
            <a:r>
              <a:rPr lang="pl-PL" i="1" dirty="0"/>
              <a:t> </a:t>
            </a:r>
            <a:r>
              <a:rPr lang="pl-PL" i="1" dirty="0" err="1"/>
              <a:t>personas</a:t>
            </a:r>
            <a:r>
              <a:rPr lang="pl-PL" i="1" dirty="0"/>
              <a:t> (do nieoznaczonego adresata) </a:t>
            </a:r>
            <a:r>
              <a:rPr lang="pl-PL" dirty="0"/>
              <a:t>może zostać w każdym czasie odwołana lub zmieniona, jeżeli oferent nie wyznaczył terminu jej związania. </a:t>
            </a:r>
          </a:p>
          <a:p>
            <a:pPr algn="just"/>
            <a:r>
              <a:rPr lang="pl-PL" dirty="0"/>
              <a:t>Nie wpływa to negatywnie na sytuację prawną osób, które już ją przyjęły, doprowadzając do stanu zawarcia umowy (np. podejście do kasy z towarem wziętym z półki) </a:t>
            </a:r>
            <a:r>
              <a:rPr lang="pl-PL" u="sng" dirty="0"/>
              <a:t>oraz podmiotów, które niezwłocznie potwierdziły otrzymanie oferty w postaci elektronicznej, co skutkuje powstaniem stanu związania po stronie oświadczającego</a:t>
            </a:r>
            <a:r>
              <a:rPr lang="pl-PL" dirty="0"/>
              <a:t>. </a:t>
            </a:r>
            <a:endParaRPr lang="pl-PL" u="sng" dirty="0"/>
          </a:p>
        </p:txBody>
      </p:sp>
    </p:spTree>
    <p:extLst>
      <p:ext uri="{BB962C8B-B14F-4D97-AF65-F5344CB8AC3E}">
        <p14:creationId xmlns:p14="http://schemas.microsoft.com/office/powerpoint/2010/main" val="42068730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Zawarcie umowy w trybie ofertowym</a:t>
            </a:r>
          </a:p>
        </p:txBody>
      </p:sp>
      <p:sp>
        <p:nvSpPr>
          <p:cNvPr id="3" name="Symbol zastępczy zawartości 2"/>
          <p:cNvSpPr>
            <a:spLocks noGrp="1"/>
          </p:cNvSpPr>
          <p:nvPr>
            <p:ph idx="1"/>
          </p:nvPr>
        </p:nvSpPr>
        <p:spPr>
          <a:xfrm>
            <a:off x="457200" y="1628800"/>
            <a:ext cx="8229600" cy="4525963"/>
          </a:xfrm>
        </p:spPr>
        <p:txBody>
          <a:bodyPr>
            <a:noAutofit/>
          </a:bodyPr>
          <a:lstStyle/>
          <a:p>
            <a:pPr marL="0" indent="0" algn="just">
              <a:buNone/>
            </a:pPr>
            <a:r>
              <a:rPr lang="pl-PL" b="1" dirty="0"/>
              <a:t>Umowa zostaje zawarta</a:t>
            </a:r>
            <a:r>
              <a:rPr lang="pl-PL" dirty="0"/>
              <a:t> jeżeli w czasie związania ofertą oblat przyjmie ofertę. </a:t>
            </a:r>
            <a:r>
              <a:rPr lang="pl-PL" u="sng" dirty="0"/>
              <a:t>Przyjęcie oferty </a:t>
            </a:r>
            <a:r>
              <a:rPr lang="pl-PL" dirty="0"/>
              <a:t>polega  na złożeniu oferentowi oświadczenia woli wyrażającego stanowczą decyzję zawarcia umowy o treści, która została zawarta w ofercie. </a:t>
            </a:r>
          </a:p>
          <a:p>
            <a:pPr marL="0" indent="0" algn="just">
              <a:buNone/>
            </a:pPr>
            <a:r>
              <a:rPr lang="pl-PL" dirty="0"/>
              <a:t>Jeżeli przepis prawa lub treść czynności prawnej wymaga zachowania określonej formy wówczas forma ta musi być zachowana zarówno co do oferty, jak i jej przyjęcia.</a:t>
            </a:r>
          </a:p>
        </p:txBody>
      </p:sp>
    </p:spTree>
    <p:extLst>
      <p:ext uri="{BB962C8B-B14F-4D97-AF65-F5344CB8AC3E}">
        <p14:creationId xmlns:p14="http://schemas.microsoft.com/office/powerpoint/2010/main" val="3686082798"/>
      </p:ext>
    </p:extLst>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Złożenie oświadczenia woli (art. 61 par. 1 i par. 2KC)</a:t>
            </a:r>
          </a:p>
        </p:txBody>
      </p:sp>
      <p:sp>
        <p:nvSpPr>
          <p:cNvPr id="3" name="Symbol zastępczy zawartości 2"/>
          <p:cNvSpPr>
            <a:spLocks noGrp="1"/>
          </p:cNvSpPr>
          <p:nvPr>
            <p:ph idx="1"/>
          </p:nvPr>
        </p:nvSpPr>
        <p:spPr/>
        <p:txBody>
          <a:bodyPr>
            <a:normAutofit lnSpcReduction="10000"/>
          </a:bodyPr>
          <a:lstStyle/>
          <a:p>
            <a:pPr algn="just"/>
            <a:r>
              <a:rPr lang="pl-PL" dirty="0"/>
              <a:t>Oświadczenie woli, które ma być złożone innej osobie, jest złożone z chwilą, gdy doszło do niej w taki sposób, że mogła zapoznać się z jego treścią. Odwołanie takiego oświadczenia jest skuteczne, jeżeli doszło jednocześnie z tym oświadczeniem lub wcześniej.</a:t>
            </a:r>
          </a:p>
          <a:p>
            <a:pPr algn="just"/>
            <a:r>
              <a:rPr lang="pl-PL" u="sng" dirty="0"/>
              <a:t>Oświadczenie woli wyrażone w postaci elektronicznej jest złożone innej osobie z chwilą, gdy wprowadzono je do środka komunikacji elektronicznej w taki sposób, żeby osoba ta mogła zapoznać się z jego treścią.</a:t>
            </a:r>
          </a:p>
        </p:txBody>
      </p:sp>
    </p:spTree>
    <p:extLst>
      <p:ext uri="{BB962C8B-B14F-4D97-AF65-F5344CB8AC3E}">
        <p14:creationId xmlns:p14="http://schemas.microsoft.com/office/powerpoint/2010/main" val="14887669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Przyjęcie oferty</a:t>
            </a:r>
          </a:p>
        </p:txBody>
      </p:sp>
      <p:sp>
        <p:nvSpPr>
          <p:cNvPr id="3" name="Symbol zastępczy zawartości 2"/>
          <p:cNvSpPr>
            <a:spLocks noGrp="1"/>
          </p:cNvSpPr>
          <p:nvPr>
            <p:ph idx="1"/>
          </p:nvPr>
        </p:nvSpPr>
        <p:spPr/>
        <p:txBody>
          <a:bodyPr/>
          <a:lstStyle/>
          <a:p>
            <a:pPr algn="just"/>
            <a:r>
              <a:rPr lang="pl-PL" dirty="0"/>
              <a:t>Wyraźne – poprzez złożenie stosownego oświadczenia o przyjęciu oferty;</a:t>
            </a:r>
          </a:p>
          <a:p>
            <a:pPr algn="just"/>
            <a:r>
              <a:rPr lang="pl-PL" dirty="0"/>
              <a:t>Faktyczne (</a:t>
            </a:r>
            <a:r>
              <a:rPr lang="pl-PL" dirty="0" err="1"/>
              <a:t>konkludentne</a:t>
            </a:r>
            <a:r>
              <a:rPr lang="pl-PL" dirty="0"/>
              <a:t>) – poprzez przystąpienie do wykonywania umowy;</a:t>
            </a:r>
          </a:p>
          <a:p>
            <a:pPr algn="just"/>
            <a:r>
              <a:rPr lang="pl-PL" dirty="0"/>
              <a:t>Milczące – na skutek braku niezwłocznej odpowiedzi na ofertę. </a:t>
            </a:r>
          </a:p>
        </p:txBody>
      </p:sp>
    </p:spTree>
    <p:extLst>
      <p:ext uri="{BB962C8B-B14F-4D97-AF65-F5344CB8AC3E}">
        <p14:creationId xmlns:p14="http://schemas.microsoft.com/office/powerpoint/2010/main" val="2710532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Przyjęcie oferty poprzez działania faktyczne</a:t>
            </a:r>
          </a:p>
        </p:txBody>
      </p:sp>
      <p:sp>
        <p:nvSpPr>
          <p:cNvPr id="3" name="Symbol zastępczy zawartości 2"/>
          <p:cNvSpPr>
            <a:spLocks noGrp="1"/>
          </p:cNvSpPr>
          <p:nvPr>
            <p:ph idx="1"/>
          </p:nvPr>
        </p:nvSpPr>
        <p:spPr/>
        <p:txBody>
          <a:bodyPr>
            <a:normAutofit fontScale="70000" lnSpcReduction="20000"/>
          </a:bodyPr>
          <a:lstStyle/>
          <a:p>
            <a:pPr algn="just"/>
            <a:r>
              <a:rPr lang="pl-PL" dirty="0"/>
              <a:t>Jeżeli według ustalonego w danych stosunkach zwyczaju lub według treści oferty dojście do składającego ofertę oświadczenia drugiej strony o jej przyjęciu nie jest wymagane, w szczególności jeżeli składający ofertę żąda niezwłocznego wykonania umowy, umowa dochodzi do skutku, skoro druga strona w czasie właściwym przystąpi do jej wykonania; w przeciwnym razie oferta przestaje wiązać.</a:t>
            </a:r>
          </a:p>
          <a:p>
            <a:pPr algn="just"/>
            <a:r>
              <a:rPr lang="pl-PL" dirty="0"/>
              <a:t>Zwyczaj - oznacza ustaloną i utrwaloną praktykę określonego postępowania dotyczącą zawierania umów konkretnego rodzaju w relacjach pomiędzy podmiotami należącymi do oznaczonej grupy, np. zawodowej lub społecznej bądź innej. Nie musi mieć on charakteru powszechnego i nie jest konieczne, aby strony wcześniej dokonywały ze sobą jakichś umów.</a:t>
            </a:r>
          </a:p>
          <a:p>
            <a:pPr algn="just"/>
            <a:r>
              <a:rPr lang="pl-PL" dirty="0"/>
              <a:t>Treść oferty- wyłączenie obowiązku poinformowania o złożeniu oświadczenia woli o przyjęciu oferty może nastąpić w sposób wyraźny - poprzez żądanie niezwłocznego wykonania umowy, lub w sposób dorozumiany.</a:t>
            </a:r>
          </a:p>
          <a:p>
            <a:pPr algn="just"/>
            <a:endParaRPr lang="pl-PL" dirty="0"/>
          </a:p>
          <a:p>
            <a:pPr algn="just"/>
            <a:endParaRPr lang="pl-PL" dirty="0"/>
          </a:p>
        </p:txBody>
      </p:sp>
    </p:spTree>
    <p:extLst>
      <p:ext uri="{BB962C8B-B14F-4D97-AF65-F5344CB8AC3E}">
        <p14:creationId xmlns:p14="http://schemas.microsoft.com/office/powerpoint/2010/main" val="3500790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Milczące przyjęcie oferty</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Jeżeli przedsiębiorca otrzymał od osoby, z którą pozostaje w stałych stosunkach gospodarczych (relacje prawne nastawione na korzyści ekonomiczne - trwałe , powtarzalne, nie incydentalne , nieokazjonalne), ofertę zawarcia umowy w ramach swej działalności gospodarczej, brak niezwłocznej odpowiedzi poczytuje się za przyjęcie oferty.</a:t>
            </a:r>
          </a:p>
          <a:p>
            <a:pPr marL="0" indent="0" algn="just">
              <a:buNone/>
            </a:pPr>
            <a:r>
              <a:rPr lang="pl-PL" dirty="0"/>
              <a:t>Konieczne w tym wypadku jest wyraźne odrzucenie oferty. Dopuszczalne jest wyłączenie tego przepisu przez oferenta w treści oferty lub przez strony w zawartej umowie (np. ramowej).</a:t>
            </a:r>
          </a:p>
          <a:p>
            <a:endParaRPr lang="pl-PL" dirty="0"/>
          </a:p>
          <a:p>
            <a:endParaRPr lang="pl-PL" dirty="0"/>
          </a:p>
        </p:txBody>
      </p:sp>
    </p:spTree>
    <p:extLst>
      <p:ext uri="{BB962C8B-B14F-4D97-AF65-F5344CB8AC3E}">
        <p14:creationId xmlns:p14="http://schemas.microsoft.com/office/powerpoint/2010/main" val="3704397655"/>
      </p:ext>
    </p:extLst>
  </p:cSld>
  <p:clrMapOvr>
    <a:masterClrMapping/>
  </p:clrMapOvr>
  <p:transition>
    <p:wipe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Miejsce i termin zawarcia umowy w trybie ofertowym</a:t>
            </a:r>
          </a:p>
        </p:txBody>
      </p:sp>
      <p:sp>
        <p:nvSpPr>
          <p:cNvPr id="3" name="Symbol zastępczy zawartości 2"/>
          <p:cNvSpPr>
            <a:spLocks noGrp="1"/>
          </p:cNvSpPr>
          <p:nvPr>
            <p:ph idx="1"/>
          </p:nvPr>
        </p:nvSpPr>
        <p:spPr/>
        <p:txBody>
          <a:bodyPr>
            <a:normAutofit fontScale="70000" lnSpcReduction="20000"/>
          </a:bodyPr>
          <a:lstStyle/>
          <a:p>
            <a:pPr algn="just"/>
            <a:r>
              <a:rPr lang="pl-PL" u="sng" dirty="0"/>
              <a:t>Termin zawarcia umowy </a:t>
            </a:r>
            <a:r>
              <a:rPr lang="pl-PL" dirty="0"/>
              <a:t>- umowę poczytuje się za zawartą w chwili otrzymania przez składającego ofertę oświadczenia o jej przyjęciu - chwila dojścia pozytywnej odpowiedzi adresata do oferenta w taki sposób, że mógł zapoznać się z jego treścią (art. 61 § 1 KC). - gdy oświadczenie o przyjęciu oferty ma postać elektroniczną, będzie to chwila wprowadzenia go do środka komunikacji elektronicznej w taki sposób, że składający mógł zapoznać się jego treścią (art. 61 § 2 KC); a jeżeli dojście do składającego ofertę oświadczenia o jej przyjęciu nie jest wymagane – w chwili przystąpienia przez drugą stronę do wykonania umowy. </a:t>
            </a:r>
          </a:p>
          <a:p>
            <a:pPr algn="just"/>
            <a:r>
              <a:rPr lang="pl-PL" dirty="0"/>
              <a:t>Miejsce zawarcia umowy -  umowę poczytuje się za zawartą w miejscu otrzymania przez składającego ofertę oświadczenia o jej przyjęciu, a jeżeli dojście do składającego ofertę oświadczenia o jej przyjęciu nie jest wymagane </a:t>
            </a:r>
            <a:r>
              <a:rPr lang="pl-PL" u="sng" dirty="0"/>
              <a:t>albo oferta jest składana w postaci elektronicznej </a:t>
            </a:r>
            <a:r>
              <a:rPr lang="pl-PL" dirty="0"/>
              <a:t>– w miejscu zamieszkania, albo w siedzibie składającego ofertę w chwili zawarcia umowy (istotne znaczenie ma ustalenie momentu </a:t>
            </a:r>
            <a:r>
              <a:rPr lang="pl-PL" dirty="0" err="1"/>
              <a:t>zawacia</a:t>
            </a:r>
            <a:r>
              <a:rPr lang="pl-PL" dirty="0"/>
              <a:t> umowy).</a:t>
            </a:r>
          </a:p>
          <a:p>
            <a:pPr algn="just"/>
            <a:endParaRPr lang="pl-PL" dirty="0"/>
          </a:p>
        </p:txBody>
      </p:sp>
    </p:spTree>
    <p:extLst>
      <p:ext uri="{BB962C8B-B14F-4D97-AF65-F5344CB8AC3E}">
        <p14:creationId xmlns:p14="http://schemas.microsoft.com/office/powerpoint/2010/main" val="17007431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Przesłanki skutecznego zawarcia umowy w trybie ofertowym</a:t>
            </a:r>
            <a:br>
              <a:rPr lang="pl-PL" dirty="0"/>
            </a:br>
            <a:endParaRPr lang="pl-PL" dirty="0"/>
          </a:p>
        </p:txBody>
      </p:sp>
      <p:sp>
        <p:nvSpPr>
          <p:cNvPr id="3" name="Symbol zastępczy zawartości 2"/>
          <p:cNvSpPr>
            <a:spLocks noGrp="1"/>
          </p:cNvSpPr>
          <p:nvPr>
            <p:ph idx="1"/>
          </p:nvPr>
        </p:nvSpPr>
        <p:spPr/>
        <p:txBody>
          <a:bodyPr>
            <a:noAutofit/>
          </a:bodyPr>
          <a:lstStyle/>
          <a:p>
            <a:pPr algn="just"/>
            <a:r>
              <a:rPr lang="pl-PL" sz="1600" b="1" u="sng" dirty="0"/>
              <a:t>Zgodność treści oświadczeń woli </a:t>
            </a:r>
            <a:r>
              <a:rPr lang="pl-PL" sz="1600" u="sng" dirty="0"/>
              <a:t>- </a:t>
            </a:r>
            <a:r>
              <a:rPr lang="pl-PL" sz="1600" dirty="0"/>
              <a:t>przyjęcie oferty w całości i tylko w jej zakresie. Jeżeli zaś pozytywna odpowiedź zawiera propozycję zmiany lub uzupełnienia treści należy intepretować tą odpowiedź jako kolejną ofertę zawarcia umowy o zmienionej treści</a:t>
            </a:r>
            <a:r>
              <a:rPr lang="pl-PL" sz="1600" u="sng" dirty="0"/>
              <a:t>. Jedynie w  stosunkach między przedsiębiorcami, gdy ich czynności pozostają w sferze obrotu profesjonalnego  odpowiedź na ofertę z zastrzeżeniem zmian lub uzupełnień niezmieniających istotnie treści oferty poczytuje się za jej przyjęcie. W takim wypadku strony wiąże umowa o treści</a:t>
            </a:r>
            <a:br>
              <a:rPr lang="pl-PL" sz="1600" u="sng" dirty="0"/>
            </a:br>
            <a:r>
              <a:rPr lang="pl-PL" sz="1600" u="sng" dirty="0"/>
              <a:t>określonej w ofercie, z uwzględnieniem zastrzeżeń zawartych w odpowiedzi na</a:t>
            </a:r>
            <a:br>
              <a:rPr lang="pl-PL" sz="1600" u="sng" dirty="0"/>
            </a:br>
            <a:r>
              <a:rPr lang="pl-PL" sz="1600" u="sng" dirty="0"/>
              <a:t>nią. Modyfikujące przyjęcie oferty jest niedopuszczalne, gdy będący przedsiębiorcami oferent lub oblat dokonują czynności prawnej poza zakresem prowadzonej przez siebie działalności gospodarczej bądź zawodowej, a więc nie występują w obrocie w charakterze profesjonalistów. Jeżeli odpowiedź zmienia istotnie treść umowy to jest poczytywana za </a:t>
            </a:r>
            <a:r>
              <a:rPr lang="pl-PL" sz="1600" u="sng" dirty="0" err="1"/>
              <a:t>kontroofertę</a:t>
            </a:r>
            <a:r>
              <a:rPr lang="pl-PL" sz="1600" u="sng" dirty="0"/>
              <a:t> i nie prowadzi do zawarcia umowy.</a:t>
            </a:r>
          </a:p>
          <a:p>
            <a:pPr algn="just"/>
            <a:r>
              <a:rPr lang="pl-PL" sz="1600" b="1" u="sng" dirty="0"/>
              <a:t>Oświadczenie o przyjęciu oferty zostało złożone przed upływem terminu związania ofertą</a:t>
            </a:r>
            <a:r>
              <a:rPr lang="pl-PL" sz="1600" u="sng" dirty="0"/>
              <a:t>.</a:t>
            </a:r>
            <a:r>
              <a:rPr lang="pl-PL" sz="1600" dirty="0"/>
              <a:t> Jeżeli oświadczenie o przyjęciu oferty nadeszło z opóźnieniem, lecz z jego treści lub z okoliczności wynika, że zostało wysłane w czasie właściwym, umowa dochodzi do skutku, chyba że składający ofertę zawiadomi niezwłocznie drugą stronę, iż wskutek opóźnienia odpowiedzi poczytuje umowę za niezawartą. </a:t>
            </a:r>
          </a:p>
        </p:txBody>
      </p:sp>
    </p:spTree>
    <p:extLst>
      <p:ext uri="{BB962C8B-B14F-4D97-AF65-F5344CB8AC3E}">
        <p14:creationId xmlns:p14="http://schemas.microsoft.com/office/powerpoint/2010/main" val="618628717"/>
      </p:ext>
    </p:extLst>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Negocjacje</a:t>
            </a:r>
          </a:p>
        </p:txBody>
      </p:sp>
      <p:sp>
        <p:nvSpPr>
          <p:cNvPr id="3" name="Symbol zastępczy zawartości 2"/>
          <p:cNvSpPr>
            <a:spLocks noGrp="1"/>
          </p:cNvSpPr>
          <p:nvPr>
            <p:ph idx="1"/>
          </p:nvPr>
        </p:nvSpPr>
        <p:spPr/>
        <p:txBody>
          <a:bodyPr>
            <a:normAutofit fontScale="70000" lnSpcReduction="20000"/>
          </a:bodyPr>
          <a:lstStyle/>
          <a:p>
            <a:pPr algn="just"/>
            <a:r>
              <a:rPr lang="pl-PL" dirty="0"/>
              <a:t>Dotyczą najczęściej skomplikowanych umów, wymagających wiedzy, wnikliwej oceny oraz refleksji; Mogą być poprzedzone listami intencyjnymi lub porozumieniami przedkontraktowymi;</a:t>
            </a:r>
          </a:p>
          <a:p>
            <a:pPr algn="just"/>
            <a:r>
              <a:rPr lang="pl-PL" dirty="0"/>
              <a:t>Ten tryb polega na wzajemnym odziaływaniu stron na siebie  po to aby  uzgodnić treść umowy.  W toku prowadzonych negocjacji dochodzi do formułowania treści poszczególnych postanowień umowy , przekazywania wzajemnego informacji i przekonywania się nawzajem. W toku negocjacji strony uzgadniają zazwyczaj najpierw najbardziej istotne postanowienia przyszłej umowy, a dopiero w następnej kolejności negocjują elementy mniej doniosłe. </a:t>
            </a:r>
          </a:p>
          <a:p>
            <a:pPr algn="just"/>
            <a:r>
              <a:rPr lang="pl-PL" dirty="0"/>
              <a:t>Dopóki  negocjacje nie są zakończone żadna ze stron nie jest związana swoimi oświadczeniami woli i każda ze stron może w dowolnym czasie zrezygnować  z zawarcia umowy;</a:t>
            </a:r>
          </a:p>
          <a:p>
            <a:pPr algn="just"/>
            <a:r>
              <a:rPr lang="pl-PL" dirty="0"/>
              <a:t>Umowa zostaje zawarta w momencie  w którym  strony dojdą do porozumienia co do wszystkich postanowień danej umowy, które były przedmiotem negocjacji.</a:t>
            </a:r>
          </a:p>
        </p:txBody>
      </p:sp>
    </p:spTree>
    <p:extLst>
      <p:ext uri="{BB962C8B-B14F-4D97-AF65-F5344CB8AC3E}">
        <p14:creationId xmlns:p14="http://schemas.microsoft.com/office/powerpoint/2010/main" val="197128211"/>
      </p:ext>
    </p:extLst>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Nieuczciwe lub nielojalne </a:t>
            </a:r>
            <a:r>
              <a:rPr lang="pl-PL" b="1"/>
              <a:t>praktyki  w toku </a:t>
            </a:r>
            <a:r>
              <a:rPr lang="pl-PL" b="1" dirty="0"/>
              <a:t>negocjacji</a:t>
            </a:r>
          </a:p>
        </p:txBody>
      </p:sp>
      <p:sp>
        <p:nvSpPr>
          <p:cNvPr id="3" name="Symbol zastępczy zawartości 2"/>
          <p:cNvSpPr>
            <a:spLocks noGrp="1"/>
          </p:cNvSpPr>
          <p:nvPr>
            <p:ph idx="1"/>
          </p:nvPr>
        </p:nvSpPr>
        <p:spPr/>
        <p:txBody>
          <a:bodyPr>
            <a:normAutofit/>
          </a:bodyPr>
          <a:lstStyle/>
          <a:p>
            <a:pPr algn="just"/>
            <a:r>
              <a:rPr lang="pl-PL" b="1" dirty="0"/>
              <a:t>Podjęcie lub prowadzenie negocjacji z naruszeniem dobrych obyczajów, w szczególności bez zamiaru zawarcia umowy. </a:t>
            </a:r>
            <a:r>
              <a:rPr lang="pl-PL" dirty="0"/>
              <a:t>Takie zachowanie rodzi odpowiedzialność  odszkodowawczą w granicach ujemnego interesu strony – strona krzywdząca jest zobowiązana do naprawienia szkody, jaką druga strona poniosła przez to, że liczyła na zawarcie umowy;</a:t>
            </a:r>
          </a:p>
        </p:txBody>
      </p:sp>
    </p:spTree>
    <p:extLst>
      <p:ext uri="{BB962C8B-B14F-4D97-AF65-F5344CB8AC3E}">
        <p14:creationId xmlns:p14="http://schemas.microsoft.com/office/powerpoint/2010/main" val="422859385"/>
      </p:ext>
    </p:extLst>
  </p:cSld>
  <p:clrMapOvr>
    <a:masterClrMapping/>
  </p:clrMapOvr>
  <p:transition>
    <p:pull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Naruszenie tajemnicy przedsiębiorstwa</a:t>
            </a:r>
          </a:p>
        </p:txBody>
      </p:sp>
      <p:sp>
        <p:nvSpPr>
          <p:cNvPr id="3" name="Symbol zastępczy zawartości 2"/>
          <p:cNvSpPr>
            <a:spLocks noGrp="1"/>
          </p:cNvSpPr>
          <p:nvPr>
            <p:ph idx="1"/>
          </p:nvPr>
        </p:nvSpPr>
        <p:spPr/>
        <p:txBody>
          <a:bodyPr>
            <a:normAutofit fontScale="70000" lnSpcReduction="20000"/>
          </a:bodyPr>
          <a:lstStyle/>
          <a:p>
            <a:pPr algn="just"/>
            <a:r>
              <a:rPr lang="pl-PL" dirty="0"/>
              <a:t>Ujawnienie lub przekazanie informacji objętych poufnością albo wykorzystanie ich dla własnych celów wbrew ciążącym zobowiązaniom. Takie zachowanie rodzi odpowiedzialność cywilną dużych rozmiarów, w postaci naprawienia szkody, albo wydania uzyskanych korzyści.</a:t>
            </a:r>
          </a:p>
          <a:p>
            <a:pPr algn="just"/>
            <a:r>
              <a:rPr lang="pl-PL" b="1" dirty="0"/>
              <a:t>Przez tajemnicę przedsiębiorstwa</a:t>
            </a:r>
            <a:r>
              <a:rPr lang="pl-PL" dirty="0"/>
              <a:t> rozumie się informacje techniczne, technologiczne, organizacyjne przedsiębiorstwa lub inne informacje posiadające wartość gospodarczą, które jako całość lub w szczególnym zestawieniu i zbiorze ich elementów nie są powszechnie znane osobom zwykle zajmującym się tym rodzajem informacji albo nie są łatwo dostępne dla takich osób, o ile uprawniony do korzystania z informacji lub rozporządzania nimi podjął, przy zachowaniu należytej staranności, działania w celu utrzymania ich w poufności (art. 11 ust. 2 ustawy z dnia 16 kwietnia 1993 r. o zwalczaniu nieuczciwej konkurencji (Dz. U. z 20022 r., poz. 1233).</a:t>
            </a:r>
          </a:p>
          <a:p>
            <a:endParaRPr lang="pl-PL" dirty="0"/>
          </a:p>
        </p:txBody>
      </p:sp>
    </p:spTree>
    <p:extLst>
      <p:ext uri="{BB962C8B-B14F-4D97-AF65-F5344CB8AC3E}">
        <p14:creationId xmlns:p14="http://schemas.microsoft.com/office/powerpoint/2010/main" val="1861144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Tryb przetargowy (aukcja lub przetarg)</a:t>
            </a:r>
          </a:p>
        </p:txBody>
      </p:sp>
      <p:sp>
        <p:nvSpPr>
          <p:cNvPr id="3" name="Symbol zastępczy zawartości 2"/>
          <p:cNvSpPr>
            <a:spLocks noGrp="1"/>
          </p:cNvSpPr>
          <p:nvPr>
            <p:ph idx="1"/>
          </p:nvPr>
        </p:nvSpPr>
        <p:spPr/>
        <p:txBody>
          <a:bodyPr>
            <a:normAutofit fontScale="62500" lnSpcReduction="20000"/>
          </a:bodyPr>
          <a:lstStyle/>
          <a:p>
            <a:pPr algn="just"/>
            <a:r>
              <a:rPr lang="pl-PL" b="1" dirty="0"/>
              <a:t>Są to dwa warianty trybu zawierania umów</a:t>
            </a:r>
            <a:r>
              <a:rPr lang="pl-PL" dirty="0"/>
              <a:t>, których cechą jest to, że prowadzą one jednocześnie do uzgodnienia treści oświadczeń woli i do wybrania kontrahenta spośród grupy osób ubiegających się na równych prawach o zawarcie umowy.</a:t>
            </a:r>
          </a:p>
          <a:p>
            <a:pPr algn="just"/>
            <a:r>
              <a:rPr lang="pl-PL" dirty="0"/>
              <a:t>Aukcja i przetarg mogą mieć charakter </a:t>
            </a:r>
            <a:r>
              <a:rPr lang="pl-PL" b="1" dirty="0"/>
              <a:t>nieograniczony</a:t>
            </a:r>
            <a:r>
              <a:rPr lang="pl-PL" dirty="0"/>
              <a:t> (otwarty), gdy ogłoszenie wszczynające postępowanie skierowano do nieoznaczonych adresatów, albo </a:t>
            </a:r>
            <a:r>
              <a:rPr lang="pl-PL" b="1" dirty="0"/>
              <a:t>ograniczony</a:t>
            </a:r>
            <a:r>
              <a:rPr lang="pl-PL" dirty="0"/>
              <a:t>, gdy po pierwsze, zaproszenie do składania ofert wystosowano do określonego rodzajowo kręgu podmiotów (np. przedsiębiorców prowadzących działalność gospodarczą w konkretnej branży) lub, po drugie, organizator zaprosił do udziału indywidualnie wskazane co najmniej dwie osoby (charakter zamknięty)</a:t>
            </a:r>
          </a:p>
          <a:p>
            <a:pPr algn="just"/>
            <a:r>
              <a:rPr lang="pl-PL" b="1" dirty="0"/>
              <a:t>Składa się ono z trzech etapów</a:t>
            </a:r>
            <a:r>
              <a:rPr lang="pl-PL" dirty="0"/>
              <a:t>: ogłoszenia (oświadczenie woli organizatora. Musi obejmować: zaproszenie do składania ofert oraz postanowienie określające dalszy tryb postępowania, w wyniku którego zostanie wyłoniona druga strona przyszłej umowy, czyli wskazujące wyraźnie lub konkludentnie, czy będzie to aukcja, czy przetarg. Musi wskazywać na czas, miejsce, przedmiot aukcji lub przetargu, ich warunki lub sposób ich udostępnienia), składania ofert, wyboru oferty.</a:t>
            </a:r>
          </a:p>
        </p:txBody>
      </p:sp>
    </p:spTree>
    <p:extLst>
      <p:ext uri="{BB962C8B-B14F-4D97-AF65-F5344CB8AC3E}">
        <p14:creationId xmlns:p14="http://schemas.microsoft.com/office/powerpoint/2010/main" val="3234286072"/>
      </p:ext>
    </p:extLst>
  </p:cSld>
  <p:clrMapOvr>
    <a:masterClrMapping/>
  </p:clrMapOvr>
  <p:transition>
    <p:dissolv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Aukcja</a:t>
            </a:r>
          </a:p>
        </p:txBody>
      </p:sp>
      <p:sp>
        <p:nvSpPr>
          <p:cNvPr id="3" name="Symbol zastępczy zawartości 2"/>
          <p:cNvSpPr>
            <a:spLocks noGrp="1"/>
          </p:cNvSpPr>
          <p:nvPr>
            <p:ph idx="1"/>
          </p:nvPr>
        </p:nvSpPr>
        <p:spPr/>
        <p:txBody>
          <a:bodyPr>
            <a:normAutofit fontScale="62500" lnSpcReduction="20000"/>
          </a:bodyPr>
          <a:lstStyle/>
          <a:p>
            <a:pPr algn="just"/>
            <a:r>
              <a:rPr lang="pl-PL" dirty="0">
                <a:latin typeface="+mj-lt"/>
                <a:cs typeface="Times New Roman" panose="02020603050405020304" pitchFamily="18" charset="0"/>
              </a:rPr>
              <a:t>Aukcja cechuje się tym, że uzgodnieniu podlega w zasadzie tylko jeden element treści umowy i tylko ten element jest uwzględniany  przy porównywaniu ofert. </a:t>
            </a:r>
          </a:p>
          <a:p>
            <a:pPr algn="just"/>
            <a:r>
              <a:rPr lang="pl-PL" dirty="0">
                <a:latin typeface="+mj-lt"/>
                <a:cs typeface="Times New Roman" panose="02020603050405020304" pitchFamily="18" charset="0"/>
              </a:rPr>
              <a:t>Poszczególni licytanci składają swoje oferty kolejno i jawnie, każda następna oferta powinna być korzystniejsza dla organizatora od poprzedniej. Każdy z uczestników aukcji może złożyć dowolną  ilość ofert. Oferta wiąże licytanta od chwili jej złożenia do złożenia oferty przez innego licytanta – oferty korzystniejszej.</a:t>
            </a:r>
          </a:p>
          <a:p>
            <a:pPr algn="just"/>
            <a:r>
              <a:rPr lang="pl-PL" dirty="0">
                <a:latin typeface="+mj-lt"/>
                <a:cs typeface="Times New Roman" panose="02020603050405020304" pitchFamily="18" charset="0"/>
              </a:rPr>
              <a:t>W przypadku aukcji tradycyjnych dopuszczalne jest też złożenie oświadczenia woli za pośrednictwem metod komunikacji na odległość (np. telefonu, wideokonferencji), pozwalające zachować uczestnikowi anonimowość. Wówczas organizator informuje pozostałych licytantów o treści jego oferty. Uczestnicy aukcji internetowych korzystają wyłącznie ze środków porozumiewania się na odległość w celu komunikacji z organizatorem i złożenia ofert.</a:t>
            </a:r>
          </a:p>
          <a:p>
            <a:pPr algn="just"/>
            <a:r>
              <a:rPr lang="pl-PL" dirty="0">
                <a:latin typeface="+mj-lt"/>
                <a:cs typeface="Times New Roman" panose="02020603050405020304" pitchFamily="18" charset="0"/>
              </a:rPr>
              <a:t>Zawarcie umowy następuje przez oświadczenie organizatora o zaakceptowaniu  ostatniej oferty tzw. udzielenie przybicia. Zasada ta nie ma zastosowania gdy przepis wymaga formy szczególnej pod rygorem nieważności, wówczas muszą być spełnione warunki formy szczególnej wtedy dopiero dochodzi do zawarcia umowy</a:t>
            </a:r>
            <a:r>
              <a:rPr lang="pl-PL" dirty="0"/>
              <a:t>.</a:t>
            </a:r>
          </a:p>
        </p:txBody>
      </p:sp>
    </p:spTree>
    <p:extLst>
      <p:ext uri="{BB962C8B-B14F-4D97-AF65-F5344CB8AC3E}">
        <p14:creationId xmlns:p14="http://schemas.microsoft.com/office/powerpoint/2010/main" val="3605954653"/>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Złożenie oświadczenia woli</a:t>
            </a:r>
          </a:p>
        </p:txBody>
      </p:sp>
      <p:sp>
        <p:nvSpPr>
          <p:cNvPr id="3" name="Symbol zastępczy zawartości 2"/>
          <p:cNvSpPr>
            <a:spLocks noGrp="1"/>
          </p:cNvSpPr>
          <p:nvPr>
            <p:ph idx="1"/>
          </p:nvPr>
        </p:nvSpPr>
        <p:spPr>
          <a:xfrm>
            <a:off x="457200" y="1600200"/>
            <a:ext cx="8229600" cy="4709160"/>
          </a:xfrm>
        </p:spPr>
        <p:txBody>
          <a:bodyPr>
            <a:normAutofit fontScale="25000" lnSpcReduction="20000"/>
          </a:bodyPr>
          <a:lstStyle/>
          <a:p>
            <a:pPr algn="just"/>
            <a:r>
              <a:rPr lang="pl-PL" sz="6400" dirty="0"/>
              <a:t>Rozwiązanie oparte na teorii doręczenia. Oświadczenie musi być sformułowane w przystępny dla odbiorcy sposób, aby w normalnym toku czynności  można było zapoznać się z jego treścią, bez jakiś szczególnych nakładów, wysiłków, starań.</a:t>
            </a:r>
          </a:p>
          <a:p>
            <a:pPr algn="just"/>
            <a:r>
              <a:rPr lang="pl-PL" sz="6400" dirty="0"/>
              <a:t>Ciężar dowodu w tym wypadku, że zrobił wszystko co powinien spoczywa na składającym oświadczenie woli.</a:t>
            </a:r>
          </a:p>
          <a:p>
            <a:pPr algn="just"/>
            <a:r>
              <a:rPr lang="pl-PL" sz="6400" dirty="0"/>
              <a:t>W judykaturze podkreśla się , że nie chodzi o to aby rzeczywiście odbiorca zapoznał się z treścią ale żeby miał realne możliwości do uczynienia niniejszego. Możliwość zapoznania się nie jest równoznaczna z faktycznym zapoznaniem się . Weryfikacja sprowadza się  do tego czy miał taka możliwość, a nie czy to zrobił. To oznacza że złożenie oświadczenia ma miejsce również wtedy gdy świadomie i celowo odbiorca odmawia przyjęcia pisma , choć miał stworzoną możliwość zapoznania się z  jego treścią. </a:t>
            </a:r>
          </a:p>
          <a:p>
            <a:pPr algn="just"/>
            <a:r>
              <a:rPr lang="pl-PL" sz="6400" dirty="0"/>
              <a:t>Oświadczenie złożone za pomocą środków komunikacji elektronicznej. </a:t>
            </a:r>
          </a:p>
          <a:p>
            <a:pPr algn="just"/>
            <a:r>
              <a:rPr lang="pl-PL" sz="6400" dirty="0"/>
              <a:t>„Sąd Najwyższy w postanowieniu z 10.12.2003 r. wskazał, że oświadczenie woli w postaci elektronicznej dokonywane on </a:t>
            </a:r>
            <a:r>
              <a:rPr lang="pl-PL" sz="6400" dirty="0" err="1"/>
              <a:t>line</a:t>
            </a:r>
            <a:r>
              <a:rPr lang="pl-PL" sz="6400" dirty="0"/>
              <a:t> zostaje złożone z chwilą jego przejścia do systemu informatycznego prowadzonego i kontrolowanego przez odbiorcę, tj. w momencie przyjęcia oświadczenia przez serwer odbiorcy i zarejestrowania na nim odpowiednich danych.”(</a:t>
            </a:r>
            <a:r>
              <a:rPr lang="pl-PL" sz="6400" dirty="0" err="1"/>
              <a:t>Balwicka-Szczyrba</a:t>
            </a:r>
            <a:r>
              <a:rPr lang="pl-PL" sz="6400" dirty="0"/>
              <a:t> Małgorzata (red.), Sylwestrzak Anna (red.), Kodeks cywilny. Komentarz, SIP).</a:t>
            </a:r>
          </a:p>
          <a:p>
            <a:pPr algn="just"/>
            <a:endParaRPr lang="pl-PL" sz="3400" dirty="0"/>
          </a:p>
          <a:p>
            <a:pPr marL="137160" indent="0" algn="just">
              <a:buNone/>
            </a:pPr>
            <a:endParaRPr lang="pl-PL" sz="4500" dirty="0"/>
          </a:p>
        </p:txBody>
      </p:sp>
    </p:spTree>
    <p:extLst>
      <p:ext uri="{BB962C8B-B14F-4D97-AF65-F5344CB8AC3E}">
        <p14:creationId xmlns:p14="http://schemas.microsoft.com/office/powerpoint/2010/main" val="35169714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Przetarg</a:t>
            </a:r>
          </a:p>
        </p:txBody>
      </p:sp>
      <p:sp>
        <p:nvSpPr>
          <p:cNvPr id="3" name="Symbol zastępczy zawartości 2"/>
          <p:cNvSpPr>
            <a:spLocks noGrp="1"/>
          </p:cNvSpPr>
          <p:nvPr>
            <p:ph idx="1"/>
          </p:nvPr>
        </p:nvSpPr>
        <p:spPr/>
        <p:txBody>
          <a:bodyPr>
            <a:normAutofit fontScale="70000" lnSpcReduction="20000"/>
          </a:bodyPr>
          <a:lstStyle/>
          <a:p>
            <a:pPr algn="just"/>
            <a:r>
              <a:rPr lang="pl-PL" dirty="0"/>
              <a:t>To taki rodzaj postępowania w którym uzgodnieniu może podlegać więcej niż jeden element treści umowy i wszystkie te elementy są uwzględniane przy porównywaniu ofert. Każdy z uczestników składa jedną ofertę i wszyscy jednocześnie są swoimi ofertami związani do momentu wybrania jednego z nich przez organizatora, albo do czasu zamknięcia  przez organizatora przetargu bez wybrania oferty. </a:t>
            </a:r>
          </a:p>
          <a:p>
            <a:pPr algn="just"/>
            <a:r>
              <a:rPr lang="pl-PL" dirty="0"/>
              <a:t>Z reguły oferty są składane na piśmie, jednak ustawodawca nie zastrzegł takiego wymogu. W przypadku zaniechania uregulowania tego zagadnienia w warunkach przetargu dopuszczalne wydaje się złożenie stanowczych propozycji w formie elektronicznej, w szczególności za pomocą poczty elektronicznej na adres e-mailowy organizatora.  </a:t>
            </a:r>
          </a:p>
          <a:p>
            <a:pPr algn="just"/>
            <a:r>
              <a:rPr lang="pl-PL" dirty="0"/>
              <a:t>Umowa zostaje zawarta przez złożenie uczestnikowi , którego oferta została wybrana oświadczenia o przyjęciu oferty. Jeżeli jednak umowa dla swej ważności wymaga zachowania formy szczególnej wówczas do zawarcia umowy dochodzi po spełnieniu wymagań tej formy. </a:t>
            </a:r>
          </a:p>
        </p:txBody>
      </p:sp>
    </p:spTree>
    <p:extLst>
      <p:ext uri="{BB962C8B-B14F-4D97-AF65-F5344CB8AC3E}">
        <p14:creationId xmlns:p14="http://schemas.microsoft.com/office/powerpoint/2010/main" val="153148924"/>
      </p:ext>
    </p:extLst>
  </p:cSld>
  <p:clrMapOvr>
    <a:masterClrMapping/>
  </p:clrMapOvr>
  <p:transition>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Wadium</a:t>
            </a:r>
          </a:p>
        </p:txBody>
      </p:sp>
      <p:sp>
        <p:nvSpPr>
          <p:cNvPr id="3" name="Symbol zastępczy zawartości 2"/>
          <p:cNvSpPr>
            <a:spLocks noGrp="1"/>
          </p:cNvSpPr>
          <p:nvPr>
            <p:ph idx="1"/>
          </p:nvPr>
        </p:nvSpPr>
        <p:spPr/>
        <p:txBody>
          <a:bodyPr>
            <a:normAutofit fontScale="62500" lnSpcReduction="20000"/>
          </a:bodyPr>
          <a:lstStyle/>
          <a:p>
            <a:pPr algn="just"/>
            <a:r>
              <a:rPr lang="pl-PL" dirty="0"/>
              <a:t>To dodatkowe zastrzeżenie w warunkach aukcji lub przetargu uzależniające dopuszczenie do wzięcia udziału  w tym postępowaniu  od wpłacenia organizatorowi określonej sumy pieniężnej lub zabezpieczenia jej zapłaty, może być też przyjęta forma mieszana wadium (może być uiszczane w gotówce, za pomocą pieniądza bankowego czy elektronicznego, czeku itd., chyba że w ogłoszeniu i warunkach aukcji albo przetargu wskazano określoną formę zapłaty.).</a:t>
            </a:r>
          </a:p>
          <a:p>
            <a:pPr algn="just"/>
            <a:r>
              <a:rPr lang="pl-PL" dirty="0"/>
              <a:t>Organizator określa konkretny przedmiot wadium (np. wysokość sumy pieniężnej do wpłaty, konieczność ustanowienia wskazanego zabezpieczenia), sposób realizacji wadium (np. płatność przelewem, formę poręczenia itd.) oraz termin jego wniesienia.</a:t>
            </a:r>
          </a:p>
          <a:p>
            <a:pPr algn="just"/>
            <a:r>
              <a:rPr lang="pl-PL" dirty="0"/>
              <a:t>Po pierwsze zatem jego wniesienie stanowi warunek wzięcia udziału w postępowaniu, pod drugie stanowi zabezpieczenie zawarcia umowy , o ile nie zostanie  ona jeszcze zawarta przez rozstrzygnięcie aukcji czy przetargu. Jeżeli bowiem zwycięzca uchyla się od zawarcia umowy może zatrzymać wadium lub dochodzić zaspokojenia z przedmiotu zabezpieczenia.  </a:t>
            </a:r>
          </a:p>
          <a:p>
            <a:pPr algn="just"/>
            <a:r>
              <a:rPr lang="pl-PL" dirty="0"/>
              <a:t>Jeżeli to organizator uchyla się od zawarcia umowy – zwycięzca może żądać zapłaty podwójnej wartości wadium.</a:t>
            </a:r>
          </a:p>
        </p:txBody>
      </p:sp>
    </p:spTree>
    <p:extLst>
      <p:ext uri="{BB962C8B-B14F-4D97-AF65-F5344CB8AC3E}">
        <p14:creationId xmlns:p14="http://schemas.microsoft.com/office/powerpoint/2010/main" val="2880768285"/>
      </p:ext>
    </p:extLst>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Unieważnienie umowy zawartej w trybie przetargowym</a:t>
            </a:r>
          </a:p>
        </p:txBody>
      </p:sp>
      <p:sp>
        <p:nvSpPr>
          <p:cNvPr id="3" name="Symbol zastępczy zawartości 2"/>
          <p:cNvSpPr>
            <a:spLocks noGrp="1"/>
          </p:cNvSpPr>
          <p:nvPr>
            <p:ph idx="1"/>
          </p:nvPr>
        </p:nvSpPr>
        <p:spPr/>
        <p:txBody>
          <a:bodyPr>
            <a:normAutofit fontScale="70000" lnSpcReduction="20000"/>
          </a:bodyPr>
          <a:lstStyle/>
          <a:p>
            <a:pPr algn="just"/>
            <a:r>
              <a:rPr lang="pl-PL" dirty="0"/>
              <a:t>Organizator oraz uczestnik aukcji, albo przetargu może żądać unieważnienia zawartej umowy, jeżeli strona tej umowy, inny uczestnik lub osoba działająca w porozumieniu z nimi wpłynęła na wynik aukcji albo przetargu w sposób sprzeczny z prawem (powszechnie obowiązującym, publicznym lub prywatnym (lub dobrymi obyczajami (zmowa uczestników aukcji, złożenie przez uczestnika oferty skalkulowanej nieuczciwie, nieuzasadniona odmowa zaakceptowania wyników aukcji albo przetargu przez organizatora). </a:t>
            </a:r>
          </a:p>
          <a:p>
            <a:pPr algn="just"/>
            <a:r>
              <a:rPr lang="pl-PL" dirty="0"/>
              <a:t>Jeżeli umowa została zawarta na cudzy rachunek (np. dom aukcyjny), jej unieważnienia może żądać także ten, na czyj rachunek umowa została zawarta, lub dający zlecenie.</a:t>
            </a:r>
          </a:p>
          <a:p>
            <a:pPr algn="just"/>
            <a:r>
              <a:rPr lang="pl-PL" dirty="0"/>
              <a:t>Osoby uprawnione mogą wówczas wystąpić z powództwem do sądu  o unieważnienie umowy. Uprawnienie powyższe wygasa z upływem miesiąca od dnia, w którym uprawniony dowiedział się o istnieniu przyczyny unieważnienia, nie później jednak niż z upływem roku od dnia zawarcia umowy (terminy zawite).</a:t>
            </a:r>
          </a:p>
        </p:txBody>
      </p:sp>
    </p:spTree>
    <p:extLst>
      <p:ext uri="{BB962C8B-B14F-4D97-AF65-F5344CB8AC3E}">
        <p14:creationId xmlns:p14="http://schemas.microsoft.com/office/powerpoint/2010/main" val="3177150408"/>
      </p:ext>
    </p:extLst>
  </p:cSld>
  <p:clrMapOvr>
    <a:masterClrMapping/>
  </p:clrMapOvr>
  <p:transition>
    <p:wipe dir="u"/>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Dwie kategorie podpisów</a:t>
            </a:r>
          </a:p>
        </p:txBody>
      </p:sp>
      <p:sp>
        <p:nvSpPr>
          <p:cNvPr id="3" name="Symbol zastępczy zawartości 2"/>
          <p:cNvSpPr>
            <a:spLocks noGrp="1"/>
          </p:cNvSpPr>
          <p:nvPr>
            <p:ph idx="1"/>
          </p:nvPr>
        </p:nvSpPr>
        <p:spPr/>
        <p:txBody>
          <a:bodyPr>
            <a:normAutofit fontScale="85000" lnSpcReduction="20000"/>
          </a:bodyPr>
          <a:lstStyle/>
          <a:p>
            <a:pPr algn="just"/>
            <a:r>
              <a:rPr lang="pl-PL" dirty="0"/>
              <a:t>Podpis własnoręczny (tradycyjny) związany z formą pisemną;</a:t>
            </a:r>
          </a:p>
          <a:p>
            <a:pPr algn="just"/>
            <a:r>
              <a:rPr lang="pl-PL" dirty="0"/>
              <a:t>Podpis elektroniczny - związany z formą elektroniczną (kiedyś pod rządami ustawy z dnia 18 września 2001 r. o podpisie elektronicznym – już nieobowiązującej: </a:t>
            </a:r>
            <a:r>
              <a:rPr lang="pl-PL" b="1" dirty="0"/>
              <a:t>podpis zwykły, bezpieczny podpis elektroniczny</a:t>
            </a:r>
            <a:r>
              <a:rPr lang="pl-PL" dirty="0"/>
              <a:t>). Aktualnie pod rządami Rozporządzenia PE i Rady UE nr 910/2014 r. z dnia 23 lipca 2014 r. w sprawie identyfikacji elektronicznej, usług zaufania w odniesieniu do transakcji elektronicznych na rynku wewnętrznym oraz uchylające dyrektywę 1999/93/WE: </a:t>
            </a:r>
            <a:r>
              <a:rPr lang="pl-PL" b="1" dirty="0"/>
              <a:t>podpis elektroniczny, zaawansowany podpis elektroniczny, kwalifikowany podpis elektroniczny</a:t>
            </a:r>
            <a:r>
              <a:rPr lang="pl-PL" dirty="0"/>
              <a:t>.   </a:t>
            </a:r>
          </a:p>
        </p:txBody>
      </p:sp>
    </p:spTree>
    <p:extLst>
      <p:ext uri="{BB962C8B-B14F-4D97-AF65-F5344CB8AC3E}">
        <p14:creationId xmlns:p14="http://schemas.microsoft.com/office/powerpoint/2010/main" val="1915902454"/>
      </p:ext>
    </p:extLst>
  </p:cSld>
  <p:clrMapOvr>
    <a:masterClrMapping/>
  </p:clrMapOvr>
  <p:transition>
    <p:wedg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Podpis własnoręczny</a:t>
            </a:r>
          </a:p>
        </p:txBody>
      </p:sp>
      <p:sp>
        <p:nvSpPr>
          <p:cNvPr id="3" name="Symbol zastępczy zawartości 2"/>
          <p:cNvSpPr>
            <a:spLocks noGrp="1"/>
          </p:cNvSpPr>
          <p:nvPr>
            <p:ph idx="1"/>
          </p:nvPr>
        </p:nvSpPr>
        <p:spPr/>
        <p:txBody>
          <a:bodyPr>
            <a:noAutofit/>
          </a:bodyPr>
          <a:lstStyle/>
          <a:p>
            <a:pPr algn="just"/>
            <a:r>
              <a:rPr lang="pl-PL" sz="1400" dirty="0"/>
              <a:t>Brak definicji ustawowej, jest językowym znakiem graficznym składającym się z ciągu liter; co do zasady nie mogą być drukowane , chyba że tylko takie potrafi pisać składający oświadczenie;</a:t>
            </a:r>
          </a:p>
          <a:p>
            <a:pPr algn="just"/>
            <a:r>
              <a:rPr lang="pl-PL" sz="1400" b="1" dirty="0"/>
              <a:t>Własnoręczny</a:t>
            </a:r>
            <a:r>
              <a:rPr lang="pl-PL" sz="1400" dirty="0"/>
              <a:t> tzn., ma być swój - nie cudzy i że powinien być złożony osobiście (prawa lub lewą ręką), nie wyklucza to możliwości podpisania się </a:t>
            </a:r>
            <a:r>
              <a:rPr lang="pl-PL" sz="1400" b="1" dirty="0"/>
              <a:t>protezą ręki lub palcami stóp</a:t>
            </a:r>
            <a:r>
              <a:rPr lang="pl-PL" sz="1400" dirty="0"/>
              <a:t>. Nie będzie nim jednak mechanicznie odbita kopia – tzw. </a:t>
            </a:r>
            <a:r>
              <a:rPr lang="pl-PL" sz="1400" dirty="0" err="1"/>
              <a:t>faksymila</a:t>
            </a:r>
            <a:r>
              <a:rPr lang="pl-PL" sz="1400" dirty="0"/>
              <a:t>, choć tego rodzaju postać podpisu jest dopuszczona na niektórych papierach wartościowych (na akcjach i obligacjach); </a:t>
            </a:r>
          </a:p>
          <a:p>
            <a:pPr algn="just"/>
            <a:r>
              <a:rPr lang="pl-PL" sz="1400" b="1" dirty="0"/>
              <a:t>Podpis musi określać osobę składającą oświadczenie woli </a:t>
            </a:r>
            <a:r>
              <a:rPr lang="pl-PL" sz="1400" dirty="0"/>
              <a:t>w ten sposób realizuje on funkcję identyfikacyjną;</a:t>
            </a:r>
          </a:p>
          <a:p>
            <a:pPr algn="just"/>
            <a:r>
              <a:rPr lang="pl-PL" sz="1400" b="1" dirty="0"/>
              <a:t>Minimalna treść podpisu</a:t>
            </a:r>
            <a:r>
              <a:rPr lang="pl-PL" sz="1400" dirty="0"/>
              <a:t> – może składać się z imion, z 1 tylko imienia, jego skrótu w formie zdrobniałej, z pominięciem niektórych liter, czy tylko inicjału ale wcale imienia nie musi być, - podpis powinien obejmować co najmniej nazwisko (jednoczłonowe , tylko jeden człon, z pominięciem liter , przedrostków typu von), w tym również w postaci nieczytelnej (weksle) ale charakterystycznej dla podpisującego (w tym wypadku granicą skuteczności podpisu jest możliwość jego weryfikacji w drodze ekspertyzy </a:t>
            </a:r>
            <a:r>
              <a:rPr lang="pl-PL" sz="1400" dirty="0" err="1"/>
              <a:t>pismoznawczej</a:t>
            </a:r>
            <a:r>
              <a:rPr lang="pl-PL" sz="1400" dirty="0"/>
              <a:t>); może to być tylko pseudonim, wyjątkowo samo imię w przypadku testamentu własnoręcznego skierowanego do członka rodziny (jeżeli stosunek osobisty spadkodawcy i adresata uzasadnia tego rodzaju podpis);nie może to być inicjał imienia i nazwiska;</a:t>
            </a:r>
          </a:p>
        </p:txBody>
      </p:sp>
    </p:spTree>
  </p:cSld>
  <p:clrMapOvr>
    <a:masterClrMapping/>
  </p:clrMapOvr>
  <p:transition>
    <p:pull di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Podpis własnoręczny</a:t>
            </a:r>
          </a:p>
        </p:txBody>
      </p:sp>
      <p:sp>
        <p:nvSpPr>
          <p:cNvPr id="3" name="Symbol zastępczy zawartości 2"/>
          <p:cNvSpPr>
            <a:spLocks noGrp="1"/>
          </p:cNvSpPr>
          <p:nvPr>
            <p:ph idx="1"/>
          </p:nvPr>
        </p:nvSpPr>
        <p:spPr/>
        <p:txBody>
          <a:bodyPr>
            <a:normAutofit fontScale="85000" lnSpcReduction="20000"/>
          </a:bodyPr>
          <a:lstStyle/>
          <a:p>
            <a:pPr algn="just"/>
            <a:r>
              <a:rPr lang="pl-PL" dirty="0"/>
              <a:t>Występuje na dokumencie papierowym;</a:t>
            </a:r>
          </a:p>
          <a:p>
            <a:pPr algn="just"/>
            <a:r>
              <a:rPr lang="pl-PL" dirty="0"/>
              <a:t>Podpis powinien pozostawać w takim związku przestrzennym z dokumentem, aby potwierdzać zarówno ostateczność złożonego oświadczenia woli jak i akceptację jego treści. W związku z tym, że typowym, miejscem sporządzenia podpisu jest miejsce pod treścią oświadczenia woli – tam powinien znajdować się podpis, </a:t>
            </a:r>
          </a:p>
          <a:p>
            <a:pPr algn="just"/>
            <a:r>
              <a:rPr lang="pl-PL" dirty="0"/>
              <a:t>Technika sporządzenia podpisu powinna zapewniać jego trwałość (pióro, długopis i trwały materiał na którym ma się znajdować);</a:t>
            </a:r>
          </a:p>
          <a:p>
            <a:pPr algn="just"/>
            <a:r>
              <a:rPr lang="pl-PL" dirty="0"/>
              <a:t>Liczne wypowiedzi doktryny prawa: „podpis stanowi na ogół afirmację dokumentu”, najlepszy gwarant prawdziwości oświadczenia skierowanego do innego podmiotu.</a:t>
            </a:r>
          </a:p>
          <a:p>
            <a:endParaRPr lang="pl-PL" dirty="0"/>
          </a:p>
          <a:p>
            <a:endParaRPr lang="pl-PL" dirty="0"/>
          </a:p>
          <a:p>
            <a:endParaRPr lang="pl-PL" dirty="0"/>
          </a:p>
        </p:txBody>
      </p:sp>
    </p:spTree>
    <p:extLst>
      <p:ext uri="{BB962C8B-B14F-4D97-AF65-F5344CB8AC3E}">
        <p14:creationId xmlns:p14="http://schemas.microsoft.com/office/powerpoint/2010/main" val="31737810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Podpis własnoręczny</a:t>
            </a:r>
          </a:p>
        </p:txBody>
      </p:sp>
      <p:sp>
        <p:nvSpPr>
          <p:cNvPr id="3" name="Symbol zastępczy zawartości 2"/>
          <p:cNvSpPr>
            <a:spLocks noGrp="1"/>
          </p:cNvSpPr>
          <p:nvPr>
            <p:ph idx="1"/>
          </p:nvPr>
        </p:nvSpPr>
        <p:spPr/>
        <p:txBody>
          <a:bodyPr>
            <a:normAutofit lnSpcReduction="10000"/>
          </a:bodyPr>
          <a:lstStyle/>
          <a:p>
            <a:pPr algn="just"/>
            <a:r>
              <a:rPr lang="pl-PL" dirty="0"/>
              <a:t>Podpis własnoręczny jest swego rodzajem nośnikiem powtarzających się indywidualnych cech utrudniających podrobienie, ale jednocześnie pozwalających na odróżnienie go od innych. Podpis powinien zawierać takie znaki graficzne pozwalające na ustalenie tożsamości osoby, która go złożyła przy czym za minimalny znak graficzny  zazwyczaj przyjmuje się nazwisko (Zob. M. Kępa, G. Krawiec, A. </a:t>
            </a:r>
            <a:r>
              <a:rPr lang="pl-PL" dirty="0" err="1"/>
              <a:t>Nodżak</a:t>
            </a:r>
            <a:r>
              <a:rPr lang="pl-PL" dirty="0"/>
              <a:t>, J. Podgórska-Rykała, Ustawa o dowodach osobistych. Komentarz, Warszawa 2021, SIP </a:t>
            </a:r>
            <a:r>
              <a:rPr lang="pl-PL" dirty="0" err="1"/>
              <a:t>Legalis</a:t>
            </a:r>
            <a:r>
              <a:rPr lang="pl-PL"/>
              <a:t>)  </a:t>
            </a:r>
            <a:endParaRPr lang="pl-PL" dirty="0"/>
          </a:p>
        </p:txBody>
      </p:sp>
    </p:spTree>
    <p:extLst>
      <p:ext uri="{BB962C8B-B14F-4D97-AF65-F5344CB8AC3E}">
        <p14:creationId xmlns:p14="http://schemas.microsoft.com/office/powerpoint/2010/main" val="30631357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Zastępcza forma podpisu własnoręcznego</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Osoby  nie mogące pisać (niemogące na skutek niepełnosprawności lub w związku z brakiem umiejętności - osoby niewidome, analfabeci)  w celu dochowania wymogu formy pisemnej korzystają z </a:t>
            </a:r>
            <a:r>
              <a:rPr lang="pl-PL" b="1" dirty="0"/>
              <a:t>tzw. zastępczej formy podpisu określonej w art. 79 KC.</a:t>
            </a:r>
          </a:p>
          <a:p>
            <a:pPr marL="0" indent="0" algn="just">
              <a:buNone/>
            </a:pPr>
            <a:r>
              <a:rPr lang="pl-PL" dirty="0"/>
              <a:t>Osoba niemogąca pisać może złożyć oświadczenie woli w formie pisemnej w ten sposób, że: </a:t>
            </a:r>
          </a:p>
          <a:p>
            <a:pPr marL="514350" indent="-514350" algn="just">
              <a:buAutoNum type="arabicPeriod"/>
            </a:pPr>
            <a:r>
              <a:rPr lang="pl-PL" dirty="0"/>
              <a:t>uczyni na dokumencie </a:t>
            </a:r>
            <a:r>
              <a:rPr lang="pl-PL" b="1" dirty="0"/>
              <a:t>tuszowy odcisk palca</a:t>
            </a:r>
            <a:r>
              <a:rPr lang="pl-PL" dirty="0"/>
              <a:t>, a obok tego odcisku osoba przez nią upoważniona wypisze jej imię i nazwisko oraz złoży swój podpis, </a:t>
            </a:r>
          </a:p>
          <a:p>
            <a:pPr marL="514350" indent="-514350" algn="just">
              <a:buAutoNum type="arabicPeriod"/>
            </a:pPr>
            <a:r>
              <a:rPr lang="pl-PL" dirty="0"/>
              <a:t>zamiast składającego oświadczenie podpisze się osoba przez  niego  upoważniona,  a jej  podpis  będzie  poświadczony  przez notariusza,  wójta  (burmistrza,  prezydenta  miasta),  starostę  lub  marszałka województwa z zaznaczeniem, że został złożony na życzenie osoby niemogącej pisać.</a:t>
            </a:r>
          </a:p>
          <a:p>
            <a:pPr marL="0" indent="0" algn="just">
              <a:buNone/>
            </a:pPr>
            <a:r>
              <a:rPr lang="pl-PL" dirty="0"/>
              <a:t>Warto podkreślić, że aktualnie nie obowiązują  żadne szczególne wymagania przy dokonywaniu czynności prawnej w zwykłej formie pisemnej przez osoby nie mogące czytać (choć w pełni poczytalne), ale mogące pisać.</a:t>
            </a:r>
          </a:p>
        </p:txBody>
      </p:sp>
    </p:spTree>
    <p:extLst>
      <p:ext uri="{BB962C8B-B14F-4D97-AF65-F5344CB8AC3E}">
        <p14:creationId xmlns:p14="http://schemas.microsoft.com/office/powerpoint/2010/main" val="4176557634"/>
      </p:ext>
    </p:extLst>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Funkcje podpisu własnoręcznego wg. Michała </a:t>
            </a:r>
            <a:r>
              <a:rPr lang="pl-PL" b="1" dirty="0" err="1"/>
              <a:t>Niedośpiała</a:t>
            </a:r>
            <a:endParaRPr lang="pl-PL" b="1" dirty="0"/>
          </a:p>
        </p:txBody>
      </p:sp>
      <p:sp>
        <p:nvSpPr>
          <p:cNvPr id="3" name="Symbol zastępczy zawartości 2"/>
          <p:cNvSpPr>
            <a:spLocks noGrp="1"/>
          </p:cNvSpPr>
          <p:nvPr>
            <p:ph idx="1"/>
          </p:nvPr>
        </p:nvSpPr>
        <p:spPr/>
        <p:txBody>
          <a:bodyPr>
            <a:noAutofit/>
          </a:bodyPr>
          <a:lstStyle/>
          <a:p>
            <a:pPr algn="just"/>
            <a:r>
              <a:rPr lang="pl-PL" sz="1600" b="1" dirty="0"/>
              <a:t>Funkcja identyfikacyjna </a:t>
            </a:r>
            <a:r>
              <a:rPr lang="pl-PL" sz="1600" dirty="0"/>
              <a:t>- oznacza,   że złożenie   podpisu   ma   umożliwić  identyfikację osoby   składającej   oświadczenie   woli. Identyfikacji   podpisu   można   dokonać  na   kilku poziomach: a) </a:t>
            </a:r>
            <a:r>
              <a:rPr lang="pl-PL" sz="1600" b="1" dirty="0"/>
              <a:t>na  poziomie identyfikacji powszechnej</a:t>
            </a:r>
            <a:r>
              <a:rPr lang="pl-PL" sz="1600" dirty="0"/>
              <a:t>; tutaj chodzi o sytuację, w której każda osoba, po spojrzeniu na konkretny podpis i jego przeczytaniu, będzie wiedziała, kto się podpisał; b</a:t>
            </a:r>
            <a:r>
              <a:rPr lang="pl-PL" sz="1600" b="1" dirty="0"/>
              <a:t>)     poziom     identyfikacji     porównawczej</a:t>
            </a:r>
            <a:r>
              <a:rPr lang="pl-PL" sz="1600" dirty="0"/>
              <a:t>,     gdy     podstawą   identyfikacji     jest przeprowadzenie   procesu   myślowego,   w   trakcie   którego   dochodzi   do   porównania   tego,   co osoba   widzi,   z   tym,   co   dana   osoba   zna;   prawidłowa   identyfikacja   dokonana   będzie   przez osoby,   które   znają  charakterystyczny   sposób   podpisywania   się  składającego  podpis,  zestawia  się  okazany   podpis   z   wzorem   podpisu   już  wcześniej   utrwalonym   (np.   w   Krajowym Rejestrze Sądowym czy też bankowej karcie wzorów podpisów); c)   </a:t>
            </a:r>
            <a:r>
              <a:rPr lang="pl-PL" sz="1600" b="1" dirty="0"/>
              <a:t>poziom   identyfikacji   grafologicznej   (</a:t>
            </a:r>
            <a:r>
              <a:rPr lang="pl-PL" sz="1600" b="1" dirty="0" err="1"/>
              <a:t>pismoznawczej</a:t>
            </a:r>
            <a:r>
              <a:rPr lang="pl-PL" sz="1600" b="1" dirty="0"/>
              <a:t>). </a:t>
            </a:r>
            <a:r>
              <a:rPr lang="pl-PL" sz="1600" dirty="0"/>
              <a:t>  Możemy   mówić o identyfikacji podpisu przez grafologa, a ściślej rzecz określając przez  </a:t>
            </a:r>
            <a:r>
              <a:rPr lang="pl-PL" sz="1600" dirty="0" err="1"/>
              <a:t>pismoznawcę</a:t>
            </a:r>
            <a:r>
              <a:rPr lang="pl-PL" sz="1600" dirty="0"/>
              <a:t>, d</a:t>
            </a:r>
            <a:r>
              <a:rPr lang="pl-PL" sz="1600" b="1" dirty="0"/>
              <a:t>)      poziom   samoidentyfikacji</a:t>
            </a:r>
            <a:r>
              <a:rPr lang="pl-PL" sz="1600" dirty="0"/>
              <a:t>,   do   której   dochodzi   w   wyniku   potwierdzenia   podpisu przez jego autora. </a:t>
            </a:r>
          </a:p>
          <a:p>
            <a:pPr algn="just"/>
            <a:r>
              <a:rPr lang="pl-PL" sz="1600" b="1" dirty="0"/>
              <a:t>Funkcja finalizacyjna </a:t>
            </a:r>
            <a:r>
              <a:rPr lang="pl-PL" sz="1600" dirty="0"/>
              <a:t>- określana   jest   </a:t>
            </a:r>
            <a:r>
              <a:rPr lang="pl-PL" sz="1600" b="1" dirty="0"/>
              <a:t>także   funkcją  zakończenia   oświadczenia   wo</a:t>
            </a:r>
            <a:r>
              <a:rPr lang="pl-PL" sz="1600" dirty="0"/>
              <a:t>li (pisma). To właśnie złożenie podpisu wskazuje, że oświadczenie woli zostało złożone.</a:t>
            </a:r>
          </a:p>
        </p:txBody>
      </p:sp>
    </p:spTree>
  </p:cSld>
  <p:clrMapOvr>
    <a:masterClrMapping/>
  </p:clrMapOvr>
  <p:transition>
    <p:wipe dir="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Inne funkcje</a:t>
            </a:r>
          </a:p>
        </p:txBody>
      </p:sp>
      <p:sp>
        <p:nvSpPr>
          <p:cNvPr id="3" name="Symbol zastępczy zawartości 2"/>
          <p:cNvSpPr>
            <a:spLocks noGrp="1"/>
          </p:cNvSpPr>
          <p:nvPr>
            <p:ph idx="1"/>
          </p:nvPr>
        </p:nvSpPr>
        <p:spPr/>
        <p:txBody>
          <a:bodyPr>
            <a:normAutofit fontScale="55000" lnSpcReduction="20000"/>
          </a:bodyPr>
          <a:lstStyle/>
          <a:p>
            <a:pPr algn="just"/>
            <a:endParaRPr lang="pl-PL" b="1" dirty="0"/>
          </a:p>
          <a:p>
            <a:pPr algn="just"/>
            <a:r>
              <a:rPr lang="pl-PL" b="1" dirty="0"/>
              <a:t>Funkcja ostrzegawcza - podpisanie ma stanowić ostrzeżenie przed pochopnym, nieprzemyślanym dokonaniem czynności prawnej, sprowadza się do uświadomienia podpisującemu, że skreślenie (zakreślenie) podpisu   doprowadzi   do   związania   osoby treścią oświadczenia   zawartego   w   dokumencie. </a:t>
            </a:r>
          </a:p>
          <a:p>
            <a:pPr algn="just"/>
            <a:r>
              <a:rPr lang="pl-PL" b="1" dirty="0"/>
              <a:t>Funkcja   akceptacyjna  -  </a:t>
            </a:r>
            <a:r>
              <a:rPr lang="pl-PL" dirty="0"/>
              <a:t>sprowadza   się  do   stwierdzenia,   że złożenie   podpisu   oznacza akceptację danego oświadczenia;</a:t>
            </a:r>
          </a:p>
          <a:p>
            <a:pPr algn="just"/>
            <a:r>
              <a:rPr lang="pl-PL" b="1" dirty="0"/>
              <a:t>Funkcja   </a:t>
            </a:r>
            <a:r>
              <a:rPr lang="pl-PL" b="1" dirty="0" err="1"/>
              <a:t>wolicjalna</a:t>
            </a:r>
            <a:r>
              <a:rPr lang="pl-PL" b="1" dirty="0"/>
              <a:t>  - </a:t>
            </a:r>
            <a:r>
              <a:rPr lang="pl-PL" dirty="0"/>
              <a:t>oznacza,   że skreślenie czy złożenie   podpisu   stanowi   wyraz   woli   podmiotu złożenia konkretnego oświadczenia woli, tj. wywołania skutków prawnych. Podpis stanowi zewnętrzny przejaw (czasami jedyny) zamiaru złożenia konkretnego oświadczenia (np. woli testowania);</a:t>
            </a:r>
          </a:p>
          <a:p>
            <a:pPr algn="just"/>
            <a:r>
              <a:rPr lang="pl-PL" b="1" dirty="0"/>
              <a:t>Funkcja konstrukcyjna - </a:t>
            </a:r>
            <a:r>
              <a:rPr lang="pl-PL" dirty="0"/>
              <a:t>sprowadza się do stworzenia (konstruowania) formy pisemnej zwykłej;</a:t>
            </a:r>
          </a:p>
          <a:p>
            <a:pPr algn="just"/>
            <a:r>
              <a:rPr lang="pl-PL" b="1" dirty="0"/>
              <a:t>Funkcja   ochronna   </a:t>
            </a:r>
            <a:r>
              <a:rPr lang="pl-PL" dirty="0"/>
              <a:t>- ma znaczenie w stosunkach </a:t>
            </a:r>
            <a:r>
              <a:rPr lang="pl-PL" i="1" dirty="0" err="1"/>
              <a:t>inter</a:t>
            </a:r>
            <a:r>
              <a:rPr lang="pl-PL" i="1" dirty="0"/>
              <a:t> partes, </a:t>
            </a:r>
            <a:r>
              <a:rPr lang="pl-PL" dirty="0"/>
              <a:t>złożenie podpisu ma chronić obie strony. Podpis jest gwarancją tego, co podpisujący oświadczył. Uniemożliwia  podszywanie  się pod składającego  podpis. Złożenie   podpisu   stanowi   zabezpieczenie   dla   drugiej   strony   czynności prawnej,  że   podpisujący   nie będzie uchylał się od skutków swojego oświadczenia woli.   Podpis chroni kontrahentów (i inne osoby wskazane w treści oświadczenia woli) przed możliwością zmian i korekt oświadczenia.</a:t>
            </a:r>
          </a:p>
        </p:txBody>
      </p:sp>
    </p:spTree>
    <p:extLst>
      <p:ext uri="{BB962C8B-B14F-4D97-AF65-F5344CB8AC3E}">
        <p14:creationId xmlns:p14="http://schemas.microsoft.com/office/powerpoint/2010/main" val="3825481543"/>
      </p:ext>
    </p:extLst>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200" b="1" dirty="0"/>
              <a:t>Formy czynności prawnej (forma oświadczenia woli ze względu na sposób złożenia oświadczenia woli )</a:t>
            </a:r>
          </a:p>
        </p:txBody>
      </p:sp>
      <p:sp>
        <p:nvSpPr>
          <p:cNvPr id="3" name="Symbol zastępczy zawartości 2"/>
          <p:cNvSpPr>
            <a:spLocks noGrp="1"/>
          </p:cNvSpPr>
          <p:nvPr>
            <p:ph idx="1"/>
          </p:nvPr>
        </p:nvSpPr>
        <p:spPr/>
        <p:txBody>
          <a:bodyPr>
            <a:normAutofit/>
          </a:bodyPr>
          <a:lstStyle/>
          <a:p>
            <a:pPr algn="just"/>
            <a:r>
              <a:rPr lang="pl-PL" dirty="0"/>
              <a:t>Forma – postać komunikowania się stron ze sobą, w szczególności ujawnienie woli podmiotu o uregulowaniu stosunku prawnego. Forma jest nośnikiem treści oświadczenia woli. </a:t>
            </a:r>
          </a:p>
          <a:p>
            <a:pPr algn="just"/>
            <a:r>
              <a:rPr lang="pl-PL" dirty="0"/>
              <a:t>Pisemna (zwykła i kwalifikowane jej postacie: pisemna z datą pewną, z podpisem poświadczonym notarialnie, forma aktu notarialnego ;</a:t>
            </a:r>
          </a:p>
          <a:p>
            <a:pPr algn="just"/>
            <a:r>
              <a:rPr lang="pl-PL" dirty="0"/>
              <a:t>Dokumentowa;</a:t>
            </a:r>
          </a:p>
          <a:p>
            <a:pPr algn="just"/>
            <a:r>
              <a:rPr lang="pl-PL" dirty="0"/>
              <a:t>Elektroniczna.</a:t>
            </a:r>
          </a:p>
        </p:txBody>
      </p:sp>
    </p:spTree>
    <p:extLst>
      <p:ext uri="{BB962C8B-B14F-4D97-AF65-F5344CB8AC3E}">
        <p14:creationId xmlns:p14="http://schemas.microsoft.com/office/powerpoint/2010/main" val="2981269539"/>
      </p:ext>
    </p:extLst>
  </p:cSld>
  <p:clrMapOvr>
    <a:masterClrMapping/>
  </p:clrMapOvr>
  <p:transition>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Inne funkcje</a:t>
            </a:r>
          </a:p>
        </p:txBody>
      </p:sp>
      <p:sp>
        <p:nvSpPr>
          <p:cNvPr id="3" name="Symbol zastępczy zawartości 2"/>
          <p:cNvSpPr>
            <a:spLocks noGrp="1"/>
          </p:cNvSpPr>
          <p:nvPr>
            <p:ph idx="1"/>
          </p:nvPr>
        </p:nvSpPr>
        <p:spPr/>
        <p:txBody>
          <a:bodyPr>
            <a:normAutofit fontScale="92500" lnSpcReduction="20000"/>
          </a:bodyPr>
          <a:lstStyle/>
          <a:p>
            <a:pPr algn="just"/>
            <a:r>
              <a:rPr lang="pl-PL" b="1" dirty="0"/>
              <a:t>Funkcja gwarancyjna </a:t>
            </a:r>
            <a:r>
              <a:rPr lang="pl-PL" dirty="0"/>
              <a:t>(sensu stricto)  ma znaczenie erga </a:t>
            </a:r>
            <a:r>
              <a:rPr lang="pl-PL" dirty="0" err="1"/>
              <a:t>omnes</a:t>
            </a:r>
            <a:r>
              <a:rPr lang="pl-PL" dirty="0"/>
              <a:t>, podkreśla, że osobiste złożenie podpisu zapewnia prawdziwość  dokumentu,   dając   pewien   poziom   gwarancji   autentyczności   dokumentu   i chroniąc   dokument   przed   fałszerstwem.   Podpis   konserwuje   treść oświadczenia   woli   i wprowadza   domniemanie,   że w treści   dokumentu   nie   uczyniono   przeróbek.   Jednocześnie autoryzuje   taki   dokument;</a:t>
            </a:r>
          </a:p>
          <a:p>
            <a:pPr algn="just"/>
            <a:r>
              <a:rPr lang="pl-PL" b="1" dirty="0"/>
              <a:t>Funkcja   kreacyjna   </a:t>
            </a:r>
            <a:r>
              <a:rPr lang="pl-PL" dirty="0"/>
              <a:t>sprowadza   się  do   tego,   że złożenie   podpisu   służy   wykreowaniu stosunku prawnego przez złożenie skutecznego oświadczenia woli. </a:t>
            </a:r>
          </a:p>
        </p:txBody>
      </p:sp>
    </p:spTree>
    <p:extLst>
      <p:ext uri="{BB962C8B-B14F-4D97-AF65-F5344CB8AC3E}">
        <p14:creationId xmlns:p14="http://schemas.microsoft.com/office/powerpoint/2010/main" val="4293799165"/>
      </p:ext>
    </p:extLst>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Podpis elektroniczny</a:t>
            </a:r>
          </a:p>
        </p:txBody>
      </p:sp>
      <p:sp>
        <p:nvSpPr>
          <p:cNvPr id="3" name="Symbol zastępczy zawartości 2"/>
          <p:cNvSpPr>
            <a:spLocks noGrp="1"/>
          </p:cNvSpPr>
          <p:nvPr>
            <p:ph idx="1"/>
          </p:nvPr>
        </p:nvSpPr>
        <p:spPr/>
        <p:txBody>
          <a:bodyPr>
            <a:normAutofit lnSpcReduction="10000"/>
          </a:bodyPr>
          <a:lstStyle/>
          <a:p>
            <a:pPr algn="just"/>
            <a:r>
              <a:rPr lang="pl-PL" dirty="0"/>
              <a:t>Występuje na dokumencie elektronicznym;</a:t>
            </a:r>
          </a:p>
          <a:p>
            <a:pPr algn="just"/>
            <a:r>
              <a:rPr lang="pl-PL" dirty="0"/>
              <a:t>Brak określenia pojęcia dokumentu elektronicznego  w nieobowiązującej ustawie o podpisie elektronicznym, ale definicja tego rodzaju znajduje się już w Rozporządzeniu </a:t>
            </a:r>
            <a:r>
              <a:rPr lang="pl-PL" dirty="0" err="1"/>
              <a:t>eIDAS</a:t>
            </a:r>
            <a:r>
              <a:rPr lang="pl-PL" dirty="0"/>
              <a:t>;</a:t>
            </a:r>
          </a:p>
          <a:p>
            <a:pPr algn="just"/>
            <a:r>
              <a:rPr lang="pl-PL" dirty="0"/>
              <a:t>Definicję dokumentu elektronicznego określa także ustawa z dnia 17 lutego 2005 r. o informatyzacji działalności podmiotów realizujących zadania publiczne  (Dz. U. z 2021 r., poz. 2070) dalej zw. UIDP</a:t>
            </a:r>
          </a:p>
          <a:p>
            <a:endParaRPr lang="pl-PL" dirty="0"/>
          </a:p>
        </p:txBody>
      </p:sp>
    </p:spTree>
    <p:extLst>
      <p:ext uri="{BB962C8B-B14F-4D97-AF65-F5344CB8AC3E}">
        <p14:creationId xmlns:p14="http://schemas.microsoft.com/office/powerpoint/2010/main" val="2834412062"/>
      </p:ext>
    </p:extLst>
  </p:cSld>
  <p:clrMapOvr>
    <a:masterClrMapping/>
  </p:clrMapOvr>
  <p:transition>
    <p:wipe dir="u"/>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Dokument elektroniczny</a:t>
            </a:r>
          </a:p>
        </p:txBody>
      </p:sp>
      <p:sp>
        <p:nvSpPr>
          <p:cNvPr id="3" name="Symbol zastępczy zawartości 2"/>
          <p:cNvSpPr>
            <a:spLocks noGrp="1"/>
          </p:cNvSpPr>
          <p:nvPr>
            <p:ph idx="1"/>
          </p:nvPr>
        </p:nvSpPr>
        <p:spPr/>
        <p:txBody>
          <a:bodyPr>
            <a:normAutofit/>
          </a:bodyPr>
          <a:lstStyle/>
          <a:p>
            <a:pPr algn="just"/>
            <a:r>
              <a:rPr lang="pl-PL" dirty="0"/>
              <a:t>Oznacza </a:t>
            </a:r>
            <a:r>
              <a:rPr lang="pl-PL" b="1" dirty="0"/>
              <a:t>każdą treść przechowywaną w postaci elektronicznej</a:t>
            </a:r>
            <a:r>
              <a:rPr lang="pl-PL" dirty="0"/>
              <a:t> w szczególności tekst lub nagranie dźwiękowe, wizualne lub audiowizualne (rozporządzenie </a:t>
            </a:r>
            <a:r>
              <a:rPr lang="pl-PL" dirty="0" err="1"/>
              <a:t>eIDAS</a:t>
            </a:r>
            <a:r>
              <a:rPr lang="pl-PL" dirty="0"/>
              <a:t> art. 3 pkt. 35);</a:t>
            </a:r>
          </a:p>
          <a:p>
            <a:pPr algn="just"/>
            <a:r>
              <a:rPr lang="pl-PL" dirty="0"/>
              <a:t>Stanowiący odrębną całość znaczeniową zbiór danych uporządkowanych  w określonej  strukturze  wewnętrznej  i zapisany    na informatycznym nośniku danych (art. 3 pkt. 2 UIDP)</a:t>
            </a:r>
          </a:p>
        </p:txBody>
      </p:sp>
    </p:spTree>
    <p:extLst>
      <p:ext uri="{BB962C8B-B14F-4D97-AF65-F5344CB8AC3E}">
        <p14:creationId xmlns:p14="http://schemas.microsoft.com/office/powerpoint/2010/main" val="2832422650"/>
      </p:ext>
    </p:extLst>
  </p:cSld>
  <p:clrMapOvr>
    <a:masterClrMapping/>
  </p:clrMapOvr>
  <p:transition>
    <p:wedg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Profil zaufany i Podpis zaufany</a:t>
            </a:r>
          </a:p>
        </p:txBody>
      </p:sp>
      <p:sp>
        <p:nvSpPr>
          <p:cNvPr id="3" name="Symbol zastępczy zawartości 2"/>
          <p:cNvSpPr>
            <a:spLocks noGrp="1"/>
          </p:cNvSpPr>
          <p:nvPr>
            <p:ph idx="1"/>
          </p:nvPr>
        </p:nvSpPr>
        <p:spPr/>
        <p:txBody>
          <a:bodyPr>
            <a:normAutofit fontScale="92500" lnSpcReduction="20000"/>
          </a:bodyPr>
          <a:lstStyle/>
          <a:p>
            <a:pPr algn="just"/>
            <a:r>
              <a:rPr lang="pl-PL" b="1" dirty="0"/>
              <a:t>Podpis zaufany </a:t>
            </a:r>
            <a:r>
              <a:rPr lang="pl-PL" dirty="0"/>
              <a:t>jest związany z profilem zaufanym, podpis ten jest integralną częścią profilu zaufanego, najpierw trzeba złożyć wniosek o profil zaufany; Profil zaufany można założyć online: przez swoje internetowe konto w banku (bank pełni funkcję dostawcy tożsamości), i przez potwierdzenie w urzędzie (potrzebny dowód tożsamości – urząd pełni funkcję punktu potwierdzającego),  www.pz.gov.pl</a:t>
            </a:r>
          </a:p>
          <a:p>
            <a:pPr algn="just"/>
            <a:r>
              <a:rPr lang="pl-PL" b="1" dirty="0"/>
              <a:t>Profil zaufany </a:t>
            </a:r>
            <a:r>
              <a:rPr lang="pl-PL" dirty="0"/>
              <a:t>to środek identyfikacji elektronicznej zawierający zestaw danych identyfikujących  i  opisujących  osobę  fizyczną,  która  posiada  pełną  albo ograniczoną zdolność do czynności prawnych (art. 3 pkt. 14 UIDP);</a:t>
            </a:r>
          </a:p>
          <a:p>
            <a:pPr algn="just"/>
            <a:endParaRPr lang="pl-PL" dirty="0"/>
          </a:p>
        </p:txBody>
      </p:sp>
    </p:spTree>
    <p:extLst>
      <p:ext uri="{BB962C8B-B14F-4D97-AF65-F5344CB8AC3E}">
        <p14:creationId xmlns:p14="http://schemas.microsoft.com/office/powerpoint/2010/main" val="2524113622"/>
      </p:ext>
    </p:extLst>
  </p:cSld>
  <p:clrMapOvr>
    <a:masterClrMapping/>
  </p:clrMapOvr>
  <p:transition>
    <p:pull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Podpis zaufany</a:t>
            </a:r>
          </a:p>
        </p:txBody>
      </p:sp>
      <p:sp>
        <p:nvSpPr>
          <p:cNvPr id="3" name="Symbol zastępczy zawartości 2"/>
          <p:cNvSpPr>
            <a:spLocks noGrp="1"/>
          </p:cNvSpPr>
          <p:nvPr>
            <p:ph idx="1"/>
          </p:nvPr>
        </p:nvSpPr>
        <p:spPr/>
        <p:txBody>
          <a:bodyPr>
            <a:normAutofit fontScale="70000" lnSpcReduction="20000"/>
          </a:bodyPr>
          <a:lstStyle/>
          <a:p>
            <a:pPr algn="just"/>
            <a:r>
              <a:rPr lang="pl-PL" dirty="0"/>
              <a:t>Podpis zaufany – podpis elektroniczny, którego autentyczność i integralność są zapewniane przy użyciu pieczęci elektronicznej ministra właściwego do spraw informatyzacji. </a:t>
            </a:r>
          </a:p>
          <a:p>
            <a:pPr algn="just"/>
            <a:r>
              <a:rPr lang="pl-PL" dirty="0"/>
              <a:t>Podpis ten zawiera dane, które identyfikują  osobę, są one ustalone  na  podstawie  środka  identyfikacji elektronicznej  wydanego  w systemie,  teleinformatycznym; </a:t>
            </a:r>
          </a:p>
          <a:p>
            <a:pPr algn="just"/>
            <a:r>
              <a:rPr lang="pl-PL" dirty="0"/>
              <a:t>Dane te obejmują: imię (imiona), nazwisko, numer PESEL </a:t>
            </a:r>
          </a:p>
          <a:p>
            <a:pPr algn="just"/>
            <a:r>
              <a:rPr lang="pl-PL" dirty="0"/>
              <a:t>Podpis zaufany zawiera również identyfikator środka identyfikacji elektronicznej, przy użyciu którego został złożony, oraz określa czas jego złożenia (art. 3 pkt. 14 a UIDP.</a:t>
            </a:r>
          </a:p>
          <a:p>
            <a:pPr algn="just"/>
            <a:r>
              <a:rPr lang="pl-PL" dirty="0"/>
              <a:t>Podpis zaufany jest ważny w załatwianiu spraw z podmiotami publicznymi. W relacjach z innymi podmiotami, musi być zgoda drugiej strony na tak podpisany dokument. Dla ważności konkretnej czynności prawnej może być wymagany inny rodzaj podpisu.</a:t>
            </a:r>
          </a:p>
          <a:p>
            <a:pPr algn="just"/>
            <a:endParaRPr lang="pl-PL" dirty="0"/>
          </a:p>
        </p:txBody>
      </p:sp>
    </p:spTree>
    <p:extLst>
      <p:ext uri="{BB962C8B-B14F-4D97-AF65-F5344CB8AC3E}">
        <p14:creationId xmlns:p14="http://schemas.microsoft.com/office/powerpoint/2010/main" val="3848485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Profil zaufany i podpis zaufany</a:t>
            </a:r>
          </a:p>
        </p:txBody>
      </p:sp>
      <p:sp>
        <p:nvSpPr>
          <p:cNvPr id="3" name="Symbol zastępczy zawartości 2"/>
          <p:cNvSpPr>
            <a:spLocks noGrp="1"/>
          </p:cNvSpPr>
          <p:nvPr>
            <p:ph idx="1"/>
          </p:nvPr>
        </p:nvSpPr>
        <p:spPr/>
        <p:txBody>
          <a:bodyPr>
            <a:normAutofit fontScale="85000" lnSpcReduction="10000"/>
          </a:bodyPr>
          <a:lstStyle/>
          <a:p>
            <a:pPr algn="just"/>
            <a:r>
              <a:rPr lang="pl-PL" dirty="0"/>
              <a:t>Dzięki nim można: </a:t>
            </a:r>
          </a:p>
          <a:p>
            <a:pPr marL="137160" indent="0" algn="just">
              <a:buNone/>
            </a:pPr>
            <a:r>
              <a:rPr lang="pl-PL" dirty="0"/>
              <a:t>Zalogować się do Internetowego Konta Pacjenta (IKP);</a:t>
            </a:r>
          </a:p>
          <a:p>
            <a:pPr marL="137160" indent="0" algn="just">
              <a:buNone/>
            </a:pPr>
            <a:r>
              <a:rPr lang="pl-PL" dirty="0"/>
              <a:t>Złożyć wniosek o rejestrację działalności gospodarczej;</a:t>
            </a:r>
          </a:p>
          <a:p>
            <a:pPr marL="137160" indent="0" algn="just">
              <a:buNone/>
            </a:pPr>
            <a:r>
              <a:rPr lang="pl-PL" dirty="0"/>
              <a:t>Zgłosić utratę dokumentu tożsamości;</a:t>
            </a:r>
          </a:p>
          <a:p>
            <a:pPr marL="137160" indent="0" algn="just">
              <a:buNone/>
            </a:pPr>
            <a:r>
              <a:rPr lang="pl-PL" dirty="0"/>
              <a:t>Wystąpić o Europejską Kartę Ubezpieczenia Zdrowotnego;</a:t>
            </a:r>
          </a:p>
          <a:p>
            <a:pPr marL="137160" indent="0" algn="just">
              <a:buNone/>
            </a:pPr>
            <a:r>
              <a:rPr lang="pl-PL" dirty="0"/>
              <a:t>Załatwić sprawy urzędowe dla swojej rodziny: becikowe, świadczenia </a:t>
            </a:r>
            <a:r>
              <a:rPr lang="pl-PL"/>
              <a:t>rodzicielskie (800</a:t>
            </a:r>
            <a:r>
              <a:rPr lang="pl-PL" dirty="0"/>
              <a:t>+), Karta Dużej Rodziny, Świadczenie o Funduszu Alimentacyjnym;</a:t>
            </a:r>
          </a:p>
          <a:p>
            <a:pPr marL="137160" indent="0" algn="just">
              <a:buNone/>
            </a:pPr>
            <a:r>
              <a:rPr lang="pl-PL" dirty="0"/>
              <a:t>Uzyskać odpis aktu stanu cywilnego.</a:t>
            </a:r>
          </a:p>
          <a:p>
            <a:pPr marL="137160" indent="0" algn="just">
              <a:buNone/>
            </a:pPr>
            <a:r>
              <a:rPr lang="pl-PL" dirty="0"/>
              <a:t>I wiele innych…</a:t>
            </a:r>
          </a:p>
        </p:txBody>
      </p:sp>
    </p:spTree>
    <p:extLst>
      <p:ext uri="{BB962C8B-B14F-4D97-AF65-F5344CB8AC3E}">
        <p14:creationId xmlns:p14="http://schemas.microsoft.com/office/powerpoint/2010/main" val="307129896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Podpis osobisty</a:t>
            </a:r>
          </a:p>
        </p:txBody>
      </p:sp>
      <p:sp>
        <p:nvSpPr>
          <p:cNvPr id="3" name="Symbol zastępczy zawartości 2"/>
          <p:cNvSpPr>
            <a:spLocks noGrp="1"/>
          </p:cNvSpPr>
          <p:nvPr>
            <p:ph idx="1"/>
          </p:nvPr>
        </p:nvSpPr>
        <p:spPr/>
        <p:txBody>
          <a:bodyPr>
            <a:normAutofit fontScale="77500" lnSpcReduction="20000"/>
          </a:bodyPr>
          <a:lstStyle/>
          <a:p>
            <a:pPr algn="just"/>
            <a:r>
              <a:rPr lang="pl-PL" dirty="0"/>
              <a:t>Podpis osobisty jest ściśle związany z profilem osobistym. </a:t>
            </a:r>
          </a:p>
          <a:p>
            <a:pPr algn="just"/>
            <a:r>
              <a:rPr lang="pl-PL" dirty="0"/>
              <a:t>Profil osobisty - to środek  identyfikacji  elektronicznej  zawierający  dane potwierdzane przez certyfikat identyfikacji i uwierzytelnienia (certyfikat podpisu osobistego) (art. 2 ust. 1 pkt. 10 ustawy o dowodach osobistych). </a:t>
            </a:r>
          </a:p>
          <a:p>
            <a:pPr algn="just"/>
            <a:r>
              <a:rPr lang="pl-PL" dirty="0"/>
              <a:t>Podpis osobisty - zaawansowany    podpis    elektroniczny   w rozumieniu art. 3 pkt. 11 rozporządzenia </a:t>
            </a:r>
            <a:r>
              <a:rPr lang="pl-PL" dirty="0" err="1"/>
              <a:t>eIDAS</a:t>
            </a:r>
            <a:r>
              <a:rPr lang="pl-PL" dirty="0"/>
              <a:t>  </a:t>
            </a:r>
            <a:r>
              <a:rPr lang="pl-PL" u="sng" dirty="0"/>
              <a:t>weryfikowany  za  pomocą  certyfikatu podpisu osobistego umieszczonego w dowodzie (w elektronicznej warstwie) na wyraźną zgodę posiadacza podczas składania wniosku o dowód .</a:t>
            </a:r>
          </a:p>
          <a:p>
            <a:pPr algn="just"/>
            <a:r>
              <a:rPr lang="pl-PL" u="sng" dirty="0"/>
              <a:t>Certyfikat zawiera: imię, nazwisko, obywatelstwo oraz numer PESEL w tym zdjęcie biometryczne, czyli dane identyfikacyjne właściciela dowodu.</a:t>
            </a:r>
          </a:p>
          <a:p>
            <a:pPr algn="just"/>
            <a:endParaRPr lang="pl-PL" u="sng" dirty="0"/>
          </a:p>
        </p:txBody>
      </p:sp>
    </p:spTree>
    <p:extLst>
      <p:ext uri="{BB962C8B-B14F-4D97-AF65-F5344CB8AC3E}">
        <p14:creationId xmlns:p14="http://schemas.microsoft.com/office/powerpoint/2010/main" val="16812133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Podpis osobisty</a:t>
            </a:r>
          </a:p>
        </p:txBody>
      </p:sp>
      <p:sp>
        <p:nvSpPr>
          <p:cNvPr id="3" name="Symbol zastępczy zawartości 2"/>
          <p:cNvSpPr>
            <a:spLocks noGrp="1"/>
          </p:cNvSpPr>
          <p:nvPr>
            <p:ph idx="1"/>
          </p:nvPr>
        </p:nvSpPr>
        <p:spPr/>
        <p:txBody>
          <a:bodyPr>
            <a:normAutofit lnSpcReduction="10000"/>
          </a:bodyPr>
          <a:lstStyle/>
          <a:p>
            <a:pPr algn="just"/>
            <a:r>
              <a:rPr lang="pl-PL" dirty="0"/>
              <a:t>Dowód osobisty wyposażony jest w bezstykowy elektroniczny chip, który umożliwia odczytanie danych;</a:t>
            </a:r>
          </a:p>
          <a:p>
            <a:pPr algn="just"/>
            <a:r>
              <a:rPr lang="pl-PL" dirty="0"/>
              <a:t>Do użycia podpisu osobistego, konieczne jest użycie specjalnego czytnika, konieczne jest też odpowiednie oprogramowanie lub telefon wyposażony w antenę NFC. </a:t>
            </a:r>
          </a:p>
          <a:p>
            <a:pPr algn="just"/>
            <a:r>
              <a:rPr lang="pl-PL" dirty="0"/>
              <a:t>Dane zabezpieczone są numerem CAN oraz ustalonymi przez właściciela dokumentu kodami PIN1 i PIN2, aby do dokumentu nie miały dostępu osoby nieuprawnione. </a:t>
            </a:r>
          </a:p>
        </p:txBody>
      </p:sp>
    </p:spTree>
    <p:extLst>
      <p:ext uri="{BB962C8B-B14F-4D97-AF65-F5344CB8AC3E}">
        <p14:creationId xmlns:p14="http://schemas.microsoft.com/office/powerpoint/2010/main" val="22235488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Dowód osobisty i podpis osobisty</a:t>
            </a:r>
          </a:p>
        </p:txBody>
      </p:sp>
      <p:sp>
        <p:nvSpPr>
          <p:cNvPr id="3" name="Symbol zastępczy zawartości 2"/>
          <p:cNvSpPr>
            <a:spLocks noGrp="1"/>
          </p:cNvSpPr>
          <p:nvPr>
            <p:ph idx="1"/>
          </p:nvPr>
        </p:nvSpPr>
        <p:spPr/>
        <p:txBody>
          <a:bodyPr>
            <a:normAutofit fontScale="92500"/>
          </a:bodyPr>
          <a:lstStyle/>
          <a:p>
            <a:pPr algn="just"/>
            <a:r>
              <a:rPr lang="pl-PL" dirty="0"/>
              <a:t>Sam dowód osobisty służy do potwierdzania tożsamości za pośrednictwem przyłożenia dowodu z warstwą elektroniczną do odpowiedniego czytnika. </a:t>
            </a:r>
          </a:p>
          <a:p>
            <a:pPr algn="just"/>
            <a:r>
              <a:rPr lang="pl-PL" dirty="0"/>
              <a:t>Podpis osobisty może służyć do podpisu dokumentów elektronicznych wysyłanych do urzędu, pozwoli nam bez wychodzenia z domu podpisać dokument wysłany przez Internet. </a:t>
            </a:r>
          </a:p>
          <a:p>
            <a:pPr algn="just"/>
            <a:r>
              <a:rPr lang="pl-PL" dirty="0"/>
              <a:t>Podpisem osobistym możemy podpisywać wnioski kierowane do </a:t>
            </a:r>
            <a:r>
              <a:rPr lang="pl-PL" dirty="0" err="1"/>
              <a:t>ZUSu</a:t>
            </a:r>
            <a:r>
              <a:rPr lang="pl-PL" dirty="0"/>
              <a:t>, do US, a także inne dokumenty drogą elektroniczną. </a:t>
            </a:r>
          </a:p>
        </p:txBody>
      </p:sp>
    </p:spTree>
    <p:extLst>
      <p:ext uri="{BB962C8B-B14F-4D97-AF65-F5344CB8AC3E}">
        <p14:creationId xmlns:p14="http://schemas.microsoft.com/office/powerpoint/2010/main" val="19166137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Podpis elektroniczny w regulacji ustawy z dnia 18 września 2001 r. </a:t>
            </a:r>
          </a:p>
        </p:txBody>
      </p:sp>
      <p:sp>
        <p:nvSpPr>
          <p:cNvPr id="3" name="Symbol zastępczy zawartości 2"/>
          <p:cNvSpPr>
            <a:spLocks noGrp="1"/>
          </p:cNvSpPr>
          <p:nvPr>
            <p:ph idx="1"/>
          </p:nvPr>
        </p:nvSpPr>
        <p:spPr/>
        <p:txBody>
          <a:bodyPr>
            <a:normAutofit fontScale="92500" lnSpcReduction="10000"/>
          </a:bodyPr>
          <a:lstStyle/>
          <a:p>
            <a:pPr algn="just"/>
            <a:r>
              <a:rPr lang="pl-PL" dirty="0"/>
              <a:t>Polski ustawodawca posługiwał się dwoma pojęciami: podpisu elektronicznego (podpis zwykły) i bezpieczny podpis elektroniczny (podpis kwalifikowany);</a:t>
            </a:r>
          </a:p>
          <a:p>
            <a:pPr algn="just"/>
            <a:r>
              <a:rPr lang="pl-PL" dirty="0"/>
              <a:t>Podpis elektroniczny mogła złożyć tylko osoba fizyczna działająca w imieniu własnym lub też imieniu innej osoby fizycznej, osoby prawnej lub jednostki organizacyjnej nie posiadającej osobowości prawnej,</a:t>
            </a:r>
          </a:p>
          <a:p>
            <a:pPr algn="just"/>
            <a:r>
              <a:rPr lang="pl-PL" dirty="0"/>
              <a:t>Od podpisu elektronicznego należało odróżnić poświadczenie elektroniczne, którym posługiwały się podmioty świadczące usługi certyfikacyjne.,</a:t>
            </a:r>
          </a:p>
        </p:txBody>
      </p:sp>
    </p:spTree>
    <p:extLst>
      <p:ext uri="{BB962C8B-B14F-4D97-AF65-F5344CB8AC3E}">
        <p14:creationId xmlns:p14="http://schemas.microsoft.com/office/powerpoint/2010/main" val="283534920"/>
      </p:ext>
    </p:extLst>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Forma</a:t>
            </a:r>
          </a:p>
        </p:txBody>
      </p:sp>
      <p:sp>
        <p:nvSpPr>
          <p:cNvPr id="3" name="Symbol zastępczy zawartości 2"/>
          <p:cNvSpPr>
            <a:spLocks noGrp="1"/>
          </p:cNvSpPr>
          <p:nvPr>
            <p:ph idx="1"/>
          </p:nvPr>
        </p:nvSpPr>
        <p:spPr/>
        <p:txBody>
          <a:bodyPr>
            <a:normAutofit fontScale="92500" lnSpcReduction="20000"/>
          </a:bodyPr>
          <a:lstStyle/>
          <a:p>
            <a:pPr algn="just"/>
            <a:r>
              <a:rPr lang="pl-PL" dirty="0"/>
              <a:t>W KC, w Kodeksie rodzinnym i opiekuńczym oraz w ustawach pozakodeksowych przewidziano również inne formy szczególne zastrzeżone dla dokonania oznaczonych czynności prawnych (np. forma testamentu – art. 949–954 k.c., forma zawarcia małżeństwa – art. 7–8 </a:t>
            </a:r>
            <a:r>
              <a:rPr lang="pl-PL" dirty="0" err="1"/>
              <a:t>k.r.o</a:t>
            </a:r>
            <a:r>
              <a:rPr lang="pl-PL" dirty="0"/>
              <a:t>.);</a:t>
            </a:r>
          </a:p>
          <a:p>
            <a:pPr algn="just"/>
            <a:r>
              <a:rPr lang="pl-PL" dirty="0"/>
              <a:t>Ze względu na źródło obowiązywania formy szczególnej rozróżniamy: formę ustawową, której podstawą obowiązywania jest powszechnie obowiązujące prawo (art. 87 Konstytucji RP- źródła powszechnie obowiązującego prawa), oraz formę umowną, której podstawę obowiązywania stanowi wola stron –tj.  treść umowy (art. 76 k.c.).</a:t>
            </a:r>
          </a:p>
        </p:txBody>
      </p:sp>
    </p:spTree>
    <p:extLst>
      <p:ext uri="{BB962C8B-B14F-4D97-AF65-F5344CB8AC3E}">
        <p14:creationId xmlns:p14="http://schemas.microsoft.com/office/powerpoint/2010/main" val="32835958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Podpis elektroniczny (zwykły)</a:t>
            </a:r>
          </a:p>
        </p:txBody>
      </p:sp>
      <p:sp>
        <p:nvSpPr>
          <p:cNvPr id="3" name="Symbol zastępczy zawartości 2"/>
          <p:cNvSpPr>
            <a:spLocks noGrp="1"/>
          </p:cNvSpPr>
          <p:nvPr>
            <p:ph idx="1"/>
          </p:nvPr>
        </p:nvSpPr>
        <p:spPr/>
        <p:txBody>
          <a:bodyPr/>
          <a:lstStyle/>
          <a:p>
            <a:pPr marL="0" indent="0" algn="just">
              <a:buNone/>
            </a:pPr>
            <a:r>
              <a:rPr lang="pl-PL" b="1" dirty="0"/>
              <a:t>Podpis zwykły </a:t>
            </a:r>
            <a:r>
              <a:rPr lang="pl-PL" dirty="0"/>
              <a:t>(art. 3 ust. 1 ) – dane w postaci elektronicznej, które wraz z innymi danymi do których były dołączone lub z którymi były logicznie powiązane służyły ustaleniu tożsamości osoby składającej podpis.</a:t>
            </a:r>
          </a:p>
          <a:p>
            <a:endParaRPr lang="pl-PL" dirty="0"/>
          </a:p>
        </p:txBody>
      </p:sp>
    </p:spTree>
    <p:extLst>
      <p:ext uri="{BB962C8B-B14F-4D97-AF65-F5344CB8AC3E}">
        <p14:creationId xmlns:p14="http://schemas.microsoft.com/office/powerpoint/2010/main" val="1033943328"/>
      </p:ext>
    </p:extLst>
  </p:cSld>
  <p:clrMapOvr>
    <a:masterClrMapping/>
  </p:clrMapOvr>
  <p:transition>
    <p:pull dir="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Podpis zwykły </a:t>
            </a:r>
          </a:p>
        </p:txBody>
      </p:sp>
      <p:sp>
        <p:nvSpPr>
          <p:cNvPr id="3" name="Symbol zastępczy zawartości 2"/>
          <p:cNvSpPr>
            <a:spLocks noGrp="1"/>
          </p:cNvSpPr>
          <p:nvPr>
            <p:ph idx="1"/>
          </p:nvPr>
        </p:nvSpPr>
        <p:spPr/>
        <p:txBody>
          <a:bodyPr>
            <a:normAutofit/>
          </a:bodyPr>
          <a:lstStyle/>
          <a:p>
            <a:pPr algn="just"/>
            <a:r>
              <a:rPr lang="pl-PL" dirty="0"/>
              <a:t>Nie musiał spełniać wymogu odporności na sfałszowanie, co w stosunkach cywilnoprawnych mogło powodować  problemy dowodowe;</a:t>
            </a:r>
          </a:p>
          <a:p>
            <a:pPr algn="just"/>
            <a:r>
              <a:rPr lang="pl-PL" dirty="0"/>
              <a:t>Był określony w art. 8 ustawy, z którego wynikało, że opatrzenie zwykłym podpisem elektronicznym oświadczenia woli nie powodowało utraty jego ważności lub skuteczności, z tym tylko że oświadczenie niniejsze nie spełniało funkcji dowodowej. </a:t>
            </a:r>
          </a:p>
        </p:txBody>
      </p:sp>
    </p:spTree>
    <p:extLst>
      <p:ext uri="{BB962C8B-B14F-4D97-AF65-F5344CB8AC3E}">
        <p14:creationId xmlns:p14="http://schemas.microsoft.com/office/powerpoint/2010/main" val="3671944118"/>
      </p:ext>
    </p:extLst>
  </p:cSld>
  <p:clrMapOvr>
    <a:masterClrMapping/>
  </p:clrMapOvr>
  <p:transition>
    <p:dissolv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Kwalifikowany (bezpieczny podpis elektroniczny)</a:t>
            </a:r>
          </a:p>
        </p:txBody>
      </p:sp>
      <p:sp>
        <p:nvSpPr>
          <p:cNvPr id="3" name="Symbol zastępczy zawartości 2"/>
          <p:cNvSpPr>
            <a:spLocks noGrp="1"/>
          </p:cNvSpPr>
          <p:nvPr>
            <p:ph idx="1"/>
          </p:nvPr>
        </p:nvSpPr>
        <p:spPr/>
        <p:txBody>
          <a:bodyPr>
            <a:normAutofit/>
          </a:bodyPr>
          <a:lstStyle/>
          <a:p>
            <a:pPr algn="just"/>
            <a:r>
              <a:rPr lang="pl-PL" dirty="0"/>
              <a:t>Był przyporządkowany osobie, która składała podpis;</a:t>
            </a:r>
          </a:p>
          <a:p>
            <a:pPr algn="just"/>
            <a:r>
              <a:rPr lang="pl-PL" dirty="0"/>
              <a:t>Był składany przy pomocy bezpiecznych urządzeń oraz danych służących do składania podpisu elektronicznego;</a:t>
            </a:r>
          </a:p>
          <a:p>
            <a:pPr algn="just"/>
            <a:r>
              <a:rPr lang="pl-PL" dirty="0"/>
              <a:t>Był związany z innymi danymi (zawartymi w dokumencie) w taki sposób, że wszelkie zmiany w zakresie tych danych były rozpoznawalne – </a:t>
            </a:r>
            <a:r>
              <a:rPr lang="pl-PL" b="1" dirty="0"/>
              <a:t>zasada integralności.</a:t>
            </a:r>
          </a:p>
        </p:txBody>
      </p:sp>
    </p:spTree>
    <p:extLst>
      <p:ext uri="{BB962C8B-B14F-4D97-AF65-F5344CB8AC3E}">
        <p14:creationId xmlns:p14="http://schemas.microsoft.com/office/powerpoint/2010/main" val="1479786876"/>
      </p:ext>
    </p:extLst>
  </p:cSld>
  <p:clrMapOvr>
    <a:masterClrMapping/>
  </p:clrMapOvr>
  <p:transition>
    <p:wipe dir="d"/>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Kwalifikowany (bezpieczny podpis elektroniczny)</a:t>
            </a:r>
          </a:p>
        </p:txBody>
      </p:sp>
      <p:sp>
        <p:nvSpPr>
          <p:cNvPr id="3" name="Symbol zastępczy zawartości 2"/>
          <p:cNvSpPr>
            <a:spLocks noGrp="1"/>
          </p:cNvSpPr>
          <p:nvPr>
            <p:ph idx="1"/>
          </p:nvPr>
        </p:nvSpPr>
        <p:spPr/>
        <p:txBody>
          <a:bodyPr>
            <a:normAutofit/>
          </a:bodyPr>
          <a:lstStyle/>
          <a:p>
            <a:pPr algn="just"/>
            <a:r>
              <a:rPr lang="pl-PL" dirty="0"/>
              <a:t>Był weryfikowany przy pomocy kwalifikowanego certyfikatu wydawanego przez podmiot świadczący usługi certyfikacyjne w rozumieniu ustawy. Certyfikat był zaświadczeniem zawierającym dane dotyczące samego podpisu, jak i osoby która składała niniejszy podpis. </a:t>
            </a:r>
            <a:r>
              <a:rPr lang="pl-PL" b="1" dirty="0"/>
              <a:t>Certyfikat był specjalnym dowodem osobistym użytkownika sieci internetowej</a:t>
            </a:r>
            <a:r>
              <a:rPr lang="pl-PL" dirty="0"/>
              <a:t>;</a:t>
            </a:r>
          </a:p>
          <a:p>
            <a:pPr algn="just"/>
            <a:r>
              <a:rPr lang="pl-PL" dirty="0"/>
              <a:t>Spełniał funkcję dowodową i identyfikacyjną.   </a:t>
            </a:r>
          </a:p>
        </p:txBody>
      </p:sp>
    </p:spTree>
    <p:extLst>
      <p:ext uri="{BB962C8B-B14F-4D97-AF65-F5344CB8AC3E}">
        <p14:creationId xmlns:p14="http://schemas.microsoft.com/office/powerpoint/2010/main" val="470715688"/>
      </p:ext>
    </p:extLst>
  </p:cSld>
  <p:clrMapOvr>
    <a:masterClrMapping/>
  </p:clrMapOvr>
  <p:transition>
    <p:wip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Weryfikacja bezpiecznego podpisu elektronicznego</a:t>
            </a:r>
          </a:p>
        </p:txBody>
      </p:sp>
      <p:sp>
        <p:nvSpPr>
          <p:cNvPr id="3" name="Symbol zastępczy zawartości 2"/>
          <p:cNvSpPr>
            <a:spLocks noGrp="1"/>
          </p:cNvSpPr>
          <p:nvPr>
            <p:ph idx="1"/>
          </p:nvPr>
        </p:nvSpPr>
        <p:spPr/>
        <p:txBody>
          <a:bodyPr/>
          <a:lstStyle/>
          <a:p>
            <a:pPr marL="0" indent="0" algn="just">
              <a:buNone/>
            </a:pPr>
            <a:r>
              <a:rPr lang="pl-PL" dirty="0"/>
              <a:t>Sprowadzała się do: </a:t>
            </a:r>
          </a:p>
          <a:p>
            <a:pPr marL="514350" indent="-514350" algn="just">
              <a:buAutoNum type="arabicPeriod"/>
            </a:pPr>
            <a:r>
              <a:rPr lang="pl-PL" dirty="0"/>
              <a:t>ustalenia tożsamości osoby składającej podpis, </a:t>
            </a:r>
          </a:p>
          <a:p>
            <a:pPr marL="514350" indent="-514350" algn="just">
              <a:buAutoNum type="arabicPeriod"/>
            </a:pPr>
            <a:r>
              <a:rPr lang="pl-PL" dirty="0"/>
              <a:t>ustalenia czy podpis został złożony w  oparciu o dane służące do składania podpisu, </a:t>
            </a:r>
          </a:p>
          <a:p>
            <a:pPr marL="514350" indent="-514350" algn="just">
              <a:buAutoNum type="arabicPeriod"/>
            </a:pPr>
            <a:r>
              <a:rPr lang="pl-PL" dirty="0"/>
              <a:t>czy w zakresie danych pod którymi widnieje podpis nie wystąpiła żadna zmiana po jego złożeniu. </a:t>
            </a:r>
          </a:p>
          <a:p>
            <a:endParaRPr lang="pl-PL" dirty="0"/>
          </a:p>
        </p:txBody>
      </p:sp>
    </p:spTree>
    <p:extLst>
      <p:ext uri="{BB962C8B-B14F-4D97-AF65-F5344CB8AC3E}">
        <p14:creationId xmlns:p14="http://schemas.microsoft.com/office/powerpoint/2010/main" val="3417293898"/>
      </p:ext>
    </p:extLst>
  </p:cSld>
  <p:clrMapOvr>
    <a:masterClrMapping/>
  </p:clrMapOvr>
  <p:transition>
    <p:wipe dir="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Rozporządzenie </a:t>
            </a:r>
            <a:r>
              <a:rPr lang="pl-PL" b="1" dirty="0" err="1"/>
              <a:t>eIDAS</a:t>
            </a:r>
            <a:endParaRPr lang="pl-PL" b="1" dirty="0"/>
          </a:p>
        </p:txBody>
      </p:sp>
      <p:sp>
        <p:nvSpPr>
          <p:cNvPr id="3" name="Symbol zastępczy zawartości 2"/>
          <p:cNvSpPr>
            <a:spLocks noGrp="1"/>
          </p:cNvSpPr>
          <p:nvPr>
            <p:ph idx="1"/>
          </p:nvPr>
        </p:nvSpPr>
        <p:spPr>
          <a:xfrm>
            <a:off x="611560" y="1421961"/>
            <a:ext cx="8229600" cy="4525963"/>
          </a:xfrm>
        </p:spPr>
        <p:txBody>
          <a:bodyPr>
            <a:normAutofit fontScale="85000" lnSpcReduction="20000"/>
          </a:bodyPr>
          <a:lstStyle/>
          <a:p>
            <a:pPr marL="0" indent="0" algn="just">
              <a:buNone/>
            </a:pPr>
            <a:r>
              <a:rPr lang="pl-PL" dirty="0"/>
              <a:t>Rozporządzenie odnosi się do </a:t>
            </a:r>
            <a:r>
              <a:rPr lang="pl-PL" b="1" dirty="0"/>
              <a:t>identyfikacji elektronicznej </a:t>
            </a:r>
            <a:r>
              <a:rPr lang="pl-PL" dirty="0"/>
              <a:t>czyli  procesu związanego z używaniem danych w postaci elektronicznej, które identyfikują osobę, które unikalnie reprezentują osobę fizyczną lub prawną, bądź też osobę fizyczną, która działa w imieniu osoby prawnej.</a:t>
            </a:r>
          </a:p>
          <a:p>
            <a:pPr marL="0" indent="0" algn="just">
              <a:buNone/>
            </a:pPr>
            <a:r>
              <a:rPr lang="pl-PL" dirty="0"/>
              <a:t>Rozporządzenie </a:t>
            </a:r>
            <a:r>
              <a:rPr lang="pl-PL" dirty="0" err="1"/>
              <a:t>eIDAS</a:t>
            </a:r>
            <a:r>
              <a:rPr lang="pl-PL" dirty="0"/>
              <a:t> określa pojęcie podpisu elektronicznego, zaawansowanego podpisu elektronicznego oraz  kwalifikowanego podpisu.</a:t>
            </a:r>
          </a:p>
          <a:p>
            <a:pPr marL="0" indent="0" algn="just">
              <a:buNone/>
            </a:pPr>
            <a:r>
              <a:rPr lang="pl-PL" dirty="0"/>
              <a:t>Określa również pojęcie certyfikatu podpisu elektronicznego oraz kwalifikowanego certyfikatu podpisu elektronicznego.</a:t>
            </a:r>
          </a:p>
          <a:p>
            <a:pPr marL="0" indent="0" algn="just">
              <a:buNone/>
            </a:pPr>
            <a:r>
              <a:rPr lang="pl-PL" dirty="0"/>
              <a:t>Określa także pojęcie pieczęci elektronicznej, zaawansowanej pieczęci elektronicznej oraz kwalifikowanej pieczęci elektronicznej oraz ich certyfikaty.</a:t>
            </a:r>
          </a:p>
        </p:txBody>
      </p:sp>
    </p:spTree>
    <p:extLst>
      <p:ext uri="{BB962C8B-B14F-4D97-AF65-F5344CB8AC3E}">
        <p14:creationId xmlns:p14="http://schemas.microsoft.com/office/powerpoint/2010/main" val="1375789128"/>
      </p:ext>
    </p:extLst>
  </p:cSld>
  <p:clrMapOvr>
    <a:masterClrMapping/>
  </p:clrMapOvr>
  <p:transition>
    <p:wipe dir="u"/>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Podpis elektroniczny….</a:t>
            </a:r>
          </a:p>
        </p:txBody>
      </p:sp>
      <p:sp>
        <p:nvSpPr>
          <p:cNvPr id="3" name="Symbol zastępczy zawartości 2"/>
          <p:cNvSpPr>
            <a:spLocks noGrp="1"/>
          </p:cNvSpPr>
          <p:nvPr>
            <p:ph idx="1"/>
          </p:nvPr>
        </p:nvSpPr>
        <p:spPr/>
        <p:txBody>
          <a:bodyPr>
            <a:normAutofit/>
          </a:bodyPr>
          <a:lstStyle/>
          <a:p>
            <a:pPr marL="0" indent="0" algn="just">
              <a:buNone/>
            </a:pPr>
            <a:r>
              <a:rPr lang="pl-PL" b="1" dirty="0"/>
              <a:t>Podpis elektroniczny </a:t>
            </a:r>
            <a:r>
              <a:rPr lang="pl-PL" dirty="0"/>
              <a:t>oznacza dane w postaci elektronicznej, które są dołączone lub logicznie powiązane z innymi danymi w postaci elektronicznej, i które użyte są przez podpisującego jako podpis.</a:t>
            </a:r>
          </a:p>
          <a:p>
            <a:pPr marL="0" indent="0" algn="just">
              <a:buNone/>
            </a:pPr>
            <a:r>
              <a:rPr lang="pl-PL" dirty="0"/>
              <a:t>Mimo, iż prawodawca tak go nie określa jest w doktrynie nierzadko określany poprzez nawiązanie do starej nomenklatury: podpisem zwykłym.</a:t>
            </a:r>
          </a:p>
        </p:txBody>
      </p:sp>
    </p:spTree>
    <p:extLst>
      <p:ext uri="{BB962C8B-B14F-4D97-AF65-F5344CB8AC3E}">
        <p14:creationId xmlns:p14="http://schemas.microsoft.com/office/powerpoint/2010/main" val="41647167"/>
      </p:ext>
    </p:extLst>
  </p:cSld>
  <p:clrMapOvr>
    <a:masterClrMapping/>
  </p:clrMapOvr>
  <p:transition>
    <p:wedg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Zaawansowany podpis elektroniczny </a:t>
            </a:r>
          </a:p>
        </p:txBody>
      </p:sp>
      <p:sp>
        <p:nvSpPr>
          <p:cNvPr id="3" name="Symbol zastępczy zawartości 2"/>
          <p:cNvSpPr>
            <a:spLocks noGrp="1"/>
          </p:cNvSpPr>
          <p:nvPr>
            <p:ph idx="1"/>
          </p:nvPr>
        </p:nvSpPr>
        <p:spPr/>
        <p:txBody>
          <a:bodyPr>
            <a:normAutofit fontScale="92500" lnSpcReduction="10000"/>
          </a:bodyPr>
          <a:lstStyle/>
          <a:p>
            <a:pPr algn="just"/>
            <a:r>
              <a:rPr lang="pl-PL" dirty="0"/>
              <a:t>Zaawansowany podpis elektroniczny oznacza podpis elektroniczny, który spełnia następujące wymogi: </a:t>
            </a:r>
          </a:p>
          <a:p>
            <a:pPr marL="137160" indent="0" algn="just">
              <a:buNone/>
            </a:pPr>
            <a:r>
              <a:rPr lang="pl-PL" dirty="0"/>
              <a:t>jest unikalnie przyporządkowany podpisującemu; </a:t>
            </a:r>
          </a:p>
          <a:p>
            <a:pPr marL="137160" indent="0" algn="just">
              <a:buNone/>
            </a:pPr>
            <a:r>
              <a:rPr lang="pl-PL" dirty="0"/>
              <a:t>umożliwia ustalenie tożsamości podpisującego; </a:t>
            </a:r>
          </a:p>
          <a:p>
            <a:pPr marL="137160" indent="0" algn="just">
              <a:buNone/>
            </a:pPr>
            <a:r>
              <a:rPr lang="pl-PL" dirty="0"/>
              <a:t>jest składany przy użyciu danych służących do składania podpisu elektronicznego, których podpisujący może, z dużą dozą pewności, użyć pod wyłączną swoją kontrolą; </a:t>
            </a:r>
          </a:p>
          <a:p>
            <a:pPr marL="137160" indent="0" algn="just">
              <a:buNone/>
            </a:pPr>
            <a:r>
              <a:rPr lang="pl-PL" dirty="0"/>
              <a:t>jest powiązany z danymi podpisanymi w taki sposób, że każda późniejsza zmiana danych jest rozpoznawalna.</a:t>
            </a:r>
          </a:p>
          <a:p>
            <a:endParaRPr lang="pl-PL" dirty="0"/>
          </a:p>
        </p:txBody>
      </p:sp>
    </p:spTree>
    <p:extLst>
      <p:ext uri="{BB962C8B-B14F-4D97-AF65-F5344CB8AC3E}">
        <p14:creationId xmlns:p14="http://schemas.microsoft.com/office/powerpoint/2010/main" val="29047651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Kwalifikowany podpis </a:t>
            </a:r>
            <a:r>
              <a:rPr lang="pl-PL" dirty="0" err="1"/>
              <a:t>elektornicnzy</a:t>
            </a:r>
            <a:r>
              <a:rPr lang="pl-PL" dirty="0"/>
              <a:t> </a:t>
            </a:r>
          </a:p>
        </p:txBody>
      </p:sp>
      <p:sp>
        <p:nvSpPr>
          <p:cNvPr id="3" name="Symbol zastępczy zawartości 2"/>
          <p:cNvSpPr>
            <a:spLocks noGrp="1"/>
          </p:cNvSpPr>
          <p:nvPr>
            <p:ph idx="1"/>
          </p:nvPr>
        </p:nvSpPr>
        <p:spPr/>
        <p:txBody>
          <a:bodyPr/>
          <a:lstStyle/>
          <a:p>
            <a:pPr algn="just"/>
            <a:r>
              <a:rPr lang="pl-PL" dirty="0"/>
              <a:t>Kwalifikowany podpis elektroniczny oznacza zaawansowany podpis elektroniczny (muszą być spełnione wszystkie warunki podpisu zaawansowanego), </a:t>
            </a:r>
            <a:r>
              <a:rPr lang="pl-PL" u="sng" dirty="0"/>
              <a:t>który jest składany za pomocą kwalifikowanego urządzenia do składania podpisu elektronicznego i który opiera się na kwalifikowanym certyfikacie podpisu elektronicznego.</a:t>
            </a:r>
          </a:p>
          <a:p>
            <a:pPr algn="just"/>
            <a:endParaRPr lang="pl-PL" dirty="0"/>
          </a:p>
        </p:txBody>
      </p:sp>
    </p:spTree>
    <p:extLst>
      <p:ext uri="{BB962C8B-B14F-4D97-AF65-F5344CB8AC3E}">
        <p14:creationId xmlns:p14="http://schemas.microsoft.com/office/powerpoint/2010/main" val="16978555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Kwalifikowany podpis elektroniczny</a:t>
            </a:r>
          </a:p>
        </p:txBody>
      </p:sp>
      <p:sp>
        <p:nvSpPr>
          <p:cNvPr id="3" name="Symbol zastępczy zawartości 2"/>
          <p:cNvSpPr>
            <a:spLocks noGrp="1"/>
          </p:cNvSpPr>
          <p:nvPr>
            <p:ph idx="1"/>
          </p:nvPr>
        </p:nvSpPr>
        <p:spPr/>
        <p:txBody>
          <a:bodyPr>
            <a:normAutofit fontScale="70000" lnSpcReduction="20000"/>
          </a:bodyPr>
          <a:lstStyle/>
          <a:p>
            <a:pPr algn="just"/>
            <a:r>
              <a:rPr lang="pl-PL" dirty="0"/>
              <a:t>Kwalifikowany podpis elektroniczny charakteryzuje się unikalnością i niepowtarzalnością, niemożliwością podrobienia, łatwością wygenerowania i weryfikacji, jak również pozwala na pewne ustalenie tożsamości sygnatariusza oraz zapewnia integralność opatrzonego nim oświadczenia woli. </a:t>
            </a:r>
          </a:p>
          <a:p>
            <a:pPr algn="just"/>
            <a:r>
              <a:rPr lang="pl-PL" dirty="0"/>
              <a:t>Powyższe cechy gwarantują wysoki stopień bezpieczeństwa w odniesieniu do dokonywanej czynności prawnej.</a:t>
            </a:r>
          </a:p>
          <a:p>
            <a:pPr algn="just"/>
            <a:r>
              <a:rPr lang="pl-PL" dirty="0"/>
              <a:t>Mając na względzie powyższe, w art. 25 ust. 2 rozporządzenia </a:t>
            </a:r>
            <a:r>
              <a:rPr lang="pl-PL" dirty="0" err="1"/>
              <a:t>eIDAS</a:t>
            </a:r>
            <a:r>
              <a:rPr lang="pl-PL" dirty="0"/>
              <a:t> przewidziano zasadę równoważności, oznaczającą, że </a:t>
            </a:r>
            <a:r>
              <a:rPr lang="pl-PL" b="1" dirty="0"/>
              <a:t>kwalifikowany podpis elektroniczny ma skutek prawny równoważny podpisowi własnoręcznemu. </a:t>
            </a:r>
            <a:r>
              <a:rPr lang="pl-PL" dirty="0"/>
              <a:t>Reguła ekwiwalentności ma przy tym charakter generalny, tj. nie ogranicza się zatem do prawa cywilnego i znajduje zastosowanie również na gruncie innych gałęzi prawa.</a:t>
            </a:r>
          </a:p>
          <a:p>
            <a:pPr algn="just"/>
            <a:r>
              <a:rPr lang="pl-PL" dirty="0"/>
              <a:t>Kwalifikowany podpis elektroniczny oparty na kwalifikowanym certyfikacie wydanym w jednym państwie członkowskim jest uznawany za kwalifikowany podpis elektroniczny we wszystkich pozostałych państwach członkowskich.</a:t>
            </a:r>
          </a:p>
        </p:txBody>
      </p:sp>
    </p:spTree>
    <p:extLst>
      <p:ext uri="{BB962C8B-B14F-4D97-AF65-F5344CB8AC3E}">
        <p14:creationId xmlns:p14="http://schemas.microsoft.com/office/powerpoint/2010/main" val="2322795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Forma pisemna (zwykła)</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W myśl art. 78  § 1 KC: Do  zachowania  </a:t>
            </a:r>
            <a:r>
              <a:rPr lang="pl-PL" b="1" dirty="0"/>
              <a:t>pisemnej  formy  czynności  prawnej  </a:t>
            </a:r>
            <a:r>
              <a:rPr lang="pl-PL" dirty="0"/>
              <a:t>wystarcza  złożenie  własnoręcznego  podpisu  na dokumencie obejmującym treść oświadczenia woli. </a:t>
            </a:r>
          </a:p>
          <a:p>
            <a:pPr marL="0" indent="0" algn="just">
              <a:buNone/>
            </a:pPr>
            <a:r>
              <a:rPr lang="pl-PL" b="1" dirty="0"/>
              <a:t>Do zawarcia umowy  (przy zachowaniu formy pisemnej zwykłej) wystarczy</a:t>
            </a:r>
            <a:r>
              <a:rPr lang="pl-PL" dirty="0"/>
              <a:t> wymiana dokumentów obejmujących treść oświadczeń  woli,  z których  każdy  jest  podpisany  przez  jedną  ze  stron,  lub dokumentów, z których każdy obejmuje treść oświadczenia woli  jednej  ze  stron i jest przez nią podpisany.</a:t>
            </a:r>
          </a:p>
          <a:p>
            <a:pPr marL="0" indent="0" algn="just">
              <a:buNone/>
            </a:pPr>
            <a:r>
              <a:rPr lang="pl-PL" dirty="0"/>
              <a:t>Zgodnie z wyr. SN z 27.11.2003 r. (III CK 156/02, </a:t>
            </a:r>
            <a:r>
              <a:rPr lang="pl-PL" dirty="0" err="1"/>
              <a:t>Legalis</a:t>
            </a:r>
            <a:r>
              <a:rPr lang="pl-PL" dirty="0"/>
              <a:t>), przepis art. 78 określa tylko minimalne wymagania, pozwalające generalnie na ocenę zachowania pisemnej formy każdej czynności prawnej, z odrębnym zarazem określeniem minimalnych wymogów niezbędnych dla stwierdzenia zawarcia umowy z zachowaniem tej formy.</a:t>
            </a:r>
          </a:p>
          <a:p>
            <a:pPr marL="0" indent="0" algn="just">
              <a:buNone/>
            </a:pPr>
            <a:endParaRPr lang="pl-PL" dirty="0"/>
          </a:p>
          <a:p>
            <a:endParaRPr lang="pl-PL" dirty="0"/>
          </a:p>
        </p:txBody>
      </p:sp>
    </p:spTree>
    <p:extLst>
      <p:ext uri="{BB962C8B-B14F-4D97-AF65-F5344CB8AC3E}">
        <p14:creationId xmlns:p14="http://schemas.microsoft.com/office/powerpoint/2010/main" val="2983197606"/>
      </p:ext>
    </p:extLst>
  </p:cSld>
  <p:clrMapOvr>
    <a:masterClrMapping/>
  </p:clrMapOvr>
  <p:transition>
    <p:wipe dir="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Certyfikaty</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Certyfikat podpisu elektronicznego oznacza </a:t>
            </a:r>
            <a:r>
              <a:rPr lang="pl-PL" b="1" dirty="0"/>
              <a:t>poświadczenie elektroniczne</a:t>
            </a:r>
            <a:r>
              <a:rPr lang="pl-PL" dirty="0"/>
              <a:t>, które przyporządkowuje dane służące do walidacji podpisu elektronicznego do osoby fizycznej i </a:t>
            </a:r>
            <a:r>
              <a:rPr lang="pl-PL" u="sng" dirty="0"/>
              <a:t>potwierdza co najmniej imię i nazwisko lub pseudonim tej osoby</a:t>
            </a:r>
            <a:r>
              <a:rPr lang="pl-PL" dirty="0"/>
              <a:t>.</a:t>
            </a:r>
          </a:p>
          <a:p>
            <a:pPr marL="0" indent="0" algn="just">
              <a:buNone/>
            </a:pPr>
            <a:r>
              <a:rPr lang="pl-PL" dirty="0"/>
              <a:t>Kwalifikowany certyfikat podpisu elektronicznego oznacza certyfikat podpisu elektronicznego, który </a:t>
            </a:r>
            <a:r>
              <a:rPr lang="pl-PL" u="sng" dirty="0"/>
              <a:t>jest wydawany przez kwalifikowanego dostawcę usług zaufania i spełnia wymogi określone w załączniku  do rozporządzenia</a:t>
            </a:r>
            <a:r>
              <a:rPr lang="pl-PL" dirty="0"/>
              <a:t>.</a:t>
            </a:r>
          </a:p>
        </p:txBody>
      </p:sp>
    </p:spTree>
    <p:extLst>
      <p:ext uri="{BB962C8B-B14F-4D97-AF65-F5344CB8AC3E}">
        <p14:creationId xmlns:p14="http://schemas.microsoft.com/office/powerpoint/2010/main" val="2985597145"/>
      </p:ext>
    </p:extLst>
  </p:cSld>
  <p:clrMapOvr>
    <a:masterClrMapping/>
  </p:clrMapOvr>
  <p:transition>
    <p:pull dir="d"/>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Pieczęć</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pl-PL" b="1" dirty="0"/>
              <a:t>Pieczęć elektroniczna </a:t>
            </a:r>
            <a:r>
              <a:rPr lang="pl-PL" dirty="0"/>
              <a:t>oznacza dane w postaci elektronicznej dodane do innych danych w postaci elektronicznej lub logicznie z nimi powiązane, aby zapewnić autentyczność pochodzenia oraz integralność powiązanych danych;</a:t>
            </a:r>
          </a:p>
          <a:p>
            <a:pPr marL="0" indent="0" algn="just">
              <a:buNone/>
            </a:pPr>
            <a:r>
              <a:rPr lang="pl-PL" b="1" dirty="0"/>
              <a:t>Zaawansowana pieczęć elektroniczna </a:t>
            </a:r>
            <a:r>
              <a:rPr lang="pl-PL" dirty="0"/>
              <a:t>oznacza pieczęć elektroniczną, która spełnia następujące wymogi: jest unikalnie przyporządkowana podmiotowi składającemu pieczęć; umożliwia ustalenie tożsamości podmiotu składającego pieczęć; jest składana przy użyciu danych służących do składania pieczęci elektronicznej, które podmiot składający pieczęć może, mając je z dużą dozą pewności pod swoją kontrolą, użyć do złożenia pieczęci elektronicznej; jest powiązana z danymi, do których się odnosi, w taki sposób, że każda późniejsza zmiana danych jest rozpoznawalna;</a:t>
            </a:r>
          </a:p>
          <a:p>
            <a:pPr marL="0" indent="0" algn="just">
              <a:buNone/>
            </a:pPr>
            <a:r>
              <a:rPr lang="pl-PL" b="1" dirty="0"/>
              <a:t>Kwalifikowana pieczęć elektroniczna </a:t>
            </a:r>
            <a:r>
              <a:rPr lang="pl-PL" dirty="0"/>
              <a:t>oznacza zaawansowaną pieczęć elektroniczną, która została złożona za pomocą kwalifikowanego urządzenia do składania pieczęci elektronicznej i która opiera się na kwalifikowanym certyfikacie pieczęci elektronicznej;</a:t>
            </a:r>
          </a:p>
        </p:txBody>
      </p:sp>
    </p:spTree>
    <p:extLst>
      <p:ext uri="{BB962C8B-B14F-4D97-AF65-F5344CB8AC3E}">
        <p14:creationId xmlns:p14="http://schemas.microsoft.com/office/powerpoint/2010/main" val="3105342490"/>
      </p:ext>
    </p:extLst>
  </p:cSld>
  <p:clrMapOvr>
    <a:masterClrMapping/>
  </p:clrMapOvr>
  <p:transition>
    <p:dissolv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Art. 18  Ustawy o usługach zaufania i identyfikacji elektronicznej </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Podpis  elektroniczny  lub  pieczęć  elektroniczna  weryfikowane  za pomocą  certyfikatu  </a:t>
            </a:r>
            <a:r>
              <a:rPr lang="pl-PL" u="sng" dirty="0"/>
              <a:t>wywołują  skutki  prawne,  jeżeli  zostały  złożone  w okresie ważności tego certyfikatu.</a:t>
            </a:r>
          </a:p>
          <a:p>
            <a:pPr marL="0" indent="0" algn="just">
              <a:buNone/>
            </a:pPr>
            <a:r>
              <a:rPr lang="pl-PL" dirty="0"/>
              <a:t>Podpis elektroniczny lub pieczęć elektroniczna złożone w </a:t>
            </a:r>
            <a:r>
              <a:rPr lang="pl-PL" u="sng" dirty="0"/>
              <a:t>okresie zawieszenia certyfikatu </a:t>
            </a:r>
            <a:r>
              <a:rPr lang="pl-PL" dirty="0"/>
              <a:t>wykorzystywanego do jego weryfikacji nie wywołują skutków prawnych. Informacja o zawieszeniu  certyfikatu  jest  udostępniana  </a:t>
            </a:r>
            <a:r>
              <a:rPr lang="pl-PL" b="1" dirty="0"/>
              <a:t>w ramach  usługi informowania o statusie certyfikatu.</a:t>
            </a:r>
          </a:p>
          <a:p>
            <a:pPr marL="0" indent="0" algn="just">
              <a:buNone/>
            </a:pPr>
            <a:r>
              <a:rPr lang="pl-PL" dirty="0"/>
              <a:t>Po uchyleniu zawieszenia certyfikatu, </a:t>
            </a:r>
            <a:r>
              <a:rPr lang="pl-PL" u="sng" dirty="0"/>
              <a:t>skutek prawny podpisu elektronicznego lub pieczęci elektronicznej weryfikowanych tym certyfikatem złożonych w trakcie zawieszenia następuje z chwilą uchylenia tego zawieszenia</a:t>
            </a:r>
            <a:r>
              <a:rPr lang="pl-PL" dirty="0"/>
              <a:t> (</a:t>
            </a:r>
            <a:r>
              <a:rPr lang="pl-PL" i="1" dirty="0"/>
              <a:t>ex nunc a nie ex </a:t>
            </a:r>
            <a:r>
              <a:rPr lang="pl-PL" i="1" dirty="0" err="1"/>
              <a:t>tunc</a:t>
            </a:r>
            <a:r>
              <a:rPr lang="pl-PL" dirty="0"/>
              <a:t>).</a:t>
            </a:r>
          </a:p>
        </p:txBody>
      </p:sp>
    </p:spTree>
    <p:extLst>
      <p:ext uri="{BB962C8B-B14F-4D97-AF65-F5344CB8AC3E}">
        <p14:creationId xmlns:p14="http://schemas.microsoft.com/office/powerpoint/2010/main" val="36817410"/>
      </p:ext>
    </p:extLst>
  </p:cSld>
  <p:clrMapOvr>
    <a:masterClrMapping/>
  </p:clrMapOvr>
  <p:transition>
    <p:wip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Literatura</a:t>
            </a:r>
          </a:p>
        </p:txBody>
      </p:sp>
      <p:sp>
        <p:nvSpPr>
          <p:cNvPr id="3" name="Symbol zastępczy zawartości 2"/>
          <p:cNvSpPr>
            <a:spLocks noGrp="1"/>
          </p:cNvSpPr>
          <p:nvPr>
            <p:ph idx="1"/>
          </p:nvPr>
        </p:nvSpPr>
        <p:spPr/>
        <p:txBody>
          <a:bodyPr>
            <a:normAutofit fontScale="47500" lnSpcReduction="20000"/>
          </a:bodyPr>
          <a:lstStyle/>
          <a:p>
            <a:pPr algn="just"/>
            <a:r>
              <a:rPr lang="pl-PL" dirty="0">
                <a:latin typeface="Times New Roman" panose="02020603050405020304" pitchFamily="18" charset="0"/>
                <a:cs typeface="Times New Roman" panose="02020603050405020304" pitchFamily="18" charset="0"/>
              </a:rPr>
              <a:t>1.	P. Pietrasz, Informatyzacja polskiego postępowania przed sądami administracyjnymi a jego zasady ogólne, Warszawa 2020;</a:t>
            </a:r>
          </a:p>
          <a:p>
            <a:pPr algn="just"/>
            <a:r>
              <a:rPr lang="pl-PL" dirty="0">
                <a:latin typeface="Times New Roman" panose="02020603050405020304" pitchFamily="18" charset="0"/>
                <a:cs typeface="Times New Roman" panose="02020603050405020304" pitchFamily="18" charset="0"/>
              </a:rPr>
              <a:t>2.	B. Kwiatek, Dokument elektroniczny w ogólnym postępowaniu administracyjnym, Warszawa 2020;</a:t>
            </a:r>
          </a:p>
          <a:p>
            <a:pPr algn="just"/>
            <a:r>
              <a:rPr lang="pl-PL" dirty="0">
                <a:latin typeface="Times New Roman" panose="02020603050405020304" pitchFamily="18" charset="0"/>
                <a:cs typeface="Times New Roman" panose="02020603050405020304" pitchFamily="18" charset="0"/>
              </a:rPr>
              <a:t>3.	M. </a:t>
            </a:r>
            <a:r>
              <a:rPr lang="pl-PL" dirty="0" err="1">
                <a:latin typeface="Times New Roman" panose="02020603050405020304" pitchFamily="18" charset="0"/>
                <a:cs typeface="Times New Roman" panose="02020603050405020304" pitchFamily="18" charset="0"/>
              </a:rPr>
              <a:t>Niedośpiał</a:t>
            </a:r>
            <a:r>
              <a:rPr lang="pl-PL" dirty="0">
                <a:latin typeface="Times New Roman" panose="02020603050405020304" pitchFamily="18" charset="0"/>
                <a:cs typeface="Times New Roman" panose="02020603050405020304" pitchFamily="18" charset="0"/>
              </a:rPr>
              <a:t>, Podpis w kodeksie cywilnym, file:///C:/Users/pc/Desktop/niedospial_podpis_w_kodeksie_cywilnym_2019.pdf</a:t>
            </a:r>
          </a:p>
          <a:p>
            <a:pPr algn="just"/>
            <a:r>
              <a:rPr lang="pl-PL" dirty="0">
                <a:latin typeface="Times New Roman" panose="02020603050405020304" pitchFamily="18" charset="0"/>
                <a:cs typeface="Times New Roman" panose="02020603050405020304" pitchFamily="18" charset="0"/>
              </a:rPr>
              <a:t>4.	Ł. </a:t>
            </a:r>
            <a:r>
              <a:rPr lang="pl-PL" dirty="0" err="1">
                <a:latin typeface="Times New Roman" panose="02020603050405020304" pitchFamily="18" charset="0"/>
                <a:cs typeface="Times New Roman" panose="02020603050405020304" pitchFamily="18" charset="0"/>
              </a:rPr>
              <a:t>Goździaszek</a:t>
            </a:r>
            <a:r>
              <a:rPr lang="pl-PL" dirty="0">
                <a:latin typeface="Times New Roman" panose="02020603050405020304" pitchFamily="18" charset="0"/>
                <a:cs typeface="Times New Roman" panose="02020603050405020304" pitchFamily="18" charset="0"/>
              </a:rPr>
              <a:t>, Identyfikacja elektroniczna i usługi zaufania na tle prawa spółek, PPH, 9/2016;</a:t>
            </a:r>
          </a:p>
          <a:p>
            <a:pPr algn="just"/>
            <a:r>
              <a:rPr lang="pl-PL" dirty="0">
                <a:latin typeface="Times New Roman" panose="02020603050405020304" pitchFamily="18" charset="0"/>
                <a:cs typeface="Times New Roman" panose="02020603050405020304" pitchFamily="18" charset="0"/>
              </a:rPr>
              <a:t>5.	E. Gniewek, P. Machnikowski (red.), Zarys prawa cywilnego, Warszawa 2014;</a:t>
            </a:r>
          </a:p>
          <a:p>
            <a:pPr algn="just"/>
            <a:r>
              <a:rPr lang="pl-PL" dirty="0">
                <a:latin typeface="Times New Roman" panose="02020603050405020304" pitchFamily="18" charset="0"/>
                <a:cs typeface="Times New Roman" panose="02020603050405020304" pitchFamily="18" charset="0"/>
              </a:rPr>
              <a:t>6.	Z. Radwański, E. Olejniczak, Prawo cywilne - część ogólna, System Prawa Prywatnego, Tom 2, Warszawa 2019;</a:t>
            </a:r>
          </a:p>
          <a:p>
            <a:pPr algn="just"/>
            <a:r>
              <a:rPr lang="pl-PL" dirty="0">
                <a:latin typeface="Times New Roman" panose="02020603050405020304" pitchFamily="18" charset="0"/>
                <a:cs typeface="Times New Roman" panose="02020603050405020304" pitchFamily="18" charset="0"/>
              </a:rPr>
              <a:t>7.	J. Ciszewski Jerzy, P. Nazaruk Piotr (red.), Kodeks cywilny. Komentarz, Warszawa 2019;</a:t>
            </a:r>
          </a:p>
          <a:p>
            <a:pPr algn="just"/>
            <a:r>
              <a:rPr lang="pl-PL" dirty="0">
                <a:latin typeface="Times New Roman" panose="02020603050405020304" pitchFamily="18" charset="0"/>
                <a:cs typeface="Times New Roman" panose="02020603050405020304" pitchFamily="18" charset="0"/>
              </a:rPr>
              <a:t>8.	J. Gudowski Jacek, Kodeks cywilny. Część ogólna. Komentarz do wybranych przepisów, 2018, Lex/el</a:t>
            </a:r>
          </a:p>
          <a:p>
            <a:pPr algn="just"/>
            <a:r>
              <a:rPr lang="pl-PL" dirty="0">
                <a:latin typeface="Times New Roman" panose="02020603050405020304" pitchFamily="18" charset="0"/>
                <a:cs typeface="Times New Roman" panose="02020603050405020304" pitchFamily="18" charset="0"/>
              </a:rPr>
              <a:t>9.	M. </a:t>
            </a:r>
            <a:r>
              <a:rPr lang="pl-PL" dirty="0" err="1">
                <a:latin typeface="Times New Roman" panose="02020603050405020304" pitchFamily="18" charset="0"/>
                <a:cs typeface="Times New Roman" panose="02020603050405020304" pitchFamily="18" charset="0"/>
              </a:rPr>
              <a:t>Fras</a:t>
            </a:r>
            <a:r>
              <a:rPr lang="pl-PL" dirty="0">
                <a:latin typeface="Times New Roman" panose="02020603050405020304" pitchFamily="18" charset="0"/>
                <a:cs typeface="Times New Roman" panose="02020603050405020304" pitchFamily="18" charset="0"/>
              </a:rPr>
              <a:t> (red.), M. </a:t>
            </a:r>
            <a:r>
              <a:rPr lang="pl-PL" dirty="0" err="1">
                <a:latin typeface="Times New Roman" panose="02020603050405020304" pitchFamily="18" charset="0"/>
                <a:cs typeface="Times New Roman" panose="02020603050405020304" pitchFamily="18" charset="0"/>
              </a:rPr>
              <a:t>Habdas</a:t>
            </a:r>
            <a:r>
              <a:rPr lang="pl-PL" dirty="0">
                <a:latin typeface="Times New Roman" panose="02020603050405020304" pitchFamily="18" charset="0"/>
                <a:cs typeface="Times New Roman" panose="02020603050405020304" pitchFamily="18" charset="0"/>
              </a:rPr>
              <a:t> (red.), Kodeks cywilny. Komentarz. Tom I. Część ogólna (art. 1-125),2018, Lex/el</a:t>
            </a:r>
          </a:p>
          <a:p>
            <a:pPr algn="just"/>
            <a:r>
              <a:rPr lang="pl-PL" dirty="0">
                <a:latin typeface="Times New Roman" panose="02020603050405020304" pitchFamily="18" charset="0"/>
                <a:cs typeface="Times New Roman" panose="02020603050405020304" pitchFamily="18" charset="0"/>
              </a:rPr>
              <a:t>10.	J. Gudowski, Kodeks cywilny. Orzecznictwo. Piśmiennictwo. Tom I. Część ogólna, Warszawa 2018;</a:t>
            </a:r>
          </a:p>
          <a:p>
            <a:pPr algn="just"/>
            <a:r>
              <a:rPr lang="pl-PL" dirty="0">
                <a:latin typeface="Times New Roman" panose="02020603050405020304" pitchFamily="18" charset="0"/>
                <a:cs typeface="Times New Roman" panose="02020603050405020304" pitchFamily="18" charset="0"/>
              </a:rPr>
              <a:t>11.	K. </a:t>
            </a:r>
            <a:r>
              <a:rPr lang="pl-PL" dirty="0" err="1">
                <a:latin typeface="Times New Roman" panose="02020603050405020304" pitchFamily="18" charset="0"/>
                <a:cs typeface="Times New Roman" panose="02020603050405020304" pitchFamily="18" charset="0"/>
              </a:rPr>
              <a:t>Pierzykowski</a:t>
            </a:r>
            <a:r>
              <a:rPr lang="pl-PL" dirty="0">
                <a:latin typeface="Times New Roman" panose="02020603050405020304" pitchFamily="18" charset="0"/>
                <a:cs typeface="Times New Roman" panose="02020603050405020304" pitchFamily="18" charset="0"/>
              </a:rPr>
              <a:t>, Kodeks cywilny. Tom I, Warszawa 2020; </a:t>
            </a:r>
          </a:p>
          <a:p>
            <a:pPr algn="just"/>
            <a:r>
              <a:rPr lang="pl-PL" dirty="0">
                <a:latin typeface="Times New Roman" panose="02020603050405020304" pitchFamily="18" charset="0"/>
                <a:cs typeface="Times New Roman" panose="02020603050405020304" pitchFamily="18" charset="0"/>
              </a:rPr>
              <a:t>12.	A. Brzozowski, W. Kocot, E. Skowrońska-Bocian, Prawo cywilne. Część ogólna, Warszawa 2015.</a:t>
            </a:r>
          </a:p>
          <a:p>
            <a:pPr algn="just"/>
            <a:r>
              <a:rPr lang="pl-PL" dirty="0">
                <a:latin typeface="Times New Roman" panose="02020603050405020304" pitchFamily="18" charset="0"/>
                <a:cs typeface="Times New Roman" panose="02020603050405020304" pitchFamily="18" charset="0"/>
              </a:rPr>
              <a:t>13. </a:t>
            </a:r>
            <a:r>
              <a:rPr lang="pl-PL" dirty="0" err="1">
                <a:latin typeface="Times New Roman" panose="02020603050405020304" pitchFamily="18" charset="0"/>
                <a:cs typeface="Times New Roman" panose="02020603050405020304" pitchFamily="18" charset="0"/>
              </a:rPr>
              <a:t>Balwicka-Szczyrba</a:t>
            </a:r>
            <a:r>
              <a:rPr lang="pl-PL" dirty="0">
                <a:latin typeface="Times New Roman" panose="02020603050405020304" pitchFamily="18" charset="0"/>
                <a:cs typeface="Times New Roman" panose="02020603050405020304" pitchFamily="18" charset="0"/>
              </a:rPr>
              <a:t> Małgorzata (red.), Sylwestrzak Anna (red.), Kodeks cywilny. Komentarz aktualizowany SIP LEX</a:t>
            </a:r>
            <a:endParaRPr lang="pl-PL" dirty="0"/>
          </a:p>
          <a:p>
            <a:r>
              <a:rPr lang="pl-PL" dirty="0"/>
              <a:t>14. Ciszewski Jerzy (red.), Nazaruk Piotr (red.), Kodeks cywilny. Komentarz aktualizowany.</a:t>
            </a:r>
          </a:p>
        </p:txBody>
      </p:sp>
    </p:spTree>
    <p:extLst>
      <p:ext uri="{BB962C8B-B14F-4D97-AF65-F5344CB8AC3E}">
        <p14:creationId xmlns:p14="http://schemas.microsoft.com/office/powerpoint/2010/main" val="3912520478"/>
      </p:ext>
    </p:extLst>
  </p:cSld>
  <p:clrMapOvr>
    <a:masterClrMapping/>
  </p:clrMapOvr>
  <p:transition>
    <p:wipe dir="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a:p>
          <a:p>
            <a:endParaRPr lang="pl-PL" dirty="0"/>
          </a:p>
          <a:p>
            <a:pPr algn="ctr"/>
            <a:r>
              <a:rPr lang="pl-PL" sz="4500" b="1" dirty="0"/>
              <a:t>Dziękuję za uwagę!</a:t>
            </a:r>
          </a:p>
        </p:txBody>
      </p:sp>
    </p:spTree>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14960</TotalTime>
  <Words>10622</Words>
  <Application>Microsoft Office PowerPoint</Application>
  <PresentationFormat>Pokaz na ekranie (4:3)</PresentationFormat>
  <Paragraphs>396</Paragraphs>
  <Slides>94</Slides>
  <Notes>2</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94</vt:i4>
      </vt:variant>
    </vt:vector>
  </HeadingPairs>
  <TitlesOfParts>
    <vt:vector size="102" baseType="lpstr">
      <vt:lpstr>Book Antiqua</vt:lpstr>
      <vt:lpstr>Calibri</vt:lpstr>
      <vt:lpstr>Lucida Sans</vt:lpstr>
      <vt:lpstr>Times New Roman</vt:lpstr>
      <vt:lpstr>Wingdings</vt:lpstr>
      <vt:lpstr>Wingdings 2</vt:lpstr>
      <vt:lpstr>Wingdings 3</vt:lpstr>
      <vt:lpstr>Apex</vt:lpstr>
      <vt:lpstr>Forma elektroniczna czynności prawnych. Podpis elektroniczny  i jego zastosowanie  </vt:lpstr>
      <vt:lpstr>Wprowadzenie </vt:lpstr>
      <vt:lpstr>Wprowadzenie</vt:lpstr>
      <vt:lpstr>Art. 60 kc</vt:lpstr>
      <vt:lpstr>Złożenie oświadczenia woli (art. 61 par. 1 i par. 2KC)</vt:lpstr>
      <vt:lpstr>Złożenie oświadczenia woli</vt:lpstr>
      <vt:lpstr>Formy czynności prawnej (forma oświadczenia woli ze względu na sposób złożenia oświadczenia woli )</vt:lpstr>
      <vt:lpstr>Forma</vt:lpstr>
      <vt:lpstr>Forma pisemna (zwykła)</vt:lpstr>
      <vt:lpstr>Dokument - pojęcie</vt:lpstr>
      <vt:lpstr>Podpis własnoręczny</vt:lpstr>
      <vt:lpstr>Podpis własnoręczny</vt:lpstr>
      <vt:lpstr>Podpis własnoręczny</vt:lpstr>
      <vt:lpstr>Forma elektroniczna czynności prawnej</vt:lpstr>
      <vt:lpstr>Przesłanki zachowania formy elektronicznej</vt:lpstr>
      <vt:lpstr>Przesłanki zachowania formy elektronicznej czynności prawnej</vt:lpstr>
      <vt:lpstr>Forma elektroniczna</vt:lpstr>
      <vt:lpstr>Dopuszczalność zastrzeżenia formy czynności prawnej (formy szczególne)</vt:lpstr>
      <vt:lpstr>Niedochowanie formy zastrzeżonej pod rygorem</vt:lpstr>
      <vt:lpstr>Ad solemnitatem </vt:lpstr>
      <vt:lpstr>Ad probationem</vt:lpstr>
      <vt:lpstr>Ad eventum</vt:lpstr>
      <vt:lpstr>Zastrzeżenie ad intubulationem</vt:lpstr>
      <vt:lpstr>Art. 31 ust. 1 i ust. 2 u.k.w.i.h</vt:lpstr>
      <vt:lpstr>Skutki niezachowania formy elektronicznej </vt:lpstr>
      <vt:lpstr>Przykład</vt:lpstr>
      <vt:lpstr>Wyjątki w przypadku zastrzeżenia formy dla celów dowodowych</vt:lpstr>
      <vt:lpstr>Forma dokumentowa</vt:lpstr>
      <vt:lpstr>Forma dokumentowa</vt:lpstr>
      <vt:lpstr>Umowa w formie dokumentowej</vt:lpstr>
      <vt:lpstr>Oświadczenie woli w postaci elektronicznej</vt:lpstr>
      <vt:lpstr>Oświadczenie złożone w postaci elektronicznej</vt:lpstr>
      <vt:lpstr>Kwalifikowane postacie formy pisemnej</vt:lpstr>
      <vt:lpstr>Forma pisemna z datą pewną (art. 81 § 1, 2, 3 KC)</vt:lpstr>
      <vt:lpstr>Forma pisemna z datą pewną</vt:lpstr>
      <vt:lpstr>Forma pisemna z podpisem urzędowo poświadczonym </vt:lpstr>
      <vt:lpstr>Forma pisemna z podpisem urzędowo poświadczonym </vt:lpstr>
      <vt:lpstr>Poświadczenie własnoręczności podpisu</vt:lpstr>
      <vt:lpstr>Forma aktu notarialnego</vt:lpstr>
      <vt:lpstr>Tryby zawierania umowy</vt:lpstr>
      <vt:lpstr>Tryb ofertowy</vt:lpstr>
      <vt:lpstr>Tryb ofertowy</vt:lpstr>
      <vt:lpstr>Tryb ofertowy</vt:lpstr>
      <vt:lpstr>Oferta a reklama</vt:lpstr>
      <vt:lpstr>Obowiązek informacyjny w zakresie oferty składanej w  postaci elektronicznej</vt:lpstr>
      <vt:lpstr>Art. 66 (1) par. 2 KC</vt:lpstr>
      <vt:lpstr>Tryb ofertowy</vt:lpstr>
      <vt:lpstr>Tryb ofertowy</vt:lpstr>
      <vt:lpstr>Zawarcie umowy w trybie ofertowym</vt:lpstr>
      <vt:lpstr>Przyjęcie oferty</vt:lpstr>
      <vt:lpstr>Przyjęcie oferty poprzez działania faktyczne</vt:lpstr>
      <vt:lpstr>Milczące przyjęcie oferty</vt:lpstr>
      <vt:lpstr>Miejsce i termin zawarcia umowy w trybie ofertowym</vt:lpstr>
      <vt:lpstr>Przesłanki skutecznego zawarcia umowy w trybie ofertowym </vt:lpstr>
      <vt:lpstr>Negocjacje</vt:lpstr>
      <vt:lpstr>Nieuczciwe lub nielojalne praktyki  w toku negocjacji</vt:lpstr>
      <vt:lpstr>Naruszenie tajemnicy przedsiębiorstwa</vt:lpstr>
      <vt:lpstr>Tryb przetargowy (aukcja lub przetarg)</vt:lpstr>
      <vt:lpstr>Aukcja</vt:lpstr>
      <vt:lpstr>Przetarg</vt:lpstr>
      <vt:lpstr>Wadium</vt:lpstr>
      <vt:lpstr>Unieważnienie umowy zawartej w trybie przetargowym</vt:lpstr>
      <vt:lpstr>Dwie kategorie podpisów</vt:lpstr>
      <vt:lpstr>Podpis własnoręczny</vt:lpstr>
      <vt:lpstr>Podpis własnoręczny</vt:lpstr>
      <vt:lpstr>Podpis własnoręczny</vt:lpstr>
      <vt:lpstr>Zastępcza forma podpisu własnoręcznego</vt:lpstr>
      <vt:lpstr>Funkcje podpisu własnoręcznego wg. Michała Niedośpiała</vt:lpstr>
      <vt:lpstr>Inne funkcje</vt:lpstr>
      <vt:lpstr>Inne funkcje</vt:lpstr>
      <vt:lpstr>Podpis elektroniczny</vt:lpstr>
      <vt:lpstr>Dokument elektroniczny</vt:lpstr>
      <vt:lpstr>Profil zaufany i Podpis zaufany</vt:lpstr>
      <vt:lpstr>Podpis zaufany</vt:lpstr>
      <vt:lpstr>Profil zaufany i podpis zaufany</vt:lpstr>
      <vt:lpstr>Podpis osobisty</vt:lpstr>
      <vt:lpstr>Podpis osobisty</vt:lpstr>
      <vt:lpstr>Dowód osobisty i podpis osobisty</vt:lpstr>
      <vt:lpstr>Podpis elektroniczny w regulacji ustawy z dnia 18 września 2001 r. </vt:lpstr>
      <vt:lpstr>Podpis elektroniczny (zwykły)</vt:lpstr>
      <vt:lpstr>Podpis zwykły </vt:lpstr>
      <vt:lpstr>Kwalifikowany (bezpieczny podpis elektroniczny)</vt:lpstr>
      <vt:lpstr>Kwalifikowany (bezpieczny podpis elektroniczny)</vt:lpstr>
      <vt:lpstr>Weryfikacja bezpiecznego podpisu elektronicznego</vt:lpstr>
      <vt:lpstr>Rozporządzenie eIDAS</vt:lpstr>
      <vt:lpstr>Podpis elektroniczny….</vt:lpstr>
      <vt:lpstr>Zaawansowany podpis elektroniczny </vt:lpstr>
      <vt:lpstr>Kwalifikowany podpis elektornicnzy </vt:lpstr>
      <vt:lpstr>Kwalifikowany podpis elektroniczny</vt:lpstr>
      <vt:lpstr>Certyfikaty</vt:lpstr>
      <vt:lpstr>Pieczęć</vt:lpstr>
      <vt:lpstr>Art. 18  Ustawy o usługach zaufania i identyfikacji elektronicznej </vt:lpstr>
      <vt:lpstr>Literatura</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399</cp:revision>
  <cp:lastPrinted>2025-02-19T08:06:31Z</cp:lastPrinted>
  <dcterms:created xsi:type="dcterms:W3CDTF">2012-03-01T14:48:30Z</dcterms:created>
  <dcterms:modified xsi:type="dcterms:W3CDTF">2025-03-06T10:54:01Z</dcterms:modified>
</cp:coreProperties>
</file>