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0"/>
  </p:handoutMasterIdLst>
  <p:sldIdLst>
    <p:sldId id="257" r:id="rId2"/>
    <p:sldId id="276" r:id="rId3"/>
    <p:sldId id="258" r:id="rId4"/>
    <p:sldId id="277" r:id="rId5"/>
    <p:sldId id="259" r:id="rId6"/>
    <p:sldId id="304" r:id="rId7"/>
    <p:sldId id="291" r:id="rId8"/>
    <p:sldId id="260" r:id="rId9"/>
    <p:sldId id="261" r:id="rId10"/>
    <p:sldId id="262" r:id="rId11"/>
    <p:sldId id="279" r:id="rId12"/>
    <p:sldId id="280" r:id="rId13"/>
    <p:sldId id="306" r:id="rId14"/>
    <p:sldId id="284" r:id="rId15"/>
    <p:sldId id="307" r:id="rId16"/>
    <p:sldId id="308" r:id="rId17"/>
    <p:sldId id="309" r:id="rId18"/>
    <p:sldId id="311" r:id="rId19"/>
    <p:sldId id="312" r:id="rId20"/>
    <p:sldId id="295" r:id="rId21"/>
    <p:sldId id="265" r:id="rId22"/>
    <p:sldId id="266" r:id="rId23"/>
    <p:sldId id="286" r:id="rId24"/>
    <p:sldId id="313" r:id="rId25"/>
    <p:sldId id="296" r:id="rId26"/>
    <p:sldId id="297" r:id="rId27"/>
    <p:sldId id="314" r:id="rId28"/>
    <p:sldId id="298" r:id="rId29"/>
    <p:sldId id="299" r:id="rId30"/>
    <p:sldId id="300" r:id="rId31"/>
    <p:sldId id="301" r:id="rId32"/>
    <p:sldId id="302" r:id="rId33"/>
    <p:sldId id="303" r:id="rId34"/>
    <p:sldId id="271" r:id="rId35"/>
    <p:sldId id="288" r:id="rId36"/>
    <p:sldId id="289" r:id="rId37"/>
    <p:sldId id="315" r:id="rId38"/>
    <p:sldId id="290" r:id="rId3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CC9EB-4B21-4E14-A077-2EFEDBCCF576}" type="datetimeFigureOut">
              <a:rPr lang="pl-PL" smtClean="0"/>
              <a:pPr/>
              <a:t>2015-12-11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EBCE5-D440-40B6-92E1-AD915FFB159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7AADE01-2696-4782-A43E-07C96EFD02C4}" type="datetimeFigureOut">
              <a:rPr lang="pl-PL" smtClean="0"/>
              <a:pPr/>
              <a:t>2015-12-11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8EB37D5-1A25-47EB-A1C4-23C9306C65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DE01-2696-4782-A43E-07C96EFD02C4}" type="datetimeFigureOut">
              <a:rPr lang="pl-PL" smtClean="0"/>
              <a:pPr/>
              <a:t>2015-12-11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37D5-1A25-47EB-A1C4-23C9306C65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DE01-2696-4782-A43E-07C96EFD02C4}" type="datetimeFigureOut">
              <a:rPr lang="pl-PL" smtClean="0"/>
              <a:pPr/>
              <a:t>2015-12-11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37D5-1A25-47EB-A1C4-23C9306C65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DE01-2696-4782-A43E-07C96EFD02C4}" type="datetimeFigureOut">
              <a:rPr lang="pl-PL" smtClean="0"/>
              <a:pPr/>
              <a:t>2015-12-11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37D5-1A25-47EB-A1C4-23C9306C65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DE01-2696-4782-A43E-07C96EFD02C4}" type="datetimeFigureOut">
              <a:rPr lang="pl-PL" smtClean="0"/>
              <a:pPr/>
              <a:t>2015-12-11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37D5-1A25-47EB-A1C4-23C9306C65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DE01-2696-4782-A43E-07C96EFD02C4}" type="datetimeFigureOut">
              <a:rPr lang="pl-PL" smtClean="0"/>
              <a:pPr/>
              <a:t>2015-12-11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37D5-1A25-47EB-A1C4-23C9306C65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7AADE01-2696-4782-A43E-07C96EFD02C4}" type="datetimeFigureOut">
              <a:rPr lang="pl-PL" smtClean="0"/>
              <a:pPr/>
              <a:t>2015-12-11</a:t>
            </a:fld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EB37D5-1A25-47EB-A1C4-23C9306C659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7AADE01-2696-4782-A43E-07C96EFD02C4}" type="datetimeFigureOut">
              <a:rPr lang="pl-PL" smtClean="0"/>
              <a:pPr/>
              <a:t>2015-12-11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8EB37D5-1A25-47EB-A1C4-23C9306C65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DE01-2696-4782-A43E-07C96EFD02C4}" type="datetimeFigureOut">
              <a:rPr lang="pl-PL" smtClean="0"/>
              <a:pPr/>
              <a:t>2015-12-11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37D5-1A25-47EB-A1C4-23C9306C65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DE01-2696-4782-A43E-07C96EFD02C4}" type="datetimeFigureOut">
              <a:rPr lang="pl-PL" smtClean="0"/>
              <a:pPr/>
              <a:t>2015-12-11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37D5-1A25-47EB-A1C4-23C9306C65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ADE01-2696-4782-A43E-07C96EFD02C4}" type="datetimeFigureOut">
              <a:rPr lang="pl-PL" smtClean="0"/>
              <a:pPr/>
              <a:t>2015-12-11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37D5-1A25-47EB-A1C4-23C9306C65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7AADE01-2696-4782-A43E-07C96EFD02C4}" type="datetimeFigureOut">
              <a:rPr lang="pl-PL" smtClean="0"/>
              <a:pPr/>
              <a:t>2015-12-11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8EB37D5-1A25-47EB-A1C4-23C9306C659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Pojęcie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Zadania, formy organizacyjne ich wykonywania i prawne formy ich wykonywania oddziałują na siebie. Z różnorodności zadań wynika zróżnicowanie </a:t>
            </a:r>
            <a:r>
              <a:rPr lang="pl-PL" b="1" dirty="0" smtClean="0"/>
              <a:t>form ich realizacji.</a:t>
            </a:r>
            <a:endParaRPr lang="pl-PL" dirty="0" smtClean="0"/>
          </a:p>
          <a:p>
            <a:pPr algn="just">
              <a:buNone/>
            </a:pPr>
            <a:r>
              <a:rPr lang="pl-PL" dirty="0" smtClean="0"/>
              <a:t>	Administracja publiczna działa za pomocą różnych prawnych form działania, klasyfikowanych za pomocą różnych kryteriów.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Charakter norm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b="1" dirty="0" smtClean="0"/>
              <a:t>Abstrakcyjność norm </a:t>
            </a:r>
            <a:r>
              <a:rPr lang="pl-PL" dirty="0" smtClean="0"/>
              <a:t>wyraża się w tym, że mają one zastosowanie ilekroć spełni się ich zakres zastosowania, </a:t>
            </a:r>
          </a:p>
          <a:p>
            <a:pPr algn="just"/>
            <a:r>
              <a:rPr lang="pl-PL" b="1" dirty="0" smtClean="0"/>
              <a:t>Generalność normy </a:t>
            </a:r>
            <a:r>
              <a:rPr lang="pl-PL" dirty="0" smtClean="0"/>
              <a:t>wyraża się w tym, że norma określa adresata nie z imienia, czy nazwy, ale przez wymienienie jego cech; taka norma może dotyczyć każdego z wyjątkiem osób przez nią wyłączonych, może wiązać wszystkich, adresat określony jest w sposób powszechny, </a:t>
            </a:r>
            <a:r>
              <a:rPr lang="pl-PL" dirty="0" err="1" smtClean="0"/>
              <a:t>niejednostkowy</a:t>
            </a:r>
            <a:r>
              <a:rPr lang="pl-PL" dirty="0" smtClean="0"/>
              <a:t>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Akt normatywny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Specyfika prawa administracyjnego jako </a:t>
            </a:r>
            <a:r>
              <a:rPr lang="pl-PL" b="1" dirty="0"/>
              <a:t>samodzielnej i odrębnej gałęzi prawa</a:t>
            </a:r>
            <a:r>
              <a:rPr lang="pl-PL" dirty="0"/>
              <a:t>. </a:t>
            </a:r>
          </a:p>
          <a:p>
            <a:pPr algn="just"/>
            <a:r>
              <a:rPr lang="pl-PL" dirty="0"/>
              <a:t>Jej wyrazem jest bogactwo organów uprawnionych do stanowienia przepisów prawa administracyjnego oraz bogactwo form, w jakie przepisy te są ujmowane.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Rozporządzenie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b="1" dirty="0"/>
              <a:t>Rozporządzenie </a:t>
            </a:r>
            <a:r>
              <a:rPr lang="pl-PL" dirty="0"/>
              <a:t>jest aktem wykonawczym do ustawy, wydawanym przez naczelne organy władzy wykonawczej na podstawie upoważnienia udzielonego przez ustawę i w celu wykonania ustawy, w której to upoważnienie zawarto. </a:t>
            </a:r>
            <a:endParaRPr lang="pl-PL" dirty="0" smtClean="0"/>
          </a:p>
          <a:p>
            <a:pPr algn="just"/>
            <a:r>
              <a:rPr lang="pl-PL" dirty="0" smtClean="0"/>
              <a:t>Jego </a:t>
            </a:r>
            <a:r>
              <a:rPr lang="pl-PL" dirty="0"/>
              <a:t>swoistą cechą jest to, że nie ma charakteru »pierwotnego«, jest </a:t>
            </a:r>
            <a:r>
              <a:rPr lang="pl-PL" dirty="0" smtClean="0"/>
              <a:t>aktem </a:t>
            </a:r>
            <a:r>
              <a:rPr lang="pl-PL" dirty="0"/>
              <a:t>ściśle związanym z </a:t>
            </a:r>
            <a:r>
              <a:rPr lang="pl-PL" dirty="0" smtClean="0"/>
              <a:t>ustawą</a:t>
            </a:r>
            <a:r>
              <a:rPr lang="pl-PL" baseline="30000" dirty="0" smtClean="0">
                <a:hlinkClick r:id="" action="ppaction://hlinkfile"/>
              </a:rPr>
              <a:t> </a:t>
            </a:r>
            <a:r>
              <a:rPr lang="pl-PL" dirty="0"/>
              <a:t>. </a:t>
            </a:r>
            <a:endParaRPr lang="pl-PL" dirty="0" smtClean="0"/>
          </a:p>
          <a:p>
            <a:pPr algn="just"/>
            <a:r>
              <a:rPr lang="pl-PL" dirty="0"/>
              <a:t>R</a:t>
            </a:r>
            <a:r>
              <a:rPr lang="pl-PL" dirty="0" smtClean="0"/>
              <a:t>ozporządzenie </a:t>
            </a:r>
            <a:r>
              <a:rPr lang="pl-PL" dirty="0"/>
              <a:t>jest jedynym aktem normatywnym </a:t>
            </a:r>
            <a:r>
              <a:rPr lang="pl-PL" dirty="0" err="1"/>
              <a:t>podustawowym</a:t>
            </a:r>
            <a:r>
              <a:rPr lang="pl-PL" dirty="0"/>
              <a:t> wydawanym na szczeblu </a:t>
            </a:r>
            <a:r>
              <a:rPr lang="pl-PL" dirty="0" smtClean="0"/>
              <a:t>centralnym.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miejscowe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Są to akty prawne o ograniczonym przestrzennie zasięgu obowiązywania; obowiązują bowiem w granicach lokalnej właściwości organów stanowiących. </a:t>
            </a:r>
          </a:p>
          <a:p>
            <a:pPr algn="just"/>
            <a:r>
              <a:rPr lang="pl-PL" dirty="0" smtClean="0"/>
              <a:t>Celem lokalnej regulacji prawnej o powszechnej mocy obowiązywania jest dostosowanie prawa do szczególnych i zmiennych uwarunkowań lokalnych, co daje możliwość wyższego stopnia trafności regulacji i szybszego działania.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Prawo wewnętrzne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 </a:t>
            </a:r>
            <a:endParaRPr lang="pl-PL" dirty="0" smtClean="0"/>
          </a:p>
          <a:p>
            <a:pPr algn="just">
              <a:buNone/>
            </a:pPr>
            <a:r>
              <a:rPr lang="pl-PL" dirty="0" smtClean="0"/>
              <a:t>	System aktów prawa wewnętrznego ma </a:t>
            </a:r>
            <a:r>
              <a:rPr lang="pl-PL" b="1" dirty="0" smtClean="0"/>
              <a:t>charakter otwarty</a:t>
            </a:r>
            <a:r>
              <a:rPr lang="pl-PL" dirty="0" smtClean="0"/>
              <a:t>, zarówno pod względem podmiotowym, jak i przedmiotowym. </a:t>
            </a:r>
            <a:endParaRPr lang="pl-PL" dirty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</a:t>
            </a:r>
            <a:r>
              <a:rPr lang="pl-PL" strike="sngStrike" dirty="0" smtClean="0"/>
              <a:t>                                                                                                                              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Akt administracyjny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Akt administracyjny- sformalizowany (podjęty w wyniku postępowania) objaw woli organu administrującego, podjęty na podstawie prawa i w granicach przysługujących temu organowi kompetencji, skierowany do zindywidualizowanego adresata, w konkretnej sprawie, wywołujący skutki prawne w sferze prawa administracyjnego, a niekiedy również w sferze innych działów prawa (J. Boć).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Akt administracyjny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Decyzja administracyjna - jest to  kwalifikowany akt administracyjny, charakteryzujący się określoną formą (pisemną), zawartością treściową i formalną, wydany po przeprowadzeniu sformalizowanego postępowania administracyjnego.  W aktach normatywnych występują  różne określenia na oznaczenie działań będących w istocie decyzjami (pozwolenie, zezwolenie, zgoda, licencja, koncesja, promesa, potwierdzenie).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Akt administracyjny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Cechy aktu administracyjnego (elementy decydujące o istnieniu aktu):</a:t>
            </a:r>
          </a:p>
          <a:p>
            <a:pPr>
              <a:buNone/>
            </a:pPr>
            <a:r>
              <a:rPr lang="pl-PL" dirty="0" smtClean="0"/>
              <a:t>- akt stosowania prawa</a:t>
            </a:r>
          </a:p>
          <a:p>
            <a:pPr>
              <a:buNone/>
            </a:pPr>
            <a:r>
              <a:rPr lang="pl-PL" dirty="0" smtClean="0"/>
              <a:t>- bezwzględnie wiążący</a:t>
            </a:r>
          </a:p>
          <a:p>
            <a:pPr>
              <a:buNone/>
            </a:pPr>
            <a:r>
              <a:rPr lang="pl-PL" dirty="0" smtClean="0"/>
              <a:t>- dwustronnie wiążący</a:t>
            </a:r>
          </a:p>
          <a:p>
            <a:pPr>
              <a:buNone/>
            </a:pPr>
            <a:r>
              <a:rPr lang="pl-PL" dirty="0" smtClean="0"/>
              <a:t>- władczy i jednostronny (władczość jest cechą stopniowalną)</a:t>
            </a:r>
          </a:p>
          <a:p>
            <a:pPr>
              <a:buNone/>
            </a:pPr>
            <a:r>
              <a:rPr lang="pl-PL" dirty="0" smtClean="0"/>
              <a:t>- skutek w sferze prawa administracyjnego, a niekiedy w innych dziedzinach prawa.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Milczenie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Milczenie administracji jest dopuszczonym przez ustawę, świadomym zaniechaniem, wywołującym skutki prawne. Jest to sposób uzewnętrznienia woli organu, polegający na świadomym i celowym powstrzymaniu się od wydania aktu lub dokonania określonej czynności (M. Masternak, M. Szalewska).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Czynności faktyczne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1/ społeczno- organizatorskie</a:t>
            </a:r>
          </a:p>
          <a:p>
            <a:r>
              <a:rPr lang="pl-PL" dirty="0" smtClean="0"/>
              <a:t>2/ materialno- techniczne</a:t>
            </a:r>
          </a:p>
          <a:p>
            <a:r>
              <a:rPr lang="pl-PL" dirty="0" smtClean="0"/>
              <a:t>3/ zaświadczenia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Zasada legalności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Zasada legalności </a:t>
            </a:r>
            <a:r>
              <a:rPr lang="pl-PL" dirty="0"/>
              <a:t>oznacza, że każde działanie organu </a:t>
            </a:r>
            <a:r>
              <a:rPr lang="pl-PL" dirty="0" smtClean="0"/>
              <a:t>administracji publicznej </a:t>
            </a:r>
            <a:r>
              <a:rPr lang="pl-PL" dirty="0"/>
              <a:t>(w ujęciu funkcjonalnym) powinno mieć oparcie w normie rangi </a:t>
            </a:r>
            <a:r>
              <a:rPr lang="pl-PL" dirty="0" smtClean="0"/>
              <a:t>ustawowej.  Polega </a:t>
            </a:r>
            <a:r>
              <a:rPr lang="pl-PL" dirty="0"/>
              <a:t>to na istnieniu ustawowego upoważnienia: </a:t>
            </a:r>
            <a:endParaRPr lang="pl-PL" dirty="0" smtClean="0"/>
          </a:p>
          <a:p>
            <a:pPr algn="just"/>
            <a:r>
              <a:rPr lang="pl-PL" dirty="0" smtClean="0"/>
              <a:t>a</a:t>
            </a:r>
            <a:r>
              <a:rPr lang="pl-PL" dirty="0"/>
              <a:t>/ do podjęcia działania, </a:t>
            </a:r>
            <a:endParaRPr lang="pl-PL" dirty="0" smtClean="0"/>
          </a:p>
          <a:p>
            <a:pPr algn="just"/>
            <a:r>
              <a:rPr lang="pl-PL" dirty="0" smtClean="0"/>
              <a:t>b</a:t>
            </a:r>
            <a:r>
              <a:rPr lang="pl-PL" dirty="0"/>
              <a:t>/ do podjęcia działania w określonej formie, </a:t>
            </a:r>
            <a:endParaRPr lang="pl-PL" dirty="0" smtClean="0"/>
          </a:p>
          <a:p>
            <a:pPr algn="just"/>
            <a:r>
              <a:rPr lang="pl-PL" dirty="0" smtClean="0"/>
              <a:t>c</a:t>
            </a:r>
            <a:r>
              <a:rPr lang="pl-PL" dirty="0"/>
              <a:t>/ do podjęcia działania w określonych </a:t>
            </a:r>
            <a:r>
              <a:rPr lang="pl-PL" dirty="0" smtClean="0"/>
              <a:t>warunkach. 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Szczególne formy działania administracji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Akty nadzoru </a:t>
            </a:r>
          </a:p>
          <a:p>
            <a:pPr>
              <a:buNone/>
            </a:pPr>
            <a:r>
              <a:rPr lang="pl-PL" dirty="0" smtClean="0"/>
              <a:t>Akty kontroli </a:t>
            </a:r>
          </a:p>
          <a:p>
            <a:pPr>
              <a:buNone/>
            </a:pPr>
            <a:r>
              <a:rPr lang="pl-PL" dirty="0" smtClean="0"/>
              <a:t>Akty współdziałania (koordynacji) </a:t>
            </a:r>
          </a:p>
          <a:p>
            <a:pPr>
              <a:buNone/>
            </a:pPr>
            <a:r>
              <a:rPr lang="pl-PL" dirty="0" smtClean="0"/>
              <a:t>Akty planowania (akty polityki) </a:t>
            </a:r>
          </a:p>
          <a:p>
            <a:pPr>
              <a:buNone/>
            </a:pPr>
            <a:r>
              <a:rPr lang="pl-PL" dirty="0" smtClean="0"/>
              <a:t>Akty organizacji </a:t>
            </a:r>
          </a:p>
          <a:p>
            <a:pPr>
              <a:buNone/>
            </a:pPr>
            <a:r>
              <a:rPr lang="pl-PL" dirty="0" smtClean="0"/>
              <a:t>Akty informacji </a:t>
            </a:r>
          </a:p>
          <a:p>
            <a:pPr>
              <a:buNone/>
            </a:pPr>
            <a:r>
              <a:rPr lang="pl-PL" dirty="0" smtClean="0"/>
              <a:t>Akty wiedzy </a:t>
            </a:r>
          </a:p>
          <a:p>
            <a:pPr>
              <a:buNone/>
            </a:pPr>
            <a:r>
              <a:rPr lang="pl-PL" dirty="0" smtClean="0"/>
              <a:t>Akty wykładni  </a:t>
            </a:r>
          </a:p>
          <a:p>
            <a:pPr>
              <a:buNone/>
            </a:pPr>
            <a:r>
              <a:rPr lang="pl-PL" dirty="0" smtClean="0"/>
              <a:t>Przyrzeczenie administracyjne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Planistyczne formy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Planistyczne formy (przykład ochrony środowiska)  to takie postacie aktów, które: </a:t>
            </a:r>
          </a:p>
          <a:p>
            <a:pPr algn="just"/>
            <a:r>
              <a:rPr lang="pl-PL" dirty="0" smtClean="0"/>
              <a:t>1) są regulowane w aktualnie obowiązującym prawie jako plany nazwane szczególnie (plany, strategie, programy i inne dokumenty planowe), 2) mają określoną prawem treść i regulowaną prawem procedurę ich formowania, </a:t>
            </a:r>
          </a:p>
          <a:p>
            <a:pPr algn="just"/>
            <a:r>
              <a:rPr lang="pl-PL" dirty="0" smtClean="0"/>
              <a:t>3) w prawie mają określone znaczenie dla innych czynności prawnych podejmowanych wobec adresata zewnętrznego czy wewnętrznego.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Planistyczne formy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Przykłady:</a:t>
            </a:r>
          </a:p>
          <a:p>
            <a:pPr algn="just"/>
            <a:r>
              <a:rPr lang="pl-PL" dirty="0" smtClean="0"/>
              <a:t>Art. 8 ustawy Prawo ochrony środowiska: „polityki, strategie, plany lub programy dotyczące w szczególności przemysłu, energetyki, transportu, telekomunikacji, gospodarki wodnej, gospodarki odpadami, gospodarki przestrzennej, leśnictwa, rolnictwa, rybołówstwa, turystyki i wykorzystywania terenu powinny uwzględniać zasady ochrony środowiska i zrównoważonego rozwoju”. </a:t>
            </a:r>
          </a:p>
          <a:p>
            <a:pPr algn="just"/>
            <a:r>
              <a:rPr lang="pl-PL" dirty="0" smtClean="0"/>
              <a:t>Art. 111 ust. 1 ustawy o ochronie przyrody:  Minister właściwy do spraw środowiska sporządza projekt programu ochrony i zrównoważonego użytkowania różnorodności biologicznej wraz z projektem planu działań.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Planistyczne formy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2400" dirty="0" smtClean="0"/>
              <a:t>Cechy:</a:t>
            </a:r>
          </a:p>
          <a:p>
            <a:pPr algn="just"/>
            <a:r>
              <a:rPr lang="pl-PL" sz="2400" dirty="0" smtClean="0"/>
              <a:t>charakter </a:t>
            </a:r>
            <a:r>
              <a:rPr lang="pl-PL" sz="2400" dirty="0"/>
              <a:t>informacyjny, indykatywny lub imperatywny. </a:t>
            </a:r>
            <a:endParaRPr lang="pl-PL" sz="2400" dirty="0" smtClean="0"/>
          </a:p>
          <a:p>
            <a:pPr algn="just"/>
            <a:r>
              <a:rPr lang="pl-PL" sz="2400" dirty="0" smtClean="0"/>
              <a:t>ich </a:t>
            </a:r>
            <a:r>
              <a:rPr lang="pl-PL" sz="2400" dirty="0"/>
              <a:t>opracowanie i stosowanie może być obligatoryjne, może też być objęte władzą dyskrecjonalną. </a:t>
            </a:r>
            <a:endParaRPr lang="pl-PL" sz="2400" dirty="0" smtClean="0"/>
          </a:p>
          <a:p>
            <a:pPr algn="just"/>
            <a:r>
              <a:rPr lang="pl-PL" sz="2400" dirty="0" smtClean="0"/>
              <a:t>zwykle </a:t>
            </a:r>
            <a:r>
              <a:rPr lang="pl-PL" sz="2400" dirty="0"/>
              <a:t>są aktami abstrakcyjno-generalnymi, zdarza się, że także indywidualnymi i konkretnymi. </a:t>
            </a:r>
            <a:endParaRPr lang="pl-PL" sz="2400" dirty="0" smtClean="0"/>
          </a:p>
          <a:p>
            <a:pPr algn="just"/>
            <a:r>
              <a:rPr lang="pl-PL" sz="2400" dirty="0" smtClean="0"/>
              <a:t>Wyznaczają najczęściej </a:t>
            </a:r>
            <a:r>
              <a:rPr lang="pl-PL" sz="2400" dirty="0"/>
              <a:t>obowiązki podmiotów administrujących, nie są jednak obojętne dla podmiotów administrowanych, wyznaczając zwykle ich sytuację prawną, a niekiedy ich publiczne prawa podmiotowe. </a:t>
            </a:r>
            <a:r>
              <a:rPr lang="pl-PL" sz="2400" dirty="0" smtClean="0"/>
              <a:t>T</a:t>
            </a:r>
          </a:p>
          <a:p>
            <a:pPr algn="just"/>
            <a:endParaRPr lang="pl-PL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Planistyczne formy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mogą przyjąć postać aktów normatywnych bądź innych aktów generalnych czy aktów indywidualnych, czynności materialno-technicznych, działalności społeczno-organizacyjnej i innych typów czynności trudnych do umieszczenia w tradycyjnie przyjmowanym katalogu prawnych form działania.</a:t>
            </a: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Akty polityki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Do cech, które łącznie wyróżniają kategorię </a:t>
            </a:r>
            <a:r>
              <a:rPr lang="pl-PL" strike="sngStrike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pl-PL" dirty="0" smtClean="0"/>
              <a:t>aktów polityki spośród innych form działania, zalicza się : </a:t>
            </a:r>
          </a:p>
          <a:p>
            <a:pPr algn="just"/>
            <a:r>
              <a:rPr lang="pl-PL" dirty="0" smtClean="0"/>
              <a:t>sporządzane są na podstawie wyraźnie sformułowanego prawnie upoważnienia, w określonej przez prawo procedurze; </a:t>
            </a:r>
          </a:p>
          <a:p>
            <a:pPr algn="just"/>
            <a:r>
              <a:rPr lang="pl-PL" dirty="0" smtClean="0"/>
              <a:t>mają charakter prospektywny, racjonalizują zamierzenia, stanowiąc układ odniesienia dla koordynacji działań podporządkowanych bieżącym potrzebom, są w istocie aktami planowania podejmowanymi w różnych formach; </a:t>
            </a:r>
          </a:p>
          <a:p>
            <a:pPr algn="just"/>
            <a:r>
              <a:rPr lang="pl-PL" dirty="0" smtClean="0"/>
              <a:t>zadania określone w aktach polityki mają dla administracji charakter wiążący (co wynika z ustaw kreujących akty polityki – walor powszechnie obowiązujący akty polityki mają tylko w razie ustawowego przypisania im takiego przymiotu); </a:t>
            </a:r>
          </a:p>
          <a:p>
            <a:pPr algn="just"/>
            <a:r>
              <a:rPr lang="pl-PL" dirty="0" smtClean="0"/>
              <a:t>oceniane są według trojakich kryteriów: politycznych, planistycznych i prawnych.</a:t>
            </a: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Akty organizacji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Akty organizacji mogą dotyczyć m.in.: </a:t>
            </a:r>
          </a:p>
          <a:p>
            <a:pPr algn="just"/>
            <a:r>
              <a:rPr lang="pl-PL" dirty="0" smtClean="0"/>
              <a:t>1)  określania prawnych podstaw organizacji i funkcjonowania określonych podmiotów i struktur organizacyjnych (poprzez statuty, regulaminy organizacyjne, regulaminy pracy, regulaminy obrad), tworzenia podstaw do współpracy (z innymi podmiotami administracyjnymi i z podmiotami zewnętrznymi), tworzenia planów działania;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Akty organizacji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b="1" dirty="0" smtClean="0"/>
              <a:t>2) </a:t>
            </a:r>
            <a:r>
              <a:rPr lang="pl-PL" dirty="0" smtClean="0"/>
              <a:t> tworzenia i rozwiązywania (likwidowania) organów;</a:t>
            </a:r>
          </a:p>
          <a:p>
            <a:pPr algn="just"/>
            <a:r>
              <a:rPr lang="pl-PL" b="1" dirty="0" smtClean="0"/>
              <a:t>3) </a:t>
            </a:r>
            <a:r>
              <a:rPr lang="pl-PL" dirty="0" smtClean="0"/>
              <a:t> powołania (odwoływania) piastunów organów, powoływania i mianowania na określone stanowiska w organach administracji; </a:t>
            </a:r>
          </a:p>
          <a:p>
            <a:pPr algn="just"/>
            <a:r>
              <a:rPr lang="pl-PL" b="1" dirty="0" smtClean="0"/>
              <a:t>4) </a:t>
            </a:r>
            <a:r>
              <a:rPr lang="pl-PL" dirty="0" smtClean="0"/>
              <a:t> udzielania pełnomocnictw administracyjnych (często umieszczane w statutach i regulaminach, ale niekiedy także w formie odrębnego aktu) oraz powoływanie pełnomocników organu np. pełnomocników rządu.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Akty organizacji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Akty organizacji łączy:</a:t>
            </a:r>
          </a:p>
          <a:p>
            <a:r>
              <a:rPr lang="pl-PL" dirty="0" smtClean="0"/>
              <a:t>charakter podmiotu</a:t>
            </a:r>
          </a:p>
          <a:p>
            <a:r>
              <a:rPr lang="pl-PL" dirty="0" smtClean="0"/>
              <a:t>co do zasady – wewnętrzny zakres obowiązywania</a:t>
            </a:r>
          </a:p>
          <a:p>
            <a:r>
              <a:rPr lang="pl-PL" dirty="0" smtClean="0"/>
              <a:t>co do zasady – obligatoryjność podejmowania takich aktów </a:t>
            </a:r>
          </a:p>
          <a:p>
            <a:r>
              <a:rPr lang="pl-PL" dirty="0" smtClean="0"/>
              <a:t>są podejmowane zawsze na podstawie prawa</a:t>
            </a: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Akty informacji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 Akty informacji mają różny charakter, przyjmują formę przede wszystkim:</a:t>
            </a:r>
          </a:p>
          <a:p>
            <a:pPr algn="just"/>
            <a:r>
              <a:rPr lang="pl-PL" dirty="0" smtClean="0"/>
              <a:t> czynności materialno-technicznych (faktycznych),</a:t>
            </a:r>
          </a:p>
          <a:p>
            <a:pPr algn="just"/>
            <a:r>
              <a:rPr lang="pl-PL" dirty="0" smtClean="0"/>
              <a:t> niekiedy formę aktów normatywnych (częściej aktów normatywnych wewnętrznych, aktów generalnych stosowania prawa), </a:t>
            </a:r>
          </a:p>
          <a:p>
            <a:pPr algn="just"/>
            <a:r>
              <a:rPr lang="pl-PL" dirty="0" smtClean="0"/>
              <a:t>rzadziej obowiązki informacyjne wiążą się z wydawaniem decyzji administracyjnych lub postanowień (najczęściej związane jest to z odmową udzielenia informacji albo wydania zaświadczenia).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Pojęcie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b="1" dirty="0" smtClean="0"/>
              <a:t>Prawną formą </a:t>
            </a:r>
            <a:r>
              <a:rPr lang="pl-PL" dirty="0" smtClean="0"/>
              <a:t>działania administracji publicznej jest szczególnie nazwany </a:t>
            </a:r>
            <a:r>
              <a:rPr lang="pl-PL" b="1" dirty="0" smtClean="0"/>
              <a:t>rodzaj powtarzalnej czynności </a:t>
            </a:r>
            <a:r>
              <a:rPr lang="pl-PL" dirty="0" smtClean="0"/>
              <a:t>wyróżnionej z całości zachowań podmiotów administrujących w oparciu o jednoczesne zastosowanie kryteriów charakteru adresata, miejsca położenia adresata względem struktury administracji publicznej, prawa stanowiącego podstawę działania, elementu władczości, cechy </a:t>
            </a:r>
            <a:r>
              <a:rPr lang="pl-PL" dirty="0" err="1" smtClean="0"/>
              <a:t>samokonsumpcji</a:t>
            </a:r>
            <a:r>
              <a:rPr lang="pl-PL" dirty="0" smtClean="0"/>
              <a:t>. Kryteria te scalane są przez kryterium skutku prawnego (J. Boć).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Akty informacji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 smtClean="0"/>
              <a:t> Najogólniej akty informacji można określić jako </a:t>
            </a:r>
            <a:r>
              <a:rPr lang="pl-PL" b="1" dirty="0" smtClean="0"/>
              <a:t>wszelkie dokumenty urzędowe</a:t>
            </a:r>
            <a:r>
              <a:rPr lang="pl-PL" dirty="0" smtClean="0"/>
              <a:t>, </a:t>
            </a:r>
            <a:r>
              <a:rPr lang="pl-PL" b="1" dirty="0" smtClean="0"/>
              <a:t>wytworzone i zebrane przez administrację publiczną w sprawach publicznych z zakresu administracji publicznej, niezależnie od formy, jaką przyjmują oraz wszelkie czynności związane z gromadzeniem, wykorzystywaniem i udzielaniem informacji publicznej, niezależnie od ich formy i stopnia związania prawem. </a:t>
            </a:r>
          </a:p>
          <a:p>
            <a:pPr algn="just"/>
            <a:r>
              <a:rPr lang="pl-PL" dirty="0" smtClean="0"/>
              <a:t>Ich przedmiotem jest szeroko rozumiana informacja publiczna. Akty informacji mają wewnętrzny lub zewnętrzny charakter, z reguły nie mają przymiotu władczości, ale niekiedy przybierają charakter władczej ingerencji, w tym reglamentacji dostępu do informacji. 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Akty wiedzy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Mają różnorodny charakter , ale połączone są   cechę wspólną – </a:t>
            </a:r>
            <a:r>
              <a:rPr lang="pl-PL" b="1" dirty="0" smtClean="0"/>
              <a:t>stanowią wyraz posiadanej przez organy administracji wiedzy</a:t>
            </a:r>
            <a:r>
              <a:rPr lang="pl-PL" dirty="0" smtClean="0"/>
              <a:t>, niezależnie od tego, czy wynika ona z:</a:t>
            </a:r>
          </a:p>
          <a:p>
            <a:pPr algn="just"/>
            <a:r>
              <a:rPr lang="pl-PL" dirty="0" smtClean="0"/>
              <a:t>gromadzenia różnych informacji, związanych z wykonywanymi zadaniami, </a:t>
            </a:r>
          </a:p>
          <a:p>
            <a:pPr algn="just"/>
            <a:r>
              <a:rPr lang="pl-PL" dirty="0" smtClean="0"/>
              <a:t>z posiadania specjalistycznej wiedzy, wykorzystywanej przy wykonywaniu ustawowo określonych zadań publicznych, </a:t>
            </a:r>
          </a:p>
          <a:p>
            <a:pPr algn="just"/>
            <a:r>
              <a:rPr lang="pl-PL" dirty="0" smtClean="0"/>
              <a:t>czy sprawdzania spełniania określonych przepisami wymagań.</a:t>
            </a:r>
            <a:endParaRPr lang="pl-P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Akty wiedzy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Forma, jaką przybierają te akty, jest zróżnicowana:  deklaratoryjne akty administracyjne, inne akty  poświadczające czy potwierdzające czynności materialno-techniczne.</a:t>
            </a:r>
          </a:p>
          <a:p>
            <a:pPr algn="just"/>
            <a:r>
              <a:rPr lang="pl-PL" dirty="0" smtClean="0"/>
              <a:t> Mają prawny charakter. Podejmowane są </a:t>
            </a:r>
            <a:r>
              <a:rPr lang="pl-PL" dirty="0" smtClean="0"/>
              <a:t>przez: </a:t>
            </a:r>
            <a:r>
              <a:rPr lang="pl-PL" dirty="0" smtClean="0"/>
              <a:t>podmioty administrujące, </a:t>
            </a:r>
            <a:endParaRPr lang="pl-PL" dirty="0" smtClean="0"/>
          </a:p>
          <a:p>
            <a:pPr algn="just"/>
            <a:r>
              <a:rPr lang="pl-PL" dirty="0" smtClean="0"/>
              <a:t>w</a:t>
            </a:r>
            <a:r>
              <a:rPr lang="pl-PL" dirty="0" smtClean="0"/>
              <a:t> oparciu o ustawy, </a:t>
            </a:r>
            <a:endParaRPr lang="pl-PL" dirty="0" smtClean="0"/>
          </a:p>
          <a:p>
            <a:pPr algn="just"/>
            <a:r>
              <a:rPr lang="pl-PL" dirty="0" smtClean="0"/>
              <a:t>w</a:t>
            </a:r>
            <a:r>
              <a:rPr lang="pl-PL" dirty="0" smtClean="0"/>
              <a:t> ramach mniej lub bardziej sformalizowanych procedur, </a:t>
            </a:r>
            <a:endParaRPr lang="pl-PL" dirty="0" smtClean="0"/>
          </a:p>
          <a:p>
            <a:pPr algn="just"/>
            <a:r>
              <a:rPr lang="pl-PL" dirty="0" smtClean="0"/>
              <a:t>na </a:t>
            </a:r>
            <a:r>
              <a:rPr lang="pl-PL" dirty="0" smtClean="0"/>
              <a:t>wniosek zainteresowanego podmiotu. </a:t>
            </a:r>
            <a:endParaRPr lang="pl-PL" dirty="0" smtClean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Mają </a:t>
            </a:r>
            <a:r>
              <a:rPr lang="pl-PL" dirty="0" smtClean="0"/>
              <a:t>charakter aktów i czynności zewnętrznych, co do zasady indywidualnych, mają oznaczonego adresata i potwierdzają określoną sytuację prawną lub faktyczną (w tym stan techniczny).</a:t>
            </a:r>
            <a:endParaRPr lang="pl-P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Akty wykładni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urzędowe akty wykładni nie stanowią jednolitej kategorii teoretycznej</a:t>
            </a:r>
          </a:p>
          <a:p>
            <a:endParaRPr lang="pl-PL" dirty="0" smtClean="0"/>
          </a:p>
          <a:p>
            <a:r>
              <a:rPr lang="pl-PL" dirty="0" smtClean="0"/>
              <a:t>zasadniczą grupę aktów wykładni stanowią ogólne interpretacje podatkowe i indywidualne interpretacje podatkowe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Generalny akt administracyjny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Jest </a:t>
            </a:r>
            <a:r>
              <a:rPr lang="pl-PL" dirty="0"/>
              <a:t>to forma pośrednia, graniczna, pomiędzy aktem normatywnym a aktem administracyjnym, choć  bliższa temu drugiemu. Jest to akt stosowania prawa, odmiana aktu administracyjnego. </a:t>
            </a:r>
            <a:endParaRPr lang="pl-PL" dirty="0" smtClean="0"/>
          </a:p>
          <a:p>
            <a:pPr algn="just"/>
            <a:r>
              <a:rPr lang="pl-PL" dirty="0" smtClean="0"/>
              <a:t>Generalny </a:t>
            </a:r>
            <a:r>
              <a:rPr lang="pl-PL" dirty="0"/>
              <a:t>akt administracyjny - władcze i jednostronne oświadczenie woli organu wykonującego administrację publiczną, oparte na przepisach prawa administracyjnego, określające sytuację ogólnie wskazanego adresata w konkretnie określonej </a:t>
            </a:r>
            <a:r>
              <a:rPr lang="pl-PL" dirty="0" smtClean="0"/>
              <a:t>sytuacji (</a:t>
            </a:r>
            <a:r>
              <a:rPr lang="pl-PL" dirty="0"/>
              <a:t>E. Frankiewicz, </a:t>
            </a:r>
            <a:r>
              <a:rPr lang="pl-PL" dirty="0" smtClean="0"/>
              <a:t>M. Szewczyk).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Przyrzeczenie administracyjne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Według </a:t>
            </a:r>
            <a:r>
              <a:rPr lang="pl-PL" dirty="0"/>
              <a:t>I. Lipowicz </a:t>
            </a:r>
            <a:r>
              <a:rPr lang="pl-PL" dirty="0" smtClean="0"/>
              <a:t>- nowa forma polegająca </a:t>
            </a:r>
            <a:r>
              <a:rPr lang="pl-PL" dirty="0"/>
              <a:t>na oświadczeniu woli organu o swoistej treści, przy czym, choć przyrzeczenie krystalizuje się wokół decyzji administracyjnej, to szybko rozszerza się na przyrzeczenie zastosowania innej formy działania </a:t>
            </a:r>
            <a:r>
              <a:rPr lang="pl-PL" dirty="0" smtClean="0"/>
              <a:t>administracji. </a:t>
            </a:r>
          </a:p>
          <a:p>
            <a:pPr algn="just"/>
            <a:r>
              <a:rPr lang="pl-PL" dirty="0" smtClean="0"/>
              <a:t>W</a:t>
            </a:r>
            <a:r>
              <a:rPr lang="pl-PL" dirty="0"/>
              <a:t> innym ujęciu przyrzeczenie administracyjne to akt administracyjny szczególnego rodzaju, a nie odrębna forma </a:t>
            </a:r>
            <a:r>
              <a:rPr lang="pl-PL" dirty="0" smtClean="0"/>
              <a:t>działania. </a:t>
            </a:r>
          </a:p>
          <a:p>
            <a:pPr algn="just"/>
            <a:r>
              <a:rPr lang="pl-PL" dirty="0" smtClean="0"/>
              <a:t>W</a:t>
            </a:r>
            <a:r>
              <a:rPr lang="pl-PL" dirty="0"/>
              <a:t> jeszcze innym ujęciu przyrzeczenie uznawane było za szczególną postać </a:t>
            </a:r>
            <a:r>
              <a:rPr lang="pl-PL" dirty="0" smtClean="0"/>
              <a:t>informacji.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Przyrzeczenie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l-PL" dirty="0" smtClean="0"/>
              <a:t>Trybunał Konstytucyjny wyprowadził podobne skutki z istniejących przepisów (z zasady demokratycznego państwa prawnego i wynikającej z niej zasady zaufania do organów państwa)</a:t>
            </a:r>
          </a:p>
          <a:p>
            <a:pPr algn="just"/>
            <a:r>
              <a:rPr lang="pl-PL" dirty="0" smtClean="0"/>
              <a:t>SN w wyroku z 5.8.1992 r. stwierdził, że „jest niezgodne z zasadą zaufania do państwa i prawa, stanowiącą komponent konstytucyjnej zasady demokratycznego państwa prawa (…) gdy organ administracji zachował się odmiennie wobec osoby, której uprzednio oficjalnie udzielił informacji o praktyce stosowania prawa”.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Przyrzeczenie administracyjne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 NSA : </a:t>
            </a:r>
          </a:p>
          <a:p>
            <a:pPr algn="just"/>
            <a:r>
              <a:rPr lang="pl-PL" dirty="0" smtClean="0"/>
              <a:t>„nie do pogodzenia z zasadą zaufania do Państwa byłoby udzielenie obywatelowi informacji o treści mającej zapaść decyzji administracyjnej, od której zależy podjęcie określonej działalności powodującej zaangażowanie jego majątku, a następnie, gdy obywatel działalność taką podejmie, wydanie decyzji o innej treści”; </a:t>
            </a:r>
          </a:p>
          <a:p>
            <a:pPr algn="just"/>
            <a:r>
              <a:rPr lang="pl-PL" dirty="0" smtClean="0"/>
              <a:t>„z zasad zaufania obywateli do prawa i państwa wynikających z demokratycznego państwa prawnego, pierwsza oznacza niedopuszczalność nieuzasadnionego zaskakiwania rozwiązaniami prawnymi, z drugą zaś nie do pogodzenia jest wprowadzanie obywateli w błąd w wyniku składania przez przedstawicieli władzy państwowej wypowiedzi dotyczących przyszłego stanu prawnego, a następnie niedotrzymywanie tych zapowiedzi”.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Przyrzeczenie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„Organ </a:t>
            </a:r>
            <a:r>
              <a:rPr lang="pl-PL" dirty="0"/>
              <a:t>administracji publicznej który złożył w formie pisemnej przyrzeczenie załatwienia w określony sposób sprawy jakiegokolwiek podmiotu, jest nim związany, chyba że było ono sprzeczne z prawem, niewykonalne, wyłudzone przez podanie faktów lub okoliczności niezgodnych z prawdą albo gdy nastąpiła zmiana stanu faktycznego, którego nie można było przewidzieć lub uległ zmianie stan prawny uniemożliwiający wykonanie przyrzeczenia”. </a:t>
            </a:r>
            <a:endParaRPr lang="pl-P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Pojęcie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„Przez </a:t>
            </a:r>
            <a:r>
              <a:rPr lang="pl-PL" b="1" dirty="0" smtClean="0"/>
              <a:t>formę prawną </a:t>
            </a:r>
            <a:r>
              <a:rPr lang="pl-PL" dirty="0" smtClean="0"/>
              <a:t>działania administracji rozumieć będziemy wyodrębniony bądź dający się wyodrębnić prawem określony, o utrwalonych cechach </a:t>
            </a:r>
            <a:r>
              <a:rPr lang="pl-PL" b="1" dirty="0" smtClean="0"/>
              <a:t>typ czynności konwencjonalnej bądź faktycznej</a:t>
            </a:r>
            <a:r>
              <a:rPr lang="pl-PL" dirty="0" smtClean="0"/>
              <a:t>, bądź zespół takich czynności określonego, powołanego do wykonywania zadań z zakresu administracji publicznej podmiotu (bądź zespołu podmiotów) w celu wypełnienia zadań z zakresu administracji publicznej” (K. Ziemski)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Kryteria podziału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b="1" dirty="0" smtClean="0"/>
              <a:t>Kryteria podziału prawnych form działania: </a:t>
            </a:r>
            <a:endParaRPr lang="pl-PL" dirty="0"/>
          </a:p>
          <a:p>
            <a:pPr algn="just"/>
            <a:r>
              <a:rPr lang="pl-PL" dirty="0" smtClean="0"/>
              <a:t>1/ władztwo – 3 elementy: jednostronność (autorytatywność) konkretyzacji, przymus, domniemanie ważności; </a:t>
            </a:r>
          </a:p>
          <a:p>
            <a:pPr algn="just"/>
            <a:r>
              <a:rPr lang="pl-PL" dirty="0" smtClean="0"/>
              <a:t>2/ </a:t>
            </a:r>
            <a:r>
              <a:rPr lang="pl-PL" smtClean="0"/>
              <a:t>skutek prawny - </a:t>
            </a:r>
            <a:r>
              <a:rPr lang="pl-PL" dirty="0" smtClean="0"/>
              <a:t>czynności prawne podejmowane są w celu wywołania skutku prawnego; czynności faktyczne nie wywołują skutków prawnych, albo wywołują pośrednio, nie są nakierowane na wywołanie skutku; </a:t>
            </a:r>
          </a:p>
          <a:p>
            <a:pPr algn="just"/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Kryteria podziału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3/stosunek do obowiązującego prawa- realizowania prawa : stanowienie prawa i stosowanie prawa; </a:t>
            </a:r>
          </a:p>
          <a:p>
            <a:pPr algn="just"/>
            <a:r>
              <a:rPr lang="pl-PL" dirty="0" smtClean="0"/>
              <a:t>4/charakter działania prawnego- oparcie na normach prawa publicznego lub prawa prywatnego; </a:t>
            </a:r>
          </a:p>
          <a:p>
            <a:pPr algn="just"/>
            <a:r>
              <a:rPr lang="pl-PL" dirty="0" smtClean="0"/>
              <a:t>5/sfera skutku prawnego- działania zewnętrze i wewnętrzne;</a:t>
            </a:r>
          </a:p>
          <a:p>
            <a:pPr algn="just"/>
            <a:r>
              <a:rPr lang="pl-PL" dirty="0" smtClean="0"/>
              <a:t>6/ adresat skutku – adresat ściśle określony lub grupa podmiotów, której składu nie można do końca określić- działania indywidualne i generalne.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Typowe formy działania administracji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Pośród czynności publicznoprawnych jednostronnych wyróżnić można </a:t>
            </a:r>
            <a:r>
              <a:rPr lang="pl-PL" dirty="0" smtClean="0"/>
              <a:t>takie </a:t>
            </a:r>
            <a:r>
              <a:rPr lang="pl-PL" dirty="0"/>
              <a:t>formy, </a:t>
            </a:r>
            <a:r>
              <a:rPr lang="pl-PL" dirty="0" smtClean="0"/>
              <a:t>jak: </a:t>
            </a:r>
          </a:p>
          <a:p>
            <a:pPr algn="just"/>
            <a:r>
              <a:rPr lang="pl-PL" b="1" dirty="0" smtClean="0"/>
              <a:t>akt </a:t>
            </a:r>
            <a:r>
              <a:rPr lang="pl-PL" b="1" dirty="0"/>
              <a:t>normatywny oraz </a:t>
            </a:r>
            <a:endParaRPr lang="pl-PL" b="1" dirty="0" smtClean="0"/>
          </a:p>
          <a:p>
            <a:pPr algn="just"/>
            <a:r>
              <a:rPr lang="pl-PL" b="1" dirty="0" smtClean="0"/>
              <a:t>akt </a:t>
            </a:r>
            <a:r>
              <a:rPr lang="pl-PL" b="1" dirty="0"/>
              <a:t>indywidualny</a:t>
            </a:r>
            <a:r>
              <a:rPr lang="pl-PL" dirty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Akt normatywny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b="1" dirty="0" smtClean="0"/>
              <a:t>Akt normatywny</a:t>
            </a:r>
            <a:r>
              <a:rPr lang="pl-PL" dirty="0" smtClean="0"/>
              <a:t> - czynność prawna – akt prawa- </a:t>
            </a:r>
          </a:p>
          <a:p>
            <a:pPr algn="just"/>
            <a:r>
              <a:rPr lang="pl-PL" dirty="0" smtClean="0"/>
              <a:t>1/  wskazuje na rezultat aktywności podmiotu występującego z pozycji władzy publicznej, którego istota sprowadza się do jednostronnego ustalenia treści reguły postępowania, </a:t>
            </a:r>
          </a:p>
          <a:p>
            <a:pPr algn="just"/>
            <a:r>
              <a:rPr lang="pl-PL" dirty="0" smtClean="0"/>
              <a:t>2/ zorientowany jest na wywołanie skutku prawnego (w postaci tworzenia, zmieniania, uchylania norm prawnych- kreowania reguł postępowania w postaci norm generalnych i abstrakcyjnych,  </a:t>
            </a:r>
          </a:p>
          <a:p>
            <a:pPr algn="just"/>
            <a:r>
              <a:rPr lang="pl-PL" dirty="0" smtClean="0"/>
              <a:t>3/ forma działania administracji publicznej,</a:t>
            </a:r>
          </a:p>
          <a:p>
            <a:pPr algn="just"/>
            <a:r>
              <a:rPr lang="pl-PL" dirty="0" smtClean="0"/>
              <a:t> 4/ źródło prawa administracyjnego (powszechnie obowiązujące lub wewnętrzne).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Pojęcie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Akt normatywny- akt organu państwowego, rzadziej innego upoważnionego podmiotu, wydany w określonej formie, na podstawie konstytucyjnie lub ustawowo przyznanych kompetencji prawodawczych, nadający moc obowiązującą normom wyznaczającym określonym adresatom (podmiotom) określone postępowanie ilekroć powstaną wskazane w tych normach okoliczności (W. </a:t>
            </a:r>
            <a:r>
              <a:rPr lang="pl-PL" dirty="0" err="1" smtClean="0"/>
              <a:t>Gromski</a:t>
            </a:r>
            <a:r>
              <a:rPr lang="pl-PL" dirty="0" smtClean="0"/>
              <a:t>).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1957</TotalTime>
  <Words>1226</Words>
  <Application>Microsoft Office PowerPoint</Application>
  <PresentationFormat>Pokaz na ekranie (4:3)</PresentationFormat>
  <Paragraphs>155</Paragraphs>
  <Slides>38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39" baseType="lpstr">
      <vt:lpstr>Wielkomiejski</vt:lpstr>
      <vt:lpstr>Pojęcie </vt:lpstr>
      <vt:lpstr>Zasada legalności</vt:lpstr>
      <vt:lpstr>Pojęcie </vt:lpstr>
      <vt:lpstr>Pojęcie </vt:lpstr>
      <vt:lpstr>Kryteria podziału</vt:lpstr>
      <vt:lpstr>Kryteria podziału</vt:lpstr>
      <vt:lpstr>Typowe formy działania administracji</vt:lpstr>
      <vt:lpstr>Akt normatywny</vt:lpstr>
      <vt:lpstr>Pojęcie </vt:lpstr>
      <vt:lpstr>Charakter norm </vt:lpstr>
      <vt:lpstr>Akt normatywny</vt:lpstr>
      <vt:lpstr>Rozporządzenie</vt:lpstr>
      <vt:lpstr>Prawo miejscowe </vt:lpstr>
      <vt:lpstr>Prawo wewnętrzne </vt:lpstr>
      <vt:lpstr>Akt administracyjny </vt:lpstr>
      <vt:lpstr>Akt administracyjny </vt:lpstr>
      <vt:lpstr>Akt administracyjny </vt:lpstr>
      <vt:lpstr>Milczenie </vt:lpstr>
      <vt:lpstr>Czynności faktyczne </vt:lpstr>
      <vt:lpstr>Szczególne formy działania administracji</vt:lpstr>
      <vt:lpstr>Planistyczne formy </vt:lpstr>
      <vt:lpstr>Planistyczne formy</vt:lpstr>
      <vt:lpstr>Planistyczne formy</vt:lpstr>
      <vt:lpstr>Planistyczne formy</vt:lpstr>
      <vt:lpstr>Akty polityki </vt:lpstr>
      <vt:lpstr>Akty organizacji  </vt:lpstr>
      <vt:lpstr>Akty organizacji</vt:lpstr>
      <vt:lpstr>Akty organizacji  </vt:lpstr>
      <vt:lpstr>Akty informacji </vt:lpstr>
      <vt:lpstr>Akty informacji </vt:lpstr>
      <vt:lpstr>Akty wiedzy </vt:lpstr>
      <vt:lpstr>Akty wiedzy </vt:lpstr>
      <vt:lpstr>Akty wykładni </vt:lpstr>
      <vt:lpstr>Generalny akt administracyjny </vt:lpstr>
      <vt:lpstr>Przyrzeczenie administracyjne </vt:lpstr>
      <vt:lpstr>Przyrzeczenie administracyjne</vt:lpstr>
      <vt:lpstr>Przyrzeczenie administracyjne</vt:lpstr>
      <vt:lpstr>Przyrzeczenie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Formy działania administracji</dc:title>
  <dc:creator>asus</dc:creator>
  <cp:lastModifiedBy>asus</cp:lastModifiedBy>
  <cp:revision>83</cp:revision>
  <dcterms:created xsi:type="dcterms:W3CDTF">2013-10-25T20:24:36Z</dcterms:created>
  <dcterms:modified xsi:type="dcterms:W3CDTF">2015-12-11T11:18:23Z</dcterms:modified>
</cp:coreProperties>
</file>