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5" r:id="rId13"/>
    <p:sldId id="266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usosweb.uni.wroc.pl/kontroler.php?_action=katalog2/przedmioty/pokazPrzedmiot&amp;kod=23-BBA-S1-S1-FL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Fundamentals of Law and Government</a:t>
            </a:r>
            <a:br>
              <a:rPr lang="en-US" dirty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Basic Concepts</a:t>
            </a:r>
            <a:endParaRPr lang="pl-PL" dirty="0"/>
          </a:p>
          <a:p>
            <a:endParaRPr lang="pl-PL" dirty="0"/>
          </a:p>
          <a:p>
            <a:r>
              <a:rPr lang="en-GB" dirty="0"/>
              <a:t>Part 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767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algn="ctr"/>
            <a:r>
              <a:rPr lang="en-US" sz="2800" dirty="0"/>
              <a:t>Authority</a:t>
            </a:r>
            <a:endParaRPr lang="pl-PL" sz="2800" dirty="0"/>
          </a:p>
          <a:p>
            <a:pPr algn="just"/>
            <a:r>
              <a:rPr lang="pl-PL" dirty="0" err="1"/>
              <a:t>What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authority?</a:t>
            </a:r>
          </a:p>
          <a:p>
            <a:pPr algn="just"/>
            <a:endParaRPr lang="pl-PL" dirty="0"/>
          </a:p>
          <a:p>
            <a:pPr algn="just"/>
            <a:r>
              <a:rPr lang="en-US" dirty="0"/>
              <a:t>Why do we follow authority?</a:t>
            </a:r>
            <a:endParaRPr lang="pl-PL" dirty="0"/>
          </a:p>
          <a:p>
            <a:pPr algn="just"/>
            <a:endParaRPr lang="pl-PL" dirty="0"/>
          </a:p>
          <a:p>
            <a:pPr algn="just"/>
            <a:r>
              <a:rPr lang="pl-PL" dirty="0" err="1"/>
              <a:t>Why</a:t>
            </a:r>
            <a:r>
              <a:rPr lang="pl-PL" dirty="0"/>
              <a:t> </a:t>
            </a:r>
            <a:r>
              <a:rPr lang="en-US" dirty="0"/>
              <a:t>authority is better than coercion in society and state</a:t>
            </a:r>
            <a:r>
              <a:rPr lang="pl-PL" dirty="0"/>
              <a:t>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940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algn="just"/>
            <a:r>
              <a:rPr lang="pl-PL" dirty="0" err="1"/>
              <a:t>What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natural</a:t>
            </a:r>
            <a:r>
              <a:rPr lang="pl-PL" dirty="0"/>
              <a:t> authority?</a:t>
            </a:r>
          </a:p>
          <a:p>
            <a:pPr algn="just"/>
            <a:endParaRPr lang="pl-PL" dirty="0"/>
          </a:p>
          <a:p>
            <a:pPr algn="just"/>
            <a:r>
              <a:rPr lang="pl-PL" dirty="0" err="1"/>
              <a:t>What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public authority?</a:t>
            </a:r>
          </a:p>
          <a:p>
            <a:pPr algn="just"/>
            <a:endParaRPr lang="pl-PL" dirty="0"/>
          </a:p>
          <a:p>
            <a:pPr algn="just"/>
            <a:r>
              <a:rPr lang="pl-PL" dirty="0" err="1"/>
              <a:t>Who</a:t>
            </a:r>
            <a:r>
              <a:rPr lang="pl-PL" dirty="0"/>
              <a:t> </a:t>
            </a:r>
            <a:r>
              <a:rPr lang="pl-PL" dirty="0" err="1"/>
              <a:t>has</a:t>
            </a:r>
            <a:r>
              <a:rPr lang="pl-PL" dirty="0"/>
              <a:t> public authority?</a:t>
            </a:r>
          </a:p>
          <a:p>
            <a:pPr algn="just"/>
            <a:endParaRPr lang="pl-PL" dirty="0"/>
          </a:p>
          <a:p>
            <a:pPr algn="just"/>
            <a:r>
              <a:rPr lang="en-US" dirty="0"/>
              <a:t>What is the relationship between public authority and social order? </a:t>
            </a:r>
          </a:p>
        </p:txBody>
      </p:sp>
    </p:spTree>
    <p:extLst>
      <p:ext uri="{BB962C8B-B14F-4D97-AF65-F5344CB8AC3E}">
        <p14:creationId xmlns:p14="http://schemas.microsoft.com/office/powerpoint/2010/main" val="604997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pl-PL" sz="2800" dirty="0" err="1"/>
              <a:t>Legitimacy</a:t>
            </a:r>
            <a:endParaRPr lang="pl-PL" sz="2800" dirty="0"/>
          </a:p>
          <a:p>
            <a:pPr algn="ctr"/>
            <a:endParaRPr lang="pl-PL" sz="2800" dirty="0"/>
          </a:p>
          <a:p>
            <a:pPr algn="just"/>
            <a:r>
              <a:rPr lang="pl-PL" dirty="0" err="1"/>
              <a:t>What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legitimacy</a:t>
            </a:r>
            <a:r>
              <a:rPr lang="pl-PL" dirty="0"/>
              <a:t>?</a:t>
            </a:r>
          </a:p>
          <a:p>
            <a:pPr algn="just"/>
            <a:endParaRPr lang="pl-PL" dirty="0"/>
          </a:p>
          <a:p>
            <a:pPr algn="just"/>
            <a:r>
              <a:rPr lang="pl-PL" dirty="0" err="1"/>
              <a:t>Why</a:t>
            </a:r>
            <a:r>
              <a:rPr lang="pl-PL" dirty="0"/>
              <a:t> </a:t>
            </a:r>
            <a:r>
              <a:rPr lang="pl-PL" dirty="0" err="1"/>
              <a:t>legitimacy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so</a:t>
            </a:r>
            <a:r>
              <a:rPr lang="pl-PL" dirty="0"/>
              <a:t> </a:t>
            </a:r>
            <a:r>
              <a:rPr lang="pl-PL" dirty="0" err="1"/>
              <a:t>important</a:t>
            </a:r>
            <a:r>
              <a:rPr lang="pl-PL" dirty="0"/>
              <a:t>?</a:t>
            </a:r>
          </a:p>
          <a:p>
            <a:pPr algn="just"/>
            <a:endParaRPr lang="pl-PL" dirty="0"/>
          </a:p>
          <a:p>
            <a:pPr algn="just"/>
            <a:r>
              <a:rPr lang="pl-PL" dirty="0" err="1"/>
              <a:t>What</a:t>
            </a:r>
            <a:r>
              <a:rPr lang="pl-PL" dirty="0"/>
              <a:t> </a:t>
            </a:r>
            <a:r>
              <a:rPr lang="pl-PL" dirty="0" err="1"/>
              <a:t>are</a:t>
            </a:r>
            <a:r>
              <a:rPr lang="pl-PL" dirty="0"/>
              <a:t> the </a:t>
            </a:r>
            <a:r>
              <a:rPr lang="pl-PL" dirty="0" err="1"/>
              <a:t>sources</a:t>
            </a:r>
            <a:r>
              <a:rPr lang="pl-PL" dirty="0"/>
              <a:t> of </a:t>
            </a:r>
            <a:r>
              <a:rPr lang="pl-PL" dirty="0" err="1"/>
              <a:t>legitimacy</a:t>
            </a:r>
            <a:r>
              <a:rPr lang="pl-PL" dirty="0"/>
              <a:t>?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44062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Are</a:t>
            </a:r>
            <a:r>
              <a:rPr lang="pl-PL" dirty="0"/>
              <a:t> </a:t>
            </a:r>
            <a:r>
              <a:rPr lang="pl-PL" dirty="0" err="1"/>
              <a:t>there</a:t>
            </a:r>
            <a:r>
              <a:rPr lang="pl-PL" dirty="0"/>
              <a:t> </a:t>
            </a:r>
            <a:r>
              <a:rPr lang="pl-PL" dirty="0" err="1"/>
              <a:t>any</a:t>
            </a:r>
            <a:r>
              <a:rPr lang="pl-PL" dirty="0"/>
              <a:t> </a:t>
            </a:r>
            <a:r>
              <a:rPr lang="pl-PL" dirty="0" err="1"/>
              <a:t>types</a:t>
            </a:r>
            <a:r>
              <a:rPr lang="pl-PL" dirty="0"/>
              <a:t> of </a:t>
            </a:r>
            <a:r>
              <a:rPr lang="pl-PL" dirty="0" err="1"/>
              <a:t>legitimacy</a:t>
            </a:r>
            <a:r>
              <a:rPr lang="pl-PL" dirty="0"/>
              <a:t>?</a:t>
            </a:r>
          </a:p>
          <a:p>
            <a:pPr marL="0" indent="0">
              <a:buNone/>
            </a:pPr>
            <a:endParaRPr lang="en-US" dirty="0"/>
          </a:p>
          <a:p>
            <a:r>
              <a:rPr lang="pl-PL" dirty="0" err="1"/>
              <a:t>What</a:t>
            </a:r>
            <a:r>
              <a:rPr lang="pl-PL" dirty="0"/>
              <a:t> </a:t>
            </a:r>
            <a:r>
              <a:rPr lang="en-US" dirty="0"/>
              <a:t>factors contribute to legitimacy in the modem state</a:t>
            </a:r>
            <a:r>
              <a:rPr lang="pl-PL" dirty="0"/>
              <a:t>?</a:t>
            </a:r>
          </a:p>
          <a:p>
            <a:endParaRPr lang="pl-PL" dirty="0"/>
          </a:p>
          <a:p>
            <a:r>
              <a:rPr lang="en-US" dirty="0"/>
              <a:t>What are the limits of legitimacy? </a:t>
            </a:r>
          </a:p>
        </p:txBody>
      </p:sp>
    </p:spTree>
    <p:extLst>
      <p:ext uri="{BB962C8B-B14F-4D97-AF65-F5344CB8AC3E}">
        <p14:creationId xmlns:p14="http://schemas.microsoft.com/office/powerpoint/2010/main" val="22478779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11044492" cy="3615267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	</a:t>
            </a:r>
            <a:r>
              <a:rPr lang="pl-PL" sz="2400" b="1" dirty="0"/>
              <a:t>authority</a:t>
            </a:r>
            <a:r>
              <a:rPr lang="pl-PL" sz="2400" dirty="0"/>
              <a:t> -------------------------- </a:t>
            </a:r>
            <a:r>
              <a:rPr lang="pl-PL" sz="2400" b="1" dirty="0" err="1"/>
              <a:t>legitimacy</a:t>
            </a:r>
            <a:r>
              <a:rPr lang="pl-PL" sz="2400" dirty="0"/>
              <a:t> ------------------------- </a:t>
            </a:r>
            <a:r>
              <a:rPr lang="pl-PL" sz="2400" b="1" dirty="0" err="1"/>
              <a:t>obligation</a:t>
            </a:r>
            <a:endParaRPr lang="pl-PL" sz="2400" b="1" dirty="0"/>
          </a:p>
          <a:p>
            <a:pPr marL="0" indent="0">
              <a:buNone/>
            </a:pPr>
            <a:r>
              <a:rPr lang="pl-PL" sz="1600" dirty="0"/>
              <a:t>	</a:t>
            </a:r>
            <a:r>
              <a:rPr lang="pl-PL" sz="1400" dirty="0"/>
              <a:t>Right to </a:t>
            </a:r>
            <a:r>
              <a:rPr lang="pl-PL" sz="1400" dirty="0" err="1"/>
              <a:t>command</a:t>
            </a:r>
            <a:r>
              <a:rPr lang="pl-PL" sz="1400" dirty="0"/>
              <a:t>        			       </a:t>
            </a:r>
            <a:r>
              <a:rPr lang="pl-PL" sz="1400" dirty="0" err="1"/>
              <a:t>belief</a:t>
            </a:r>
            <a:r>
              <a:rPr lang="pl-PL" sz="1400" dirty="0"/>
              <a:t> in </a:t>
            </a:r>
            <a:r>
              <a:rPr lang="pl-PL" sz="1400" dirty="0" err="1"/>
              <a:t>rightness</a:t>
            </a:r>
            <a:r>
              <a:rPr lang="pl-PL" sz="1400" dirty="0"/>
              <a:t> of </a:t>
            </a:r>
            <a:r>
              <a:rPr lang="pl-PL" sz="1400" dirty="0" err="1"/>
              <a:t>government</a:t>
            </a:r>
            <a:r>
              <a:rPr lang="pl-PL" sz="1400" dirty="0"/>
              <a:t> 					         </a:t>
            </a:r>
            <a:r>
              <a:rPr lang="pl-PL" sz="1400" dirty="0" err="1"/>
              <a:t>sense</a:t>
            </a:r>
            <a:r>
              <a:rPr lang="pl-PL" sz="1400" dirty="0"/>
              <a:t> of </a:t>
            </a:r>
            <a:r>
              <a:rPr lang="pl-PL" sz="1400" dirty="0" err="1"/>
              <a:t>duty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05484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en-GB" sz="2800" dirty="0"/>
              <a:t>Society</a:t>
            </a:r>
            <a:endParaRPr lang="pl-PL" sz="2800" dirty="0"/>
          </a:p>
          <a:p>
            <a:pPr marL="0" indent="0" algn="ctr">
              <a:buNone/>
            </a:pPr>
            <a:endParaRPr lang="pl-PL" sz="2800" dirty="0"/>
          </a:p>
          <a:p>
            <a:pPr marL="0" indent="0" algn="just">
              <a:buNone/>
            </a:pPr>
            <a:r>
              <a:rPr lang="en-US" dirty="0"/>
              <a:t>What is society?</a:t>
            </a:r>
          </a:p>
          <a:p>
            <a:pPr marL="0" indent="0" algn="just">
              <a:buNone/>
            </a:pPr>
            <a:r>
              <a:rPr lang="en-US" dirty="0"/>
              <a:t>What is a difference between humans and other social animals?</a:t>
            </a:r>
          </a:p>
          <a:p>
            <a:pPr marL="0" indent="0" algn="just">
              <a:buNone/>
            </a:pPr>
            <a:r>
              <a:rPr lang="en-US" dirty="0"/>
              <a:t>Is there definition of society?</a:t>
            </a:r>
          </a:p>
          <a:p>
            <a:pPr marL="0" indent="0" algn="just">
              <a:buNone/>
            </a:pPr>
            <a:r>
              <a:rPr lang="en-US" dirty="0"/>
              <a:t>Why</a:t>
            </a:r>
            <a:r>
              <a:rPr lang="pl-PL"/>
              <a:t> do</a:t>
            </a:r>
            <a:r>
              <a:rPr lang="en-US"/>
              <a:t> </a:t>
            </a:r>
            <a:r>
              <a:rPr lang="en-US" dirty="0"/>
              <a:t>we need society?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03906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Can we live outside society</a:t>
            </a:r>
            <a:r>
              <a:rPr lang="pl-PL" dirty="0"/>
              <a:t>?</a:t>
            </a:r>
          </a:p>
          <a:p>
            <a:endParaRPr lang="pl-PL" dirty="0"/>
          </a:p>
          <a:p>
            <a:r>
              <a:rPr lang="en-US" dirty="0"/>
              <a:t>How society forms?</a:t>
            </a:r>
          </a:p>
          <a:p>
            <a:endParaRPr lang="pl-PL" dirty="0"/>
          </a:p>
          <a:p>
            <a:r>
              <a:rPr lang="en-US" dirty="0"/>
              <a:t>Where one society end</a:t>
            </a:r>
            <a:r>
              <a:rPr lang="pl-PL" dirty="0"/>
              <a:t>s</a:t>
            </a:r>
            <a:r>
              <a:rPr lang="en-US" dirty="0"/>
              <a:t> and another starts? 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91466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was first: society or state</a:t>
            </a:r>
            <a:r>
              <a:rPr lang="pl-PL" dirty="0"/>
              <a:t>?</a:t>
            </a:r>
          </a:p>
          <a:p>
            <a:endParaRPr lang="pl-PL" dirty="0"/>
          </a:p>
          <a:p>
            <a:r>
              <a:rPr lang="en-US" dirty="0"/>
              <a:t>Do the boundaries of society are exactly the same as boundaries (borders) of states?</a:t>
            </a:r>
            <a:endParaRPr lang="pl-PL" dirty="0"/>
          </a:p>
          <a:p>
            <a:endParaRPr lang="pl-PL" dirty="0"/>
          </a:p>
          <a:p>
            <a:r>
              <a:rPr lang="en-US" dirty="0"/>
              <a:t>Is there</a:t>
            </a:r>
            <a:r>
              <a:rPr lang="pl-PL" dirty="0"/>
              <a:t> one </a:t>
            </a:r>
            <a:r>
              <a:rPr lang="en-US" dirty="0"/>
              <a:t>global society</a:t>
            </a:r>
            <a:r>
              <a:rPr lang="pl-PL" dirty="0"/>
              <a:t> </a:t>
            </a:r>
            <a:r>
              <a:rPr lang="en-US" dirty="0"/>
              <a:t>or are there many separated societies</a:t>
            </a:r>
            <a:r>
              <a:rPr lang="pl-PL" dirty="0"/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487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algn="ctr"/>
            <a:r>
              <a:rPr lang="en-US" sz="2800" dirty="0"/>
              <a:t>Government</a:t>
            </a:r>
            <a:r>
              <a:rPr lang="pl-PL" sz="2800" dirty="0"/>
              <a:t> </a:t>
            </a:r>
          </a:p>
          <a:p>
            <a:pPr algn="ctr"/>
            <a:endParaRPr lang="pl-PL" dirty="0"/>
          </a:p>
          <a:p>
            <a:pPr algn="just"/>
            <a:r>
              <a:rPr lang="en-US" dirty="0"/>
              <a:t>What is Government</a:t>
            </a:r>
            <a:r>
              <a:rPr lang="pl-PL" dirty="0"/>
              <a:t>?</a:t>
            </a:r>
          </a:p>
          <a:p>
            <a:pPr marL="0" indent="0" algn="just">
              <a:buNone/>
            </a:pPr>
            <a:endParaRPr lang="pl-PL" dirty="0"/>
          </a:p>
          <a:p>
            <a:pPr algn="just"/>
            <a:r>
              <a:rPr lang="en-US" dirty="0"/>
              <a:t>Why is the difference between government and the society?</a:t>
            </a: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algn="just"/>
            <a:r>
              <a:rPr lang="en-US" dirty="0"/>
              <a:t>Why some rules need to by enforced</a:t>
            </a:r>
            <a:r>
              <a:rPr lang="pl-PL" dirty="0"/>
              <a:t>?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956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7716535"/>
              </p:ext>
            </p:extLst>
          </p:nvPr>
        </p:nvGraphicFramePr>
        <p:xfrm>
          <a:off x="1984744" y="2727251"/>
          <a:ext cx="8534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3429162979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4153072376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958645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4118374257"/>
                    </a:ext>
                  </a:extLst>
                </a:gridCol>
              </a:tblGrid>
              <a:tr h="37084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pl-PL" dirty="0" err="1"/>
                        <a:t>Prisoner’s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Dilemma</a:t>
                      </a:r>
                      <a:r>
                        <a:rPr lang="pl-PL" dirty="0"/>
                        <a:t> </a:t>
                      </a:r>
                      <a:endParaRPr lang="en-US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dirty="0"/>
                        <a:t>Tom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801180"/>
                  </a:ext>
                </a:extLst>
              </a:tr>
              <a:tr h="370840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Silent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Talk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011835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pl-PL" dirty="0"/>
                        <a:t>John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Silent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1,</a:t>
                      </a:r>
                      <a:r>
                        <a:rPr lang="pl-PL" baseline="0" dirty="0"/>
                        <a:t> 1,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10, 0,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690063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Talk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0, 10,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5, 5,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37124"/>
                  </a:ext>
                </a:extLst>
              </a:tr>
            </a:tbl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1360967" y="520995"/>
            <a:ext cx="97819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err="1"/>
              <a:t>Prisoners</a:t>
            </a:r>
            <a:r>
              <a:rPr lang="pl-PL" sz="2800" dirty="0"/>
              <a:t>’ </a:t>
            </a:r>
            <a:r>
              <a:rPr lang="pl-PL" sz="2800" dirty="0" err="1"/>
              <a:t>Dilemma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0751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functions of government?</a:t>
            </a:r>
            <a:endParaRPr lang="pl-PL" dirty="0"/>
          </a:p>
          <a:p>
            <a:endParaRPr lang="pl-PL" dirty="0"/>
          </a:p>
          <a:p>
            <a:r>
              <a:rPr lang="en-US" dirty="0"/>
              <a:t>Are there functions of government all the same around the world?</a:t>
            </a:r>
            <a:endParaRPr lang="pl-PL" dirty="0"/>
          </a:p>
          <a:p>
            <a:endParaRPr lang="pl-PL" dirty="0"/>
          </a:p>
          <a:p>
            <a:r>
              <a:rPr lang="en-US" dirty="0"/>
              <a:t>And what about anarchy?</a:t>
            </a:r>
          </a:p>
        </p:txBody>
      </p:sp>
    </p:spTree>
    <p:extLst>
      <p:ext uri="{BB962C8B-B14F-4D97-AF65-F5344CB8AC3E}">
        <p14:creationId xmlns:p14="http://schemas.microsoft.com/office/powerpoint/2010/main" val="1303485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pl-PL" sz="2800" dirty="0"/>
              <a:t>Power</a:t>
            </a:r>
          </a:p>
          <a:p>
            <a:pPr algn="ctr"/>
            <a:endParaRPr lang="pl-PL" sz="2800" dirty="0"/>
          </a:p>
          <a:p>
            <a:pPr algn="just"/>
            <a:r>
              <a:rPr lang="pl-PL" dirty="0" err="1"/>
              <a:t>What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power</a:t>
            </a:r>
            <a:r>
              <a:rPr lang="pl-PL" dirty="0"/>
              <a:t>?</a:t>
            </a:r>
          </a:p>
          <a:p>
            <a:pPr algn="just"/>
            <a:endParaRPr lang="pl-PL" dirty="0"/>
          </a:p>
          <a:p>
            <a:pPr algn="just"/>
            <a:r>
              <a:rPr lang="pl-PL" dirty="0" err="1"/>
              <a:t>What</a:t>
            </a:r>
            <a:r>
              <a:rPr lang="pl-PL" dirty="0"/>
              <a:t> </a:t>
            </a:r>
            <a:r>
              <a:rPr lang="pl-PL" dirty="0" err="1"/>
              <a:t>does</a:t>
            </a:r>
            <a:r>
              <a:rPr lang="pl-PL" dirty="0"/>
              <a:t> </a:t>
            </a:r>
            <a:r>
              <a:rPr lang="pl-PL" dirty="0" err="1"/>
              <a:t>it</a:t>
            </a:r>
            <a:r>
              <a:rPr lang="pl-PL" dirty="0"/>
              <a:t> </a:t>
            </a:r>
            <a:r>
              <a:rPr lang="pl-PL" dirty="0" err="1"/>
              <a:t>mean</a:t>
            </a:r>
            <a:r>
              <a:rPr lang="pl-PL" dirty="0"/>
              <a:t> to </a:t>
            </a:r>
            <a:r>
              <a:rPr lang="pl-PL" dirty="0" err="1"/>
              <a:t>have</a:t>
            </a:r>
            <a:r>
              <a:rPr lang="pl-PL" dirty="0"/>
              <a:t> a </a:t>
            </a:r>
            <a:r>
              <a:rPr lang="pl-PL" dirty="0" err="1"/>
              <a:t>power</a:t>
            </a:r>
            <a:r>
              <a:rPr lang="pl-PL" dirty="0"/>
              <a:t>?</a:t>
            </a:r>
          </a:p>
          <a:p>
            <a:pPr algn="just"/>
            <a:endParaRPr lang="pl-PL" dirty="0"/>
          </a:p>
          <a:p>
            <a:pPr algn="just"/>
            <a:r>
              <a:rPr lang="pl-PL" dirty="0" err="1"/>
              <a:t>What</a:t>
            </a:r>
            <a:r>
              <a:rPr lang="pl-PL" dirty="0"/>
              <a:t> </a:t>
            </a:r>
            <a:r>
              <a:rPr lang="pl-PL" dirty="0" err="1"/>
              <a:t>are</a:t>
            </a:r>
            <a:r>
              <a:rPr lang="pl-PL" dirty="0"/>
              <a:t> the </a:t>
            </a:r>
            <a:r>
              <a:rPr lang="pl-PL" dirty="0" err="1"/>
              <a:t>bases</a:t>
            </a:r>
            <a:r>
              <a:rPr lang="pl-PL" dirty="0"/>
              <a:t> of </a:t>
            </a:r>
            <a:r>
              <a:rPr lang="pl-PL" dirty="0" err="1"/>
              <a:t>power</a:t>
            </a:r>
            <a:r>
              <a:rPr lang="pl-PL" dirty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508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What</a:t>
            </a:r>
            <a:r>
              <a:rPr lang="pl-PL" dirty="0"/>
              <a:t> </a:t>
            </a:r>
            <a:r>
              <a:rPr lang="pl-PL" dirty="0" err="1"/>
              <a:t>are</a:t>
            </a:r>
            <a:r>
              <a:rPr lang="pl-PL" dirty="0"/>
              <a:t> </a:t>
            </a:r>
            <a:r>
              <a:rPr lang="pl-PL" dirty="0" err="1"/>
              <a:t>social</a:t>
            </a:r>
            <a:r>
              <a:rPr lang="pl-PL" dirty="0"/>
              <a:t> and </a:t>
            </a:r>
            <a:r>
              <a:rPr lang="pl-PL" dirty="0" err="1"/>
              <a:t>political</a:t>
            </a:r>
            <a:r>
              <a:rPr lang="pl-PL" dirty="0"/>
              <a:t> </a:t>
            </a:r>
            <a:r>
              <a:rPr lang="pl-PL" dirty="0" err="1"/>
              <a:t>powers</a:t>
            </a:r>
            <a:r>
              <a:rPr lang="pl-PL" dirty="0"/>
              <a:t>?</a:t>
            </a:r>
          </a:p>
          <a:p>
            <a:endParaRPr lang="pl-PL" dirty="0"/>
          </a:p>
          <a:p>
            <a:r>
              <a:rPr lang="pl-PL" dirty="0" err="1"/>
              <a:t>What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legitimate</a:t>
            </a:r>
            <a:r>
              <a:rPr lang="pl-PL" dirty="0"/>
              <a:t> </a:t>
            </a:r>
            <a:r>
              <a:rPr lang="pl-PL" dirty="0" err="1"/>
              <a:t>power</a:t>
            </a:r>
            <a:r>
              <a:rPr lang="pl-PL" dirty="0"/>
              <a:t>?</a:t>
            </a:r>
          </a:p>
          <a:p>
            <a:endParaRPr lang="pl-PL" dirty="0"/>
          </a:p>
          <a:p>
            <a:r>
              <a:rPr lang="pl-PL" dirty="0" err="1"/>
              <a:t>Why</a:t>
            </a:r>
            <a:r>
              <a:rPr lang="pl-PL" dirty="0"/>
              <a:t> we </a:t>
            </a:r>
            <a:r>
              <a:rPr lang="pl-PL" dirty="0" err="1"/>
              <a:t>follow</a:t>
            </a:r>
            <a:r>
              <a:rPr lang="pl-PL" dirty="0"/>
              <a:t> </a:t>
            </a:r>
            <a:r>
              <a:rPr lang="pl-PL" dirty="0" err="1"/>
              <a:t>those</a:t>
            </a:r>
            <a:r>
              <a:rPr lang="pl-PL" dirty="0"/>
              <a:t> with </a:t>
            </a:r>
            <a:r>
              <a:rPr lang="pl-PL" dirty="0" err="1"/>
              <a:t>power</a:t>
            </a:r>
            <a:r>
              <a:rPr lang="pl-PL" dirty="0"/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442228"/>
      </p:ext>
    </p:extLst>
  </p:cSld>
  <p:clrMapOvr>
    <a:masterClrMapping/>
  </p:clrMapOvr>
</p:sld>
</file>

<file path=ppt/theme/theme1.xml><?xml version="1.0" encoding="utf-8"?>
<a:theme xmlns:a="http://schemas.openxmlformats.org/drawingml/2006/main" name="Wycinek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165</TotalTime>
  <Words>297</Words>
  <Application>Microsoft Office PowerPoint</Application>
  <PresentationFormat>Panoramiczny</PresentationFormat>
  <Paragraphs>83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7" baseType="lpstr">
      <vt:lpstr>Century Gothic</vt:lpstr>
      <vt:lpstr>Wingdings 3</vt:lpstr>
      <vt:lpstr>Wycinek</vt:lpstr>
      <vt:lpstr>Fundamentals of Law and Government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Law and Government</dc:title>
  <dc:creator>Marcin</dc:creator>
  <cp:lastModifiedBy>Marcin</cp:lastModifiedBy>
  <cp:revision>14</cp:revision>
  <dcterms:created xsi:type="dcterms:W3CDTF">2016-10-07T09:19:11Z</dcterms:created>
  <dcterms:modified xsi:type="dcterms:W3CDTF">2016-10-11T20:44:30Z</dcterms:modified>
</cp:coreProperties>
</file>