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Basic Concepts</a:t>
            </a:r>
            <a:endParaRPr lang="pl-PL" dirty="0"/>
          </a:p>
          <a:p>
            <a:endParaRPr lang="pl-PL" dirty="0"/>
          </a:p>
          <a:p>
            <a:r>
              <a:rPr lang="en-GB" dirty="0"/>
              <a:t>Part </a:t>
            </a:r>
            <a:r>
              <a:rPr lang="pl-PL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pl-PL" sz="2800" dirty="0" err="1"/>
              <a:t>Nation</a:t>
            </a:r>
            <a:endParaRPr lang="pl-PL" sz="2800" dirty="0"/>
          </a:p>
          <a:p>
            <a:pPr algn="ctr"/>
            <a:endParaRPr lang="pl-PL" sz="2800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nation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separates</a:t>
            </a:r>
            <a:r>
              <a:rPr lang="pl-PL" dirty="0"/>
              <a:t> </a:t>
            </a:r>
            <a:r>
              <a:rPr lang="pl-PL" dirty="0" err="1"/>
              <a:t>nation</a:t>
            </a:r>
            <a:r>
              <a:rPr lang="pl-PL" dirty="0"/>
              <a:t> from </a:t>
            </a:r>
            <a:r>
              <a:rPr lang="pl-PL" dirty="0" err="1"/>
              <a:t>ethnic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one </a:t>
            </a:r>
            <a:r>
              <a:rPr lang="pl-PL" dirty="0" err="1"/>
              <a:t>definition</a:t>
            </a:r>
            <a:r>
              <a:rPr lang="pl-PL" dirty="0"/>
              <a:t> of </a:t>
            </a:r>
            <a:r>
              <a:rPr lang="pl-PL" dirty="0" err="1"/>
              <a:t>nation</a:t>
            </a:r>
            <a:r>
              <a:rPr lang="pl-PL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32767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hen were first nations created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hat does it mean to have a nationality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patriotism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nationalism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Do we </a:t>
            </a:r>
            <a:r>
              <a:rPr lang="pl-PL" dirty="0" err="1"/>
              <a:t>really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the </a:t>
            </a:r>
            <a:r>
              <a:rPr lang="pl-PL" dirty="0" err="1"/>
              <a:t>nations</a:t>
            </a:r>
            <a:r>
              <a:rPr lang="pl-PL" dirty="0"/>
              <a:t>?</a:t>
            </a:r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>
              <a:buNone/>
            </a:pPr>
            <a:r>
              <a:rPr lang="pl-PL" sz="2800" dirty="0" err="1"/>
              <a:t>Citizenship</a:t>
            </a:r>
            <a:endParaRPr lang="pl-PL" sz="2800" dirty="0"/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citizenship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H</a:t>
            </a:r>
            <a:r>
              <a:rPr lang="en-US" dirty="0"/>
              <a:t>ow to acquire citizenship?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ways</a:t>
            </a:r>
            <a:r>
              <a:rPr lang="pl-PL" dirty="0"/>
              <a:t> to </a:t>
            </a:r>
            <a:r>
              <a:rPr lang="en-US" dirty="0"/>
              <a:t>acquire citizenship</a:t>
            </a:r>
            <a:r>
              <a:rPr lang="pl-PL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i</a:t>
            </a:r>
            <a:r>
              <a:rPr lang="en-US" dirty="0"/>
              <a:t>us </a:t>
            </a:r>
            <a:r>
              <a:rPr lang="en-US" dirty="0" err="1"/>
              <a:t>sanguinis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en-US" dirty="0" err="1"/>
              <a:t>ius</a:t>
            </a:r>
            <a:r>
              <a:rPr lang="en-US" dirty="0"/>
              <a:t> soli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i</a:t>
            </a:r>
            <a:r>
              <a:rPr lang="en-US" dirty="0" err="1"/>
              <a:t>ure</a:t>
            </a:r>
            <a:r>
              <a:rPr lang="en-US" dirty="0"/>
              <a:t> </a:t>
            </a:r>
            <a:r>
              <a:rPr lang="en-US" dirty="0" err="1"/>
              <a:t>matrimonii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Are there people excluded from citizenship? </a:t>
            </a:r>
          </a:p>
        </p:txBody>
      </p:sp>
    </p:spTree>
    <p:extLst>
      <p:ext uri="{BB962C8B-B14F-4D97-AF65-F5344CB8AC3E}">
        <p14:creationId xmlns:p14="http://schemas.microsoft.com/office/powerpoint/2010/main" val="60499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58070"/>
          </a:xfrm>
        </p:spPr>
        <p:txBody>
          <a:bodyPr/>
          <a:lstStyle/>
          <a:p>
            <a:r>
              <a:rPr lang="en-US" dirty="0"/>
              <a:t>Are</a:t>
            </a:r>
            <a:r>
              <a:rPr lang="pl-PL" dirty="0"/>
              <a:t> </a:t>
            </a:r>
            <a:r>
              <a:rPr lang="en-US" dirty="0"/>
              <a:t>there</a:t>
            </a:r>
            <a:r>
              <a:rPr lang="pl-PL" dirty="0"/>
              <a:t> </a:t>
            </a:r>
            <a:r>
              <a:rPr lang="en-US" dirty="0"/>
              <a:t>different types </a:t>
            </a:r>
            <a:r>
              <a:rPr lang="pl-PL" dirty="0"/>
              <a:t>of </a:t>
            </a:r>
            <a:r>
              <a:rPr lang="en-US" dirty="0"/>
              <a:t>government</a:t>
            </a:r>
            <a:r>
              <a:rPr lang="pl-PL" dirty="0"/>
              <a:t> </a:t>
            </a:r>
            <a:r>
              <a:rPr lang="en-US" dirty="0"/>
              <a:t>- citizen relationships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en-US" dirty="0"/>
              <a:t>What are the interactions between government</a:t>
            </a:r>
            <a:r>
              <a:rPr lang="pl-PL" dirty="0"/>
              <a:t> and</a:t>
            </a:r>
            <a:r>
              <a:rPr lang="en-US" dirty="0"/>
              <a:t> citizen</a:t>
            </a:r>
            <a:r>
              <a:rPr lang="pl-PL" dirty="0"/>
              <a:t>s?</a:t>
            </a:r>
          </a:p>
          <a:p>
            <a:endParaRPr lang="pl-PL" dirty="0"/>
          </a:p>
          <a:p>
            <a:r>
              <a:rPr lang="en-US" dirty="0"/>
              <a:t>What it mean</a:t>
            </a:r>
            <a:r>
              <a:rPr lang="pl-PL" dirty="0"/>
              <a:t>s</a:t>
            </a:r>
            <a:r>
              <a:rPr lang="en-US" dirty="0"/>
              <a:t> </a:t>
            </a:r>
            <a:r>
              <a:rPr lang="pl-PL" dirty="0"/>
              <a:t>to be a </a:t>
            </a:r>
            <a:r>
              <a:rPr lang="en-US" dirty="0"/>
              <a:t>citizen – do we have duties as a citizens</a:t>
            </a:r>
            <a:r>
              <a:rPr lang="pl-PL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5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Sovereignty </a:t>
            </a:r>
            <a:endParaRPr lang="pl-PL" sz="2800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en-US" dirty="0"/>
              <a:t>What is </a:t>
            </a:r>
            <a:r>
              <a:rPr lang="pl-PL" dirty="0"/>
              <a:t>s</a:t>
            </a:r>
            <a:r>
              <a:rPr lang="en-GB" dirty="0" err="1"/>
              <a:t>overeignty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Is there definition of</a:t>
            </a:r>
            <a:r>
              <a:rPr lang="pl-PL" dirty="0"/>
              <a:t> s</a:t>
            </a:r>
            <a:r>
              <a:rPr lang="en-GB" dirty="0" err="1"/>
              <a:t>overeignty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en-US" dirty="0"/>
              <a:t>What is a difference between </a:t>
            </a:r>
            <a:r>
              <a:rPr lang="pl-PL" dirty="0"/>
              <a:t>authority </a:t>
            </a:r>
            <a:r>
              <a:rPr lang="en-US" dirty="0"/>
              <a:t>and </a:t>
            </a:r>
            <a:r>
              <a:rPr lang="pl-PL" dirty="0"/>
              <a:t>s</a:t>
            </a:r>
            <a:r>
              <a:rPr lang="en-GB" dirty="0" err="1"/>
              <a:t>overeignty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Why</a:t>
            </a:r>
            <a:r>
              <a:rPr lang="pl-PL" dirty="0"/>
              <a:t> do</a:t>
            </a:r>
            <a:r>
              <a:rPr lang="en-US" dirty="0"/>
              <a:t> we need </a:t>
            </a:r>
            <a:r>
              <a:rPr lang="pl-PL" dirty="0"/>
              <a:t>s</a:t>
            </a:r>
            <a:r>
              <a:rPr lang="en-GB" dirty="0" err="1"/>
              <a:t>overeignty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480514" cy="3615267"/>
          </a:xfrm>
        </p:spPr>
        <p:txBody>
          <a:bodyPr>
            <a:normAutofit/>
          </a:bodyPr>
          <a:lstStyle/>
          <a:p>
            <a:r>
              <a:rPr lang="pl-PL" dirty="0"/>
              <a:t>W</a:t>
            </a:r>
            <a:r>
              <a:rPr lang="en-US" dirty="0"/>
              <a:t>ho was sovereign in the Middle Ages, and who is sovereign now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A</a:t>
            </a:r>
            <a:r>
              <a:rPr lang="en-US" dirty="0"/>
              <a:t>re theories of </a:t>
            </a:r>
            <a:r>
              <a:rPr lang="en-US" dirty="0" err="1"/>
              <a:t>sovereignity</a:t>
            </a:r>
            <a:r>
              <a:rPr lang="en-US" dirty="0"/>
              <a:t> changing?</a:t>
            </a:r>
          </a:p>
          <a:p>
            <a:endParaRPr lang="pl-PL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en-US" dirty="0"/>
              <a:t>personal, parliamentary, and popular sovereignty?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4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327" y="427724"/>
            <a:ext cx="2615282" cy="3634026"/>
          </a:xfrm>
        </p:spPr>
      </p:pic>
      <p:sp>
        <p:nvSpPr>
          <p:cNvPr id="4" name="pole tekstowe 3"/>
          <p:cNvSpPr txBox="1"/>
          <p:nvPr/>
        </p:nvSpPr>
        <p:spPr>
          <a:xfrm>
            <a:off x="1892595" y="4667693"/>
            <a:ext cx="830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Jean-Jacques Rousseau (28</a:t>
            </a:r>
            <a:r>
              <a:rPr lang="pl-PL" dirty="0"/>
              <a:t>.06.</a:t>
            </a:r>
            <a:r>
              <a:rPr lang="en-US" dirty="0"/>
              <a:t>1712 </a:t>
            </a:r>
            <a:r>
              <a:rPr lang="pl-PL" dirty="0"/>
              <a:t>–</a:t>
            </a:r>
            <a:r>
              <a:rPr lang="en-US" dirty="0"/>
              <a:t> 2</a:t>
            </a:r>
            <a:r>
              <a:rPr lang="pl-PL" dirty="0"/>
              <a:t>.07.</a:t>
            </a:r>
            <a:r>
              <a:rPr lang="en-US" dirty="0"/>
              <a:t>1778)</a:t>
            </a:r>
          </a:p>
        </p:txBody>
      </p:sp>
    </p:spTree>
    <p:extLst>
      <p:ext uri="{BB962C8B-B14F-4D97-AF65-F5344CB8AC3E}">
        <p14:creationId xmlns:p14="http://schemas.microsoft.com/office/powerpoint/2010/main" val="15474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5571" y="4497965"/>
            <a:ext cx="8534400" cy="1507067"/>
          </a:xfrm>
        </p:spPr>
        <p:txBody>
          <a:bodyPr/>
          <a:lstStyle/>
          <a:p>
            <a:pPr algn="ctr"/>
            <a:r>
              <a:rPr lang="en-US" cap="none" dirty="0"/>
              <a:t>Jean </a:t>
            </a:r>
            <a:r>
              <a:rPr lang="en-US" cap="none" dirty="0" err="1"/>
              <a:t>Bodin</a:t>
            </a:r>
            <a:r>
              <a:rPr lang="en-US" cap="none" dirty="0"/>
              <a:t> </a:t>
            </a:r>
            <a:r>
              <a:rPr lang="en-US" dirty="0"/>
              <a:t>(1530–1596)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2771" y="754746"/>
            <a:ext cx="2540000" cy="3200400"/>
          </a:xfrm>
        </p:spPr>
      </p:pic>
    </p:spTree>
    <p:extLst>
      <p:ext uri="{BB962C8B-B14F-4D97-AF65-F5344CB8AC3E}">
        <p14:creationId xmlns:p14="http://schemas.microsoft.com/office/powerpoint/2010/main" val="15767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862746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it-IT" cap="none" dirty="0"/>
              <a:t>Marsilius Of Padua (</a:t>
            </a:r>
            <a:r>
              <a:rPr lang="pl-PL" cap="none" dirty="0"/>
              <a:t>i</a:t>
            </a:r>
            <a:r>
              <a:rPr lang="it-IT" cap="none" dirty="0"/>
              <a:t>talian Marsilio Or Marsiglio Da Padova; Born Marsilio Dei Mainardini </a:t>
            </a:r>
            <a:r>
              <a:rPr lang="pl-PL" cap="none" dirty="0"/>
              <a:t>o</a:t>
            </a:r>
            <a:r>
              <a:rPr lang="it-IT" cap="none" dirty="0"/>
              <a:t>r Marsilio Mainardini, </a:t>
            </a:r>
            <a:r>
              <a:rPr lang="pl-PL" cap="none" dirty="0"/>
              <a:t>c</a:t>
            </a:r>
            <a:r>
              <a:rPr lang="it-IT" cap="none" dirty="0"/>
              <a:t>. 1275 – C. 1342)</a:t>
            </a:r>
            <a:endParaRPr lang="en-US" cap="none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9445" y="736434"/>
            <a:ext cx="2794000" cy="3556000"/>
          </a:xfrm>
        </p:spPr>
      </p:pic>
    </p:spTree>
    <p:extLst>
      <p:ext uri="{BB962C8B-B14F-4D97-AF65-F5344CB8AC3E}">
        <p14:creationId xmlns:p14="http://schemas.microsoft.com/office/powerpoint/2010/main" val="398041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/>
            <a:r>
              <a:rPr lang="pl-PL" sz="2800" dirty="0" err="1"/>
              <a:t>State</a:t>
            </a:r>
            <a:r>
              <a:rPr lang="pl-PL" sz="2800" dirty="0"/>
              <a:t> </a:t>
            </a:r>
          </a:p>
          <a:p>
            <a:pPr algn="ctr"/>
            <a:endParaRPr lang="pl-PL" dirty="0"/>
          </a:p>
          <a:p>
            <a:pPr algn="just"/>
            <a:r>
              <a:rPr lang="en-US" dirty="0"/>
              <a:t>What is </a:t>
            </a:r>
            <a:r>
              <a:rPr lang="pl-PL" dirty="0" err="1"/>
              <a:t>state</a:t>
            </a:r>
            <a:r>
              <a:rPr lang="pl-PL" dirty="0"/>
              <a:t>?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en-US" dirty="0" err="1"/>
              <a:t>Wh</a:t>
            </a:r>
            <a:r>
              <a:rPr lang="pl-PL" dirty="0" err="1"/>
              <a:t>at</a:t>
            </a:r>
            <a:r>
              <a:rPr lang="en-US" dirty="0"/>
              <a:t> is the difference between government and the </a:t>
            </a:r>
            <a:r>
              <a:rPr lang="pl-PL" dirty="0" err="1"/>
              <a:t>state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components</a:t>
            </a:r>
            <a:r>
              <a:rPr lang="pl-PL" dirty="0"/>
              <a:t> of </a:t>
            </a:r>
            <a:r>
              <a:rPr lang="pl-PL" dirty="0" err="1"/>
              <a:t>state</a:t>
            </a:r>
            <a:r>
              <a:rPr lang="pl-PL" dirty="0"/>
              <a:t>?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2280" y="847928"/>
            <a:ext cx="2374900" cy="3035300"/>
          </a:xfrm>
        </p:spPr>
      </p:pic>
      <p:sp>
        <p:nvSpPr>
          <p:cNvPr id="13" name="pole tekstowe 12"/>
          <p:cNvSpPr txBox="1"/>
          <p:nvPr/>
        </p:nvSpPr>
        <p:spPr>
          <a:xfrm>
            <a:off x="1648047" y="4572000"/>
            <a:ext cx="8250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Niccolò</a:t>
            </a:r>
            <a:r>
              <a:rPr lang="en-US" dirty="0"/>
              <a:t> Machiavelli</a:t>
            </a:r>
            <a:r>
              <a:rPr lang="pl-PL" dirty="0"/>
              <a:t> (3.05.1469 – 21.06.1527 </a:t>
            </a:r>
            <a:r>
              <a:rPr lang="pl-PL" dirty="0" err="1"/>
              <a:t>Niccolò</a:t>
            </a:r>
            <a:r>
              <a:rPr lang="pl-PL" dirty="0"/>
              <a:t> di Bernardo dei Machiavelli)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functions of </a:t>
            </a:r>
            <a:r>
              <a:rPr lang="pl-PL" dirty="0" err="1"/>
              <a:t>state</a:t>
            </a:r>
            <a:r>
              <a:rPr lang="en-US" dirty="0"/>
              <a:t>?</a:t>
            </a:r>
            <a:endParaRPr lang="pl-PL" dirty="0"/>
          </a:p>
          <a:p>
            <a:endParaRPr lang="pl-PL" dirty="0"/>
          </a:p>
          <a:p>
            <a:r>
              <a:rPr lang="en-US" dirty="0"/>
              <a:t>Are functions of </a:t>
            </a:r>
            <a:r>
              <a:rPr lang="pl-PL" dirty="0" err="1"/>
              <a:t>state</a:t>
            </a:r>
            <a:r>
              <a:rPr lang="en-US" dirty="0"/>
              <a:t> all the same around the world?</a:t>
            </a:r>
            <a:endParaRPr lang="pl-PL" dirty="0"/>
          </a:p>
          <a:p>
            <a:endParaRPr lang="pl-PL" dirty="0"/>
          </a:p>
          <a:p>
            <a:r>
              <a:rPr lang="en-US" dirty="0"/>
              <a:t>And what about anarchy?</a:t>
            </a:r>
          </a:p>
        </p:txBody>
      </p:sp>
    </p:spTree>
    <p:extLst>
      <p:ext uri="{BB962C8B-B14F-4D97-AF65-F5344CB8AC3E}">
        <p14:creationId xmlns:p14="http://schemas.microsoft.com/office/powerpoint/2010/main" val="1303485805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</TotalTime>
  <Words>305</Words>
  <Application>Microsoft Office PowerPoint</Application>
  <PresentationFormat>Panoramiczny</PresentationFormat>
  <Paragraphs>70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Wycinek</vt:lpstr>
      <vt:lpstr>Fundamentals of Law and Government </vt:lpstr>
      <vt:lpstr>Prezentacja programu PowerPoint</vt:lpstr>
      <vt:lpstr>Prezentacja programu PowerPoint</vt:lpstr>
      <vt:lpstr>Prezentacja programu PowerPoint</vt:lpstr>
      <vt:lpstr>Jean Bodin (1530–1596)</vt:lpstr>
      <vt:lpstr>Marsilius Of Padua (italian Marsilio Or Marsiglio Da Padova; Born Marsilio Dei Mainardini or Marsilio Mainardini, c. 1275 – C. 1342)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Marcin</cp:lastModifiedBy>
  <cp:revision>22</cp:revision>
  <dcterms:created xsi:type="dcterms:W3CDTF">2016-10-07T09:19:11Z</dcterms:created>
  <dcterms:modified xsi:type="dcterms:W3CDTF">2016-10-17T19:35:46Z</dcterms:modified>
</cp:coreProperties>
</file>