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69" r:id="rId4"/>
    <p:sldId id="270" r:id="rId5"/>
    <p:sldId id="263" r:id="rId6"/>
    <p:sldId id="264" r:id="rId7"/>
    <p:sldId id="275" r:id="rId8"/>
    <p:sldId id="27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-466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dirty="0"/>
              <a:t>Kliknij ikonę, aby dodać obraz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dirty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11/13/2018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usosweb.uni.wroc.pl/kontroler.php?_action=katalog2/przedmioty/pokazPrzedmiot&amp;kod=23-BBA-S1-S1-FLG" TargetMode="Externa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hlinkClick r:id="rId3"/>
              </a:rPr>
              <a:t>Fundamentals of Law and Government</a:t>
            </a:r>
            <a:r>
              <a:rPr lang="en-US" dirty="0"/>
              <a:t/>
            </a:r>
            <a:br>
              <a:rPr lang="en-US" dirty="0"/>
            </a:b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684211" y="3843867"/>
            <a:ext cx="8523583" cy="1947333"/>
          </a:xfrm>
        </p:spPr>
        <p:txBody>
          <a:bodyPr/>
          <a:lstStyle/>
          <a:p>
            <a:r>
              <a:rPr lang="en-GB" dirty="0"/>
              <a:t>The Political Process: Political Parties, Interest Groups and Social Movements, Communications Media, Elections and Electoral System</a:t>
            </a: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2917679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84791" y="685800"/>
            <a:ext cx="11206715" cy="4598581"/>
          </a:xfrm>
        </p:spPr>
        <p:txBody>
          <a:bodyPr anchor="t">
            <a:normAutofit/>
          </a:bodyPr>
          <a:lstStyle/>
          <a:p>
            <a:pPr marL="0" indent="0" algn="ctr">
              <a:buNone/>
            </a:pPr>
            <a:r>
              <a:rPr lang="en-US" sz="2800" dirty="0">
                <a:solidFill>
                  <a:schemeClr val="tx1"/>
                </a:solidFill>
              </a:rPr>
              <a:t>Political parties</a:t>
            </a:r>
            <a:endParaRPr lang="pl-PL" sz="28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pl-PL" dirty="0">
              <a:solidFill>
                <a:schemeClr val="tx1"/>
              </a:solidFill>
            </a:endParaRPr>
          </a:p>
          <a:p>
            <a:pPr algn="just"/>
            <a:r>
              <a:rPr lang="pl-PL" dirty="0" err="1">
                <a:solidFill>
                  <a:schemeClr val="tx1"/>
                </a:solidFill>
              </a:rPr>
              <a:t>What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are</a:t>
            </a:r>
            <a:r>
              <a:rPr lang="pl-PL" dirty="0">
                <a:solidFill>
                  <a:schemeClr val="tx1"/>
                </a:solidFill>
              </a:rPr>
              <a:t> p</a:t>
            </a:r>
            <a:r>
              <a:rPr lang="en-US" dirty="0" err="1">
                <a:solidFill>
                  <a:schemeClr val="tx1"/>
                </a:solidFill>
              </a:rPr>
              <a:t>olitical</a:t>
            </a:r>
            <a:r>
              <a:rPr lang="en-US" dirty="0">
                <a:solidFill>
                  <a:schemeClr val="tx1"/>
                </a:solidFill>
              </a:rPr>
              <a:t> parties</a:t>
            </a:r>
            <a:r>
              <a:rPr lang="pl-PL" dirty="0">
                <a:solidFill>
                  <a:schemeClr val="tx1"/>
                </a:solidFill>
              </a:rPr>
              <a:t>?</a:t>
            </a:r>
          </a:p>
          <a:p>
            <a:pPr algn="just"/>
            <a:endParaRPr lang="pl-PL" dirty="0">
              <a:solidFill>
                <a:schemeClr val="tx1"/>
              </a:solidFill>
            </a:endParaRPr>
          </a:p>
          <a:p>
            <a:pPr algn="just"/>
            <a:r>
              <a:rPr lang="pl-PL" dirty="0">
                <a:solidFill>
                  <a:schemeClr val="tx1"/>
                </a:solidFill>
              </a:rPr>
              <a:t>W</a:t>
            </a:r>
            <a:r>
              <a:rPr lang="en-US" dirty="0">
                <a:solidFill>
                  <a:schemeClr val="tx1"/>
                </a:solidFill>
              </a:rPr>
              <a:t>hat is the purpose of political parties?</a:t>
            </a:r>
            <a:endParaRPr lang="pl-PL" dirty="0">
              <a:solidFill>
                <a:schemeClr val="tx1"/>
              </a:solidFill>
            </a:endParaRPr>
          </a:p>
          <a:p>
            <a:pPr algn="just"/>
            <a:endParaRPr lang="en-US" dirty="0">
              <a:solidFill>
                <a:schemeClr val="tx1"/>
              </a:solidFill>
            </a:endParaRPr>
          </a:p>
          <a:p>
            <a:pPr algn="just"/>
            <a:r>
              <a:rPr lang="pl-PL" dirty="0">
                <a:solidFill>
                  <a:schemeClr val="tx1"/>
                </a:solidFill>
              </a:rPr>
              <a:t>W</a:t>
            </a:r>
            <a:r>
              <a:rPr lang="en-US" dirty="0">
                <a:solidFill>
                  <a:schemeClr val="tx1"/>
                </a:solidFill>
              </a:rPr>
              <a:t>hat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is</a:t>
            </a:r>
            <a:r>
              <a:rPr lang="pl-PL" dirty="0">
                <a:solidFill>
                  <a:schemeClr val="tx1"/>
                </a:solidFill>
              </a:rPr>
              <a:t> the </a:t>
            </a:r>
            <a:r>
              <a:rPr lang="pl-PL" dirty="0" err="1">
                <a:solidFill>
                  <a:schemeClr val="tx1"/>
                </a:solidFill>
              </a:rPr>
              <a:t>difference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between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pragmatic</a:t>
            </a:r>
            <a:r>
              <a:rPr lang="pl-PL" dirty="0" smtClean="0">
                <a:solidFill>
                  <a:schemeClr val="tx1"/>
                </a:solidFill>
              </a:rPr>
              <a:t> and </a:t>
            </a:r>
            <a:r>
              <a:rPr lang="pl-PL" dirty="0" err="1" smtClean="0">
                <a:solidFill>
                  <a:schemeClr val="tx1"/>
                </a:solidFill>
              </a:rPr>
              <a:t>ideogical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political </a:t>
            </a:r>
            <a:r>
              <a:rPr lang="pl-PL" dirty="0" err="1">
                <a:solidFill>
                  <a:schemeClr val="tx1"/>
                </a:solidFill>
              </a:rPr>
              <a:t>parties</a:t>
            </a:r>
            <a:r>
              <a:rPr lang="en-US" dirty="0">
                <a:solidFill>
                  <a:schemeClr val="tx1"/>
                </a:solidFill>
              </a:rPr>
              <a:t>?</a:t>
            </a:r>
            <a:endParaRPr lang="pl-PL" dirty="0">
              <a:solidFill>
                <a:schemeClr val="tx1"/>
              </a:solidFill>
            </a:endParaRPr>
          </a:p>
          <a:p>
            <a:pPr algn="just"/>
            <a:endParaRPr lang="en-US" dirty="0">
              <a:solidFill>
                <a:schemeClr val="tx1"/>
              </a:solidFill>
            </a:endParaRPr>
          </a:p>
          <a:p>
            <a:pPr algn="just"/>
            <a:r>
              <a:rPr lang="pl-PL" dirty="0">
                <a:solidFill>
                  <a:schemeClr val="tx1"/>
                </a:solidFill>
              </a:rPr>
              <a:t>W</a:t>
            </a:r>
            <a:r>
              <a:rPr lang="en-US" dirty="0">
                <a:solidFill>
                  <a:schemeClr val="tx1"/>
                </a:solidFill>
              </a:rPr>
              <a:t>hat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is</a:t>
            </a:r>
            <a:r>
              <a:rPr lang="pl-PL" dirty="0">
                <a:solidFill>
                  <a:schemeClr val="tx1"/>
                </a:solidFill>
              </a:rPr>
              <a:t> the </a:t>
            </a:r>
            <a:r>
              <a:rPr lang="pl-PL" dirty="0" err="1">
                <a:solidFill>
                  <a:schemeClr val="tx1"/>
                </a:solidFill>
              </a:rPr>
              <a:t>difference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between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interest</a:t>
            </a:r>
            <a:r>
              <a:rPr lang="pl-PL" dirty="0" smtClean="0">
                <a:solidFill>
                  <a:schemeClr val="tx1"/>
                </a:solidFill>
              </a:rPr>
              <a:t> and </a:t>
            </a:r>
            <a:r>
              <a:rPr lang="pl-PL" dirty="0" err="1" smtClean="0">
                <a:solidFill>
                  <a:schemeClr val="tx1"/>
                </a:solidFill>
              </a:rPr>
              <a:t>personal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political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parties</a:t>
            </a:r>
            <a:r>
              <a:rPr lang="en-US" dirty="0">
                <a:solidFill>
                  <a:schemeClr val="tx1"/>
                </a:solidFill>
              </a:rPr>
              <a:t>?</a:t>
            </a:r>
          </a:p>
          <a:p>
            <a:pPr algn="just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474879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2" y="685800"/>
            <a:ext cx="10660728" cy="5374758"/>
          </a:xfrm>
        </p:spPr>
        <p:txBody>
          <a:bodyPr anchor="t">
            <a:normAutofit/>
          </a:bodyPr>
          <a:lstStyle/>
          <a:p>
            <a:endParaRPr lang="pl-PL" dirty="0"/>
          </a:p>
          <a:p>
            <a:r>
              <a:rPr lang="pl-PL" dirty="0" smtClean="0">
                <a:solidFill>
                  <a:schemeClr val="tx1"/>
                </a:solidFill>
              </a:rPr>
              <a:t>W</a:t>
            </a:r>
            <a:r>
              <a:rPr lang="en-US" dirty="0" smtClean="0">
                <a:solidFill>
                  <a:schemeClr val="tx1"/>
                </a:solidFill>
              </a:rPr>
              <a:t>hat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are</a:t>
            </a:r>
            <a:r>
              <a:rPr lang="pl-PL" dirty="0" smtClean="0">
                <a:solidFill>
                  <a:schemeClr val="tx1"/>
                </a:solidFill>
              </a:rPr>
              <a:t> establishment, </a:t>
            </a:r>
            <a:r>
              <a:rPr lang="pl-PL" dirty="0" err="1" smtClean="0">
                <a:solidFill>
                  <a:schemeClr val="tx1"/>
                </a:solidFill>
              </a:rPr>
              <a:t>antiestablishment</a:t>
            </a:r>
            <a:r>
              <a:rPr lang="pl-PL" dirty="0" smtClean="0">
                <a:solidFill>
                  <a:schemeClr val="tx1"/>
                </a:solidFill>
              </a:rPr>
              <a:t> and </a:t>
            </a:r>
            <a:r>
              <a:rPr lang="pl-PL" dirty="0" err="1" smtClean="0">
                <a:solidFill>
                  <a:schemeClr val="tx1"/>
                </a:solidFill>
              </a:rPr>
              <a:t>antisystem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political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parties</a:t>
            </a:r>
            <a:r>
              <a:rPr lang="pl-PL" dirty="0" smtClean="0">
                <a:solidFill>
                  <a:schemeClr val="tx1"/>
                </a:solidFill>
              </a:rPr>
              <a:t>?</a:t>
            </a:r>
          </a:p>
          <a:p>
            <a:endParaRPr lang="pl-PL" dirty="0" smtClean="0">
              <a:solidFill>
                <a:schemeClr val="tx1"/>
              </a:solidFill>
            </a:endParaRPr>
          </a:p>
          <a:p>
            <a:r>
              <a:rPr lang="pl-PL" dirty="0" smtClean="0">
                <a:solidFill>
                  <a:schemeClr val="tx1"/>
                </a:solidFill>
              </a:rPr>
              <a:t>W</a:t>
            </a:r>
            <a:r>
              <a:rPr lang="en-US" dirty="0">
                <a:solidFill>
                  <a:schemeClr val="tx1"/>
                </a:solidFill>
              </a:rPr>
              <a:t>hat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is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smtClean="0">
                <a:solidFill>
                  <a:schemeClr val="tx1"/>
                </a:solidFill>
              </a:rPr>
              <a:t>a one-party system?</a:t>
            </a:r>
            <a:endParaRPr lang="pl-PL" dirty="0">
              <a:solidFill>
                <a:schemeClr val="tx1"/>
              </a:solidFill>
            </a:endParaRPr>
          </a:p>
          <a:p>
            <a:endParaRPr lang="pl-PL" dirty="0">
              <a:solidFill>
                <a:schemeClr val="tx1"/>
              </a:solidFill>
            </a:endParaRPr>
          </a:p>
          <a:p>
            <a:pPr algn="just"/>
            <a:r>
              <a:rPr lang="pl-PL" dirty="0" err="1">
                <a:solidFill>
                  <a:schemeClr val="tx1"/>
                </a:solidFill>
              </a:rPr>
              <a:t>What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is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the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two-party</a:t>
            </a:r>
            <a:r>
              <a:rPr lang="pl-PL" dirty="0" smtClean="0">
                <a:solidFill>
                  <a:schemeClr val="tx1"/>
                </a:solidFill>
              </a:rPr>
              <a:t> system?</a:t>
            </a:r>
          </a:p>
          <a:p>
            <a:pPr algn="just"/>
            <a:endParaRPr lang="pl-PL" dirty="0" smtClean="0">
              <a:solidFill>
                <a:schemeClr val="tx1"/>
              </a:solidFill>
            </a:endParaRPr>
          </a:p>
          <a:p>
            <a:pPr algn="just"/>
            <a:r>
              <a:rPr lang="pl-PL" dirty="0" err="1" smtClean="0">
                <a:solidFill>
                  <a:schemeClr val="tx1"/>
                </a:solidFill>
              </a:rPr>
              <a:t>What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is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the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multiparty</a:t>
            </a:r>
            <a:r>
              <a:rPr lang="pl-PL" dirty="0" smtClean="0">
                <a:solidFill>
                  <a:schemeClr val="tx1"/>
                </a:solidFill>
              </a:rPr>
              <a:t> system? </a:t>
            </a:r>
            <a:endParaRPr lang="pl-PL" dirty="0">
              <a:solidFill>
                <a:schemeClr val="tx1"/>
              </a:solidFill>
            </a:endParaRPr>
          </a:p>
          <a:p>
            <a:pPr algn="just"/>
            <a:endParaRPr lang="pl-PL" dirty="0">
              <a:solidFill>
                <a:schemeClr val="tx1"/>
              </a:solidFill>
            </a:endParaRPr>
          </a:p>
          <a:p>
            <a:r>
              <a:rPr lang="pl-PL" dirty="0" err="1" smtClean="0">
                <a:solidFill>
                  <a:schemeClr val="tx1"/>
                </a:solidFill>
              </a:rPr>
              <a:t>How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>
                <a:solidFill>
                  <a:schemeClr val="tx1"/>
                </a:solidFill>
              </a:rPr>
              <a:t>do </a:t>
            </a:r>
            <a:r>
              <a:rPr lang="pl-PL" dirty="0" err="1">
                <a:solidFill>
                  <a:schemeClr val="tx1"/>
                </a:solidFill>
              </a:rPr>
              <a:t>political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parties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perform</a:t>
            </a:r>
            <a:r>
              <a:rPr lang="pl-PL" dirty="0">
                <a:solidFill>
                  <a:schemeClr val="tx1"/>
                </a:solidFill>
              </a:rPr>
              <a:t> in </a:t>
            </a:r>
            <a:r>
              <a:rPr lang="en-US" dirty="0">
                <a:solidFill>
                  <a:schemeClr val="tx1"/>
                </a:solidFill>
              </a:rPr>
              <a:t>nondemocratic countries</a:t>
            </a:r>
            <a:r>
              <a:rPr lang="pl-PL" dirty="0">
                <a:solidFill>
                  <a:schemeClr val="tx1"/>
                </a:solidFill>
              </a:rPr>
              <a:t>?</a:t>
            </a:r>
          </a:p>
          <a:p>
            <a:pPr algn="just"/>
            <a:endParaRPr lang="pl-PL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33903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5640572"/>
          </a:xfrm>
        </p:spPr>
        <p:txBody>
          <a:bodyPr anchor="t"/>
          <a:lstStyle/>
          <a:p>
            <a:pPr marL="0" indent="0" algn="ctr">
              <a:buNone/>
            </a:pPr>
            <a:r>
              <a:rPr lang="en-US" sz="2800" dirty="0">
                <a:solidFill>
                  <a:schemeClr val="tx1"/>
                </a:solidFill>
              </a:rPr>
              <a:t>Elections</a:t>
            </a:r>
            <a:endParaRPr lang="pl-PL" sz="28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pl-PL" dirty="0">
              <a:solidFill>
                <a:schemeClr val="tx1"/>
              </a:solidFill>
            </a:endParaRPr>
          </a:p>
          <a:p>
            <a:pPr algn="just"/>
            <a:r>
              <a:rPr lang="pl-PL" dirty="0" err="1">
                <a:solidFill>
                  <a:schemeClr val="tx1"/>
                </a:solidFill>
              </a:rPr>
              <a:t>What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are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elections</a:t>
            </a:r>
            <a:r>
              <a:rPr lang="pl-PL" dirty="0">
                <a:solidFill>
                  <a:schemeClr val="tx1"/>
                </a:solidFill>
              </a:rPr>
              <a:t>?</a:t>
            </a:r>
          </a:p>
          <a:p>
            <a:pPr algn="just"/>
            <a:endParaRPr lang="pl-PL" dirty="0">
              <a:solidFill>
                <a:schemeClr val="tx1"/>
              </a:solidFill>
            </a:endParaRPr>
          </a:p>
          <a:p>
            <a:pPr algn="just"/>
            <a:r>
              <a:rPr lang="pl-PL" dirty="0" err="1">
                <a:solidFill>
                  <a:schemeClr val="tx1"/>
                </a:solidFill>
              </a:rPr>
              <a:t>What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is</a:t>
            </a:r>
            <a:r>
              <a:rPr lang="pl-PL" dirty="0">
                <a:solidFill>
                  <a:schemeClr val="tx1"/>
                </a:solidFill>
              </a:rPr>
              <a:t> the </a:t>
            </a:r>
            <a:r>
              <a:rPr lang="pl-PL" dirty="0" err="1">
                <a:solidFill>
                  <a:schemeClr val="tx1"/>
                </a:solidFill>
              </a:rPr>
              <a:t>purpose</a:t>
            </a:r>
            <a:r>
              <a:rPr lang="pl-PL" dirty="0">
                <a:solidFill>
                  <a:schemeClr val="tx1"/>
                </a:solidFill>
              </a:rPr>
              <a:t> of </a:t>
            </a:r>
            <a:r>
              <a:rPr lang="pl-PL" dirty="0" err="1">
                <a:solidFill>
                  <a:schemeClr val="tx1"/>
                </a:solidFill>
              </a:rPr>
              <a:t>elections</a:t>
            </a:r>
            <a:r>
              <a:rPr lang="pl-PL" dirty="0">
                <a:solidFill>
                  <a:schemeClr val="tx1"/>
                </a:solidFill>
              </a:rPr>
              <a:t>?</a:t>
            </a:r>
          </a:p>
          <a:p>
            <a:pPr algn="just"/>
            <a:endParaRPr lang="pl-PL" dirty="0">
              <a:solidFill>
                <a:schemeClr val="tx1"/>
              </a:solidFill>
            </a:endParaRPr>
          </a:p>
          <a:p>
            <a:pPr algn="just"/>
            <a:r>
              <a:rPr lang="pl-PL" dirty="0" err="1">
                <a:solidFill>
                  <a:schemeClr val="tx1"/>
                </a:solidFill>
              </a:rPr>
              <a:t>Why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elections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are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so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important</a:t>
            </a:r>
            <a:r>
              <a:rPr lang="pl-PL" dirty="0">
                <a:solidFill>
                  <a:schemeClr val="tx1"/>
                </a:solidFill>
              </a:rPr>
              <a:t>?</a:t>
            </a:r>
          </a:p>
          <a:p>
            <a:pPr algn="just"/>
            <a:endParaRPr lang="pl-PL" dirty="0">
              <a:solidFill>
                <a:schemeClr val="tx1"/>
              </a:solidFill>
            </a:endParaRPr>
          </a:p>
          <a:p>
            <a:pPr algn="just"/>
            <a:r>
              <a:rPr lang="pl-PL" dirty="0" err="1">
                <a:solidFill>
                  <a:schemeClr val="tx1"/>
                </a:solidFill>
              </a:rPr>
              <a:t>Are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elections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limited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only</a:t>
            </a:r>
            <a:r>
              <a:rPr lang="pl-PL" dirty="0">
                <a:solidFill>
                  <a:schemeClr val="tx1"/>
                </a:solidFill>
              </a:rPr>
              <a:t> to </a:t>
            </a:r>
            <a:r>
              <a:rPr lang="en-US" dirty="0">
                <a:solidFill>
                  <a:schemeClr val="tx1"/>
                </a:solidFill>
              </a:rPr>
              <a:t>democratic countries</a:t>
            </a:r>
            <a:r>
              <a:rPr lang="pl-PL" dirty="0" smtClean="0">
                <a:solidFill>
                  <a:schemeClr val="tx1"/>
                </a:solidFill>
              </a:rPr>
              <a:t>?</a:t>
            </a:r>
            <a:endParaRPr lang="pl-PL" smtClean="0">
              <a:solidFill>
                <a:schemeClr val="tx1"/>
              </a:solidFill>
            </a:endParaRPr>
          </a:p>
          <a:p>
            <a:pPr algn="just"/>
            <a:endParaRPr lang="pl-PL" dirty="0" smtClean="0">
              <a:solidFill>
                <a:schemeClr val="tx1"/>
              </a:solidFill>
            </a:endParaRPr>
          </a:p>
          <a:p>
            <a:pPr algn="just"/>
            <a:r>
              <a:rPr lang="pl-PL" dirty="0" err="1" smtClean="0">
                <a:solidFill>
                  <a:schemeClr val="tx1"/>
                </a:solidFill>
              </a:rPr>
              <a:t>What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are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the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conditions</a:t>
            </a:r>
            <a:r>
              <a:rPr lang="pl-PL" dirty="0" smtClean="0">
                <a:solidFill>
                  <a:schemeClr val="tx1"/>
                </a:solidFill>
              </a:rPr>
              <a:t> of </a:t>
            </a:r>
            <a:r>
              <a:rPr lang="pl-PL" dirty="0" err="1" smtClean="0">
                <a:solidFill>
                  <a:schemeClr val="tx1"/>
                </a:solidFill>
              </a:rPr>
              <a:t>honest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elections</a:t>
            </a:r>
            <a:r>
              <a:rPr lang="pl-PL" dirty="0" smtClean="0">
                <a:solidFill>
                  <a:schemeClr val="tx1"/>
                </a:solidFill>
              </a:rPr>
              <a:t>? </a:t>
            </a:r>
          </a:p>
          <a:p>
            <a:pPr algn="just"/>
            <a:endParaRPr lang="pl-PL" dirty="0">
              <a:solidFill>
                <a:schemeClr val="tx1"/>
              </a:solidFill>
            </a:endParaRPr>
          </a:p>
          <a:p>
            <a:pPr algn="just"/>
            <a:endParaRPr lang="pl-PL" dirty="0"/>
          </a:p>
          <a:p>
            <a:pPr algn="just"/>
            <a:endParaRPr lang="pl-PL" dirty="0"/>
          </a:p>
          <a:p>
            <a:pPr algn="just"/>
            <a:endParaRPr lang="pl-PL" dirty="0"/>
          </a:p>
          <a:p>
            <a:pPr algn="just"/>
            <a:endParaRPr lang="pl-PL" dirty="0"/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12962366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4736805"/>
          </a:xfrm>
        </p:spPr>
        <p:txBody>
          <a:bodyPr anchor="t">
            <a:normAutofit/>
          </a:bodyPr>
          <a:lstStyle/>
          <a:p>
            <a:pPr marL="0" indent="0" algn="ctr">
              <a:buNone/>
            </a:pPr>
            <a:r>
              <a:rPr lang="pl-PL" sz="2800" dirty="0" err="1">
                <a:solidFill>
                  <a:schemeClr val="tx1"/>
                </a:solidFill>
              </a:rPr>
              <a:t>Social</a:t>
            </a:r>
            <a:r>
              <a:rPr lang="pl-PL" sz="2800" dirty="0">
                <a:solidFill>
                  <a:schemeClr val="tx1"/>
                </a:solidFill>
              </a:rPr>
              <a:t> </a:t>
            </a:r>
            <a:r>
              <a:rPr lang="pl-PL" sz="2800" dirty="0" err="1">
                <a:solidFill>
                  <a:schemeClr val="tx1"/>
                </a:solidFill>
              </a:rPr>
              <a:t>Movements</a:t>
            </a:r>
            <a:r>
              <a:rPr lang="pl-PL" sz="2800" dirty="0">
                <a:solidFill>
                  <a:schemeClr val="tx1"/>
                </a:solidFill>
              </a:rPr>
              <a:t> </a:t>
            </a:r>
          </a:p>
          <a:p>
            <a:pPr algn="just"/>
            <a:endParaRPr lang="pl-PL" dirty="0">
              <a:solidFill>
                <a:schemeClr val="tx1"/>
              </a:solidFill>
            </a:endParaRPr>
          </a:p>
          <a:p>
            <a:pPr algn="just"/>
            <a:r>
              <a:rPr lang="pl-PL" dirty="0" err="1">
                <a:solidFill>
                  <a:schemeClr val="tx1"/>
                </a:solidFill>
              </a:rPr>
              <a:t>What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are</a:t>
            </a:r>
            <a:r>
              <a:rPr lang="pl-PL" dirty="0">
                <a:solidFill>
                  <a:schemeClr val="tx1"/>
                </a:solidFill>
              </a:rPr>
              <a:t> the </a:t>
            </a:r>
            <a:r>
              <a:rPr lang="pl-PL" dirty="0" err="1">
                <a:solidFill>
                  <a:schemeClr val="tx1"/>
                </a:solidFill>
              </a:rPr>
              <a:t>social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movements</a:t>
            </a:r>
            <a:r>
              <a:rPr lang="pl-PL" dirty="0">
                <a:solidFill>
                  <a:schemeClr val="tx1"/>
                </a:solidFill>
              </a:rPr>
              <a:t>?</a:t>
            </a:r>
          </a:p>
          <a:p>
            <a:pPr algn="just"/>
            <a:endParaRPr lang="pl-PL" dirty="0">
              <a:solidFill>
                <a:schemeClr val="tx1"/>
              </a:solidFill>
            </a:endParaRPr>
          </a:p>
          <a:p>
            <a:pPr algn="just"/>
            <a:r>
              <a:rPr lang="pl-PL" dirty="0" err="1">
                <a:solidFill>
                  <a:schemeClr val="tx1"/>
                </a:solidFill>
              </a:rPr>
              <a:t>Is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there</a:t>
            </a:r>
            <a:r>
              <a:rPr lang="pl-PL" dirty="0">
                <a:solidFill>
                  <a:schemeClr val="tx1"/>
                </a:solidFill>
              </a:rPr>
              <a:t> a </a:t>
            </a:r>
            <a:r>
              <a:rPr lang="en-US" dirty="0">
                <a:solidFill>
                  <a:schemeClr val="tx1"/>
                </a:solidFill>
              </a:rPr>
              <a:t>single definition of a social movement</a:t>
            </a:r>
            <a:r>
              <a:rPr lang="pl-PL" dirty="0">
                <a:solidFill>
                  <a:schemeClr val="tx1"/>
                </a:solidFill>
              </a:rPr>
              <a:t>?</a:t>
            </a:r>
          </a:p>
          <a:p>
            <a:pPr algn="just"/>
            <a:endParaRPr lang="pl-PL" dirty="0">
              <a:solidFill>
                <a:schemeClr val="tx1"/>
              </a:solidFill>
            </a:endParaRPr>
          </a:p>
          <a:p>
            <a:pPr algn="just"/>
            <a:r>
              <a:rPr lang="pl-PL" dirty="0" err="1">
                <a:solidFill>
                  <a:schemeClr val="tx1"/>
                </a:solidFill>
              </a:rPr>
              <a:t>What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is</a:t>
            </a:r>
            <a:r>
              <a:rPr lang="pl-PL" dirty="0">
                <a:solidFill>
                  <a:schemeClr val="tx1"/>
                </a:solidFill>
              </a:rPr>
              <a:t> the </a:t>
            </a:r>
            <a:r>
              <a:rPr lang="pl-PL" dirty="0" err="1">
                <a:solidFill>
                  <a:schemeClr val="tx1"/>
                </a:solidFill>
              </a:rPr>
              <a:t>history</a:t>
            </a:r>
            <a:r>
              <a:rPr lang="pl-PL" dirty="0">
                <a:solidFill>
                  <a:schemeClr val="tx1"/>
                </a:solidFill>
              </a:rPr>
              <a:t> of </a:t>
            </a:r>
            <a:r>
              <a:rPr lang="pl-PL" dirty="0" err="1">
                <a:solidFill>
                  <a:schemeClr val="tx1"/>
                </a:solidFill>
              </a:rPr>
              <a:t>social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movements</a:t>
            </a:r>
            <a:r>
              <a:rPr lang="pl-PL" dirty="0">
                <a:solidFill>
                  <a:schemeClr val="tx1"/>
                </a:solidFill>
              </a:rPr>
              <a:t>?</a:t>
            </a:r>
          </a:p>
          <a:p>
            <a:pPr algn="just"/>
            <a:endParaRPr lang="pl-PL" dirty="0"/>
          </a:p>
          <a:p>
            <a:pPr algn="just"/>
            <a:endParaRPr lang="pl-PL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6675083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1" y="685800"/>
            <a:ext cx="10224793" cy="5023884"/>
          </a:xfrm>
        </p:spPr>
        <p:txBody>
          <a:bodyPr>
            <a:normAutofit/>
          </a:bodyPr>
          <a:lstStyle/>
          <a:p>
            <a:r>
              <a:rPr lang="pl-PL" dirty="0">
                <a:solidFill>
                  <a:schemeClr val="tx1"/>
                </a:solidFill>
              </a:rPr>
              <a:t>How </a:t>
            </a:r>
            <a:r>
              <a:rPr lang="pl-PL" dirty="0" err="1">
                <a:solidFill>
                  <a:schemeClr val="tx1"/>
                </a:solidFill>
              </a:rPr>
              <a:t>does</a:t>
            </a:r>
            <a:r>
              <a:rPr lang="pl-PL" dirty="0">
                <a:solidFill>
                  <a:schemeClr val="tx1"/>
                </a:solidFill>
              </a:rPr>
              <a:t> the </a:t>
            </a:r>
            <a:r>
              <a:rPr lang="pl-PL" dirty="0" err="1">
                <a:solidFill>
                  <a:schemeClr val="tx1"/>
                </a:solidFill>
              </a:rPr>
              <a:t>social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movement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work</a:t>
            </a:r>
            <a:r>
              <a:rPr lang="pl-PL" dirty="0">
                <a:solidFill>
                  <a:schemeClr val="tx1"/>
                </a:solidFill>
              </a:rPr>
              <a:t>?</a:t>
            </a:r>
          </a:p>
          <a:p>
            <a:endParaRPr lang="pl-PL" dirty="0">
              <a:solidFill>
                <a:schemeClr val="tx1"/>
              </a:solidFill>
            </a:endParaRPr>
          </a:p>
          <a:p>
            <a:r>
              <a:rPr lang="pl-PL" dirty="0" err="1" smtClean="0">
                <a:solidFill>
                  <a:schemeClr val="tx1"/>
                </a:solidFill>
              </a:rPr>
              <a:t>What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is</a:t>
            </a:r>
            <a:r>
              <a:rPr lang="pl-PL" dirty="0" smtClean="0">
                <a:solidFill>
                  <a:schemeClr val="tx1"/>
                </a:solidFill>
              </a:rPr>
              <a:t> a </a:t>
            </a:r>
            <a:r>
              <a:rPr lang="pl-PL" dirty="0" err="1">
                <a:solidFill>
                  <a:schemeClr val="tx1"/>
                </a:solidFill>
              </a:rPr>
              <a:t>civil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disobedience</a:t>
            </a:r>
            <a:r>
              <a:rPr lang="pl-PL" dirty="0">
                <a:solidFill>
                  <a:schemeClr val="tx1"/>
                </a:solidFill>
              </a:rPr>
              <a:t>?</a:t>
            </a:r>
          </a:p>
          <a:p>
            <a:pPr marL="0" indent="0">
              <a:buNone/>
            </a:pPr>
            <a:endParaRPr lang="pl-PL" dirty="0">
              <a:solidFill>
                <a:schemeClr val="tx1"/>
              </a:solidFill>
            </a:endParaRPr>
          </a:p>
          <a:p>
            <a:r>
              <a:rPr lang="pl-PL" dirty="0" err="1">
                <a:solidFill>
                  <a:schemeClr val="tx1"/>
                </a:solidFill>
              </a:rPr>
              <a:t>Is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there</a:t>
            </a:r>
            <a:r>
              <a:rPr lang="pl-PL" dirty="0">
                <a:solidFill>
                  <a:schemeClr val="tx1"/>
                </a:solidFill>
              </a:rPr>
              <a:t> a </a:t>
            </a:r>
            <a:r>
              <a:rPr lang="pl-PL" dirty="0" err="1">
                <a:solidFill>
                  <a:schemeClr val="tx1"/>
                </a:solidFill>
              </a:rPr>
              <a:t>conection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beteen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civil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disobedience</a:t>
            </a:r>
            <a:r>
              <a:rPr lang="pl-PL" dirty="0">
                <a:solidFill>
                  <a:schemeClr val="tx1"/>
                </a:solidFill>
              </a:rPr>
              <a:t> and </a:t>
            </a:r>
            <a:r>
              <a:rPr lang="en-US" dirty="0">
                <a:solidFill>
                  <a:schemeClr val="tx1"/>
                </a:solidFill>
              </a:rPr>
              <a:t>social movements</a:t>
            </a:r>
            <a:r>
              <a:rPr lang="pl-PL" dirty="0">
                <a:solidFill>
                  <a:schemeClr val="tx1"/>
                </a:solidFill>
              </a:rPr>
              <a:t>?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944422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4736805"/>
          </a:xfrm>
        </p:spPr>
        <p:txBody>
          <a:bodyPr anchor="t">
            <a:normAutofit/>
          </a:bodyPr>
          <a:lstStyle/>
          <a:p>
            <a:pPr marL="0" indent="0" algn="ctr">
              <a:buNone/>
            </a:pPr>
            <a:r>
              <a:rPr lang="pl-PL" sz="2800" dirty="0" err="1" smtClean="0">
                <a:solidFill>
                  <a:schemeClr val="tx1"/>
                </a:solidFill>
              </a:rPr>
              <a:t>Elites</a:t>
            </a:r>
            <a:r>
              <a:rPr lang="pl-PL" sz="2800" dirty="0" smtClean="0">
                <a:solidFill>
                  <a:schemeClr val="tx1"/>
                </a:solidFill>
              </a:rPr>
              <a:t>  </a:t>
            </a:r>
          </a:p>
          <a:p>
            <a:pPr algn="just"/>
            <a:endParaRPr lang="pl-PL" dirty="0">
              <a:solidFill>
                <a:schemeClr val="tx1"/>
              </a:solidFill>
            </a:endParaRPr>
          </a:p>
          <a:p>
            <a:pPr algn="just"/>
            <a:r>
              <a:rPr lang="pl-PL" dirty="0" err="1">
                <a:solidFill>
                  <a:schemeClr val="tx1"/>
                </a:solidFill>
              </a:rPr>
              <a:t>What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is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the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elite</a:t>
            </a:r>
            <a:r>
              <a:rPr lang="pl-PL" dirty="0" smtClean="0">
                <a:solidFill>
                  <a:schemeClr val="tx1"/>
                </a:solidFill>
              </a:rPr>
              <a:t>?</a:t>
            </a:r>
            <a:endParaRPr lang="pl-PL" dirty="0">
              <a:solidFill>
                <a:schemeClr val="tx1"/>
              </a:solidFill>
            </a:endParaRPr>
          </a:p>
          <a:p>
            <a:pPr algn="just"/>
            <a:endParaRPr lang="pl-PL" dirty="0">
              <a:solidFill>
                <a:schemeClr val="tx1"/>
              </a:solidFill>
            </a:endParaRPr>
          </a:p>
          <a:p>
            <a:pPr algn="just"/>
            <a:r>
              <a:rPr lang="pl-PL" dirty="0" err="1" smtClean="0">
                <a:solidFill>
                  <a:schemeClr val="tx1"/>
                </a:solidFill>
              </a:rPr>
              <a:t>What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kind</a:t>
            </a:r>
            <a:r>
              <a:rPr lang="pl-PL" dirty="0" smtClean="0">
                <a:solidFill>
                  <a:schemeClr val="tx1"/>
                </a:solidFill>
              </a:rPr>
              <a:t> of </a:t>
            </a:r>
            <a:r>
              <a:rPr lang="pl-PL" dirty="0" err="1" smtClean="0">
                <a:solidFill>
                  <a:schemeClr val="tx1"/>
                </a:solidFill>
              </a:rPr>
              <a:t>elites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are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there</a:t>
            </a:r>
            <a:r>
              <a:rPr lang="pl-PL" dirty="0" smtClean="0">
                <a:solidFill>
                  <a:schemeClr val="tx1"/>
                </a:solidFill>
              </a:rPr>
              <a:t>? </a:t>
            </a:r>
            <a:endParaRPr lang="pl-PL" dirty="0">
              <a:solidFill>
                <a:schemeClr val="tx1"/>
              </a:solidFill>
            </a:endParaRPr>
          </a:p>
          <a:p>
            <a:pPr algn="just"/>
            <a:endParaRPr lang="pl-PL" dirty="0">
              <a:solidFill>
                <a:schemeClr val="tx1"/>
              </a:solidFill>
            </a:endParaRPr>
          </a:p>
          <a:p>
            <a:pPr algn="just"/>
            <a:r>
              <a:rPr lang="pl-PL" dirty="0" err="1">
                <a:solidFill>
                  <a:schemeClr val="tx1"/>
                </a:solidFill>
              </a:rPr>
              <a:t>What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is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the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circulation</a:t>
            </a:r>
            <a:r>
              <a:rPr lang="pl-PL" dirty="0" smtClean="0">
                <a:solidFill>
                  <a:schemeClr val="tx1"/>
                </a:solidFill>
              </a:rPr>
              <a:t> of </a:t>
            </a:r>
            <a:r>
              <a:rPr lang="pl-PL" dirty="0" err="1" smtClean="0">
                <a:solidFill>
                  <a:schemeClr val="tx1"/>
                </a:solidFill>
              </a:rPr>
              <a:t>elites</a:t>
            </a:r>
            <a:r>
              <a:rPr lang="pl-PL" dirty="0" smtClean="0">
                <a:solidFill>
                  <a:schemeClr val="tx1"/>
                </a:solidFill>
              </a:rPr>
              <a:t>?</a:t>
            </a:r>
            <a:endParaRPr lang="pl-PL" dirty="0">
              <a:solidFill>
                <a:schemeClr val="tx1"/>
              </a:solidFill>
            </a:endParaRPr>
          </a:p>
          <a:p>
            <a:pPr algn="just"/>
            <a:endParaRPr lang="pl-PL" dirty="0">
              <a:solidFill>
                <a:schemeClr val="tx1"/>
              </a:solidFill>
            </a:endParaRPr>
          </a:p>
          <a:p>
            <a:pPr algn="just"/>
            <a:r>
              <a:rPr lang="pl-PL" dirty="0" err="1" smtClean="0">
                <a:solidFill>
                  <a:schemeClr val="tx1"/>
                </a:solidFill>
              </a:rPr>
              <a:t>What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is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the</a:t>
            </a:r>
            <a:r>
              <a:rPr lang="pl-PL" dirty="0" smtClean="0">
                <a:solidFill>
                  <a:schemeClr val="tx1"/>
                </a:solidFill>
              </a:rPr>
              <a:t> iron law of oligarchy?</a:t>
            </a:r>
            <a:endParaRPr lang="pl-PL" dirty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pl-PL" dirty="0" smtClean="0">
                <a:solidFill>
                  <a:schemeClr val="tx1"/>
                </a:solidFill>
              </a:rPr>
              <a:t> </a:t>
            </a:r>
            <a:endParaRPr lang="pl-PL" dirty="0">
              <a:solidFill>
                <a:schemeClr val="tx1"/>
              </a:solidFill>
            </a:endParaRPr>
          </a:p>
          <a:p>
            <a:pPr algn="just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675083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1" y="685800"/>
            <a:ext cx="10044039" cy="5523614"/>
          </a:xfrm>
        </p:spPr>
        <p:txBody>
          <a:bodyPr anchor="t"/>
          <a:lstStyle/>
          <a:p>
            <a:pPr marL="0" indent="0" algn="ctr">
              <a:buNone/>
            </a:pPr>
            <a:r>
              <a:rPr lang="pl-PL" sz="2800" dirty="0">
                <a:solidFill>
                  <a:schemeClr val="tx1"/>
                </a:solidFill>
              </a:rPr>
              <a:t>Communications Media</a:t>
            </a:r>
          </a:p>
          <a:p>
            <a:pPr marL="0" indent="0">
              <a:buNone/>
            </a:pPr>
            <a:endParaRPr lang="pl-PL" dirty="0">
              <a:solidFill>
                <a:schemeClr val="tx1"/>
              </a:solidFill>
            </a:endParaRPr>
          </a:p>
          <a:p>
            <a:r>
              <a:rPr lang="pl-PL" dirty="0" err="1">
                <a:solidFill>
                  <a:schemeClr val="tx1"/>
                </a:solidFill>
              </a:rPr>
              <a:t>What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are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communications</a:t>
            </a:r>
            <a:r>
              <a:rPr lang="pl-PL" dirty="0">
                <a:solidFill>
                  <a:schemeClr val="tx1"/>
                </a:solidFill>
              </a:rPr>
              <a:t> media?</a:t>
            </a:r>
          </a:p>
          <a:p>
            <a:endParaRPr lang="pl-PL" dirty="0">
              <a:solidFill>
                <a:schemeClr val="tx1"/>
              </a:solidFill>
            </a:endParaRPr>
          </a:p>
          <a:p>
            <a:r>
              <a:rPr lang="pl-PL" dirty="0" err="1">
                <a:solidFill>
                  <a:schemeClr val="tx1"/>
                </a:solidFill>
              </a:rPr>
              <a:t>Why</a:t>
            </a:r>
            <a:r>
              <a:rPr lang="pl-PL" dirty="0">
                <a:solidFill>
                  <a:schemeClr val="tx1"/>
                </a:solidFill>
              </a:rPr>
              <a:t> the </a:t>
            </a:r>
            <a:r>
              <a:rPr lang="pl-PL" dirty="0" err="1">
                <a:solidFill>
                  <a:schemeClr val="tx1"/>
                </a:solidFill>
              </a:rPr>
              <a:t>communications</a:t>
            </a:r>
            <a:r>
              <a:rPr lang="pl-PL" dirty="0">
                <a:solidFill>
                  <a:schemeClr val="tx1"/>
                </a:solidFill>
              </a:rPr>
              <a:t> media </a:t>
            </a:r>
            <a:r>
              <a:rPr lang="pl-PL" dirty="0" err="1">
                <a:solidFill>
                  <a:schemeClr val="tx1"/>
                </a:solidFill>
              </a:rPr>
              <a:t>are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important</a:t>
            </a:r>
            <a:r>
              <a:rPr lang="pl-PL" dirty="0">
                <a:solidFill>
                  <a:schemeClr val="tx1"/>
                </a:solidFill>
              </a:rPr>
              <a:t>?</a:t>
            </a:r>
          </a:p>
          <a:p>
            <a:endParaRPr lang="pl-PL" dirty="0">
              <a:solidFill>
                <a:schemeClr val="tx1"/>
              </a:solidFill>
            </a:endParaRPr>
          </a:p>
          <a:p>
            <a:r>
              <a:rPr lang="pl-PL" dirty="0">
                <a:solidFill>
                  <a:schemeClr val="tx1"/>
                </a:solidFill>
              </a:rPr>
              <a:t>How do the </a:t>
            </a:r>
            <a:r>
              <a:rPr lang="pl-PL" dirty="0" err="1">
                <a:solidFill>
                  <a:schemeClr val="tx1"/>
                </a:solidFill>
              </a:rPr>
              <a:t>communications</a:t>
            </a:r>
            <a:r>
              <a:rPr lang="pl-PL" dirty="0">
                <a:solidFill>
                  <a:schemeClr val="tx1"/>
                </a:solidFill>
              </a:rPr>
              <a:t> media </a:t>
            </a:r>
            <a:r>
              <a:rPr lang="en-US" dirty="0">
                <a:solidFill>
                  <a:schemeClr val="tx1"/>
                </a:solidFill>
              </a:rPr>
              <a:t>influence on politics</a:t>
            </a:r>
            <a:r>
              <a:rPr lang="pl-PL" dirty="0">
                <a:solidFill>
                  <a:schemeClr val="tx1"/>
                </a:solidFill>
              </a:rPr>
              <a:t>?</a:t>
            </a:r>
          </a:p>
          <a:p>
            <a:endParaRPr lang="pl-PL" dirty="0">
              <a:solidFill>
                <a:schemeClr val="tx1"/>
              </a:solidFill>
            </a:endParaRPr>
          </a:p>
          <a:p>
            <a:r>
              <a:rPr lang="pl-PL" dirty="0" err="1" smtClean="0">
                <a:solidFill>
                  <a:schemeClr val="tx1"/>
                </a:solidFill>
              </a:rPr>
              <a:t>Is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it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important</a:t>
            </a:r>
            <a:r>
              <a:rPr lang="pl-PL" dirty="0" smtClean="0">
                <a:solidFill>
                  <a:schemeClr val="tx1"/>
                </a:solidFill>
              </a:rPr>
              <a:t> to </a:t>
            </a:r>
            <a:r>
              <a:rPr lang="pl-PL" dirty="0" err="1" smtClean="0">
                <a:solidFill>
                  <a:schemeClr val="tx1"/>
                </a:solidFill>
              </a:rPr>
              <a:t>know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who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>
                <a:solidFill>
                  <a:schemeClr val="tx1"/>
                </a:solidFill>
              </a:rPr>
              <a:t>controls </a:t>
            </a:r>
            <a:r>
              <a:rPr lang="pl-PL" dirty="0" err="1" smtClean="0">
                <a:solidFill>
                  <a:schemeClr val="tx1"/>
                </a:solidFill>
              </a:rPr>
              <a:t>or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owns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the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communications</a:t>
            </a:r>
            <a:r>
              <a:rPr lang="pl-PL" dirty="0">
                <a:solidFill>
                  <a:schemeClr val="tx1"/>
                </a:solidFill>
              </a:rPr>
              <a:t> media?</a:t>
            </a:r>
          </a:p>
          <a:p>
            <a:endParaRPr lang="pl-PL" dirty="0">
              <a:solidFill>
                <a:schemeClr val="tx1"/>
              </a:solidFill>
            </a:endParaRPr>
          </a:p>
          <a:p>
            <a:r>
              <a:rPr lang="pl-PL" dirty="0" err="1" smtClean="0">
                <a:solidFill>
                  <a:schemeClr val="tx1"/>
                </a:solidFill>
              </a:rPr>
              <a:t>What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is</a:t>
            </a:r>
            <a:r>
              <a:rPr lang="pl-PL" dirty="0" smtClean="0">
                <a:solidFill>
                  <a:schemeClr val="tx1"/>
                </a:solidFill>
              </a:rPr>
              <a:t> a </a:t>
            </a:r>
            <a:r>
              <a:rPr lang="pl-PL" dirty="0" err="1" smtClean="0">
                <a:solidFill>
                  <a:schemeClr val="tx1"/>
                </a:solidFill>
              </a:rPr>
              <a:t>fake</a:t>
            </a:r>
            <a:r>
              <a:rPr lang="pl-PL" dirty="0" smtClean="0">
                <a:solidFill>
                  <a:schemeClr val="tx1"/>
                </a:solidFill>
              </a:rPr>
              <a:t> news? </a:t>
            </a:r>
            <a:endParaRPr lang="pl-PL" dirty="0">
              <a:solidFill>
                <a:schemeClr val="tx1"/>
              </a:solidFill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1367125277"/>
      </p:ext>
    </p:extLst>
  </p:cSld>
  <p:clrMapOvr>
    <a:masterClrMapping/>
  </p:clrMapOvr>
</p:sld>
</file>

<file path=ppt/theme/theme1.xml><?xml version="1.0" encoding="utf-8"?>
<a:theme xmlns:a="http://schemas.openxmlformats.org/drawingml/2006/main" name="Wycinek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Slice" id="{0507925B-6AC9-4358-8E18-C330545D08F8}" vid="{13FEC7C6-62A9-40C4-99D2-581AACACAA2F}"/>
    </a:ext>
  </a:extLst>
</a:theme>
</file>

<file path=ppt/theme/themeOverride1.xml><?xml version="1.0" encoding="utf-8"?>
<a:themeOverride xmlns:a="http://schemas.openxmlformats.org/drawingml/2006/main">
  <a:clrScheme name="Slice">
    <a:dk1>
      <a:sysClr val="windowText" lastClr="000000"/>
    </a:dk1>
    <a:lt1>
      <a:sysClr val="window" lastClr="FFFFFF"/>
    </a:lt1>
    <a:dk2>
      <a:srgbClr val="146194"/>
    </a:dk2>
    <a:lt2>
      <a:srgbClr val="76DBF4"/>
    </a:lt2>
    <a:accent1>
      <a:srgbClr val="052F61"/>
    </a:accent1>
    <a:accent2>
      <a:srgbClr val="A50E82"/>
    </a:accent2>
    <a:accent3>
      <a:srgbClr val="14967C"/>
    </a:accent3>
    <a:accent4>
      <a:srgbClr val="6A9E1F"/>
    </a:accent4>
    <a:accent5>
      <a:srgbClr val="E87D37"/>
    </a:accent5>
    <a:accent6>
      <a:srgbClr val="C62324"/>
    </a:accent6>
    <a:hlink>
      <a:srgbClr val="0D2E46"/>
    </a:hlink>
    <a:folHlink>
      <a:srgbClr val="356A95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260</Words>
  <Application>Microsoft Office PowerPoint</Application>
  <PresentationFormat>Niestandardowy</PresentationFormat>
  <Paragraphs>70</Paragraphs>
  <Slides>8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9" baseType="lpstr">
      <vt:lpstr>Wycinek</vt:lpstr>
      <vt:lpstr>Fundamentals of Law and Government </vt:lpstr>
      <vt:lpstr>Slajd 2</vt:lpstr>
      <vt:lpstr>Slajd 3</vt:lpstr>
      <vt:lpstr>Slajd 4</vt:lpstr>
      <vt:lpstr>Slajd 5</vt:lpstr>
      <vt:lpstr>Slajd 6</vt:lpstr>
      <vt:lpstr>Slajd 7</vt:lpstr>
      <vt:lpstr>Slajd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Fundamentals of Law and Government</dc:title>
  <dc:creator>Marcin</dc:creator>
  <cp:lastModifiedBy>MJ</cp:lastModifiedBy>
  <cp:revision>67</cp:revision>
  <dcterms:created xsi:type="dcterms:W3CDTF">2016-10-07T09:19:11Z</dcterms:created>
  <dcterms:modified xsi:type="dcterms:W3CDTF">2018-11-13T10:26:14Z</dcterms:modified>
</cp:coreProperties>
</file>