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9" r:id="rId4"/>
    <p:sldId id="270" r:id="rId5"/>
    <p:sldId id="263" r:id="rId6"/>
    <p:sldId id="264" r:id="rId7"/>
    <p:sldId id="275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osweb.uni.wroc.pl/kontroler.php?_action=katalog2/przedmioty/pokazPrzedmiot&amp;kod=23-BBA-S1-S1-FLG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Fundamentals of Law and Government</a:t>
            </a: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8523583" cy="1947333"/>
          </a:xfrm>
        </p:spPr>
        <p:txBody>
          <a:bodyPr/>
          <a:lstStyle/>
          <a:p>
            <a:r>
              <a:rPr lang="en-GB" dirty="0"/>
              <a:t>The Political Process: Political Parties, Interest Groups and Social Movements, Communications Media, Elections and Electoral System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91767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4791" y="685800"/>
            <a:ext cx="11206715" cy="4598581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Political parties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are</a:t>
            </a:r>
            <a:r>
              <a:rPr lang="pl-PL" dirty="0">
                <a:solidFill>
                  <a:schemeClr val="tx1"/>
                </a:solidFill>
              </a:rPr>
              <a:t> p</a:t>
            </a:r>
            <a:r>
              <a:rPr lang="en-US" dirty="0" err="1">
                <a:solidFill>
                  <a:schemeClr val="tx1"/>
                </a:solidFill>
              </a:rPr>
              <a:t>olitical</a:t>
            </a:r>
            <a:r>
              <a:rPr lang="en-US" dirty="0">
                <a:solidFill>
                  <a:schemeClr val="tx1"/>
                </a:solidFill>
              </a:rPr>
              <a:t> parties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hat is the purpose of political parties?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difference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between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pragmatic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ideogical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political </a:t>
            </a:r>
            <a:r>
              <a:rPr lang="pl-PL" dirty="0" err="1">
                <a:solidFill>
                  <a:schemeClr val="tx1"/>
                </a:solidFill>
              </a:rPr>
              <a:t>parties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difference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between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interest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personal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parties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748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10660728" cy="5374758"/>
          </a:xfrm>
        </p:spPr>
        <p:txBody>
          <a:bodyPr anchor="t">
            <a:normAutofit/>
          </a:bodyPr>
          <a:lstStyle/>
          <a:p>
            <a:endParaRPr lang="pl-PL" dirty="0"/>
          </a:p>
          <a:p>
            <a:r>
              <a:rPr lang="pl-PL" dirty="0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are</a:t>
            </a:r>
            <a:r>
              <a:rPr lang="pl-PL" dirty="0" smtClean="0">
                <a:solidFill>
                  <a:schemeClr val="tx1"/>
                </a:solidFill>
              </a:rPr>
              <a:t> establishment, </a:t>
            </a:r>
            <a:r>
              <a:rPr lang="pl-PL" dirty="0" err="1" smtClean="0">
                <a:solidFill>
                  <a:schemeClr val="tx1"/>
                </a:solidFill>
              </a:rPr>
              <a:t>antiestablishment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antisystem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parties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a one-party system?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two-party</a:t>
            </a:r>
            <a:r>
              <a:rPr lang="pl-PL" dirty="0" smtClean="0">
                <a:solidFill>
                  <a:schemeClr val="tx1"/>
                </a:solidFill>
              </a:rPr>
              <a:t> system?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multiparty</a:t>
            </a:r>
            <a:r>
              <a:rPr lang="pl-PL" dirty="0" smtClean="0">
                <a:solidFill>
                  <a:schemeClr val="tx1"/>
                </a:solidFill>
              </a:rPr>
              <a:t> system? 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How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do </a:t>
            </a:r>
            <a:r>
              <a:rPr lang="pl-PL" dirty="0" err="1">
                <a:solidFill>
                  <a:schemeClr val="tx1"/>
                </a:solidFill>
              </a:rPr>
              <a:t>political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parties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perform</a:t>
            </a:r>
            <a:r>
              <a:rPr lang="pl-PL" dirty="0">
                <a:solidFill>
                  <a:schemeClr val="tx1"/>
                </a:solidFill>
              </a:rPr>
              <a:t> in </a:t>
            </a:r>
            <a:r>
              <a:rPr lang="en-US" dirty="0">
                <a:solidFill>
                  <a:schemeClr val="tx1"/>
                </a:solidFill>
              </a:rPr>
              <a:t>nondemocratic countries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90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640572"/>
          </a:xfrm>
        </p:spPr>
        <p:txBody>
          <a:bodyPr anchor="t"/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Elections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are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elections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purpose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elections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elections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are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so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important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Are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elections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limited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only</a:t>
            </a:r>
            <a:r>
              <a:rPr lang="pl-PL" dirty="0">
                <a:solidFill>
                  <a:schemeClr val="tx1"/>
                </a:solidFill>
              </a:rPr>
              <a:t> to </a:t>
            </a:r>
            <a:r>
              <a:rPr lang="en-US" dirty="0">
                <a:solidFill>
                  <a:schemeClr val="tx1"/>
                </a:solidFill>
              </a:rPr>
              <a:t>democratic countries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  <a:endParaRPr lang="pl-PL" smtClean="0">
              <a:solidFill>
                <a:schemeClr val="tx1"/>
              </a:solidFill>
            </a:endParaRP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are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conditions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 err="1" smtClean="0">
                <a:solidFill>
                  <a:schemeClr val="tx1"/>
                </a:solidFill>
              </a:rPr>
              <a:t>honest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elections</a:t>
            </a:r>
            <a:r>
              <a:rPr lang="pl-PL" dirty="0" smtClean="0">
                <a:solidFill>
                  <a:schemeClr val="tx1"/>
                </a:solidFill>
              </a:rPr>
              <a:t>? 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29623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736805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pl-PL" sz="2800" dirty="0" err="1">
                <a:solidFill>
                  <a:schemeClr val="tx1"/>
                </a:solidFill>
              </a:rPr>
              <a:t>Social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Movements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are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social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movements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there</a:t>
            </a:r>
            <a:r>
              <a:rPr lang="pl-PL" dirty="0">
                <a:solidFill>
                  <a:schemeClr val="tx1"/>
                </a:solidFill>
              </a:rPr>
              <a:t> a </a:t>
            </a:r>
            <a:r>
              <a:rPr lang="en-US" dirty="0">
                <a:solidFill>
                  <a:schemeClr val="tx1"/>
                </a:solidFill>
              </a:rPr>
              <a:t>single definition of a social movement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history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social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movements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7508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224793" cy="502388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How </a:t>
            </a:r>
            <a:r>
              <a:rPr lang="pl-PL" dirty="0" err="1">
                <a:solidFill>
                  <a:schemeClr val="tx1"/>
                </a:solidFill>
              </a:rPr>
              <a:t>does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social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movement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work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dirty="0" err="1">
                <a:solidFill>
                  <a:schemeClr val="tx1"/>
                </a:solidFill>
              </a:rPr>
              <a:t>civil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disobedience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there</a:t>
            </a:r>
            <a:r>
              <a:rPr lang="pl-PL" dirty="0">
                <a:solidFill>
                  <a:schemeClr val="tx1"/>
                </a:solidFill>
              </a:rPr>
              <a:t> a </a:t>
            </a:r>
            <a:r>
              <a:rPr lang="pl-PL" dirty="0" err="1">
                <a:solidFill>
                  <a:schemeClr val="tx1"/>
                </a:solidFill>
              </a:rPr>
              <a:t>conection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beteen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civil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disobedience</a:t>
            </a:r>
            <a:r>
              <a:rPr lang="pl-PL" dirty="0">
                <a:solidFill>
                  <a:schemeClr val="tx1"/>
                </a:solidFill>
              </a:rPr>
              <a:t> and </a:t>
            </a:r>
            <a:r>
              <a:rPr lang="en-US" dirty="0">
                <a:solidFill>
                  <a:schemeClr val="tx1"/>
                </a:solidFill>
              </a:rPr>
              <a:t>social movements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444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736805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pl-PL" sz="2800" dirty="0" err="1" smtClean="0">
                <a:solidFill>
                  <a:schemeClr val="tx1"/>
                </a:solidFill>
              </a:rPr>
              <a:t>Elites</a:t>
            </a:r>
            <a:r>
              <a:rPr lang="pl-PL" sz="2800" dirty="0" smtClean="0">
                <a:solidFill>
                  <a:schemeClr val="tx1"/>
                </a:solidFill>
              </a:rPr>
              <a:t>  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elite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kind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 err="1" smtClean="0">
                <a:solidFill>
                  <a:schemeClr val="tx1"/>
                </a:solidFill>
              </a:rPr>
              <a:t>elites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are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there</a:t>
            </a:r>
            <a:r>
              <a:rPr lang="pl-PL" dirty="0" smtClean="0">
                <a:solidFill>
                  <a:schemeClr val="tx1"/>
                </a:solidFill>
              </a:rPr>
              <a:t>? 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circulation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 err="1" smtClean="0">
                <a:solidFill>
                  <a:schemeClr val="tx1"/>
                </a:solidFill>
              </a:rPr>
              <a:t>elites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iron law of oligarchy?</a:t>
            </a:r>
            <a:endParaRPr lang="pl-PL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7508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044039" cy="5523614"/>
          </a:xfrm>
        </p:spPr>
        <p:txBody>
          <a:bodyPr anchor="t"/>
          <a:lstStyle/>
          <a:p>
            <a:pPr marL="0" indent="0" algn="ctr">
              <a:buNone/>
            </a:pPr>
            <a:r>
              <a:rPr lang="pl-PL" sz="2800" dirty="0">
                <a:solidFill>
                  <a:schemeClr val="tx1"/>
                </a:solidFill>
              </a:rPr>
              <a:t>Communications Media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are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communications</a:t>
            </a:r>
            <a:r>
              <a:rPr lang="pl-PL" dirty="0">
                <a:solidFill>
                  <a:schemeClr val="tx1"/>
                </a:solidFill>
              </a:rPr>
              <a:t> media?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 err="1">
                <a:solidFill>
                  <a:schemeClr val="tx1"/>
                </a:solidFill>
              </a:rPr>
              <a:t>Why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communications</a:t>
            </a:r>
            <a:r>
              <a:rPr lang="pl-PL" dirty="0">
                <a:solidFill>
                  <a:schemeClr val="tx1"/>
                </a:solidFill>
              </a:rPr>
              <a:t> media </a:t>
            </a:r>
            <a:r>
              <a:rPr lang="pl-PL" dirty="0" err="1">
                <a:solidFill>
                  <a:schemeClr val="tx1"/>
                </a:solidFill>
              </a:rPr>
              <a:t>are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important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How do the </a:t>
            </a:r>
            <a:r>
              <a:rPr lang="pl-PL" dirty="0" err="1">
                <a:solidFill>
                  <a:schemeClr val="tx1"/>
                </a:solidFill>
              </a:rPr>
              <a:t>communications</a:t>
            </a:r>
            <a:r>
              <a:rPr lang="pl-PL" dirty="0">
                <a:solidFill>
                  <a:schemeClr val="tx1"/>
                </a:solidFill>
              </a:rPr>
              <a:t> media </a:t>
            </a:r>
            <a:r>
              <a:rPr lang="en-US" dirty="0">
                <a:solidFill>
                  <a:schemeClr val="tx1"/>
                </a:solidFill>
              </a:rPr>
              <a:t>influence on politics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important</a:t>
            </a:r>
            <a:r>
              <a:rPr lang="pl-PL" dirty="0" smtClean="0">
                <a:solidFill>
                  <a:schemeClr val="tx1"/>
                </a:solidFill>
              </a:rPr>
              <a:t> to </a:t>
            </a:r>
            <a:r>
              <a:rPr lang="pl-PL" dirty="0" err="1" smtClean="0">
                <a:solidFill>
                  <a:schemeClr val="tx1"/>
                </a:solidFill>
              </a:rPr>
              <a:t>know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who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controls </a:t>
            </a:r>
            <a:r>
              <a:rPr lang="pl-PL" dirty="0" err="1" smtClean="0">
                <a:solidFill>
                  <a:schemeClr val="tx1"/>
                </a:solidFill>
              </a:rPr>
              <a:t>or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owns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communications</a:t>
            </a:r>
            <a:r>
              <a:rPr lang="pl-PL" dirty="0">
                <a:solidFill>
                  <a:schemeClr val="tx1"/>
                </a:solidFill>
              </a:rPr>
              <a:t> media?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dirty="0" err="1" smtClean="0">
                <a:solidFill>
                  <a:schemeClr val="tx1"/>
                </a:solidFill>
              </a:rPr>
              <a:t>fake</a:t>
            </a:r>
            <a:r>
              <a:rPr lang="pl-PL" dirty="0" smtClean="0">
                <a:solidFill>
                  <a:schemeClr val="tx1"/>
                </a:solidFill>
              </a:rPr>
              <a:t> news? 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367125277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Slice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260</Words>
  <Application>Microsoft Office PowerPoint</Application>
  <PresentationFormat>Niestandardowy</PresentationFormat>
  <Paragraphs>70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Wycinek</vt:lpstr>
      <vt:lpstr>Fundamentals of Law and Government 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MJ</cp:lastModifiedBy>
  <cp:revision>67</cp:revision>
  <dcterms:created xsi:type="dcterms:W3CDTF">2016-10-07T09:19:11Z</dcterms:created>
  <dcterms:modified xsi:type="dcterms:W3CDTF">2018-11-13T10:26:14Z</dcterms:modified>
</cp:coreProperties>
</file>