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8" r:id="rId4"/>
    <p:sldId id="259" r:id="rId5"/>
    <p:sldId id="269" r:id="rId6"/>
    <p:sldId id="277" r:id="rId7"/>
    <p:sldId id="260" r:id="rId8"/>
    <p:sldId id="262" r:id="rId9"/>
    <p:sldId id="27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4" autoAdjust="0"/>
    <p:restoredTop sz="94660"/>
  </p:normalViewPr>
  <p:slideViewPr>
    <p:cSldViewPr snapToGrid="0">
      <p:cViewPr varScale="1">
        <p:scale>
          <a:sx n="88" d="100"/>
          <a:sy n="88" d="100"/>
        </p:scale>
        <p:origin x="-466" y="-7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braz panoramiczny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pl-PL"/>
              <a:t>Edytuj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 dirty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Edytuj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pl-PL"/>
              <a:t>Edytuj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11/19/2018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usosweb.uni.wroc.pl/kontroler.php?_action=katalog2/przedmioty/pokazPrzedmiot&amp;kod=23-BBA-S1-S1-FLG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Fundamentals of Law and Government</a:t>
            </a:r>
            <a:r>
              <a:rPr lang="en-US" dirty="0"/>
              <a:t/>
            </a:r>
            <a:br>
              <a:rPr lang="en-US" dirty="0"/>
            </a:br>
            <a:endParaRPr lang="pl-PL" dirty="0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Structure and Forms of Government: </a:t>
            </a:r>
            <a:endParaRPr lang="pl-PL" dirty="0"/>
          </a:p>
          <a:p>
            <a:r>
              <a:rPr lang="en-GB" dirty="0"/>
              <a:t>Liberal Democracy and welfare state, Autocratic Systems, Totalitarianism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2917679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9289128" cy="4709160"/>
          </a:xfrm>
        </p:spPr>
        <p:txBody>
          <a:bodyPr anchor="t"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Democracy 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</a:t>
            </a:r>
            <a:r>
              <a:rPr lang="pl-PL" dirty="0">
                <a:solidFill>
                  <a:schemeClr val="tx1"/>
                </a:solidFill>
              </a:rPr>
              <a:t>d</a:t>
            </a:r>
            <a:r>
              <a:rPr lang="en-GB" dirty="0" err="1">
                <a:solidFill>
                  <a:schemeClr val="tx1"/>
                </a:solidFill>
              </a:rPr>
              <a:t>emocracy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</a:t>
            </a:r>
            <a:r>
              <a:rPr lang="pl-PL" dirty="0">
                <a:solidFill>
                  <a:schemeClr val="tx1"/>
                </a:solidFill>
              </a:rPr>
              <a:t>d</a:t>
            </a:r>
            <a:r>
              <a:rPr lang="en-GB" dirty="0" err="1">
                <a:solidFill>
                  <a:schemeClr val="tx1"/>
                </a:solidFill>
              </a:rPr>
              <a:t>emocracy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pl-PL" dirty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 a</a:t>
            </a:r>
            <a:r>
              <a:rPr lang="pl-PL" dirty="0">
                <a:solidFill>
                  <a:schemeClr val="tx1"/>
                </a:solidFill>
              </a:rPr>
              <a:t>re the </a:t>
            </a:r>
            <a:r>
              <a:rPr lang="pl-PL" dirty="0" err="1">
                <a:solidFill>
                  <a:schemeClr val="tx1"/>
                </a:solidFill>
              </a:rPr>
              <a:t>core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principles</a:t>
            </a:r>
            <a:r>
              <a:rPr lang="pl-PL" dirty="0">
                <a:solidFill>
                  <a:schemeClr val="tx1"/>
                </a:solidFill>
              </a:rPr>
              <a:t> of d</a:t>
            </a:r>
            <a:r>
              <a:rPr lang="en-GB" dirty="0" err="1">
                <a:solidFill>
                  <a:schemeClr val="tx1"/>
                </a:solidFill>
              </a:rPr>
              <a:t>emocracy</a:t>
            </a:r>
            <a:r>
              <a:rPr lang="en-US" dirty="0" smtClean="0">
                <a:solidFill>
                  <a:schemeClr val="tx1"/>
                </a:solidFill>
              </a:rPr>
              <a:t>?</a:t>
            </a:r>
            <a:endParaRPr lang="pl-PL" dirty="0" smtClean="0">
              <a:solidFill>
                <a:schemeClr val="tx1"/>
              </a:solidFill>
            </a:endParaRP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direct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representative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  <a:endParaRPr lang="en-US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xmlns="" val="6039060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96293"/>
          </a:xfrm>
        </p:spPr>
        <p:txBody>
          <a:bodyPr anchor="t"/>
          <a:lstStyle/>
          <a:p>
            <a:pPr marL="0" indent="0" algn="ctr">
              <a:buNone/>
            </a:pPr>
            <a:r>
              <a:rPr lang="pl-PL" sz="2800" dirty="0">
                <a:solidFill>
                  <a:schemeClr val="tx1"/>
                </a:solidFill>
              </a:rPr>
              <a:t>S</a:t>
            </a:r>
            <a:r>
              <a:rPr lang="en-US" sz="2800" dirty="0" err="1">
                <a:solidFill>
                  <a:schemeClr val="tx1"/>
                </a:solidFill>
              </a:rPr>
              <a:t>ocial</a:t>
            </a:r>
            <a:r>
              <a:rPr lang="en-US" sz="2800" dirty="0">
                <a:solidFill>
                  <a:schemeClr val="tx1"/>
                </a:solidFill>
              </a:rPr>
              <a:t> democracy and </a:t>
            </a:r>
            <a:r>
              <a:rPr lang="pl-PL" sz="2800" dirty="0">
                <a:solidFill>
                  <a:schemeClr val="tx1"/>
                </a:solidFill>
              </a:rPr>
              <a:t>L</a:t>
            </a:r>
            <a:r>
              <a:rPr lang="en-US" sz="2800" dirty="0" err="1">
                <a:solidFill>
                  <a:schemeClr val="tx1"/>
                </a:solidFill>
              </a:rPr>
              <a:t>iberal</a:t>
            </a:r>
            <a:r>
              <a:rPr lang="en-US" sz="2800" dirty="0">
                <a:solidFill>
                  <a:schemeClr val="tx1"/>
                </a:solidFill>
              </a:rPr>
              <a:t> democracy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l</a:t>
            </a:r>
            <a:r>
              <a:rPr lang="en-US" dirty="0" err="1">
                <a:solidFill>
                  <a:schemeClr val="tx1"/>
                </a:solidFill>
              </a:rPr>
              <a:t>iberal</a:t>
            </a:r>
            <a:r>
              <a:rPr lang="en-US" dirty="0">
                <a:solidFill>
                  <a:schemeClr val="tx1"/>
                </a:solidFill>
              </a:rPr>
              <a:t> democracy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social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 smtClean="0">
              <a:solidFill>
                <a:schemeClr val="tx1"/>
              </a:solidFill>
            </a:endParaRPr>
          </a:p>
          <a:p>
            <a:pPr algn="just"/>
            <a:r>
              <a:rPr lang="pl-PL" dirty="0" err="1" smtClean="0">
                <a:solidFill>
                  <a:schemeClr val="tx1"/>
                </a:solidFill>
              </a:rPr>
              <a:t>What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is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the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people’s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democracy</a:t>
            </a:r>
            <a:r>
              <a:rPr lang="pl-PL" dirty="0" smtClean="0">
                <a:solidFill>
                  <a:schemeClr val="tx1"/>
                </a:solidFill>
              </a:rPr>
              <a:t>? 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7614929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72740"/>
          </a:xfrm>
        </p:spPr>
        <p:txBody>
          <a:bodyPr anchor="t"/>
          <a:lstStyle/>
          <a:p>
            <a:pPr marL="0" indent="0" algn="ctr">
              <a:buNone/>
            </a:pPr>
            <a:r>
              <a:rPr lang="en-GB" sz="2800" dirty="0">
                <a:solidFill>
                  <a:schemeClr val="tx1"/>
                </a:solidFill>
              </a:rPr>
              <a:t>Autocracy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autocracy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Can</a:t>
            </a:r>
            <a:r>
              <a:rPr lang="pl-PL" dirty="0">
                <a:solidFill>
                  <a:schemeClr val="tx1"/>
                </a:solidFill>
              </a:rPr>
              <a:t> we point out </a:t>
            </a:r>
            <a:r>
              <a:rPr lang="en-US" dirty="0">
                <a:solidFill>
                  <a:schemeClr val="tx1"/>
                </a:solidFill>
              </a:rPr>
              <a:t>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</a:t>
            </a:r>
            <a:r>
              <a:rPr lang="pl-PL" dirty="0" err="1">
                <a:solidFill>
                  <a:schemeClr val="tx1"/>
                </a:solidFill>
              </a:rPr>
              <a:t>autocracy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en-US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</a:t>
            </a:r>
            <a:r>
              <a:rPr lang="pl-PL" dirty="0" err="1" smtClean="0">
                <a:solidFill>
                  <a:schemeClr val="tx1"/>
                </a:solidFill>
              </a:rPr>
              <a:t>are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the </a:t>
            </a:r>
            <a:r>
              <a:rPr lang="en-US" dirty="0">
                <a:solidFill>
                  <a:schemeClr val="tx1"/>
                </a:solidFill>
              </a:rPr>
              <a:t>most characteristic </a:t>
            </a:r>
            <a:r>
              <a:rPr lang="en-US" dirty="0" smtClean="0">
                <a:solidFill>
                  <a:schemeClr val="tx1"/>
                </a:solidFill>
              </a:rPr>
              <a:t>feature</a:t>
            </a:r>
            <a:r>
              <a:rPr lang="pl-PL" dirty="0" smtClean="0">
                <a:solidFill>
                  <a:schemeClr val="tx1"/>
                </a:solidFill>
              </a:rPr>
              <a:t>s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of autocratic states?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historical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examples</a:t>
            </a:r>
            <a:r>
              <a:rPr lang="pl-PL" dirty="0">
                <a:solidFill>
                  <a:schemeClr val="tx1"/>
                </a:solidFill>
              </a:rPr>
              <a:t> of </a:t>
            </a:r>
            <a:r>
              <a:rPr lang="en-US" dirty="0">
                <a:solidFill>
                  <a:schemeClr val="tx1"/>
                </a:solidFill>
              </a:rPr>
              <a:t>autocratic states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5474879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1117929" cy="5374758"/>
          </a:xfrm>
        </p:spPr>
        <p:txBody>
          <a:bodyPr anchor="t"/>
          <a:lstStyle/>
          <a:p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How </a:t>
            </a:r>
            <a:r>
              <a:rPr lang="pl-PL" dirty="0" err="1">
                <a:solidFill>
                  <a:schemeClr val="tx1"/>
                </a:solidFill>
              </a:rPr>
              <a:t>does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autocratic state</a:t>
            </a:r>
            <a:r>
              <a:rPr lang="pl-PL" dirty="0">
                <a:solidFill>
                  <a:schemeClr val="tx1"/>
                </a:solidFill>
              </a:rPr>
              <a:t>s</a:t>
            </a:r>
            <a:r>
              <a:rPr lang="en-US" dirty="0">
                <a:solidFill>
                  <a:schemeClr val="tx1"/>
                </a:solidFill>
              </a:rPr>
              <a:t> affect the sphere of rights and freedoms</a:t>
            </a:r>
            <a:r>
              <a:rPr lang="pl-PL" dirty="0">
                <a:solidFill>
                  <a:schemeClr val="tx1"/>
                </a:solidFill>
              </a:rPr>
              <a:t> of the People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Is transition from democratic to autocratic system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possible?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When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why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Is transition from autocratic to democratic system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possible?</a:t>
            </a:r>
            <a:endParaRPr lang="pl-PL" dirty="0">
              <a:solidFill>
                <a:schemeClr val="tx1"/>
              </a:solidFill>
            </a:endParaRPr>
          </a:p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When</a:t>
            </a:r>
            <a:r>
              <a:rPr lang="pl-PL" dirty="0">
                <a:solidFill>
                  <a:schemeClr val="tx1"/>
                </a:solidFill>
              </a:rPr>
              <a:t> and </a:t>
            </a:r>
            <a:r>
              <a:rPr lang="pl-PL" dirty="0" err="1">
                <a:solidFill>
                  <a:schemeClr val="tx1"/>
                </a:solidFill>
              </a:rPr>
              <a:t>why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036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1" y="685800"/>
            <a:ext cx="11117929" cy="5374758"/>
          </a:xfrm>
        </p:spPr>
        <p:txBody>
          <a:bodyPr anchor="t"/>
          <a:lstStyle/>
          <a:p>
            <a:endParaRPr lang="pl-PL" dirty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Give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examples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Right-wing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authoritarian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regimes</a:t>
            </a:r>
            <a:endParaRPr lang="pl-PL" dirty="0" smtClean="0">
              <a:solidFill>
                <a:schemeClr val="tx1"/>
              </a:solidFill>
            </a:endParaRPr>
          </a:p>
          <a:p>
            <a:endParaRPr lang="pl-PL" dirty="0" smtClean="0">
              <a:solidFill>
                <a:schemeClr val="tx1"/>
              </a:solidFill>
            </a:endParaRPr>
          </a:p>
          <a:p>
            <a:r>
              <a:rPr lang="pl-PL" dirty="0" err="1" smtClean="0">
                <a:solidFill>
                  <a:schemeClr val="tx1"/>
                </a:solidFill>
              </a:rPr>
              <a:t>Give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examples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 err="1" smtClean="0">
                <a:solidFill>
                  <a:schemeClr val="tx1"/>
                </a:solidFill>
              </a:rPr>
              <a:t>Left-wing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authoritarian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regimes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</a:p>
          <a:p>
            <a:endParaRPr lang="pl-PL" dirty="0">
              <a:solidFill>
                <a:schemeClr val="tx1"/>
              </a:solidFill>
            </a:endParaRPr>
          </a:p>
          <a:p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39036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29100" cy="505578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US" sz="2800" dirty="0">
                <a:solidFill>
                  <a:schemeClr val="tx1"/>
                </a:solidFill>
              </a:rPr>
              <a:t>Totalitarianism</a:t>
            </a:r>
            <a:endParaRPr lang="pl-PL" sz="2800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endParaRPr lang="pl-PL" sz="2800" dirty="0">
              <a:solidFill>
                <a:schemeClr val="tx1"/>
              </a:solidFill>
            </a:endParaRPr>
          </a:p>
          <a:p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is</a:t>
            </a:r>
            <a:r>
              <a:rPr lang="pl-PL" dirty="0">
                <a:solidFill>
                  <a:schemeClr val="tx1"/>
                </a:solidFill>
              </a:rPr>
              <a:t> t</a:t>
            </a:r>
            <a:r>
              <a:rPr lang="en-US" dirty="0" err="1">
                <a:solidFill>
                  <a:schemeClr val="tx1"/>
                </a:solidFill>
              </a:rPr>
              <a:t>otalitarianism</a:t>
            </a:r>
            <a:r>
              <a:rPr lang="pl-PL" dirty="0">
                <a:solidFill>
                  <a:schemeClr val="tx1"/>
                </a:solidFill>
              </a:rPr>
              <a:t>?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What is the origin </a:t>
            </a:r>
            <a:r>
              <a:rPr lang="pl-PL" dirty="0">
                <a:solidFill>
                  <a:schemeClr val="tx1"/>
                </a:solidFill>
              </a:rPr>
              <a:t>of </a:t>
            </a:r>
            <a:r>
              <a:rPr lang="en-US" dirty="0">
                <a:solidFill>
                  <a:schemeClr val="tx1"/>
                </a:solidFill>
              </a:rPr>
              <a:t>the concept of </a:t>
            </a:r>
            <a:r>
              <a:rPr lang="pl-PL" dirty="0">
                <a:solidFill>
                  <a:schemeClr val="tx1"/>
                </a:solidFill>
              </a:rPr>
              <a:t>t</a:t>
            </a:r>
            <a:r>
              <a:rPr lang="en-US" dirty="0" err="1">
                <a:solidFill>
                  <a:schemeClr val="tx1"/>
                </a:solidFill>
              </a:rPr>
              <a:t>otalitarianism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smtClean="0">
                <a:solidFill>
                  <a:schemeClr val="tx1"/>
                </a:solidFill>
              </a:rPr>
              <a:t>W</a:t>
            </a:r>
            <a:r>
              <a:rPr lang="en-US" dirty="0">
                <a:solidFill>
                  <a:schemeClr val="tx1"/>
                </a:solidFill>
              </a:rPr>
              <a:t>hat a</a:t>
            </a:r>
            <a:r>
              <a:rPr lang="pl-PL" dirty="0">
                <a:solidFill>
                  <a:schemeClr val="tx1"/>
                </a:solidFill>
              </a:rPr>
              <a:t>re </a:t>
            </a:r>
            <a:r>
              <a:rPr lang="pl-PL" dirty="0" err="1">
                <a:solidFill>
                  <a:schemeClr val="tx1"/>
                </a:solidFill>
              </a:rPr>
              <a:t>the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main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traits</a:t>
            </a:r>
            <a:r>
              <a:rPr lang="pl-PL" dirty="0" smtClean="0">
                <a:solidFill>
                  <a:schemeClr val="tx1"/>
                </a:solidFill>
              </a:rPr>
              <a:t> of </a:t>
            </a:r>
            <a:r>
              <a:rPr lang="pl-PL" dirty="0">
                <a:solidFill>
                  <a:schemeClr val="tx1"/>
                </a:solidFill>
              </a:rPr>
              <a:t>t</a:t>
            </a:r>
            <a:r>
              <a:rPr lang="en-US" dirty="0" err="1">
                <a:solidFill>
                  <a:schemeClr val="tx1"/>
                </a:solidFill>
              </a:rPr>
              <a:t>otalitarianism</a:t>
            </a:r>
            <a:r>
              <a:rPr lang="en-US" dirty="0">
                <a:solidFill>
                  <a:schemeClr val="tx1"/>
                </a:solidFill>
              </a:rPr>
              <a:t>?</a:t>
            </a:r>
            <a:endParaRPr lang="pl-PL" dirty="0">
              <a:solidFill>
                <a:schemeClr val="tx1"/>
              </a:solidFill>
            </a:endParaRPr>
          </a:p>
          <a:p>
            <a:pPr marL="0" indent="0" algn="just">
              <a:buNone/>
            </a:pPr>
            <a:endParaRPr lang="en-US" dirty="0"/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7109569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684212" y="685800"/>
            <a:ext cx="10139732" cy="483249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>
              <a:buNone/>
            </a:pPr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pl-PL" dirty="0" err="1">
                <a:solidFill>
                  <a:schemeClr val="tx1"/>
                </a:solidFill>
              </a:rPr>
              <a:t>What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are</a:t>
            </a:r>
            <a:r>
              <a:rPr lang="pl-PL" dirty="0">
                <a:solidFill>
                  <a:schemeClr val="tx1"/>
                </a:solidFill>
              </a:rPr>
              <a:t> the </a:t>
            </a:r>
            <a:r>
              <a:rPr lang="pl-PL" dirty="0" err="1">
                <a:solidFill>
                  <a:schemeClr val="tx1"/>
                </a:solidFill>
              </a:rPr>
              <a:t>historical</a:t>
            </a:r>
            <a:r>
              <a:rPr lang="pl-PL" dirty="0">
                <a:solidFill>
                  <a:schemeClr val="tx1"/>
                </a:solidFill>
              </a:rPr>
              <a:t> </a:t>
            </a:r>
            <a:r>
              <a:rPr lang="pl-PL" dirty="0" err="1">
                <a:solidFill>
                  <a:schemeClr val="tx1"/>
                </a:solidFill>
              </a:rPr>
              <a:t>examples</a:t>
            </a:r>
            <a:r>
              <a:rPr lang="pl-PL" dirty="0">
                <a:solidFill>
                  <a:schemeClr val="tx1"/>
                </a:solidFill>
              </a:rPr>
              <a:t> of t</a:t>
            </a:r>
            <a:r>
              <a:rPr lang="en-US" dirty="0" err="1">
                <a:solidFill>
                  <a:schemeClr val="tx1"/>
                </a:solidFill>
              </a:rPr>
              <a:t>otalitarian</a:t>
            </a:r>
            <a:r>
              <a:rPr lang="en-US" dirty="0">
                <a:solidFill>
                  <a:schemeClr val="tx1"/>
                </a:solidFill>
              </a:rPr>
              <a:t> states</a:t>
            </a:r>
            <a:r>
              <a:rPr lang="pl-PL" dirty="0">
                <a:solidFill>
                  <a:schemeClr val="tx1"/>
                </a:solidFill>
              </a:rPr>
              <a:t>? </a:t>
            </a:r>
          </a:p>
          <a:p>
            <a:pPr algn="just"/>
            <a:endParaRPr lang="pl-PL" dirty="0">
              <a:solidFill>
                <a:schemeClr val="tx1"/>
              </a:solidFill>
            </a:endParaRPr>
          </a:p>
          <a:p>
            <a:pPr algn="just"/>
            <a:r>
              <a:rPr lang="en-US" dirty="0">
                <a:solidFill>
                  <a:schemeClr val="tx1"/>
                </a:solidFill>
              </a:rPr>
              <a:t>Is ideology a necessary part of totalitarianism?</a:t>
            </a:r>
            <a:endParaRPr lang="pl-PL" dirty="0">
              <a:solidFill>
                <a:schemeClr val="tx1"/>
              </a:solidFill>
            </a:endParaRPr>
          </a:p>
          <a:p>
            <a:pPr algn="just"/>
            <a:endParaRPr lang="pl-PL" dirty="0"/>
          </a:p>
          <a:p>
            <a:pPr algn="just">
              <a:buNone/>
            </a:pPr>
            <a:endParaRPr lang="pl-PL" dirty="0"/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marL="0" indent="0">
              <a:buNone/>
            </a:pPr>
            <a:endParaRPr lang="pl-PL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3034858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</p:spPr>
      </p:pic>
    </p:spTree>
    <p:extLst>
      <p:ext uri="{BB962C8B-B14F-4D97-AF65-F5344CB8AC3E}">
        <p14:creationId xmlns:p14="http://schemas.microsoft.com/office/powerpoint/2010/main" xmlns="" val="3349789834"/>
      </p:ext>
    </p:extLst>
  </p:cSld>
  <p:clrMapOvr>
    <a:masterClrMapping/>
  </p:clrMapOvr>
</p:sld>
</file>

<file path=ppt/theme/theme1.xml><?xml version="1.0" encoding="utf-8"?>
<a:theme xmlns:a="http://schemas.openxmlformats.org/drawingml/2006/main" name="Wycinek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779</TotalTime>
  <Words>222</Words>
  <Application>Microsoft Office PowerPoint</Application>
  <PresentationFormat>Niestandardowy</PresentationFormat>
  <Paragraphs>71</Paragraphs>
  <Slides>9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Wycinek</vt:lpstr>
      <vt:lpstr>Fundamentals of Law and Government </vt:lpstr>
      <vt:lpstr>Slajd 2</vt:lpstr>
      <vt:lpstr>Slajd 3</vt:lpstr>
      <vt:lpstr>Slajd 4</vt:lpstr>
      <vt:lpstr>Slajd 5</vt:lpstr>
      <vt:lpstr>Slajd 6</vt:lpstr>
      <vt:lpstr>Slajd 7</vt:lpstr>
      <vt:lpstr>Slajd 8</vt:lpstr>
      <vt:lpstr>Slajd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Fundamentals of Law and Government</dc:title>
  <dc:creator>Marcin</dc:creator>
  <cp:lastModifiedBy>MJ</cp:lastModifiedBy>
  <cp:revision>61</cp:revision>
  <dcterms:created xsi:type="dcterms:W3CDTF">2016-10-07T09:19:11Z</dcterms:created>
  <dcterms:modified xsi:type="dcterms:W3CDTF">2018-11-19T20:42:22Z</dcterms:modified>
</cp:coreProperties>
</file>