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4" r:id="rId4"/>
    <p:sldId id="258" r:id="rId5"/>
    <p:sldId id="259" r:id="rId6"/>
    <p:sldId id="285" r:id="rId7"/>
    <p:sldId id="286" r:id="rId8"/>
    <p:sldId id="287" r:id="rId9"/>
    <p:sldId id="288" r:id="rId10"/>
    <p:sldId id="261" r:id="rId11"/>
    <p:sldId id="289" r:id="rId12"/>
    <p:sldId id="290" r:id="rId13"/>
    <p:sldId id="260" r:id="rId14"/>
    <p:sldId id="262" r:id="rId15"/>
    <p:sldId id="263" r:id="rId16"/>
    <p:sldId id="291" r:id="rId17"/>
    <p:sldId id="292" r:id="rId18"/>
    <p:sldId id="264" r:id="rId19"/>
    <p:sldId id="265" r:id="rId20"/>
    <p:sldId id="293" r:id="rId21"/>
    <p:sldId id="294" r:id="rId22"/>
    <p:sldId id="266" r:id="rId23"/>
    <p:sldId id="278" r:id="rId24"/>
    <p:sldId id="279" r:id="rId25"/>
    <p:sldId id="280" r:id="rId26"/>
    <p:sldId id="296" r:id="rId27"/>
    <p:sldId id="295" r:id="rId28"/>
    <p:sldId id="283" r:id="rId29"/>
    <p:sldId id="281" r:id="rId30"/>
    <p:sldId id="282"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93B52006-B99D-4EEA-8226-1925538993DE}" type="datetimeFigureOut">
              <a:rPr lang="pl-PL" smtClean="0"/>
              <a:t>2017-04-27</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9D1C57E2-6946-42A8-8AD0-DDCD4AFE5FDE}"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3B52006-B99D-4EEA-8226-1925538993DE}" type="datetimeFigureOut">
              <a:rPr lang="pl-PL" smtClean="0"/>
              <a:t>2017-04-27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D1C57E2-6946-42A8-8AD0-DDCD4AFE5FDE}"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3B52006-B99D-4EEA-8226-1925538993DE}" type="datetimeFigureOut">
              <a:rPr lang="pl-PL" smtClean="0"/>
              <a:t>2017-04-27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D1C57E2-6946-42A8-8AD0-DDCD4AFE5FDE}"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93B52006-B99D-4EEA-8226-1925538993DE}" type="datetimeFigureOut">
              <a:rPr lang="pl-PL" smtClean="0"/>
              <a:t>2017-04-27</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9D1C57E2-6946-42A8-8AD0-DDCD4AFE5FDE}"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93B52006-B99D-4EEA-8226-1925538993DE}" type="datetimeFigureOut">
              <a:rPr lang="pl-PL" smtClean="0"/>
              <a:t>2017-04-27</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9D1C57E2-6946-42A8-8AD0-DDCD4AFE5FDE}" type="slidenum">
              <a:rPr lang="pl-PL" smtClean="0"/>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93B52006-B99D-4EEA-8226-1925538993DE}" type="datetimeFigureOut">
              <a:rPr lang="pl-PL" smtClean="0"/>
              <a:t>2017-04-27</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9D1C57E2-6946-42A8-8AD0-DDCD4AFE5FDE}"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93B52006-B99D-4EEA-8226-1925538993DE}" type="datetimeFigureOut">
              <a:rPr lang="pl-PL" smtClean="0"/>
              <a:t>2017-04-27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9D1C57E2-6946-42A8-8AD0-DDCD4AFE5FDE}" type="slidenum">
              <a:rPr lang="pl-PL" smtClean="0"/>
              <a:t>‹#›</a:t>
            </a:fld>
            <a:endParaRPr lang="pl-PL"/>
          </a:p>
        </p:txBody>
      </p:sp>
      <p:sp>
        <p:nvSpPr>
          <p:cNvPr id="11" name="Łącznik prostoliniow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93B52006-B99D-4EEA-8226-1925538993DE}" type="datetimeFigureOut">
              <a:rPr lang="pl-PL" smtClean="0"/>
              <a:t>2017-04-27</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D1C57E2-6946-42A8-8AD0-DDCD4AFE5FDE}"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93B52006-B99D-4EEA-8226-1925538993DE}" type="datetimeFigureOut">
              <a:rPr lang="pl-PL" smtClean="0"/>
              <a:t>2017-04-27</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D1C57E2-6946-42A8-8AD0-DDCD4AFE5FDE}"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oliniow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93B52006-B99D-4EEA-8226-1925538993DE}" type="datetimeFigureOut">
              <a:rPr lang="pl-PL" smtClean="0"/>
              <a:t>2017-04-27</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D1C57E2-6946-42A8-8AD0-DDCD4AFE5FDE}"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93B52006-B99D-4EEA-8226-1925538993DE}" type="datetimeFigureOut">
              <a:rPr lang="pl-PL" smtClean="0"/>
              <a:t>2017-04-27</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9D1C57E2-6946-42A8-8AD0-DDCD4AFE5FDE}" type="slidenum">
              <a:rPr lang="pl-PL" smtClean="0"/>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3B52006-B99D-4EEA-8226-1925538993DE}" type="datetimeFigureOut">
              <a:rPr lang="pl-PL" smtClean="0"/>
              <a:t>2017-04-27</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D1C57E2-6946-42A8-8AD0-DDCD4AFE5FDE}" type="slidenum">
              <a:rPr lang="pl-PL" smtClean="0"/>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oliniow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oliniow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Funktory </a:t>
            </a:r>
            <a:r>
              <a:rPr lang="pl-PL" dirty="0" err="1" smtClean="0"/>
              <a:t>prawdzwościowe</a:t>
            </a:r>
            <a:endParaRPr lang="pl-P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287538"/>
            <a:ext cx="3441948" cy="3801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636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Matryca koniunkcji</a:t>
            </a:r>
            <a:endParaRPr lang="pl-PL" dirty="0"/>
          </a:p>
        </p:txBody>
      </p:sp>
      <p:graphicFrame>
        <p:nvGraphicFramePr>
          <p:cNvPr id="5" name="Symbol zastępczy zawartości 4"/>
          <p:cNvGraphicFramePr>
            <a:graphicFrameLocks noGrp="1"/>
          </p:cNvGraphicFramePr>
          <p:nvPr>
            <p:ph sz="half" idx="1"/>
            <p:extLst>
              <p:ext uri="{D42A27DB-BD31-4B8C-83A1-F6EECF244321}">
                <p14:modId xmlns:p14="http://schemas.microsoft.com/office/powerpoint/2010/main" val="284425168"/>
              </p:ext>
            </p:extLst>
          </p:nvPr>
        </p:nvGraphicFramePr>
        <p:xfrm>
          <a:off x="971600" y="1484784"/>
          <a:ext cx="7723188" cy="1559560"/>
        </p:xfrm>
        <a:graphic>
          <a:graphicData uri="http://schemas.openxmlformats.org/drawingml/2006/table">
            <a:tbl>
              <a:tblPr firstRow="1" bandRow="1">
                <a:tableStyleId>{5C22544A-7EE6-4342-B048-85BDC9FD1C3A}</a:tableStyleId>
              </a:tblPr>
              <a:tblGrid>
                <a:gridCol w="2574396"/>
                <a:gridCol w="2574396"/>
                <a:gridCol w="2574396"/>
              </a:tblGrid>
              <a:tr h="370840">
                <a:tc>
                  <a:txBody>
                    <a:bodyPr/>
                    <a:lstStyle/>
                    <a:p>
                      <a:r>
                        <a:rPr lang="pl-PL" dirty="0" smtClean="0"/>
                        <a:t>p</a:t>
                      </a:r>
                      <a:endParaRPr lang="pl-PL" dirty="0"/>
                    </a:p>
                  </a:txBody>
                  <a:tcPr/>
                </a:tc>
                <a:tc>
                  <a:txBody>
                    <a:bodyPr/>
                    <a:lstStyle/>
                    <a:p>
                      <a:r>
                        <a:rPr lang="pl-PL" dirty="0" smtClean="0"/>
                        <a:t>q</a:t>
                      </a:r>
                      <a:endParaRPr lang="pl-PL" dirty="0"/>
                    </a:p>
                  </a:txBody>
                  <a:tcPr/>
                </a:tc>
                <a:tc>
                  <a:txBody>
                    <a:bodyPr/>
                    <a:lstStyle/>
                    <a:p>
                      <a:r>
                        <a:rPr lang="pl-PL" dirty="0" smtClean="0"/>
                        <a:t>p</a:t>
                      </a:r>
                      <a:r>
                        <a:rPr lang="pl-PL" baseline="0" dirty="0" smtClean="0"/>
                        <a:t> </a:t>
                      </a:r>
                      <a:r>
                        <a:rPr lang="pl-PL" dirty="0" smtClean="0"/>
                        <a:t>^ q</a:t>
                      </a:r>
                      <a:endParaRPr lang="pl-PL" dirty="0"/>
                    </a:p>
                  </a:txBody>
                  <a:tcPr/>
                </a:tc>
              </a:tr>
              <a:tr h="370840">
                <a:tc>
                  <a:txBody>
                    <a:bodyPr/>
                    <a:lstStyle/>
                    <a:p>
                      <a:r>
                        <a:rPr lang="pl-PL" dirty="0" smtClean="0"/>
                        <a:t>1</a:t>
                      </a:r>
                    </a:p>
                    <a:p>
                      <a:r>
                        <a:rPr lang="pl-PL" dirty="0" smtClean="0"/>
                        <a:t>1</a:t>
                      </a:r>
                    </a:p>
                    <a:p>
                      <a:r>
                        <a:rPr lang="pl-PL" dirty="0" smtClean="0"/>
                        <a:t>0</a:t>
                      </a:r>
                    </a:p>
                    <a:p>
                      <a:r>
                        <a:rPr lang="pl-PL" dirty="0" smtClean="0"/>
                        <a:t>0</a:t>
                      </a:r>
                      <a:endParaRPr lang="pl-PL" dirty="0"/>
                    </a:p>
                  </a:txBody>
                  <a:tcPr/>
                </a:tc>
                <a:tc>
                  <a:txBody>
                    <a:bodyPr/>
                    <a:lstStyle/>
                    <a:p>
                      <a:r>
                        <a:rPr lang="pl-PL" dirty="0" smtClean="0"/>
                        <a:t>1</a:t>
                      </a:r>
                    </a:p>
                    <a:p>
                      <a:r>
                        <a:rPr lang="pl-PL" dirty="0" smtClean="0"/>
                        <a:t>0</a:t>
                      </a:r>
                    </a:p>
                    <a:p>
                      <a:r>
                        <a:rPr lang="pl-PL" dirty="0" smtClean="0"/>
                        <a:t>1</a:t>
                      </a:r>
                    </a:p>
                    <a:p>
                      <a:r>
                        <a:rPr lang="pl-PL" dirty="0" smtClean="0"/>
                        <a:t>0</a:t>
                      </a:r>
                      <a:endParaRPr lang="pl-PL" dirty="0"/>
                    </a:p>
                  </a:txBody>
                  <a:tcPr/>
                </a:tc>
                <a:tc>
                  <a:txBody>
                    <a:bodyPr/>
                    <a:lstStyle/>
                    <a:p>
                      <a:r>
                        <a:rPr lang="pl-PL" dirty="0" smtClean="0"/>
                        <a:t>1</a:t>
                      </a:r>
                    </a:p>
                    <a:p>
                      <a:r>
                        <a:rPr lang="pl-PL" dirty="0" smtClean="0"/>
                        <a:t>0</a:t>
                      </a:r>
                    </a:p>
                    <a:p>
                      <a:r>
                        <a:rPr lang="pl-PL" dirty="0" smtClean="0"/>
                        <a:t>0</a:t>
                      </a:r>
                    </a:p>
                    <a:p>
                      <a:r>
                        <a:rPr lang="pl-PL" dirty="0" smtClean="0"/>
                        <a:t>0</a:t>
                      </a:r>
                      <a:endParaRPr lang="pl-PL" dirty="0"/>
                    </a:p>
                  </a:txBody>
                  <a:tcPr/>
                </a:tc>
              </a:tr>
            </a:tbl>
          </a:graphicData>
        </a:graphic>
      </p:graphicFrame>
      <p:sp>
        <p:nvSpPr>
          <p:cNvPr id="4" name="Symbol zastępczy zawartości 3"/>
          <p:cNvSpPr>
            <a:spLocks noGrp="1"/>
          </p:cNvSpPr>
          <p:nvPr>
            <p:ph sz="half" idx="2"/>
          </p:nvPr>
        </p:nvSpPr>
        <p:spPr>
          <a:xfrm>
            <a:off x="467544" y="3645024"/>
            <a:ext cx="8524056" cy="2808312"/>
          </a:xfrm>
        </p:spPr>
        <p:txBody>
          <a:bodyPr>
            <a:noAutofit/>
          </a:bodyPr>
          <a:lstStyle/>
          <a:p>
            <a:pPr algn="just">
              <a:buFontTx/>
              <a:buChar char="-"/>
            </a:pPr>
            <a:r>
              <a:rPr lang="pl-PL" sz="2300" dirty="0" smtClean="0"/>
              <a:t>Warunkiem wystarczającym i koniecznym prawdziwości koniunkcji jest prawdziwość obu zdań składowych;</a:t>
            </a:r>
          </a:p>
          <a:p>
            <a:pPr algn="just">
              <a:buFontTx/>
              <a:buChar char="-"/>
            </a:pPr>
            <a:r>
              <a:rPr lang="pl-PL" sz="2300" dirty="0" smtClean="0"/>
              <a:t>Fałszywość choćby jednego ze zdań składowych jest warunkiem wystarczającym fałszywości koniunkcji</a:t>
            </a:r>
          </a:p>
          <a:p>
            <a:pPr algn="just">
              <a:buFontTx/>
              <a:buChar char="-"/>
            </a:pPr>
            <a:r>
              <a:rPr lang="pl-PL" sz="2300" dirty="0" smtClean="0"/>
              <a:t>Przy wielokrotnej koniunkcji (</a:t>
            </a:r>
            <a:r>
              <a:rPr lang="pl-PL" sz="2300" dirty="0" err="1" smtClean="0"/>
              <a:t>p^q^r^t</a:t>
            </a:r>
            <a:r>
              <a:rPr lang="pl-PL" sz="2300" dirty="0" smtClean="0"/>
              <a:t>) będzie ona prawdziwa wtedy i tylko wtedy, gdy wszystkie jej zdania składowe będą prawdziwe.</a:t>
            </a:r>
            <a:endParaRPr lang="pl-PL" sz="2300" dirty="0"/>
          </a:p>
        </p:txBody>
      </p:sp>
    </p:spTree>
    <p:extLst>
      <p:ext uri="{BB962C8B-B14F-4D97-AF65-F5344CB8AC3E}">
        <p14:creationId xmlns:p14="http://schemas.microsoft.com/office/powerpoint/2010/main" val="2018745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228600"/>
            <a:ext cx="7772400" cy="838200"/>
          </a:xfrm>
        </p:spPr>
        <p:txBody>
          <a:bodyPr/>
          <a:lstStyle/>
          <a:p>
            <a:r>
              <a:rPr lang="pl-PL" altLang="pl-PL" sz="3200" b="1"/>
              <a:t>Koniunkcja (˄)</a:t>
            </a:r>
          </a:p>
        </p:txBody>
      </p:sp>
      <p:sp>
        <p:nvSpPr>
          <p:cNvPr id="2051" name="Rectangle 3"/>
          <p:cNvSpPr>
            <a:spLocks noGrp="1" noChangeArrowheads="1"/>
          </p:cNvSpPr>
          <p:nvPr>
            <p:ph type="body" idx="1"/>
          </p:nvPr>
        </p:nvSpPr>
        <p:spPr>
          <a:xfrm>
            <a:off x="251520" y="1268760"/>
            <a:ext cx="8496944" cy="5184576"/>
          </a:xfrm>
        </p:spPr>
        <p:txBody>
          <a:bodyPr>
            <a:normAutofit/>
          </a:bodyPr>
          <a:lstStyle/>
          <a:p>
            <a:pPr algn="just"/>
            <a:r>
              <a:rPr lang="pl-PL" altLang="pl-PL" sz="2400" dirty="0"/>
              <a:t>Odpowiedniki funktora w mowie potocznej to spójniki: </a:t>
            </a:r>
            <a:r>
              <a:rPr lang="pl-PL" altLang="pl-PL" sz="2400" u="sng" dirty="0"/>
              <a:t>„i”, „oraz”.</a:t>
            </a:r>
          </a:p>
          <a:p>
            <a:pPr algn="just"/>
            <a:r>
              <a:rPr lang="pl-PL" altLang="pl-PL" sz="2400" dirty="0"/>
              <a:t>Czasem stosuje się również spójniki: „a” i „chociaż” – lecz te ostatnie odwołują się do treści zdań, które łączą. Ich znaczenie wyznaczone jest nie tylko przez związki między wartością logiczną całego zdania złożonego oraz  wartością logiczną zdań składowych, lecz również przez treść tych zdań np.</a:t>
            </a:r>
          </a:p>
          <a:p>
            <a:pPr algn="just">
              <a:buFontTx/>
              <a:buNone/>
            </a:pPr>
            <a:r>
              <a:rPr lang="pl-PL" altLang="pl-PL" sz="2400" dirty="0"/>
              <a:t>Ola czuwa, chociaż jest zmęczona.</a:t>
            </a:r>
          </a:p>
          <a:p>
            <a:pPr algn="just">
              <a:buFontTx/>
              <a:buNone/>
            </a:pPr>
            <a:r>
              <a:rPr lang="pl-PL" altLang="pl-PL" sz="2400" dirty="0"/>
              <a:t>Ola śpi, chociaż jest zmęczona.</a:t>
            </a:r>
          </a:p>
          <a:p>
            <a:pPr lvl="4" algn="just">
              <a:buFontTx/>
              <a:buNone/>
            </a:pPr>
            <a:r>
              <a:rPr lang="pl-PL" altLang="pl-PL" sz="2300" dirty="0"/>
              <a:t>                                             </a:t>
            </a:r>
          </a:p>
        </p:txBody>
      </p:sp>
    </p:spTree>
    <p:extLst>
      <p:ext uri="{BB962C8B-B14F-4D97-AF65-F5344CB8AC3E}">
        <p14:creationId xmlns:p14="http://schemas.microsoft.com/office/powerpoint/2010/main" val="71629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7504" y="188640"/>
            <a:ext cx="8640960" cy="6364560"/>
          </a:xfrm>
        </p:spPr>
        <p:txBody>
          <a:bodyPr>
            <a:noAutofit/>
          </a:bodyPr>
          <a:lstStyle/>
          <a:p>
            <a:pPr marL="609600" indent="-609600" algn="just">
              <a:lnSpc>
                <a:spcPct val="90000"/>
              </a:lnSpc>
            </a:pPr>
            <a:r>
              <a:rPr lang="pl-PL" altLang="pl-PL" sz="2100" dirty="0"/>
              <a:t>Słowo „i” może być używane jako funktor zdaniotwórczy o argumentach zdaniowych, jak i jako funktor nazwotwórczy o argumentach nazwowych.</a:t>
            </a:r>
          </a:p>
          <a:p>
            <a:pPr marL="609600" indent="-609600" algn="just">
              <a:lnSpc>
                <a:spcPct val="90000"/>
              </a:lnSpc>
            </a:pPr>
            <a:r>
              <a:rPr lang="pl-PL" altLang="pl-PL" sz="2100" dirty="0"/>
              <a:t>Słowa „i” można stosować w trzech znaczeniach:</a:t>
            </a:r>
          </a:p>
          <a:p>
            <a:pPr marL="609600" indent="-609600" algn="just">
              <a:lnSpc>
                <a:spcPct val="90000"/>
              </a:lnSpc>
              <a:buFontTx/>
              <a:buAutoNum type="arabicParenR"/>
            </a:pPr>
            <a:r>
              <a:rPr lang="pl-PL" altLang="pl-PL" sz="2100" b="1" dirty="0"/>
              <a:t>Koniunkcyjnym</a:t>
            </a:r>
            <a:r>
              <a:rPr lang="pl-PL" altLang="pl-PL" sz="2100" dirty="0"/>
              <a:t> – </a:t>
            </a:r>
            <a:r>
              <a:rPr lang="pl-PL" altLang="pl-PL" sz="2100" b="1" dirty="0"/>
              <a:t>A jest B i C</a:t>
            </a:r>
            <a:r>
              <a:rPr lang="pl-PL" altLang="pl-PL" sz="2100" dirty="0"/>
              <a:t> w znaczeniu: A jest B i A jest C, a więc przedmioty A należą do klasy B oraz do klasy C, tworząc część dla tych klas wspólną, a więc iloczyn tych klas; (np. Ania jest studentką i pracownikiem samorządowym). </a:t>
            </a:r>
          </a:p>
          <a:p>
            <a:pPr marL="609600" indent="-609600" algn="just">
              <a:lnSpc>
                <a:spcPct val="90000"/>
              </a:lnSpc>
              <a:buFontTx/>
              <a:buAutoNum type="arabicParenR"/>
            </a:pPr>
            <a:r>
              <a:rPr lang="pl-PL" altLang="pl-PL" sz="2100" b="1" dirty="0" err="1"/>
              <a:t>Enumeracyjnym</a:t>
            </a:r>
            <a:r>
              <a:rPr lang="pl-PL" altLang="pl-PL" sz="2100" b="1" dirty="0"/>
              <a:t> </a:t>
            </a:r>
            <a:r>
              <a:rPr lang="pl-PL" altLang="pl-PL" sz="2100" dirty="0"/>
              <a:t>– </a:t>
            </a:r>
            <a:r>
              <a:rPr lang="pl-PL" altLang="pl-PL" sz="2100" b="1" dirty="0"/>
              <a:t>A i B są C</a:t>
            </a:r>
            <a:r>
              <a:rPr lang="pl-PL" altLang="pl-PL" sz="2100" dirty="0"/>
              <a:t>  w znaczeniu: przedmiot A należy do klasy C oraz przedmiot B należy do klasy C (nie jest więc tak, że do </a:t>
            </a:r>
            <a:r>
              <a:rPr lang="pl-PL" altLang="pl-PL" sz="2100" dirty="0" smtClean="0"/>
              <a:t>klasy C </a:t>
            </a:r>
            <a:r>
              <a:rPr lang="pl-PL" altLang="pl-PL" sz="2100" dirty="0"/>
              <a:t>należą przedmioty będące zarazem A i B) (np. Adwokaci i radcowie prawni to prawnicy).</a:t>
            </a:r>
          </a:p>
          <a:p>
            <a:pPr marL="609600" indent="-609600" algn="just">
              <a:lnSpc>
                <a:spcPct val="90000"/>
              </a:lnSpc>
              <a:buFontTx/>
              <a:buAutoNum type="arabicParenR"/>
            </a:pPr>
            <a:r>
              <a:rPr lang="pl-PL" altLang="pl-PL" sz="2100" b="1" dirty="0"/>
              <a:t>Syntetyzującym</a:t>
            </a:r>
            <a:r>
              <a:rPr lang="pl-PL" altLang="pl-PL" sz="2100" dirty="0"/>
              <a:t> – </a:t>
            </a:r>
            <a:r>
              <a:rPr lang="pl-PL" altLang="pl-PL" sz="2100" b="1" dirty="0"/>
              <a:t>A i B razem wzięte to C. </a:t>
            </a:r>
            <a:r>
              <a:rPr lang="pl-PL" altLang="pl-PL" sz="2100" dirty="0"/>
              <a:t>(Studenci, którzy zdali kolokwium oraz studenci, którzy nie mają nieobecności mogą przystąpić do egzaminu z logiki).</a:t>
            </a:r>
          </a:p>
          <a:p>
            <a:pPr marL="609600" indent="-609600" algn="just">
              <a:lnSpc>
                <a:spcPct val="90000"/>
              </a:lnSpc>
              <a:buFontTx/>
              <a:buAutoNum type="arabicParenR"/>
            </a:pPr>
            <a:endParaRPr lang="pl-PL" altLang="pl-PL" sz="2100" dirty="0"/>
          </a:p>
          <a:p>
            <a:pPr marL="609600" indent="-609600" algn="just">
              <a:lnSpc>
                <a:spcPct val="90000"/>
              </a:lnSpc>
              <a:buFontTx/>
              <a:buNone/>
            </a:pPr>
            <a:r>
              <a:rPr lang="pl-PL" altLang="pl-PL" sz="2100" dirty="0"/>
              <a:t>	Słowo „i” jako funktor nazwotwórczy używany jest w znaczeniu syntetyzującym np. „Prezydent Stanów Zjednoczonych i osoba leworęczna” oznacza osoby, które piastują stanowisko Prezydenta USA i są leworęczne jednocześnie.</a:t>
            </a:r>
          </a:p>
        </p:txBody>
      </p:sp>
    </p:spTree>
    <p:extLst>
      <p:ext uri="{BB962C8B-B14F-4D97-AF65-F5344CB8AC3E}">
        <p14:creationId xmlns:p14="http://schemas.microsoft.com/office/powerpoint/2010/main" val="3493995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Matryca alternatywy nierozłącznej</a:t>
            </a:r>
            <a:endParaRPr lang="pl-PL" dirty="0"/>
          </a:p>
        </p:txBody>
      </p:sp>
      <p:graphicFrame>
        <p:nvGraphicFramePr>
          <p:cNvPr id="4" name="Symbol zastępczy zawartości 3"/>
          <p:cNvGraphicFramePr>
            <a:graphicFrameLocks noGrp="1"/>
          </p:cNvGraphicFramePr>
          <p:nvPr>
            <p:ph sz="half" idx="1"/>
            <p:extLst>
              <p:ext uri="{D42A27DB-BD31-4B8C-83A1-F6EECF244321}">
                <p14:modId xmlns:p14="http://schemas.microsoft.com/office/powerpoint/2010/main" val="472012897"/>
              </p:ext>
            </p:extLst>
          </p:nvPr>
        </p:nvGraphicFramePr>
        <p:xfrm>
          <a:off x="2627784" y="1412776"/>
          <a:ext cx="4191000" cy="1559560"/>
        </p:xfrm>
        <a:graphic>
          <a:graphicData uri="http://schemas.openxmlformats.org/drawingml/2006/table">
            <a:tbl>
              <a:tblPr firstRow="1" bandRow="1">
                <a:tableStyleId>{5C22544A-7EE6-4342-B048-85BDC9FD1C3A}</a:tableStyleId>
              </a:tblPr>
              <a:tblGrid>
                <a:gridCol w="1397000"/>
                <a:gridCol w="1397000"/>
                <a:gridCol w="1397000"/>
              </a:tblGrid>
              <a:tr h="370840">
                <a:tc>
                  <a:txBody>
                    <a:bodyPr/>
                    <a:lstStyle/>
                    <a:p>
                      <a:r>
                        <a:rPr lang="pl-PL" dirty="0" smtClean="0"/>
                        <a:t>p</a:t>
                      </a:r>
                      <a:endParaRPr lang="pl-PL" dirty="0"/>
                    </a:p>
                  </a:txBody>
                  <a:tcPr marL="44116" marR="44116"/>
                </a:tc>
                <a:tc>
                  <a:txBody>
                    <a:bodyPr/>
                    <a:lstStyle/>
                    <a:p>
                      <a:r>
                        <a:rPr lang="pl-PL" dirty="0" smtClean="0"/>
                        <a:t>q</a:t>
                      </a:r>
                      <a:endParaRPr lang="pl-PL" dirty="0"/>
                    </a:p>
                  </a:txBody>
                  <a:tcPr marL="44116" marR="44116"/>
                </a:tc>
                <a:tc>
                  <a:txBody>
                    <a:bodyPr/>
                    <a:lstStyle/>
                    <a:p>
                      <a:r>
                        <a:rPr lang="pl-PL" dirty="0" smtClean="0"/>
                        <a:t>p v q</a:t>
                      </a:r>
                      <a:endParaRPr lang="pl-PL" dirty="0"/>
                    </a:p>
                  </a:txBody>
                  <a:tcPr marL="44116" marR="44116"/>
                </a:tc>
              </a:tr>
              <a:tr h="370840">
                <a:tc>
                  <a:txBody>
                    <a:bodyPr/>
                    <a:lstStyle/>
                    <a:p>
                      <a:r>
                        <a:rPr lang="pl-PL" dirty="0" smtClean="0"/>
                        <a:t>1</a:t>
                      </a:r>
                    </a:p>
                    <a:p>
                      <a:r>
                        <a:rPr lang="pl-PL" dirty="0" smtClean="0"/>
                        <a:t>1</a:t>
                      </a:r>
                    </a:p>
                    <a:p>
                      <a:r>
                        <a:rPr lang="pl-PL" dirty="0" smtClean="0"/>
                        <a:t>0</a:t>
                      </a:r>
                    </a:p>
                    <a:p>
                      <a:r>
                        <a:rPr lang="pl-PL" dirty="0" smtClean="0"/>
                        <a:t>0</a:t>
                      </a:r>
                      <a:endParaRPr lang="pl-PL" dirty="0"/>
                    </a:p>
                  </a:txBody>
                  <a:tcPr marL="44116" marR="44116"/>
                </a:tc>
                <a:tc>
                  <a:txBody>
                    <a:bodyPr/>
                    <a:lstStyle/>
                    <a:p>
                      <a:r>
                        <a:rPr lang="pl-PL" dirty="0" smtClean="0"/>
                        <a:t>1</a:t>
                      </a:r>
                    </a:p>
                    <a:p>
                      <a:r>
                        <a:rPr lang="pl-PL" dirty="0" smtClean="0"/>
                        <a:t>0</a:t>
                      </a:r>
                    </a:p>
                    <a:p>
                      <a:r>
                        <a:rPr lang="pl-PL" dirty="0" smtClean="0"/>
                        <a:t>1</a:t>
                      </a:r>
                    </a:p>
                    <a:p>
                      <a:r>
                        <a:rPr lang="pl-PL" dirty="0" smtClean="0"/>
                        <a:t>0</a:t>
                      </a:r>
                      <a:endParaRPr lang="pl-PL" dirty="0"/>
                    </a:p>
                  </a:txBody>
                  <a:tcPr marL="44116" marR="44116"/>
                </a:tc>
                <a:tc>
                  <a:txBody>
                    <a:bodyPr/>
                    <a:lstStyle/>
                    <a:p>
                      <a:r>
                        <a:rPr lang="pl-PL" dirty="0" smtClean="0"/>
                        <a:t>1</a:t>
                      </a:r>
                    </a:p>
                    <a:p>
                      <a:r>
                        <a:rPr lang="pl-PL" dirty="0" smtClean="0"/>
                        <a:t>1</a:t>
                      </a:r>
                    </a:p>
                    <a:p>
                      <a:r>
                        <a:rPr lang="pl-PL" dirty="0" smtClean="0"/>
                        <a:t>1</a:t>
                      </a:r>
                    </a:p>
                    <a:p>
                      <a:r>
                        <a:rPr lang="pl-PL" dirty="0" smtClean="0"/>
                        <a:t>0</a:t>
                      </a:r>
                      <a:endParaRPr lang="pl-PL" dirty="0"/>
                    </a:p>
                  </a:txBody>
                  <a:tcPr marL="44116" marR="44116"/>
                </a:tc>
              </a:tr>
            </a:tbl>
          </a:graphicData>
        </a:graphic>
      </p:graphicFrame>
      <p:sp>
        <p:nvSpPr>
          <p:cNvPr id="5" name="Symbol zastępczy zawartości 4"/>
          <p:cNvSpPr>
            <a:spLocks noGrp="1"/>
          </p:cNvSpPr>
          <p:nvPr>
            <p:ph sz="half" idx="2"/>
          </p:nvPr>
        </p:nvSpPr>
        <p:spPr>
          <a:xfrm>
            <a:off x="251520" y="3501008"/>
            <a:ext cx="8740080" cy="2823592"/>
          </a:xfrm>
        </p:spPr>
        <p:txBody>
          <a:bodyPr>
            <a:normAutofit fontScale="92500" lnSpcReduction="20000"/>
          </a:bodyPr>
          <a:lstStyle/>
          <a:p>
            <a:pPr algn="just"/>
            <a:r>
              <a:rPr lang="pl-PL" dirty="0" smtClean="0"/>
              <a:t>Warunkiem wystarczającym prawdziwości alternatywy nierozłącznej jest prawdziwość choćby jednego argumentu zdaniowego;</a:t>
            </a:r>
          </a:p>
          <a:p>
            <a:pPr algn="just"/>
            <a:r>
              <a:rPr lang="pl-PL" dirty="0" smtClean="0"/>
              <a:t>Warunkiem wystarczającym i zarazem koniecznym fałszywości alternatywy nierozłącznej jest fałszywość obu zdań składowych.</a:t>
            </a:r>
          </a:p>
          <a:p>
            <a:pPr algn="just"/>
            <a:r>
              <a:rPr lang="pl-PL" dirty="0" smtClean="0"/>
              <a:t>Analogicznie jest w przypadku mnogości zdań składowych (więcej niż dwóch).</a:t>
            </a:r>
            <a:endParaRPr lang="pl-PL" dirty="0"/>
          </a:p>
        </p:txBody>
      </p:sp>
    </p:spTree>
    <p:extLst>
      <p:ext uri="{BB962C8B-B14F-4D97-AF65-F5344CB8AC3E}">
        <p14:creationId xmlns:p14="http://schemas.microsoft.com/office/powerpoint/2010/main" val="2427816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Matryca alternatywy rozłącznej</a:t>
            </a:r>
            <a:endParaRPr lang="pl-PL" dirty="0"/>
          </a:p>
        </p:txBody>
      </p:sp>
      <p:graphicFrame>
        <p:nvGraphicFramePr>
          <p:cNvPr id="6" name="Symbol zastępczy zawartości 5"/>
          <p:cNvGraphicFramePr>
            <a:graphicFrameLocks noGrp="1"/>
          </p:cNvGraphicFramePr>
          <p:nvPr>
            <p:ph sz="half" idx="1"/>
            <p:extLst>
              <p:ext uri="{D42A27DB-BD31-4B8C-83A1-F6EECF244321}">
                <p14:modId xmlns:p14="http://schemas.microsoft.com/office/powerpoint/2010/main" val="3307106659"/>
              </p:ext>
            </p:extLst>
          </p:nvPr>
        </p:nvGraphicFramePr>
        <p:xfrm>
          <a:off x="2411760" y="1700808"/>
          <a:ext cx="4191000" cy="1554480"/>
        </p:xfrm>
        <a:graphic>
          <a:graphicData uri="http://schemas.openxmlformats.org/drawingml/2006/table">
            <a:tbl>
              <a:tblPr firstRow="1" bandRow="1">
                <a:tableStyleId>{5C22544A-7EE6-4342-B048-85BDC9FD1C3A}</a:tableStyleId>
              </a:tblPr>
              <a:tblGrid>
                <a:gridCol w="1397000"/>
                <a:gridCol w="1397000"/>
                <a:gridCol w="1397000"/>
              </a:tblGrid>
              <a:tr h="270232">
                <a:tc>
                  <a:txBody>
                    <a:bodyPr/>
                    <a:lstStyle/>
                    <a:p>
                      <a:r>
                        <a:rPr lang="pl-PL" dirty="0" smtClean="0"/>
                        <a:t>p</a:t>
                      </a:r>
                      <a:endParaRPr lang="pl-PL" dirty="0"/>
                    </a:p>
                  </a:txBody>
                  <a:tcPr/>
                </a:tc>
                <a:tc>
                  <a:txBody>
                    <a:bodyPr/>
                    <a:lstStyle/>
                    <a:p>
                      <a:r>
                        <a:rPr lang="pl-PL" dirty="0" smtClean="0"/>
                        <a:t>q</a:t>
                      </a:r>
                      <a:endParaRPr lang="pl-PL" dirty="0"/>
                    </a:p>
                  </a:txBody>
                  <a:tcPr/>
                </a:tc>
                <a:tc>
                  <a:txBody>
                    <a:bodyPr/>
                    <a:lstStyle/>
                    <a:p>
                      <a:r>
                        <a:rPr lang="pl-PL" dirty="0" smtClean="0"/>
                        <a:t>P ┴ q</a:t>
                      </a:r>
                      <a:endParaRPr lang="pl-PL" dirty="0"/>
                    </a:p>
                  </a:txBody>
                  <a:tcPr/>
                </a:tc>
              </a:tr>
              <a:tr h="370840">
                <a:tc>
                  <a:txBody>
                    <a:bodyPr/>
                    <a:lstStyle/>
                    <a:p>
                      <a:r>
                        <a:rPr lang="pl-PL" dirty="0" smtClean="0"/>
                        <a:t>1</a:t>
                      </a:r>
                    </a:p>
                    <a:p>
                      <a:r>
                        <a:rPr lang="pl-PL" dirty="0" smtClean="0"/>
                        <a:t>1</a:t>
                      </a:r>
                    </a:p>
                    <a:p>
                      <a:r>
                        <a:rPr lang="pl-PL" dirty="0" smtClean="0"/>
                        <a:t>0</a:t>
                      </a:r>
                    </a:p>
                    <a:p>
                      <a:r>
                        <a:rPr lang="pl-PL" dirty="0" smtClean="0"/>
                        <a:t>0</a:t>
                      </a:r>
                      <a:endParaRPr lang="pl-PL" dirty="0"/>
                    </a:p>
                  </a:txBody>
                  <a:tcPr/>
                </a:tc>
                <a:tc>
                  <a:txBody>
                    <a:bodyPr/>
                    <a:lstStyle/>
                    <a:p>
                      <a:r>
                        <a:rPr lang="pl-PL" dirty="0" smtClean="0"/>
                        <a:t>1</a:t>
                      </a:r>
                    </a:p>
                    <a:p>
                      <a:r>
                        <a:rPr lang="pl-PL" dirty="0" smtClean="0"/>
                        <a:t>0</a:t>
                      </a:r>
                    </a:p>
                    <a:p>
                      <a:r>
                        <a:rPr lang="pl-PL" dirty="0" smtClean="0"/>
                        <a:t>1</a:t>
                      </a:r>
                    </a:p>
                    <a:p>
                      <a:r>
                        <a:rPr lang="pl-PL" dirty="0" smtClean="0"/>
                        <a:t>0</a:t>
                      </a:r>
                      <a:endParaRPr lang="pl-PL" dirty="0"/>
                    </a:p>
                  </a:txBody>
                  <a:tcPr/>
                </a:tc>
                <a:tc>
                  <a:txBody>
                    <a:bodyPr/>
                    <a:lstStyle/>
                    <a:p>
                      <a:r>
                        <a:rPr lang="pl-PL" dirty="0" smtClean="0"/>
                        <a:t>0</a:t>
                      </a:r>
                    </a:p>
                    <a:p>
                      <a:r>
                        <a:rPr lang="pl-PL" dirty="0" smtClean="0"/>
                        <a:t>1</a:t>
                      </a:r>
                    </a:p>
                    <a:p>
                      <a:r>
                        <a:rPr lang="pl-PL" dirty="0" smtClean="0"/>
                        <a:t>1</a:t>
                      </a:r>
                    </a:p>
                    <a:p>
                      <a:r>
                        <a:rPr lang="pl-PL" dirty="0" smtClean="0"/>
                        <a:t>0</a:t>
                      </a:r>
                      <a:endParaRPr lang="pl-PL" dirty="0"/>
                    </a:p>
                  </a:txBody>
                  <a:tcPr/>
                </a:tc>
              </a:tr>
            </a:tbl>
          </a:graphicData>
        </a:graphic>
      </p:graphicFrame>
      <p:sp>
        <p:nvSpPr>
          <p:cNvPr id="4" name="Symbol zastępczy zawartości 3"/>
          <p:cNvSpPr>
            <a:spLocks noGrp="1"/>
          </p:cNvSpPr>
          <p:nvPr>
            <p:ph sz="half" idx="2"/>
          </p:nvPr>
        </p:nvSpPr>
        <p:spPr>
          <a:xfrm>
            <a:off x="0" y="4005064"/>
            <a:ext cx="8991600" cy="2319536"/>
          </a:xfrm>
        </p:spPr>
        <p:txBody>
          <a:bodyPr>
            <a:normAutofit fontScale="85000" lnSpcReduction="20000"/>
          </a:bodyPr>
          <a:lstStyle/>
          <a:p>
            <a:pPr algn="just"/>
            <a:r>
              <a:rPr lang="pl-PL" dirty="0" smtClean="0"/>
              <a:t>Warunkiem prawdziwości jest prawdziwość jednego i tylko jednego ze zdań składowych oraz fałszywość jednego i tylko jednego;</a:t>
            </a:r>
          </a:p>
          <a:p>
            <a:pPr algn="just"/>
            <a:r>
              <a:rPr lang="pl-PL" dirty="0" smtClean="0"/>
              <a:t>Dla fałszywości alternatywy rozłącznej wystarcza aby oba zdania składowe były prawdziwa lub by oba były fałszywe;</a:t>
            </a:r>
          </a:p>
          <a:p>
            <a:pPr algn="just"/>
            <a:r>
              <a:rPr lang="pl-PL" dirty="0" smtClean="0"/>
              <a:t>W razie mnogości zdań należy stosować nawiasy wskazujące na połączenie zdań składowych w pary.</a:t>
            </a:r>
            <a:endParaRPr lang="pl-PL" dirty="0"/>
          </a:p>
        </p:txBody>
      </p:sp>
    </p:spTree>
    <p:extLst>
      <p:ext uri="{BB962C8B-B14F-4D97-AF65-F5344CB8AC3E}">
        <p14:creationId xmlns:p14="http://schemas.microsoft.com/office/powerpoint/2010/main" val="957873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Matryca dysjunkcji</a:t>
            </a:r>
            <a:endParaRPr lang="pl-PL" dirty="0"/>
          </a:p>
        </p:txBody>
      </p:sp>
      <p:graphicFrame>
        <p:nvGraphicFramePr>
          <p:cNvPr id="5" name="Symbol zastępczy zawartości 4"/>
          <p:cNvGraphicFramePr>
            <a:graphicFrameLocks noGrp="1"/>
          </p:cNvGraphicFramePr>
          <p:nvPr>
            <p:ph sz="half" idx="1"/>
            <p:extLst>
              <p:ext uri="{D42A27DB-BD31-4B8C-83A1-F6EECF244321}">
                <p14:modId xmlns:p14="http://schemas.microsoft.com/office/powerpoint/2010/main" val="666827988"/>
              </p:ext>
            </p:extLst>
          </p:nvPr>
        </p:nvGraphicFramePr>
        <p:xfrm>
          <a:off x="2124075" y="1341438"/>
          <a:ext cx="4191000" cy="1559560"/>
        </p:xfrm>
        <a:graphic>
          <a:graphicData uri="http://schemas.openxmlformats.org/drawingml/2006/table">
            <a:tbl>
              <a:tblPr firstRow="1" bandRow="1">
                <a:tableStyleId>{5C22544A-7EE6-4342-B048-85BDC9FD1C3A}</a:tableStyleId>
              </a:tblPr>
              <a:tblGrid>
                <a:gridCol w="1397000"/>
                <a:gridCol w="1397000"/>
                <a:gridCol w="1397000"/>
              </a:tblGrid>
              <a:tr h="370840">
                <a:tc>
                  <a:txBody>
                    <a:bodyPr/>
                    <a:lstStyle/>
                    <a:p>
                      <a:r>
                        <a:rPr lang="pl-PL" dirty="0" smtClean="0"/>
                        <a:t>p</a:t>
                      </a:r>
                      <a:endParaRPr lang="pl-PL" dirty="0"/>
                    </a:p>
                  </a:txBody>
                  <a:tcPr/>
                </a:tc>
                <a:tc>
                  <a:txBody>
                    <a:bodyPr/>
                    <a:lstStyle/>
                    <a:p>
                      <a:r>
                        <a:rPr lang="pl-PL" dirty="0" smtClean="0"/>
                        <a:t>q</a:t>
                      </a:r>
                      <a:endParaRPr lang="pl-PL" dirty="0"/>
                    </a:p>
                  </a:txBody>
                  <a:tcPr/>
                </a:tc>
                <a:tc>
                  <a:txBody>
                    <a:bodyPr/>
                    <a:lstStyle/>
                    <a:p>
                      <a:r>
                        <a:rPr lang="pl-PL" dirty="0" smtClean="0"/>
                        <a:t>p/q</a:t>
                      </a:r>
                      <a:endParaRPr lang="pl-PL" dirty="0"/>
                    </a:p>
                  </a:txBody>
                  <a:tcPr/>
                </a:tc>
              </a:tr>
              <a:tr h="370840">
                <a:tc>
                  <a:txBody>
                    <a:bodyPr/>
                    <a:lstStyle/>
                    <a:p>
                      <a:r>
                        <a:rPr lang="pl-PL" dirty="0" smtClean="0"/>
                        <a:t>1</a:t>
                      </a:r>
                    </a:p>
                    <a:p>
                      <a:r>
                        <a:rPr lang="pl-PL" dirty="0" smtClean="0"/>
                        <a:t>1</a:t>
                      </a:r>
                    </a:p>
                    <a:p>
                      <a:r>
                        <a:rPr lang="pl-PL" dirty="0" smtClean="0"/>
                        <a:t>0</a:t>
                      </a:r>
                    </a:p>
                    <a:p>
                      <a:r>
                        <a:rPr lang="pl-PL" dirty="0" smtClean="0"/>
                        <a:t>0</a:t>
                      </a:r>
                      <a:endParaRPr lang="pl-PL" dirty="0"/>
                    </a:p>
                  </a:txBody>
                  <a:tcPr/>
                </a:tc>
                <a:tc>
                  <a:txBody>
                    <a:bodyPr/>
                    <a:lstStyle/>
                    <a:p>
                      <a:r>
                        <a:rPr lang="pl-PL" dirty="0" smtClean="0"/>
                        <a:t>1</a:t>
                      </a:r>
                    </a:p>
                    <a:p>
                      <a:r>
                        <a:rPr lang="pl-PL" dirty="0" smtClean="0"/>
                        <a:t>0</a:t>
                      </a:r>
                    </a:p>
                    <a:p>
                      <a:r>
                        <a:rPr lang="pl-PL" dirty="0" smtClean="0"/>
                        <a:t>1</a:t>
                      </a:r>
                    </a:p>
                    <a:p>
                      <a:r>
                        <a:rPr lang="pl-PL" dirty="0" smtClean="0"/>
                        <a:t>0</a:t>
                      </a:r>
                      <a:endParaRPr lang="pl-PL" dirty="0"/>
                    </a:p>
                  </a:txBody>
                  <a:tcPr/>
                </a:tc>
                <a:tc>
                  <a:txBody>
                    <a:bodyPr/>
                    <a:lstStyle/>
                    <a:p>
                      <a:r>
                        <a:rPr lang="pl-PL" dirty="0" smtClean="0"/>
                        <a:t>0</a:t>
                      </a:r>
                    </a:p>
                    <a:p>
                      <a:r>
                        <a:rPr lang="pl-PL" dirty="0" smtClean="0"/>
                        <a:t>1</a:t>
                      </a:r>
                    </a:p>
                    <a:p>
                      <a:r>
                        <a:rPr lang="pl-PL" dirty="0" smtClean="0"/>
                        <a:t>1</a:t>
                      </a:r>
                    </a:p>
                    <a:p>
                      <a:r>
                        <a:rPr lang="pl-PL" dirty="0" smtClean="0"/>
                        <a:t>1</a:t>
                      </a:r>
                      <a:endParaRPr lang="pl-PL" dirty="0"/>
                    </a:p>
                  </a:txBody>
                  <a:tcPr/>
                </a:tc>
              </a:tr>
            </a:tbl>
          </a:graphicData>
        </a:graphic>
      </p:graphicFrame>
      <p:sp>
        <p:nvSpPr>
          <p:cNvPr id="4" name="Symbol zastępczy zawartości 3"/>
          <p:cNvSpPr>
            <a:spLocks noGrp="1"/>
          </p:cNvSpPr>
          <p:nvPr>
            <p:ph sz="half" idx="2"/>
          </p:nvPr>
        </p:nvSpPr>
        <p:spPr>
          <a:xfrm>
            <a:off x="611560" y="3789040"/>
            <a:ext cx="8380040" cy="2535560"/>
          </a:xfrm>
        </p:spPr>
        <p:txBody>
          <a:bodyPr>
            <a:normAutofit fontScale="92500" lnSpcReduction="10000"/>
          </a:bodyPr>
          <a:lstStyle/>
          <a:p>
            <a:pPr algn="just"/>
            <a:r>
              <a:rPr lang="pl-PL" dirty="0" smtClean="0"/>
              <a:t>Warunkiem prawdziwości zdania jest fałszywość chociażby jednego ze zdań składowych (lub obu);</a:t>
            </a:r>
          </a:p>
          <a:p>
            <a:pPr algn="just"/>
            <a:r>
              <a:rPr lang="pl-PL" dirty="0" smtClean="0"/>
              <a:t>Warunkiem fałszywości zdania jest prawdziwość obu zdań składowych;</a:t>
            </a:r>
          </a:p>
          <a:p>
            <a:pPr algn="just"/>
            <a:r>
              <a:rPr lang="pl-PL" dirty="0" smtClean="0"/>
              <a:t>Przy większej ilości zdań składowych konieczne jest stosowanie nawiasów.</a:t>
            </a:r>
            <a:endParaRPr lang="pl-PL" dirty="0"/>
          </a:p>
        </p:txBody>
      </p:sp>
    </p:spTree>
    <p:extLst>
      <p:ext uri="{BB962C8B-B14F-4D97-AF65-F5344CB8AC3E}">
        <p14:creationId xmlns:p14="http://schemas.microsoft.com/office/powerpoint/2010/main" val="1064234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827584" y="1268760"/>
            <a:ext cx="8153400" cy="5943600"/>
          </a:xfrm>
        </p:spPr>
        <p:txBody>
          <a:bodyPr/>
          <a:lstStyle/>
          <a:p>
            <a:pPr algn="just"/>
            <a:r>
              <a:rPr lang="pl-PL" altLang="pl-PL" sz="2400" b="1" dirty="0"/>
              <a:t>Alternatywa nierozłączna „lub”;</a:t>
            </a:r>
          </a:p>
          <a:p>
            <a:pPr algn="just"/>
            <a:r>
              <a:rPr lang="pl-PL" altLang="pl-PL" sz="2400" b="1" dirty="0"/>
              <a:t>Alternatywa rozłączna „albo”;</a:t>
            </a:r>
          </a:p>
          <a:p>
            <a:pPr algn="just"/>
            <a:r>
              <a:rPr lang="pl-PL" altLang="pl-PL" sz="2400" b="1" dirty="0"/>
              <a:t>Dysjunkcja „bądź..., bądź....”.</a:t>
            </a:r>
          </a:p>
          <a:p>
            <a:pPr algn="just"/>
            <a:r>
              <a:rPr lang="pl-PL" altLang="pl-PL" sz="2400" dirty="0"/>
              <a:t>W mowie potocznej używa się tych słów tylko wtedy, gdy nie wiemy, które ze zdań składowych jest prawdziwe, a które fałszywe. Stąd też w mowie potocznej słowa te nie są funktorami prawdziwościowymi, gdyż reguły posługiwania się nimi nie ograniczają się do określania zależności między wartością logiczną zdań składowych, a wartością logiczną zdania złożonego. </a:t>
            </a:r>
          </a:p>
          <a:p>
            <a:pPr algn="just"/>
            <a:endParaRPr lang="pl-PL" altLang="pl-PL" sz="2400" dirty="0"/>
          </a:p>
        </p:txBody>
      </p:sp>
    </p:spTree>
    <p:extLst>
      <p:ext uri="{BB962C8B-B14F-4D97-AF65-F5344CB8AC3E}">
        <p14:creationId xmlns:p14="http://schemas.microsoft.com/office/powerpoint/2010/main" val="176718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512" y="0"/>
            <a:ext cx="8856984" cy="6858000"/>
          </a:xfrm>
        </p:spPr>
        <p:txBody>
          <a:bodyPr>
            <a:noAutofit/>
          </a:bodyPr>
          <a:lstStyle/>
          <a:p>
            <a:pPr marL="609600" indent="-609600" algn="just">
              <a:buFontTx/>
              <a:buAutoNum type="arabicPeriod"/>
            </a:pPr>
            <a:r>
              <a:rPr lang="pl-PL" altLang="pl-PL" sz="2200" dirty="0"/>
              <a:t>Ignacy kupił mleko lub czekoladę.</a:t>
            </a:r>
          </a:p>
          <a:p>
            <a:pPr marL="609600" indent="-609600" algn="just">
              <a:buFontTx/>
              <a:buAutoNum type="arabicPeriod"/>
            </a:pPr>
            <a:r>
              <a:rPr lang="pl-PL" altLang="pl-PL" sz="2200" dirty="0"/>
              <a:t>Ignacy kupił mleko albo czekoladę.</a:t>
            </a:r>
          </a:p>
          <a:p>
            <a:pPr marL="609600" indent="-609600" algn="just">
              <a:buFontTx/>
              <a:buAutoNum type="arabicPeriod"/>
            </a:pPr>
            <a:r>
              <a:rPr lang="pl-PL" altLang="pl-PL" sz="2200" dirty="0"/>
              <a:t>Ignacy kupił bądź mleko bądź czekoladę.</a:t>
            </a:r>
          </a:p>
          <a:p>
            <a:pPr marL="609600" indent="-609600" algn="just">
              <a:buFontTx/>
              <a:buAutoNum type="arabicPeriod"/>
            </a:pPr>
            <a:endParaRPr lang="pl-PL" altLang="pl-PL" sz="2200" dirty="0"/>
          </a:p>
          <a:p>
            <a:pPr marL="609600" indent="-609600" algn="just">
              <a:buFontTx/>
              <a:buNone/>
            </a:pPr>
            <a:r>
              <a:rPr lang="pl-PL" altLang="pl-PL" sz="2200" dirty="0"/>
              <a:t>Ad.1. Stwierdza się, że Ignacy kupił przynajmniej jedną rzecz, ale nie wyklucza się, że kupił obie.</a:t>
            </a:r>
          </a:p>
          <a:p>
            <a:pPr marL="609600" indent="-609600" algn="just">
              <a:buFontTx/>
              <a:buNone/>
            </a:pPr>
            <a:r>
              <a:rPr lang="pl-PL" altLang="pl-PL" sz="2200" dirty="0"/>
              <a:t>Ad. 2. Stwierdza się, że Ignacy kupił tylko jedną z rzeczy.</a:t>
            </a:r>
          </a:p>
          <a:p>
            <a:pPr marL="609600" indent="-609600" algn="just">
              <a:buFontTx/>
              <a:buNone/>
            </a:pPr>
            <a:r>
              <a:rPr lang="pl-PL" altLang="pl-PL" sz="2200" dirty="0"/>
              <a:t>Ad. 3. Stwierdza się, że Ignacy nie kupił obu rzeczy, a co najwyżej jedną </a:t>
            </a:r>
            <a:br>
              <a:rPr lang="pl-PL" altLang="pl-PL" sz="2200" dirty="0"/>
            </a:br>
            <a:r>
              <a:rPr lang="pl-PL" altLang="pl-PL" sz="2200" dirty="0"/>
              <a:t>z nich, ale nie wyklucza się, że nie kupił żadnej z nich.</a:t>
            </a:r>
          </a:p>
          <a:p>
            <a:pPr marL="609600" indent="-609600" algn="just">
              <a:buFontTx/>
              <a:buNone/>
            </a:pPr>
            <a:endParaRPr lang="pl-PL" altLang="pl-PL" sz="2200" dirty="0"/>
          </a:p>
          <a:p>
            <a:pPr marL="0" indent="0" algn="just">
              <a:buFontTx/>
              <a:buNone/>
            </a:pPr>
            <a:r>
              <a:rPr lang="pl-PL" altLang="pl-PL" sz="2200" dirty="0"/>
              <a:t>Słowo „lub”  może być używane nie tylko jako funktor zdaniotwórczy od argumentów zdaniowych, lecz także jako funktor nazwotwórczy od argumentów nazwowych służący do zbudowania nazwy złożonej np. „piekarz lub cukiernik” – obejmuje przedmioty, które przynależą chociaż do jednej klasy z przedmiotów, ale nie wyklucza się jednocześnie, że przynależą do obu klas. Utworzoną w ten sposób klasę nazywamy </a:t>
            </a:r>
            <a:r>
              <a:rPr lang="pl-PL" altLang="pl-PL" sz="2200" b="1" dirty="0"/>
              <a:t>sumą klas składowych.</a:t>
            </a:r>
          </a:p>
        </p:txBody>
      </p:sp>
    </p:spTree>
    <p:extLst>
      <p:ext uri="{BB962C8B-B14F-4D97-AF65-F5344CB8AC3E}">
        <p14:creationId xmlns:p14="http://schemas.microsoft.com/office/powerpoint/2010/main" val="2949830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Matryca równoważności</a:t>
            </a:r>
            <a:endParaRPr lang="pl-PL" dirty="0"/>
          </a:p>
        </p:txBody>
      </p:sp>
      <p:graphicFrame>
        <p:nvGraphicFramePr>
          <p:cNvPr id="5" name="Symbol zastępczy zawartości 4"/>
          <p:cNvGraphicFramePr>
            <a:graphicFrameLocks noGrp="1"/>
          </p:cNvGraphicFramePr>
          <p:nvPr>
            <p:ph sz="half" idx="1"/>
            <p:extLst>
              <p:ext uri="{D42A27DB-BD31-4B8C-83A1-F6EECF244321}">
                <p14:modId xmlns:p14="http://schemas.microsoft.com/office/powerpoint/2010/main" val="3583803686"/>
              </p:ext>
            </p:extLst>
          </p:nvPr>
        </p:nvGraphicFramePr>
        <p:xfrm>
          <a:off x="2339752" y="2060848"/>
          <a:ext cx="4191000" cy="1559560"/>
        </p:xfrm>
        <a:graphic>
          <a:graphicData uri="http://schemas.openxmlformats.org/drawingml/2006/table">
            <a:tbl>
              <a:tblPr firstRow="1" bandRow="1">
                <a:tableStyleId>{5C22544A-7EE6-4342-B048-85BDC9FD1C3A}</a:tableStyleId>
              </a:tblPr>
              <a:tblGrid>
                <a:gridCol w="1397000"/>
                <a:gridCol w="1397000"/>
                <a:gridCol w="1397000"/>
              </a:tblGrid>
              <a:tr h="370840">
                <a:tc>
                  <a:txBody>
                    <a:bodyPr/>
                    <a:lstStyle/>
                    <a:p>
                      <a:r>
                        <a:rPr lang="pl-PL" dirty="0" smtClean="0"/>
                        <a:t>p</a:t>
                      </a:r>
                      <a:endParaRPr lang="pl-PL" dirty="0"/>
                    </a:p>
                  </a:txBody>
                  <a:tcPr/>
                </a:tc>
                <a:tc>
                  <a:txBody>
                    <a:bodyPr/>
                    <a:lstStyle/>
                    <a:p>
                      <a:r>
                        <a:rPr lang="pl-PL" dirty="0" smtClean="0"/>
                        <a:t>q</a:t>
                      </a:r>
                      <a:endParaRPr lang="pl-PL" dirty="0"/>
                    </a:p>
                  </a:txBody>
                  <a:tcPr/>
                </a:tc>
                <a:tc>
                  <a:txBody>
                    <a:bodyPr/>
                    <a:lstStyle/>
                    <a:p>
                      <a:r>
                        <a:rPr lang="pl-PL" dirty="0" smtClean="0"/>
                        <a:t>P ≡ q</a:t>
                      </a:r>
                      <a:endParaRPr lang="pl-PL" dirty="0"/>
                    </a:p>
                  </a:txBody>
                  <a:tcPr/>
                </a:tc>
              </a:tr>
              <a:tr h="370840">
                <a:tc>
                  <a:txBody>
                    <a:bodyPr/>
                    <a:lstStyle/>
                    <a:p>
                      <a:r>
                        <a:rPr lang="pl-PL" dirty="0" smtClean="0"/>
                        <a:t>1</a:t>
                      </a:r>
                    </a:p>
                    <a:p>
                      <a:r>
                        <a:rPr lang="pl-PL" dirty="0" smtClean="0"/>
                        <a:t>1</a:t>
                      </a:r>
                    </a:p>
                    <a:p>
                      <a:r>
                        <a:rPr lang="pl-PL" dirty="0" smtClean="0"/>
                        <a:t>0</a:t>
                      </a:r>
                    </a:p>
                    <a:p>
                      <a:r>
                        <a:rPr lang="pl-PL" dirty="0" smtClean="0"/>
                        <a:t>0</a:t>
                      </a:r>
                      <a:endParaRPr lang="pl-PL" dirty="0"/>
                    </a:p>
                  </a:txBody>
                  <a:tcPr/>
                </a:tc>
                <a:tc>
                  <a:txBody>
                    <a:bodyPr/>
                    <a:lstStyle/>
                    <a:p>
                      <a:r>
                        <a:rPr lang="pl-PL" dirty="0" smtClean="0"/>
                        <a:t>1</a:t>
                      </a:r>
                    </a:p>
                    <a:p>
                      <a:r>
                        <a:rPr lang="pl-PL" dirty="0" smtClean="0"/>
                        <a:t>0</a:t>
                      </a:r>
                    </a:p>
                    <a:p>
                      <a:r>
                        <a:rPr lang="pl-PL" dirty="0" smtClean="0"/>
                        <a:t>1</a:t>
                      </a:r>
                    </a:p>
                    <a:p>
                      <a:r>
                        <a:rPr lang="pl-PL" dirty="0" smtClean="0"/>
                        <a:t>0</a:t>
                      </a:r>
                      <a:endParaRPr lang="pl-PL" dirty="0"/>
                    </a:p>
                  </a:txBody>
                  <a:tcPr/>
                </a:tc>
                <a:tc>
                  <a:txBody>
                    <a:bodyPr/>
                    <a:lstStyle/>
                    <a:p>
                      <a:r>
                        <a:rPr lang="pl-PL" dirty="0" smtClean="0"/>
                        <a:t>1</a:t>
                      </a:r>
                    </a:p>
                    <a:p>
                      <a:r>
                        <a:rPr lang="pl-PL" dirty="0" smtClean="0"/>
                        <a:t>0</a:t>
                      </a:r>
                    </a:p>
                    <a:p>
                      <a:r>
                        <a:rPr lang="pl-PL" dirty="0" smtClean="0"/>
                        <a:t>0</a:t>
                      </a:r>
                    </a:p>
                    <a:p>
                      <a:r>
                        <a:rPr lang="pl-PL" dirty="0" smtClean="0"/>
                        <a:t>1</a:t>
                      </a:r>
                      <a:endParaRPr lang="pl-PL" dirty="0"/>
                    </a:p>
                  </a:txBody>
                  <a:tcPr/>
                </a:tc>
              </a:tr>
            </a:tbl>
          </a:graphicData>
        </a:graphic>
      </p:graphicFrame>
      <p:sp>
        <p:nvSpPr>
          <p:cNvPr id="4" name="Symbol zastępczy zawartości 3"/>
          <p:cNvSpPr>
            <a:spLocks noGrp="1"/>
          </p:cNvSpPr>
          <p:nvPr>
            <p:ph sz="half" idx="2"/>
          </p:nvPr>
        </p:nvSpPr>
        <p:spPr>
          <a:xfrm>
            <a:off x="251520" y="3933056"/>
            <a:ext cx="8740080" cy="2391544"/>
          </a:xfrm>
        </p:spPr>
        <p:txBody>
          <a:bodyPr/>
          <a:lstStyle/>
          <a:p>
            <a:pPr algn="just"/>
            <a:r>
              <a:rPr lang="pl-PL" dirty="0" smtClean="0"/>
              <a:t>Warunkiem prawdziwości zdania jest taka sama wartość obu zdań składowych (oba muszą być prawdziwe lub oba muszą być fałszywe);</a:t>
            </a:r>
          </a:p>
          <a:p>
            <a:pPr algn="just"/>
            <a:r>
              <a:rPr lang="pl-PL" dirty="0" smtClean="0"/>
              <a:t>Fałszywość zdania wynika z różnej wartości zdań składowych.</a:t>
            </a:r>
            <a:endParaRPr lang="pl-PL" dirty="0"/>
          </a:p>
        </p:txBody>
      </p:sp>
    </p:spTree>
    <p:extLst>
      <p:ext uri="{BB962C8B-B14F-4D97-AF65-F5344CB8AC3E}">
        <p14:creationId xmlns:p14="http://schemas.microsoft.com/office/powerpoint/2010/main" val="3135733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p:txBody>
          <a:bodyPr/>
          <a:lstStyle/>
          <a:p>
            <a:pPr algn="just"/>
            <a:r>
              <a:rPr lang="pl-PL" dirty="0" smtClean="0"/>
              <a:t>Równoważność oraz alternatywa rozłączna stanowią swoje negacje (alternatywa rozłączna przewiduje prawdziwość zdania złożonego wtedy i tylko wtedy, gdy równoważność jest prawdziwa i odwrotnie).</a:t>
            </a:r>
          </a:p>
          <a:p>
            <a:pPr algn="just"/>
            <a:r>
              <a:rPr lang="pl-PL" dirty="0" err="1" smtClean="0"/>
              <a:t>p┴q</a:t>
            </a:r>
            <a:r>
              <a:rPr lang="pl-PL" dirty="0" smtClean="0"/>
              <a:t>  to to samo co: ~(</a:t>
            </a:r>
            <a:r>
              <a:rPr lang="pl-PL" dirty="0" err="1" smtClean="0"/>
              <a:t>p≡q</a:t>
            </a:r>
            <a:r>
              <a:rPr lang="pl-PL" dirty="0" smtClean="0"/>
              <a:t>)</a:t>
            </a:r>
          </a:p>
          <a:p>
            <a:pPr algn="just"/>
            <a:r>
              <a:rPr lang="pl-PL" dirty="0" err="1"/>
              <a:t>p≡</a:t>
            </a:r>
            <a:r>
              <a:rPr lang="pl-PL" dirty="0" err="1" smtClean="0"/>
              <a:t>q</a:t>
            </a:r>
            <a:r>
              <a:rPr lang="pl-PL" dirty="0" smtClean="0"/>
              <a:t> to to samo co</a:t>
            </a:r>
            <a:r>
              <a:rPr lang="pl-PL" dirty="0"/>
              <a:t>: ~(</a:t>
            </a:r>
            <a:r>
              <a:rPr lang="pl-PL" dirty="0" err="1"/>
              <a:t>p┴</a:t>
            </a:r>
            <a:r>
              <a:rPr lang="pl-PL" dirty="0" err="1" smtClean="0"/>
              <a:t>q</a:t>
            </a:r>
            <a:r>
              <a:rPr lang="pl-PL" dirty="0" smtClean="0"/>
              <a:t>)</a:t>
            </a:r>
            <a:endParaRPr lang="pl-PL" dirty="0"/>
          </a:p>
        </p:txBody>
      </p:sp>
    </p:spTree>
    <p:extLst>
      <p:ext uri="{BB962C8B-B14F-4D97-AF65-F5344CB8AC3E}">
        <p14:creationId xmlns:p14="http://schemas.microsoft.com/office/powerpoint/2010/main" val="280607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pojęcie</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sz="2500" dirty="0" smtClean="0"/>
              <a:t>Funktory prawdziwościowe to takie funktory zdaniotwórcze o argumentach zdaniowych, których znaczenie określane jest przez to, iż przy danej wartości logicznej argumentów zdaniowych takiego funktora jednoznacznie określona jest wartość logiczna całego zdania zbudowanego z tego funktora i z tych argumentów.</a:t>
            </a:r>
          </a:p>
          <a:p>
            <a:pPr marL="0" indent="0" algn="just">
              <a:buNone/>
            </a:pPr>
            <a:r>
              <a:rPr lang="pl-PL" sz="2500" dirty="0" smtClean="0"/>
              <a:t>Inaczej mówiąc, to taki funktor zdaniotwórczy o argumentach zdaniowych, przy którym </a:t>
            </a:r>
            <a:r>
              <a:rPr lang="pl-PL" sz="2500" b="1" dirty="0" smtClean="0"/>
              <a:t>na podstawie samej tylko wartości logicznej jego argumentów zdaniowych a niezależnie od treści tych zdań, </a:t>
            </a:r>
            <a:r>
              <a:rPr lang="pl-PL" sz="2500" dirty="0" smtClean="0"/>
              <a:t>można jednoznacznie określić jaka jest wartość logiczna całego zdania zbudowanego za pomocą tego funktora. </a:t>
            </a:r>
            <a:endParaRPr lang="pl-PL" sz="2500" dirty="0"/>
          </a:p>
        </p:txBody>
      </p:sp>
    </p:spTree>
    <p:extLst>
      <p:ext uri="{BB962C8B-B14F-4D97-AF65-F5344CB8AC3E}">
        <p14:creationId xmlns:p14="http://schemas.microsoft.com/office/powerpoint/2010/main" val="3335258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0"/>
            <a:ext cx="7772400" cy="609600"/>
          </a:xfrm>
        </p:spPr>
        <p:txBody>
          <a:bodyPr/>
          <a:lstStyle/>
          <a:p>
            <a:r>
              <a:rPr lang="pl-PL" altLang="pl-PL" sz="3200"/>
              <a:t>Równoważność </a:t>
            </a:r>
          </a:p>
        </p:txBody>
      </p:sp>
      <p:sp>
        <p:nvSpPr>
          <p:cNvPr id="8195" name="Rectangle 3"/>
          <p:cNvSpPr>
            <a:spLocks noGrp="1" noChangeArrowheads="1"/>
          </p:cNvSpPr>
          <p:nvPr>
            <p:ph type="body" idx="1"/>
          </p:nvPr>
        </p:nvSpPr>
        <p:spPr>
          <a:xfrm>
            <a:off x="533400" y="990600"/>
            <a:ext cx="8153400" cy="5638800"/>
          </a:xfrm>
        </p:spPr>
        <p:txBody>
          <a:bodyPr/>
          <a:lstStyle/>
          <a:p>
            <a:pPr algn="just"/>
            <a:r>
              <a:rPr lang="pl-PL" altLang="pl-PL" sz="2400" dirty="0"/>
              <a:t>Odpowiednik w mowie potocznej:</a:t>
            </a:r>
            <a:r>
              <a:rPr lang="pl-PL" altLang="pl-PL" sz="2400" b="1" dirty="0"/>
              <a:t> „zawsze i tylko wtedy, gdy...”.</a:t>
            </a:r>
          </a:p>
          <a:p>
            <a:pPr algn="just"/>
            <a:r>
              <a:rPr lang="pl-PL" altLang="pl-PL" sz="2400" dirty="0"/>
              <a:t>Podobnie jak przy koniunkcji w mowie potocznej zwrot ten ma bogatsze znaczenie i łączy zdania składowe, które są ze sobą powiązane treściowo np. „Rozważana liczba jest podzielna przez 9 zawsze i tylko wtedy, gdy suma cyfr tworzących daną liczbę jest podzielna przez 9”.</a:t>
            </a:r>
          </a:p>
          <a:p>
            <a:pPr algn="just"/>
            <a:r>
              <a:rPr lang="pl-PL" altLang="pl-PL" sz="2400" dirty="0"/>
              <a:t>W matrycy równoważności treść zdań składowych nie ma znaczeni np.. „Paryż jest stolicą Francji zawsze i tylko wtedy, gdy sarna jest ssakiem”.</a:t>
            </a:r>
          </a:p>
          <a:p>
            <a:pPr algn="just"/>
            <a:endParaRPr lang="pl-PL" altLang="pl-PL" sz="2400" dirty="0"/>
          </a:p>
          <a:p>
            <a:pPr algn="just"/>
            <a:endParaRPr lang="pl-PL" altLang="pl-PL" sz="2000" dirty="0"/>
          </a:p>
        </p:txBody>
      </p:sp>
    </p:spTree>
    <p:extLst>
      <p:ext uri="{BB962C8B-B14F-4D97-AF65-F5344CB8AC3E}">
        <p14:creationId xmlns:p14="http://schemas.microsoft.com/office/powerpoint/2010/main" val="3695148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533400" y="304800"/>
            <a:ext cx="7924800" cy="5791200"/>
          </a:xfrm>
        </p:spPr>
        <p:txBody>
          <a:bodyPr>
            <a:normAutofit/>
          </a:bodyPr>
          <a:lstStyle/>
          <a:p>
            <a:pPr algn="ctr">
              <a:buFontTx/>
              <a:buNone/>
            </a:pPr>
            <a:r>
              <a:rPr lang="pl-PL" altLang="pl-PL" sz="2300" b="1" dirty="0"/>
              <a:t>Zdania równoważne a zdania równoznaczne!</a:t>
            </a:r>
          </a:p>
          <a:p>
            <a:pPr algn="just">
              <a:buFontTx/>
              <a:buNone/>
            </a:pPr>
            <a:endParaRPr lang="pl-PL" altLang="pl-PL" sz="2300" dirty="0"/>
          </a:p>
          <a:p>
            <a:pPr algn="just">
              <a:buFontTx/>
              <a:buNone/>
            </a:pPr>
            <a:r>
              <a:rPr lang="pl-PL" altLang="pl-PL" sz="2300" dirty="0"/>
              <a:t>Zdania równoznaczne to zdania, które mają takie samo znaczenie np. „Dana liczba jest parzysta”, „Dana liczba jest podzielna przez 2”. Jednocześnie są równoważne, mają bowiem taką samą wartość logiczną.</a:t>
            </a:r>
          </a:p>
          <a:p>
            <a:pPr algn="just">
              <a:buFontTx/>
              <a:buNone/>
            </a:pPr>
            <a:r>
              <a:rPr lang="pl-PL" altLang="pl-PL" sz="2300" dirty="0"/>
              <a:t>Jednak nie każde dwa zdania równoważne są zdaniami równoznacznymi np. „Jan teraz maszeruje mając czarny but na prawej nodze”,</a:t>
            </a:r>
          </a:p>
          <a:p>
            <a:pPr algn="just">
              <a:buFontTx/>
              <a:buNone/>
            </a:pPr>
            <a:r>
              <a:rPr lang="pl-PL" altLang="pl-PL" sz="2300" dirty="0"/>
              <a:t>		„ Jan teraz maszeruje mając czarny but na lewej nodze”.</a:t>
            </a:r>
          </a:p>
          <a:p>
            <a:pPr algn="just">
              <a:buFontTx/>
              <a:buNone/>
            </a:pPr>
            <a:r>
              <a:rPr lang="pl-PL" altLang="pl-PL" sz="2300" dirty="0"/>
              <a:t>Są to zdania równoważne, oba prawdziwe lub oba fałszywe (zakładając, że zwykle maszerujemy mając oba buty na nogach), jednak nie są zdaniami równoznacznymi.</a:t>
            </a:r>
          </a:p>
        </p:txBody>
      </p:sp>
    </p:spTree>
    <p:extLst>
      <p:ext uri="{BB962C8B-B14F-4D97-AF65-F5344CB8AC3E}">
        <p14:creationId xmlns:p14="http://schemas.microsoft.com/office/powerpoint/2010/main" val="2290425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Matryca implikacji</a:t>
            </a:r>
            <a:endParaRPr lang="pl-PL" dirty="0"/>
          </a:p>
        </p:txBody>
      </p:sp>
      <p:sp>
        <p:nvSpPr>
          <p:cNvPr id="3" name="Symbol zastępczy zawartości 2"/>
          <p:cNvSpPr>
            <a:spLocks noGrp="1"/>
          </p:cNvSpPr>
          <p:nvPr>
            <p:ph sz="half" idx="1"/>
          </p:nvPr>
        </p:nvSpPr>
        <p:spPr>
          <a:xfrm>
            <a:off x="304800" y="1600200"/>
            <a:ext cx="6643464" cy="1108720"/>
          </a:xfrm>
        </p:spPr>
        <p:txBody>
          <a:bodyPr>
            <a:normAutofit fontScale="85000" lnSpcReduction="20000"/>
          </a:bodyPr>
          <a:lstStyle/>
          <a:p>
            <a:r>
              <a:rPr lang="pl-PL" dirty="0" smtClean="0"/>
              <a:t>W przypadku funktora implikacji znaczenie ma kolejność łączonych zdań składowych</a:t>
            </a:r>
          </a:p>
          <a:p>
            <a:endParaRPr lang="pl-PL" dirty="0"/>
          </a:p>
        </p:txBody>
      </p:sp>
      <p:sp>
        <p:nvSpPr>
          <p:cNvPr id="5" name="Symbol zastępczy zawartości 4"/>
          <p:cNvSpPr>
            <a:spLocks noGrp="1"/>
          </p:cNvSpPr>
          <p:nvPr>
            <p:ph sz="half" idx="2"/>
          </p:nvPr>
        </p:nvSpPr>
        <p:spPr>
          <a:xfrm>
            <a:off x="395536" y="4653136"/>
            <a:ext cx="7875984" cy="1743472"/>
          </a:xfrm>
        </p:spPr>
        <p:txBody>
          <a:bodyPr>
            <a:normAutofit fontScale="85000" lnSpcReduction="20000"/>
          </a:bodyPr>
          <a:lstStyle/>
          <a:p>
            <a:pPr algn="just"/>
            <a:r>
              <a:rPr lang="pl-PL" dirty="0" smtClean="0"/>
              <a:t>Implikacja jest fałszywa jedynie wtedy, gdy pierwsze (poprzednik) jej zdanie jest prawdziwe, a drugie (następnik) fałszywe.</a:t>
            </a:r>
          </a:p>
          <a:p>
            <a:pPr algn="just"/>
            <a:r>
              <a:rPr lang="pl-PL" dirty="0" smtClean="0"/>
              <a:t>O dwóch zdaniach, które tworzą prawdziwą implikację mówimy, że pierwsze z nich implikuje drugie.</a:t>
            </a: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3356665482"/>
              </p:ext>
            </p:extLst>
          </p:nvPr>
        </p:nvGraphicFramePr>
        <p:xfrm>
          <a:off x="1475656" y="2780928"/>
          <a:ext cx="6096000" cy="15595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pl-PL" dirty="0" smtClean="0"/>
                        <a:t>p</a:t>
                      </a:r>
                      <a:endParaRPr lang="pl-PL" dirty="0"/>
                    </a:p>
                  </a:txBody>
                  <a:tcPr/>
                </a:tc>
                <a:tc>
                  <a:txBody>
                    <a:bodyPr/>
                    <a:lstStyle/>
                    <a:p>
                      <a:r>
                        <a:rPr lang="pl-PL" dirty="0" smtClean="0"/>
                        <a:t>q</a:t>
                      </a:r>
                      <a:endParaRPr lang="pl-PL" dirty="0"/>
                    </a:p>
                  </a:txBody>
                  <a:tcPr/>
                </a:tc>
                <a:tc>
                  <a:txBody>
                    <a:bodyPr/>
                    <a:lstStyle/>
                    <a:p>
                      <a:r>
                        <a:rPr lang="pl-PL" dirty="0" smtClean="0"/>
                        <a:t>P  &gt; q</a:t>
                      </a:r>
                      <a:endParaRPr lang="pl-PL" dirty="0"/>
                    </a:p>
                  </a:txBody>
                  <a:tcPr/>
                </a:tc>
              </a:tr>
              <a:tr h="370840">
                <a:tc>
                  <a:txBody>
                    <a:bodyPr/>
                    <a:lstStyle/>
                    <a:p>
                      <a:r>
                        <a:rPr lang="pl-PL" dirty="0" smtClean="0"/>
                        <a:t>1</a:t>
                      </a:r>
                    </a:p>
                    <a:p>
                      <a:r>
                        <a:rPr lang="pl-PL" dirty="0" smtClean="0"/>
                        <a:t>1</a:t>
                      </a:r>
                    </a:p>
                    <a:p>
                      <a:r>
                        <a:rPr lang="pl-PL" dirty="0" smtClean="0"/>
                        <a:t>0</a:t>
                      </a:r>
                    </a:p>
                    <a:p>
                      <a:r>
                        <a:rPr lang="pl-PL" dirty="0" smtClean="0"/>
                        <a:t>0</a:t>
                      </a:r>
                      <a:endParaRPr lang="pl-PL" dirty="0"/>
                    </a:p>
                  </a:txBody>
                  <a:tcPr/>
                </a:tc>
                <a:tc>
                  <a:txBody>
                    <a:bodyPr/>
                    <a:lstStyle/>
                    <a:p>
                      <a:r>
                        <a:rPr lang="pl-PL" dirty="0" smtClean="0"/>
                        <a:t>1</a:t>
                      </a:r>
                    </a:p>
                    <a:p>
                      <a:r>
                        <a:rPr lang="pl-PL" dirty="0" smtClean="0"/>
                        <a:t>0</a:t>
                      </a:r>
                    </a:p>
                    <a:p>
                      <a:r>
                        <a:rPr lang="pl-PL" dirty="0" smtClean="0"/>
                        <a:t>1</a:t>
                      </a:r>
                    </a:p>
                    <a:p>
                      <a:r>
                        <a:rPr lang="pl-PL" dirty="0" smtClean="0"/>
                        <a:t>0</a:t>
                      </a:r>
                      <a:endParaRPr lang="pl-PL" dirty="0"/>
                    </a:p>
                  </a:txBody>
                  <a:tcPr/>
                </a:tc>
                <a:tc>
                  <a:txBody>
                    <a:bodyPr/>
                    <a:lstStyle/>
                    <a:p>
                      <a:r>
                        <a:rPr lang="pl-PL" dirty="0" smtClean="0"/>
                        <a:t>1</a:t>
                      </a:r>
                    </a:p>
                    <a:p>
                      <a:r>
                        <a:rPr lang="pl-PL" dirty="0" smtClean="0"/>
                        <a:t>0</a:t>
                      </a:r>
                    </a:p>
                    <a:p>
                      <a:r>
                        <a:rPr lang="pl-PL" dirty="0" smtClean="0"/>
                        <a:t>1</a:t>
                      </a:r>
                    </a:p>
                    <a:p>
                      <a:r>
                        <a:rPr lang="pl-PL" dirty="0" smtClean="0"/>
                        <a:t>1</a:t>
                      </a:r>
                      <a:endParaRPr lang="pl-PL" dirty="0"/>
                    </a:p>
                  </a:txBody>
                  <a:tcPr/>
                </a:tc>
              </a:tr>
            </a:tbl>
          </a:graphicData>
        </a:graphic>
      </p:graphicFrame>
    </p:spTree>
    <p:extLst>
      <p:ext uri="{BB962C8B-B14F-4D97-AF65-F5344CB8AC3E}">
        <p14:creationId xmlns:p14="http://schemas.microsoft.com/office/powerpoint/2010/main" val="1047003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r>
              <a:rPr lang="pl-PL" altLang="pl-PL" sz="3200"/>
              <a:t>Implikacja i stosunek wynikania</a:t>
            </a:r>
          </a:p>
        </p:txBody>
      </p:sp>
      <p:sp>
        <p:nvSpPr>
          <p:cNvPr id="10243" name="Rectangle 3"/>
          <p:cNvSpPr>
            <a:spLocks noGrp="1" noChangeArrowheads="1"/>
          </p:cNvSpPr>
          <p:nvPr>
            <p:ph type="body" idx="1"/>
          </p:nvPr>
        </p:nvSpPr>
        <p:spPr>
          <a:xfrm>
            <a:off x="685800" y="1600200"/>
            <a:ext cx="7772400" cy="5029200"/>
          </a:xfrm>
        </p:spPr>
        <p:txBody>
          <a:bodyPr>
            <a:normAutofit/>
          </a:bodyPr>
          <a:lstStyle/>
          <a:p>
            <a:pPr algn="just"/>
            <a:r>
              <a:rPr lang="pl-PL" altLang="pl-PL" sz="2300" dirty="0"/>
              <a:t>Odpowiednik w mowie potocznej: </a:t>
            </a:r>
            <a:r>
              <a:rPr lang="pl-PL" altLang="pl-PL" sz="2300" b="1" dirty="0"/>
              <a:t>„jeżeli..., to...”.</a:t>
            </a:r>
          </a:p>
          <a:p>
            <a:pPr algn="just"/>
            <a:r>
              <a:rPr lang="pl-PL" altLang="pl-PL" sz="2300" dirty="0"/>
              <a:t>W mowie potocznej używając tego zwrotu zakładamy, że zdania składowe są w jakiś sposób powiązane ze sobą rzeczowo lub formalnie.</a:t>
            </a:r>
          </a:p>
          <a:p>
            <a:pPr algn="just"/>
            <a:r>
              <a:rPr lang="pl-PL" altLang="pl-PL" sz="2300" dirty="0"/>
              <a:t>O stosunku wynikania Z2 ze zdania Z1 mówimy wtedy i tylko wtedy, gdy:</a:t>
            </a:r>
          </a:p>
          <a:p>
            <a:pPr algn="just">
              <a:buFontTx/>
              <a:buNone/>
            </a:pPr>
            <a:r>
              <a:rPr lang="pl-PL" altLang="pl-PL" sz="2300" dirty="0"/>
              <a:t>	1) implikacja zbudowana ze zdania z1 jako poprzednika i ze zdania z2 jako następnika jest prawdziwa, oraz</a:t>
            </a:r>
          </a:p>
          <a:p>
            <a:pPr algn="just">
              <a:buFontTx/>
              <a:buNone/>
            </a:pPr>
            <a:r>
              <a:rPr lang="pl-PL" altLang="pl-PL" sz="2300" dirty="0"/>
              <a:t>	2) prawdziwość tej implikacji opiera się na jakimś </a:t>
            </a:r>
            <a:r>
              <a:rPr lang="pl-PL" altLang="pl-PL" sz="2300" b="1" dirty="0"/>
              <a:t>związku</a:t>
            </a:r>
            <a:r>
              <a:rPr lang="pl-PL" altLang="pl-PL" sz="2300" dirty="0"/>
              <a:t> między tym, co głosi zdanie z1, a tym co głosi zdanie z2.</a:t>
            </a:r>
          </a:p>
        </p:txBody>
      </p:sp>
    </p:spTree>
    <p:extLst>
      <p:ext uri="{BB962C8B-B14F-4D97-AF65-F5344CB8AC3E}">
        <p14:creationId xmlns:p14="http://schemas.microsoft.com/office/powerpoint/2010/main" val="270686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51520" y="188640"/>
            <a:ext cx="8587680" cy="6408712"/>
          </a:xfrm>
        </p:spPr>
        <p:txBody>
          <a:bodyPr>
            <a:normAutofit/>
          </a:bodyPr>
          <a:lstStyle/>
          <a:p>
            <a:pPr marL="609600" indent="-609600" algn="just"/>
            <a:r>
              <a:rPr lang="pl-PL" altLang="pl-PL" sz="2400" b="1" dirty="0"/>
              <a:t>Rodzaje związków między zdaniami składowymi w stosunku wynikania:</a:t>
            </a:r>
          </a:p>
          <a:p>
            <a:pPr marL="609600" indent="-609600" algn="just">
              <a:buFontTx/>
              <a:buAutoNum type="arabicParenR"/>
            </a:pPr>
            <a:r>
              <a:rPr lang="pl-PL" altLang="pl-PL" sz="2400" dirty="0"/>
              <a:t>Związek przyczynowy np. „Jeżeli pada deszcz, to wydłuża się droga hamowania pojazdów”;</a:t>
            </a:r>
          </a:p>
          <a:p>
            <a:pPr marL="609600" indent="-609600" algn="just">
              <a:buFontTx/>
              <a:buAutoNum type="arabicParenR"/>
            </a:pPr>
            <a:r>
              <a:rPr lang="pl-PL" altLang="pl-PL" sz="2400" dirty="0"/>
              <a:t>Związek strukturalny wynikający z takiego, a nie innego rozmieszczenia przedmiotów w przestrzeni bądź zdarzeń w czasie np.. „Jeżeli teraz jest wiosna to za pół roku będzie jesień”.;</a:t>
            </a:r>
          </a:p>
          <a:p>
            <a:pPr marL="609600" indent="-609600" algn="just">
              <a:buFontTx/>
              <a:buAutoNum type="arabicParenR"/>
            </a:pPr>
            <a:r>
              <a:rPr lang="pl-PL" altLang="pl-PL" sz="2400" dirty="0"/>
              <a:t>Związek </a:t>
            </a:r>
            <a:r>
              <a:rPr lang="pl-PL" altLang="pl-PL" sz="2400" dirty="0" err="1"/>
              <a:t>tetyczny</a:t>
            </a:r>
            <a:r>
              <a:rPr lang="pl-PL" altLang="pl-PL" sz="2400" dirty="0"/>
              <a:t> wynikający z czyjegoś ustanowienia np. „Jeśli kto z winy swej wyrządził drugiemu szkodę, to według art. 415 KC obowiązany jest do jej naprawienia”;</a:t>
            </a:r>
          </a:p>
          <a:p>
            <a:pPr marL="609600" indent="-609600" algn="just">
              <a:buFontTx/>
              <a:buAutoNum type="arabicParenR"/>
            </a:pPr>
            <a:r>
              <a:rPr lang="pl-PL" altLang="pl-PL" sz="2400" dirty="0"/>
              <a:t>Związek analityczny związany z samym sensem użytych w nim słów np. „Jeżeli każdy notariusz jest prawnikiem, to niektórzy prawnicy są notariuszami”.</a:t>
            </a:r>
          </a:p>
        </p:txBody>
      </p:sp>
    </p:spTree>
    <p:extLst>
      <p:ext uri="{BB962C8B-B14F-4D97-AF65-F5344CB8AC3E}">
        <p14:creationId xmlns:p14="http://schemas.microsoft.com/office/powerpoint/2010/main" val="3350058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58685" y="1196752"/>
            <a:ext cx="8964488" cy="6858000"/>
          </a:xfrm>
        </p:spPr>
        <p:txBody>
          <a:bodyPr>
            <a:noAutofit/>
          </a:bodyPr>
          <a:lstStyle/>
          <a:p>
            <a:pPr algn="just"/>
            <a:r>
              <a:rPr lang="pl-PL" altLang="pl-PL" sz="2400" dirty="0"/>
              <a:t>Zdania składowe w stosunku wynikania nazywamy „poprzednikiem” oraz „następnikiem”.</a:t>
            </a:r>
          </a:p>
          <a:p>
            <a:pPr algn="just"/>
            <a:r>
              <a:rPr lang="pl-PL" altLang="pl-PL" sz="2400" b="1" dirty="0"/>
              <a:t>Jeżeli implikacja jest prawdziwa to poprzednik nazywamy „racją” a następnik „następstwem”.</a:t>
            </a:r>
          </a:p>
          <a:p>
            <a:pPr algn="just"/>
            <a:r>
              <a:rPr lang="pl-PL" altLang="pl-PL" sz="2400" b="1" dirty="0"/>
              <a:t>Istnieją zatem trzy możliwości co do wartości logicznej racji i następstwa:</a:t>
            </a:r>
          </a:p>
          <a:p>
            <a:pPr algn="just">
              <a:buFontTx/>
              <a:buNone/>
            </a:pPr>
            <a:r>
              <a:rPr lang="pl-PL" altLang="pl-PL" sz="2400" b="1" dirty="0"/>
              <a:t>A – racja prawdziwa i następstwo prawdziwe</a:t>
            </a:r>
          </a:p>
          <a:p>
            <a:pPr algn="just">
              <a:buFontTx/>
              <a:buNone/>
            </a:pPr>
            <a:r>
              <a:rPr lang="pl-PL" altLang="pl-PL" sz="2400" b="1" dirty="0"/>
              <a:t>B – racja fałszywa i następstwo prawdziwe</a:t>
            </a:r>
          </a:p>
          <a:p>
            <a:pPr algn="just">
              <a:buFontTx/>
              <a:buNone/>
            </a:pPr>
            <a:r>
              <a:rPr lang="pl-PL" altLang="pl-PL" sz="2400" b="1" dirty="0"/>
              <a:t>C – racja fałszywa i następstwo fałszywe</a:t>
            </a:r>
            <a:r>
              <a:rPr lang="pl-PL" altLang="pl-PL" sz="2400" b="1" dirty="0" smtClean="0"/>
              <a:t>.</a:t>
            </a:r>
            <a:endParaRPr lang="pl-PL" altLang="pl-PL" sz="2400" b="1" dirty="0"/>
          </a:p>
        </p:txBody>
      </p:sp>
    </p:spTree>
    <p:extLst>
      <p:ext uri="{BB962C8B-B14F-4D97-AF65-F5344CB8AC3E}">
        <p14:creationId xmlns:p14="http://schemas.microsoft.com/office/powerpoint/2010/main" val="190626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Matryca </a:t>
            </a:r>
            <a:r>
              <a:rPr lang="pl-PL" dirty="0" err="1" smtClean="0"/>
              <a:t>binegacji</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67709968"/>
              </p:ext>
            </p:extLst>
          </p:nvPr>
        </p:nvGraphicFramePr>
        <p:xfrm>
          <a:off x="304800" y="1554163"/>
          <a:ext cx="8686800" cy="1559560"/>
        </p:xfrm>
        <a:graphic>
          <a:graphicData uri="http://schemas.openxmlformats.org/drawingml/2006/table">
            <a:tbl>
              <a:tblPr firstRow="1" bandRow="1">
                <a:tableStyleId>{5C22544A-7EE6-4342-B048-85BDC9FD1C3A}</a:tableStyleId>
              </a:tblPr>
              <a:tblGrid>
                <a:gridCol w="2895600"/>
                <a:gridCol w="2895600"/>
                <a:gridCol w="2895600"/>
              </a:tblGrid>
              <a:tr h="370840">
                <a:tc>
                  <a:txBody>
                    <a:bodyPr/>
                    <a:lstStyle/>
                    <a:p>
                      <a:r>
                        <a:rPr lang="pl-PL" dirty="0" smtClean="0"/>
                        <a:t>p</a:t>
                      </a:r>
                      <a:endParaRPr lang="pl-PL" dirty="0"/>
                    </a:p>
                  </a:txBody>
                  <a:tcPr/>
                </a:tc>
                <a:tc>
                  <a:txBody>
                    <a:bodyPr/>
                    <a:lstStyle/>
                    <a:p>
                      <a:r>
                        <a:rPr lang="pl-PL" dirty="0" smtClean="0"/>
                        <a:t>q</a:t>
                      </a:r>
                      <a:endParaRPr lang="pl-PL" dirty="0"/>
                    </a:p>
                  </a:txBody>
                  <a:tcPr/>
                </a:tc>
                <a:tc>
                  <a:txBody>
                    <a:bodyPr/>
                    <a:lstStyle/>
                    <a:p>
                      <a:r>
                        <a:rPr lang="pl-PL" dirty="0" smtClean="0"/>
                        <a:t>P ↓ q</a:t>
                      </a:r>
                      <a:endParaRPr lang="pl-PL" dirty="0"/>
                    </a:p>
                  </a:txBody>
                  <a:tcPr/>
                </a:tc>
              </a:tr>
              <a:tr h="370840">
                <a:tc>
                  <a:txBody>
                    <a:bodyPr/>
                    <a:lstStyle/>
                    <a:p>
                      <a:r>
                        <a:rPr lang="pl-PL" dirty="0" smtClean="0"/>
                        <a:t>1</a:t>
                      </a:r>
                    </a:p>
                    <a:p>
                      <a:r>
                        <a:rPr lang="pl-PL" dirty="0" smtClean="0"/>
                        <a:t>1</a:t>
                      </a:r>
                    </a:p>
                    <a:p>
                      <a:r>
                        <a:rPr lang="pl-PL" dirty="0" smtClean="0"/>
                        <a:t>O</a:t>
                      </a:r>
                    </a:p>
                    <a:p>
                      <a:r>
                        <a:rPr lang="pl-PL" dirty="0" smtClean="0"/>
                        <a:t>0</a:t>
                      </a:r>
                      <a:endParaRPr lang="pl-PL" dirty="0"/>
                    </a:p>
                  </a:txBody>
                  <a:tcPr/>
                </a:tc>
                <a:tc>
                  <a:txBody>
                    <a:bodyPr/>
                    <a:lstStyle/>
                    <a:p>
                      <a:r>
                        <a:rPr lang="pl-PL" dirty="0" smtClean="0"/>
                        <a:t>1</a:t>
                      </a:r>
                    </a:p>
                    <a:p>
                      <a:r>
                        <a:rPr lang="pl-PL" dirty="0" smtClean="0"/>
                        <a:t>0</a:t>
                      </a:r>
                    </a:p>
                    <a:p>
                      <a:r>
                        <a:rPr lang="pl-PL" dirty="0" smtClean="0"/>
                        <a:t>1</a:t>
                      </a:r>
                    </a:p>
                    <a:p>
                      <a:r>
                        <a:rPr lang="pl-PL" dirty="0" smtClean="0"/>
                        <a:t>0</a:t>
                      </a:r>
                      <a:endParaRPr lang="pl-PL" dirty="0"/>
                    </a:p>
                  </a:txBody>
                  <a:tcPr/>
                </a:tc>
                <a:tc>
                  <a:txBody>
                    <a:bodyPr/>
                    <a:lstStyle/>
                    <a:p>
                      <a:r>
                        <a:rPr lang="pl-PL" dirty="0" smtClean="0"/>
                        <a:t>0</a:t>
                      </a:r>
                    </a:p>
                    <a:p>
                      <a:r>
                        <a:rPr lang="pl-PL" dirty="0" smtClean="0"/>
                        <a:t>0</a:t>
                      </a:r>
                    </a:p>
                    <a:p>
                      <a:r>
                        <a:rPr lang="pl-PL" dirty="0" smtClean="0"/>
                        <a:t>0</a:t>
                      </a:r>
                    </a:p>
                    <a:p>
                      <a:r>
                        <a:rPr lang="pl-PL" dirty="0" smtClean="0"/>
                        <a:t>1</a:t>
                      </a:r>
                      <a:endParaRPr lang="pl-PL" dirty="0"/>
                    </a:p>
                  </a:txBody>
                  <a:tcPr/>
                </a:tc>
              </a:tr>
            </a:tbl>
          </a:graphicData>
        </a:graphic>
      </p:graphicFrame>
      <p:sp>
        <p:nvSpPr>
          <p:cNvPr id="5" name="Prostokąt 4"/>
          <p:cNvSpPr/>
          <p:nvPr/>
        </p:nvSpPr>
        <p:spPr>
          <a:xfrm>
            <a:off x="539552" y="3789040"/>
            <a:ext cx="7704856" cy="2569934"/>
          </a:xfrm>
          <a:prstGeom prst="rect">
            <a:avLst/>
          </a:prstGeom>
        </p:spPr>
        <p:txBody>
          <a:bodyPr wrap="square">
            <a:spAutoFit/>
          </a:bodyPr>
          <a:lstStyle/>
          <a:p>
            <a:pPr algn="just"/>
            <a:r>
              <a:rPr lang="pl-PL" sz="2300" dirty="0" err="1"/>
              <a:t>Binegacja</a:t>
            </a:r>
            <a:r>
              <a:rPr lang="pl-PL" sz="2300" dirty="0"/>
              <a:t> jest koniunkcją negacji</a:t>
            </a:r>
            <a:r>
              <a:rPr lang="pl-PL" sz="2300" dirty="0" smtClean="0"/>
              <a:t>.</a:t>
            </a:r>
          </a:p>
          <a:p>
            <a:pPr algn="just"/>
            <a:r>
              <a:rPr lang="pl-PL" sz="2300" dirty="0" smtClean="0"/>
              <a:t> </a:t>
            </a:r>
            <a:r>
              <a:rPr lang="pl-PL" sz="2300" dirty="0"/>
              <a:t>Oznacza się ją symbolem "↓" we wzorze p ↓ q ("ani p ani q"). </a:t>
            </a:r>
            <a:r>
              <a:rPr lang="pl-PL" sz="2300" b="1" dirty="0"/>
              <a:t>Powstaje z użyciem spójników "ani" oraz przeczenia ("ani ... nie jest, ani ... nie jest"). </a:t>
            </a:r>
            <a:r>
              <a:rPr lang="pl-PL" sz="2300" dirty="0"/>
              <a:t>Przykładowo: "Ani </a:t>
            </a:r>
            <a:r>
              <a:rPr lang="pl-PL" sz="2300" dirty="0" smtClean="0"/>
              <a:t>Ola </a:t>
            </a:r>
            <a:r>
              <a:rPr lang="pl-PL" sz="2300" dirty="0"/>
              <a:t>nie jest </a:t>
            </a:r>
            <a:r>
              <a:rPr lang="pl-PL" sz="2300" dirty="0" smtClean="0"/>
              <a:t>studentką, </a:t>
            </a:r>
            <a:r>
              <a:rPr lang="pl-PL" sz="2300" dirty="0"/>
              <a:t>ani </a:t>
            </a:r>
            <a:r>
              <a:rPr lang="pl-PL" sz="2300" dirty="0" smtClean="0"/>
              <a:t>Monika nie </a:t>
            </a:r>
            <a:r>
              <a:rPr lang="pl-PL" sz="2300" dirty="0"/>
              <a:t>jest </a:t>
            </a:r>
            <a:r>
              <a:rPr lang="pl-PL" sz="2300" dirty="0" smtClean="0"/>
              <a:t>studentką." </a:t>
            </a:r>
            <a:r>
              <a:rPr lang="pl-PL" sz="2300" dirty="0"/>
              <a:t>Prawda wystąpi, </a:t>
            </a:r>
            <a:r>
              <a:rPr lang="pl-PL" sz="2300"/>
              <a:t>jeśli </a:t>
            </a:r>
            <a:r>
              <a:rPr lang="pl-PL" sz="2300" smtClean="0"/>
              <a:t>żadna z </a:t>
            </a:r>
            <a:r>
              <a:rPr lang="pl-PL" sz="2300" dirty="0"/>
              <a:t>nich nie jest </a:t>
            </a:r>
            <a:r>
              <a:rPr lang="pl-PL" sz="2300" dirty="0" smtClean="0"/>
              <a:t>studentką</a:t>
            </a:r>
            <a:r>
              <a:rPr lang="pl-PL" sz="2300" dirty="0" smtClean="0"/>
              <a:t>, </a:t>
            </a:r>
            <a:r>
              <a:rPr lang="pl-PL" sz="2300" dirty="0"/>
              <a:t>a fałsz jeśli choć </a:t>
            </a:r>
            <a:r>
              <a:rPr lang="pl-PL" sz="2300" dirty="0" smtClean="0"/>
              <a:t>jedna </a:t>
            </a:r>
            <a:r>
              <a:rPr lang="pl-PL" sz="2300" dirty="0"/>
              <a:t>z nich jest </a:t>
            </a:r>
            <a:r>
              <a:rPr lang="pl-PL" sz="2300" dirty="0" smtClean="0"/>
              <a:t>studentką.</a:t>
            </a:r>
            <a:endParaRPr lang="pl-PL" sz="2300" dirty="0"/>
          </a:p>
        </p:txBody>
      </p:sp>
    </p:spTree>
    <p:extLst>
      <p:ext uri="{BB962C8B-B14F-4D97-AF65-F5344CB8AC3E}">
        <p14:creationId xmlns:p14="http://schemas.microsoft.com/office/powerpoint/2010/main" val="29342633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304800" y="1700808"/>
            <a:ext cx="8515672" cy="4623792"/>
          </a:xfrm>
        </p:spPr>
        <p:txBody>
          <a:bodyPr/>
          <a:lstStyle/>
          <a:p>
            <a:pPr algn="just"/>
            <a:r>
              <a:rPr lang="pl-PL" dirty="0" smtClean="0"/>
              <a:t>Funktory prawdziwościowe, które łączą zdania w sensie logicznym nazywamy koniunkcją, implikacją itd. </a:t>
            </a:r>
            <a:r>
              <a:rPr lang="pl-PL" b="1" dirty="0"/>
              <a:t>m</a:t>
            </a:r>
            <a:r>
              <a:rPr lang="pl-PL" b="1" dirty="0" smtClean="0"/>
              <a:t>aterialną.</a:t>
            </a:r>
          </a:p>
          <a:p>
            <a:pPr algn="just"/>
            <a:r>
              <a:rPr lang="pl-PL" dirty="0" smtClean="0"/>
              <a:t>Funktory, które łączą funkcje zdaniowe nazywamy implikacją, koniunkcją itd. </a:t>
            </a:r>
            <a:r>
              <a:rPr lang="pl-PL" b="1" dirty="0"/>
              <a:t>f</a:t>
            </a:r>
            <a:r>
              <a:rPr lang="pl-PL" b="1" dirty="0" smtClean="0"/>
              <a:t>ormalną. </a:t>
            </a:r>
            <a:endParaRPr lang="pl-PL" b="1" dirty="0"/>
          </a:p>
        </p:txBody>
      </p:sp>
    </p:spTree>
    <p:extLst>
      <p:ext uri="{BB962C8B-B14F-4D97-AF65-F5344CB8AC3E}">
        <p14:creationId xmlns:p14="http://schemas.microsoft.com/office/powerpoint/2010/main" val="1205238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282" y="1988840"/>
            <a:ext cx="8887664" cy="2185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19351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8600" y="152400"/>
            <a:ext cx="8534400" cy="6400800"/>
          </a:xfrm>
        </p:spPr>
        <p:txBody>
          <a:bodyPr/>
          <a:lstStyle/>
          <a:p>
            <a:pPr marL="609600" indent="-609600" algn="ctr">
              <a:lnSpc>
                <a:spcPct val="90000"/>
              </a:lnSpc>
              <a:buFontTx/>
              <a:buNone/>
            </a:pPr>
            <a:r>
              <a:rPr lang="pl-PL" altLang="pl-PL" sz="4000" b="1" dirty="0"/>
              <a:t>Zadania</a:t>
            </a:r>
          </a:p>
          <a:p>
            <a:pPr marL="609600" indent="-609600" algn="ctr">
              <a:lnSpc>
                <a:spcPct val="90000"/>
              </a:lnSpc>
              <a:buFontTx/>
              <a:buNone/>
            </a:pPr>
            <a:endParaRPr lang="pl-PL" altLang="pl-PL" sz="2200" dirty="0"/>
          </a:p>
          <a:p>
            <a:pPr marL="609600" indent="-609600" algn="just">
              <a:lnSpc>
                <a:spcPct val="90000"/>
              </a:lnSpc>
              <a:buFontTx/>
              <a:buAutoNum type="arabicPeriod"/>
            </a:pPr>
            <a:endParaRPr lang="pl-PL" altLang="pl-PL" sz="2400" dirty="0" smtClean="0"/>
          </a:p>
          <a:p>
            <a:pPr marL="609600" indent="-609600" algn="just">
              <a:lnSpc>
                <a:spcPct val="90000"/>
              </a:lnSpc>
              <a:buFontTx/>
              <a:buAutoNum type="arabicPeriod"/>
            </a:pPr>
            <a:r>
              <a:rPr lang="pl-PL" altLang="pl-PL" sz="2400" dirty="0" smtClean="0"/>
              <a:t>Jaką </a:t>
            </a:r>
            <a:r>
              <a:rPr lang="pl-PL" altLang="pl-PL" sz="2400" dirty="0"/>
              <a:t>wartość logiczną ma negacja negacji zdania: „Moskwa leży nad Tamizą”?</a:t>
            </a:r>
          </a:p>
          <a:p>
            <a:pPr marL="609600" indent="-609600" algn="just">
              <a:lnSpc>
                <a:spcPct val="90000"/>
              </a:lnSpc>
              <a:buFontTx/>
              <a:buAutoNum type="arabicPeriod"/>
            </a:pPr>
            <a:r>
              <a:rPr lang="pl-PL" altLang="pl-PL" sz="2400" dirty="0"/>
              <a:t>Jakiego spójnika międzyzdaniowego należy użyć, aby poinformować: a) iż z jakichś dwóch zdań oba są prawdziwe, b) iż z dwóch zdań przynajmniej jedno jest prawdziwe, c) iż z dwóch zdań jedno i tylko jedno jest prawdziwe?</a:t>
            </a:r>
          </a:p>
          <a:p>
            <a:pPr marL="609600" indent="-609600" algn="just">
              <a:lnSpc>
                <a:spcPct val="90000"/>
              </a:lnSpc>
              <a:buFontTx/>
              <a:buAutoNum type="arabicPeriod"/>
            </a:pPr>
            <a:r>
              <a:rPr lang="pl-PL" altLang="pl-PL" sz="2400" dirty="0"/>
              <a:t>Z dowolnego tekstu wybierz 5 przykładów zdań zawierających słowa: „lub” względnie „albo” i ustal, czy autorowi chodziło w danym przypadku o wyrażenie alternatywy rozłącznej czy nierozłącznej.</a:t>
            </a:r>
          </a:p>
          <a:p>
            <a:pPr marL="609600" indent="-609600" algn="just">
              <a:lnSpc>
                <a:spcPct val="90000"/>
              </a:lnSpc>
              <a:buFontTx/>
              <a:buAutoNum type="arabicPeriod"/>
            </a:pPr>
            <a:r>
              <a:rPr lang="pl-PL" altLang="pl-PL" sz="2400" dirty="0"/>
              <a:t>Podaj przykłady prawdziwej implikacji</a:t>
            </a:r>
            <a:r>
              <a:rPr lang="pl-PL" altLang="pl-PL" sz="2400" dirty="0" smtClean="0"/>
              <a:t>, w </a:t>
            </a:r>
            <a:r>
              <a:rPr lang="pl-PL" altLang="pl-PL" sz="2400" dirty="0"/>
              <a:t>której między tym, co głosi </a:t>
            </a:r>
            <a:r>
              <a:rPr lang="pl-PL" altLang="pl-PL" sz="2400" dirty="0" smtClean="0"/>
              <a:t>poprzednik, </a:t>
            </a:r>
            <a:r>
              <a:rPr lang="pl-PL" altLang="pl-PL" sz="2400" dirty="0"/>
              <a:t>a tym co głosi następnik, zachodziłyby: a) związek przyczynowy, b) związek strukturalny, c) związek </a:t>
            </a:r>
            <a:r>
              <a:rPr lang="pl-PL" altLang="pl-PL" sz="2400" dirty="0" err="1"/>
              <a:t>tetyczny</a:t>
            </a:r>
            <a:r>
              <a:rPr lang="pl-PL" altLang="pl-PL" sz="2400" dirty="0"/>
              <a:t>, d) związek analityczny.</a:t>
            </a:r>
          </a:p>
          <a:p>
            <a:pPr marL="609600" indent="-609600">
              <a:lnSpc>
                <a:spcPct val="90000"/>
              </a:lnSpc>
              <a:buFontTx/>
              <a:buNone/>
            </a:pPr>
            <a:endParaRPr lang="pl-PL" altLang="pl-PL" sz="2200" dirty="0"/>
          </a:p>
          <a:p>
            <a:pPr marL="609600" indent="-609600">
              <a:lnSpc>
                <a:spcPct val="90000"/>
              </a:lnSpc>
              <a:buFontTx/>
              <a:buAutoNum type="arabicPeriod"/>
            </a:pPr>
            <a:endParaRPr lang="pl-PL" altLang="pl-PL" sz="2200" dirty="0"/>
          </a:p>
        </p:txBody>
      </p:sp>
    </p:spTree>
    <p:extLst>
      <p:ext uri="{BB962C8B-B14F-4D97-AF65-F5344CB8AC3E}">
        <p14:creationId xmlns:p14="http://schemas.microsoft.com/office/powerpoint/2010/main" val="1309226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fill="hold" grpId="0" nodeType="clickEffect">
                                  <p:stCondLst>
                                    <p:cond delay="0"/>
                                  </p:stCondLst>
                                  <p:childTnLst>
                                    <p:set>
                                      <p:cBhvr>
                                        <p:cTn id="10" dur="500">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1" presetClass="entr" presetSubtype="0" fill="hold" grpId="0" nodeType="clickEffect">
                                  <p:stCondLst>
                                    <p:cond delay="0"/>
                                  </p:stCondLst>
                                  <p:childTnLst>
                                    <p:set>
                                      <p:cBhvr>
                                        <p:cTn id="14" dur="500">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1" presetClass="entr" presetSubtype="0" fill="hold" grpId="0" nodeType="clickEffect">
                                  <p:stCondLst>
                                    <p:cond delay="0"/>
                                  </p:stCondLst>
                                  <p:childTnLst>
                                    <p:set>
                                      <p:cBhvr>
                                        <p:cTn id="18" dur="500">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1" presetClass="entr" presetSubtype="0" fill="hold" grpId="0" nodeType="clickEffect">
                                  <p:stCondLst>
                                    <p:cond delay="0"/>
                                  </p:stCondLst>
                                  <p:childTnLst>
                                    <p:set>
                                      <p:cBhvr>
                                        <p:cTn id="22" dur="500">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dirty="0" smtClean="0"/>
              <a:t>Funktorów prawdziwościowych od jednego argumentu zdaniowego może być 4.</a:t>
            </a:r>
          </a:p>
          <a:p>
            <a:pPr algn="just"/>
            <a:r>
              <a:rPr lang="pl-PL" dirty="0" smtClean="0"/>
              <a:t>Funkcja logiczna to funkcja zdaniowa zbudowana ze stałych logicznych oraz ze zmiennych np. x </a:t>
            </a:r>
            <a:r>
              <a:rPr lang="el-GR" dirty="0" smtClean="0"/>
              <a:t>Σ</a:t>
            </a:r>
            <a:r>
              <a:rPr lang="pl-PL" dirty="0" smtClean="0"/>
              <a:t> p &gt; x </a:t>
            </a:r>
            <a:r>
              <a:rPr lang="el-GR" dirty="0" smtClean="0"/>
              <a:t>Σ</a:t>
            </a:r>
            <a:r>
              <a:rPr lang="pl-PL" dirty="0" smtClean="0"/>
              <a:t> s</a:t>
            </a:r>
            <a:endParaRPr lang="pl-PL" dirty="0"/>
          </a:p>
        </p:txBody>
      </p:sp>
    </p:spTree>
    <p:extLst>
      <p:ext uri="{BB962C8B-B14F-4D97-AF65-F5344CB8AC3E}">
        <p14:creationId xmlns:p14="http://schemas.microsoft.com/office/powerpoint/2010/main" val="3201467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533400" y="685800"/>
            <a:ext cx="7924800" cy="5410200"/>
          </a:xfrm>
        </p:spPr>
        <p:txBody>
          <a:bodyPr/>
          <a:lstStyle/>
          <a:p>
            <a:pPr algn="just">
              <a:buFontTx/>
              <a:buNone/>
            </a:pPr>
            <a:r>
              <a:rPr lang="pl-PL" altLang="pl-PL" sz="2200" dirty="0" smtClean="0"/>
              <a:t>5. Ze </a:t>
            </a:r>
            <a:r>
              <a:rPr lang="pl-PL" altLang="pl-PL" sz="2200" dirty="0"/>
              <a:t>zdania p wynika zdanie q i okazało się, że zdanie q jest fałszywe. Czy wiedząc to można rozstrzygnąć o wartości logicznej zdania p?</a:t>
            </a:r>
          </a:p>
          <a:p>
            <a:pPr algn="just">
              <a:buFontTx/>
              <a:buNone/>
            </a:pPr>
            <a:endParaRPr lang="pl-PL" altLang="pl-PL" sz="2200" dirty="0" smtClean="0"/>
          </a:p>
          <a:p>
            <a:pPr algn="just">
              <a:buFontTx/>
              <a:buNone/>
            </a:pPr>
            <a:r>
              <a:rPr lang="pl-PL" altLang="pl-PL" sz="2200" dirty="0" smtClean="0"/>
              <a:t>6</a:t>
            </a:r>
            <a:r>
              <a:rPr lang="pl-PL" altLang="pl-PL" sz="2200" dirty="0"/>
              <a:t>. Czy we właściwy sposób użyto spójników międzyzdaniowych w wypowiedziach:</a:t>
            </a:r>
          </a:p>
          <a:p>
            <a:pPr algn="just">
              <a:buFontTx/>
              <a:buNone/>
            </a:pPr>
            <a:r>
              <a:rPr lang="pl-PL" altLang="pl-PL" sz="2200" dirty="0"/>
              <a:t>„W Polsce jest w jakimś roku nieurodzaj na owoce zawsze i tylko wtedy, gdy na wiosnę są późne przymrozki”;</a:t>
            </a:r>
          </a:p>
          <a:p>
            <a:pPr algn="just">
              <a:buFontTx/>
              <a:buNone/>
            </a:pPr>
            <a:r>
              <a:rPr lang="pl-PL" altLang="pl-PL" sz="2200" dirty="0"/>
              <a:t>„Aby w jakimś przewodzie płynął prąd, trzeba, by istniało źródło prądu, lub trzeba, aby przewód tworzył obwód zamknięty”;</a:t>
            </a:r>
          </a:p>
          <a:p>
            <a:pPr algn="just">
              <a:buFontTx/>
              <a:buNone/>
            </a:pPr>
            <a:r>
              <a:rPr lang="pl-PL" altLang="pl-PL" sz="2200" dirty="0"/>
              <a:t>„Przyczyną niekończenia studiów są ciężkie warunki materialne studenta albo przyczyną tego jest brak zdolności”.</a:t>
            </a:r>
          </a:p>
        </p:txBody>
      </p:sp>
    </p:spTree>
    <p:extLst>
      <p:ext uri="{BB962C8B-B14F-4D97-AF65-F5344CB8AC3E}">
        <p14:creationId xmlns:p14="http://schemas.microsoft.com/office/powerpoint/2010/main" val="2347057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196752"/>
            <a:ext cx="8740080" cy="4883373"/>
          </a:xfrm>
        </p:spPr>
        <p:txBody>
          <a:bodyPr>
            <a:normAutofit/>
          </a:bodyPr>
          <a:lstStyle/>
          <a:p>
            <a:pPr marL="0" indent="0">
              <a:buNone/>
            </a:pPr>
            <a:r>
              <a:rPr lang="pl-PL" sz="2400" dirty="0"/>
              <a:t>p</a:t>
            </a:r>
            <a:r>
              <a:rPr lang="pl-PL" sz="2400" dirty="0" smtClean="0"/>
              <a:t> – wartość logiczna argumentu zdaniowego (prawda/fałsz);</a:t>
            </a:r>
          </a:p>
          <a:p>
            <a:pPr marL="0" indent="0">
              <a:buNone/>
            </a:pPr>
            <a:r>
              <a:rPr lang="pl-PL" sz="2400" dirty="0"/>
              <a:t>f</a:t>
            </a:r>
            <a:r>
              <a:rPr lang="pl-PL" sz="2400" dirty="0" smtClean="0"/>
              <a:t> – funktory prawdziwościowe od  jednego argumentu zdaniowego</a:t>
            </a:r>
          </a:p>
          <a:p>
            <a:pPr marL="0" indent="0">
              <a:buNone/>
            </a:pPr>
            <a:endParaRPr lang="pl-PL" sz="2400" dirty="0" smtClean="0"/>
          </a:p>
          <a:p>
            <a:pPr marL="0" indent="0">
              <a:buNone/>
            </a:pPr>
            <a:endParaRPr lang="pl-PL" sz="2400" dirty="0"/>
          </a:p>
        </p:txBody>
      </p:sp>
      <p:graphicFrame>
        <p:nvGraphicFramePr>
          <p:cNvPr id="4" name="Tabela 3"/>
          <p:cNvGraphicFramePr>
            <a:graphicFrameLocks noGrp="1"/>
          </p:cNvGraphicFramePr>
          <p:nvPr>
            <p:extLst>
              <p:ext uri="{D42A27DB-BD31-4B8C-83A1-F6EECF244321}">
                <p14:modId xmlns:p14="http://schemas.microsoft.com/office/powerpoint/2010/main" val="660427798"/>
              </p:ext>
            </p:extLst>
          </p:nvPr>
        </p:nvGraphicFramePr>
        <p:xfrm>
          <a:off x="1115616" y="3068960"/>
          <a:ext cx="6912766" cy="2520281"/>
        </p:xfrm>
        <a:graphic>
          <a:graphicData uri="http://schemas.openxmlformats.org/drawingml/2006/table">
            <a:tbl>
              <a:tblPr firstRow="1" bandRow="1">
                <a:tableStyleId>{5C22544A-7EE6-4342-B048-85BDC9FD1C3A}</a:tableStyleId>
              </a:tblPr>
              <a:tblGrid>
                <a:gridCol w="1690962"/>
                <a:gridCol w="1305451"/>
                <a:gridCol w="1305451"/>
                <a:gridCol w="1305451"/>
                <a:gridCol w="1305451"/>
              </a:tblGrid>
              <a:tr h="792670">
                <a:tc>
                  <a:txBody>
                    <a:bodyPr/>
                    <a:lstStyle/>
                    <a:p>
                      <a:r>
                        <a:rPr lang="pl-PL" dirty="0" smtClean="0"/>
                        <a:t>P </a:t>
                      </a:r>
                      <a:endParaRPr lang="pl-PL" dirty="0"/>
                    </a:p>
                  </a:txBody>
                  <a:tcPr anchor="ctr"/>
                </a:tc>
                <a:tc>
                  <a:txBody>
                    <a:bodyPr/>
                    <a:lstStyle/>
                    <a:p>
                      <a:r>
                        <a:rPr lang="pl-PL" dirty="0" smtClean="0"/>
                        <a:t>f1</a:t>
                      </a:r>
                      <a:endParaRPr lang="pl-PL" dirty="0"/>
                    </a:p>
                  </a:txBody>
                  <a:tcPr anchor="ctr"/>
                </a:tc>
                <a:tc>
                  <a:txBody>
                    <a:bodyPr/>
                    <a:lstStyle/>
                    <a:p>
                      <a:r>
                        <a:rPr lang="pl-PL" dirty="0" smtClean="0"/>
                        <a:t>f2</a:t>
                      </a:r>
                      <a:endParaRPr lang="pl-PL" dirty="0"/>
                    </a:p>
                  </a:txBody>
                  <a:tcPr anchor="ctr"/>
                </a:tc>
                <a:tc>
                  <a:txBody>
                    <a:bodyPr/>
                    <a:lstStyle/>
                    <a:p>
                      <a:r>
                        <a:rPr lang="pl-PL" dirty="0" smtClean="0"/>
                        <a:t>f3</a:t>
                      </a:r>
                      <a:endParaRPr lang="pl-PL" dirty="0"/>
                    </a:p>
                  </a:txBody>
                  <a:tcPr anchor="ctr"/>
                </a:tc>
                <a:tc>
                  <a:txBody>
                    <a:bodyPr/>
                    <a:lstStyle/>
                    <a:p>
                      <a:r>
                        <a:rPr lang="pl-PL" dirty="0" smtClean="0"/>
                        <a:t>f4</a:t>
                      </a:r>
                      <a:endParaRPr lang="pl-PL" dirty="0"/>
                    </a:p>
                  </a:txBody>
                  <a:tcPr anchor="ctr"/>
                </a:tc>
              </a:tr>
              <a:tr h="923932">
                <a:tc>
                  <a:txBody>
                    <a:bodyPr/>
                    <a:lstStyle/>
                    <a:p>
                      <a:r>
                        <a:rPr lang="pl-PL" dirty="0" smtClean="0"/>
                        <a:t>1</a:t>
                      </a:r>
                      <a:endParaRPr lang="pl-PL" dirty="0"/>
                    </a:p>
                  </a:txBody>
                  <a:tcPr anchor="ctr"/>
                </a:tc>
                <a:tc>
                  <a:txBody>
                    <a:bodyPr/>
                    <a:lstStyle/>
                    <a:p>
                      <a:r>
                        <a:rPr lang="pl-PL" dirty="0" smtClean="0"/>
                        <a:t>1</a:t>
                      </a:r>
                      <a:endParaRPr lang="pl-PL" dirty="0"/>
                    </a:p>
                  </a:txBody>
                  <a:tcPr anchor="ctr"/>
                </a:tc>
                <a:tc>
                  <a:txBody>
                    <a:bodyPr/>
                    <a:lstStyle/>
                    <a:p>
                      <a:r>
                        <a:rPr lang="pl-PL" dirty="0" smtClean="0"/>
                        <a:t>1</a:t>
                      </a:r>
                      <a:endParaRPr lang="pl-PL" dirty="0"/>
                    </a:p>
                  </a:txBody>
                  <a:tcPr anchor="ctr"/>
                </a:tc>
                <a:tc>
                  <a:txBody>
                    <a:bodyPr/>
                    <a:lstStyle/>
                    <a:p>
                      <a:r>
                        <a:rPr lang="pl-PL" dirty="0" smtClean="0"/>
                        <a:t>0</a:t>
                      </a:r>
                      <a:endParaRPr lang="pl-PL" dirty="0"/>
                    </a:p>
                  </a:txBody>
                  <a:tcPr anchor="ctr"/>
                </a:tc>
                <a:tc>
                  <a:txBody>
                    <a:bodyPr/>
                    <a:lstStyle/>
                    <a:p>
                      <a:r>
                        <a:rPr lang="pl-PL" dirty="0" smtClean="0"/>
                        <a:t>0</a:t>
                      </a:r>
                      <a:endParaRPr lang="pl-PL" dirty="0"/>
                    </a:p>
                  </a:txBody>
                  <a:tcPr anchor="ctr"/>
                </a:tc>
              </a:tr>
              <a:tr h="803679">
                <a:tc>
                  <a:txBody>
                    <a:bodyPr/>
                    <a:lstStyle/>
                    <a:p>
                      <a:r>
                        <a:rPr lang="pl-PL" dirty="0" smtClean="0"/>
                        <a:t>0</a:t>
                      </a:r>
                      <a:endParaRPr lang="pl-PL" dirty="0"/>
                    </a:p>
                  </a:txBody>
                  <a:tcPr anchor="ctr"/>
                </a:tc>
                <a:tc>
                  <a:txBody>
                    <a:bodyPr/>
                    <a:lstStyle/>
                    <a:p>
                      <a:r>
                        <a:rPr lang="pl-PL" dirty="0" smtClean="0"/>
                        <a:t>1</a:t>
                      </a:r>
                      <a:endParaRPr lang="pl-PL" dirty="0"/>
                    </a:p>
                  </a:txBody>
                  <a:tcPr anchor="ctr"/>
                </a:tc>
                <a:tc>
                  <a:txBody>
                    <a:bodyPr/>
                    <a:lstStyle/>
                    <a:p>
                      <a:r>
                        <a:rPr lang="pl-PL" dirty="0" smtClean="0"/>
                        <a:t>0</a:t>
                      </a:r>
                      <a:endParaRPr lang="pl-PL" dirty="0"/>
                    </a:p>
                  </a:txBody>
                  <a:tcPr anchor="ctr"/>
                </a:tc>
                <a:tc>
                  <a:txBody>
                    <a:bodyPr/>
                    <a:lstStyle/>
                    <a:p>
                      <a:r>
                        <a:rPr lang="pl-PL" dirty="0" smtClean="0"/>
                        <a:t>1</a:t>
                      </a:r>
                      <a:endParaRPr lang="pl-PL" dirty="0"/>
                    </a:p>
                  </a:txBody>
                  <a:tcPr anchor="ctr"/>
                </a:tc>
                <a:tc>
                  <a:txBody>
                    <a:bodyPr/>
                    <a:lstStyle/>
                    <a:p>
                      <a:r>
                        <a:rPr lang="pl-PL" dirty="0" smtClean="0"/>
                        <a:t>0</a:t>
                      </a:r>
                      <a:endParaRPr lang="pl-PL" dirty="0"/>
                    </a:p>
                  </a:txBody>
                  <a:tcPr anchor="ctr"/>
                </a:tc>
              </a:tr>
            </a:tbl>
          </a:graphicData>
        </a:graphic>
      </p:graphicFrame>
    </p:spTree>
    <p:extLst>
      <p:ext uri="{BB962C8B-B14F-4D97-AF65-F5344CB8AC3E}">
        <p14:creationId xmlns:p14="http://schemas.microsoft.com/office/powerpoint/2010/main" val="3573671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107504" y="188640"/>
            <a:ext cx="4191000" cy="4724400"/>
          </a:xfrm>
        </p:spPr>
        <p:txBody>
          <a:bodyPr>
            <a:normAutofit/>
          </a:bodyPr>
          <a:lstStyle/>
          <a:p>
            <a:pPr marL="0" indent="0" algn="ctr">
              <a:buNone/>
            </a:pPr>
            <a:r>
              <a:rPr lang="pl-PL" dirty="0" smtClean="0"/>
              <a:t>Matryca negacji</a:t>
            </a:r>
          </a:p>
          <a:p>
            <a:pPr marL="0" indent="0" algn="ctr">
              <a:buNone/>
            </a:pPr>
            <a:endParaRPr lang="pl-PL" dirty="0"/>
          </a:p>
        </p:txBody>
      </p:sp>
      <p:sp>
        <p:nvSpPr>
          <p:cNvPr id="8" name="Symbol zastępczy zawartości 7"/>
          <p:cNvSpPr>
            <a:spLocks noGrp="1"/>
          </p:cNvSpPr>
          <p:nvPr>
            <p:ph sz="half" idx="2"/>
          </p:nvPr>
        </p:nvSpPr>
        <p:spPr>
          <a:xfrm>
            <a:off x="395536" y="3212976"/>
            <a:ext cx="8524056" cy="3456384"/>
          </a:xfrm>
        </p:spPr>
        <p:txBody>
          <a:bodyPr>
            <a:normAutofit/>
          </a:bodyPr>
          <a:lstStyle/>
          <a:p>
            <a:pPr marL="457200" indent="-457200" algn="just">
              <a:buAutoNum type="arabicPeriod"/>
            </a:pPr>
            <a:r>
              <a:rPr lang="pl-PL" sz="2300" dirty="0" smtClean="0"/>
              <a:t>Jeżeli funktor negacji uzupełnia się zdaniem prawdziwym, powstaje zdanie fałszywe;</a:t>
            </a:r>
          </a:p>
          <a:p>
            <a:pPr marL="457200" indent="-457200" algn="just">
              <a:buAutoNum type="arabicPeriod"/>
            </a:pPr>
            <a:r>
              <a:rPr lang="pl-PL" sz="2300" dirty="0" smtClean="0"/>
              <a:t>Jeżeli funktor negacji uzupełnia się zdaniem fałszywym powstaje zdanie prawdziwe.</a:t>
            </a:r>
          </a:p>
          <a:p>
            <a:pPr marL="0" indent="0" algn="just">
              <a:buNone/>
            </a:pPr>
            <a:r>
              <a:rPr lang="pl-PL" sz="2300" dirty="0" smtClean="0"/>
              <a:t>Prawdziwość zdania składowego jest warunkiem wystarczającym i koniecznym fałszywości zdania złożonego.</a:t>
            </a:r>
          </a:p>
          <a:p>
            <a:pPr marL="0" indent="0" algn="just">
              <a:buNone/>
            </a:pPr>
            <a:r>
              <a:rPr lang="pl-PL" sz="2300" dirty="0" smtClean="0"/>
              <a:t>Fałszywość zdania składowego jest warunkiem koniecznym i wystarczającym prawdziwości zdania złożonego.</a:t>
            </a:r>
            <a:endParaRPr lang="pl-PL" sz="2300" dirty="0"/>
          </a:p>
        </p:txBody>
      </p:sp>
      <p:graphicFrame>
        <p:nvGraphicFramePr>
          <p:cNvPr id="4" name="Tabela 3"/>
          <p:cNvGraphicFramePr>
            <a:graphicFrameLocks noGrp="1"/>
          </p:cNvGraphicFramePr>
          <p:nvPr>
            <p:extLst>
              <p:ext uri="{D42A27DB-BD31-4B8C-83A1-F6EECF244321}">
                <p14:modId xmlns:p14="http://schemas.microsoft.com/office/powerpoint/2010/main" val="3323558301"/>
              </p:ext>
            </p:extLst>
          </p:nvPr>
        </p:nvGraphicFramePr>
        <p:xfrm>
          <a:off x="1763688" y="1196752"/>
          <a:ext cx="5256584" cy="1456673"/>
        </p:xfrm>
        <a:graphic>
          <a:graphicData uri="http://schemas.openxmlformats.org/drawingml/2006/table">
            <a:tbl>
              <a:tblPr firstRow="1" bandRow="1">
                <a:tableStyleId>{5C22544A-7EE6-4342-B048-85BDC9FD1C3A}</a:tableStyleId>
              </a:tblPr>
              <a:tblGrid>
                <a:gridCol w="2628292"/>
                <a:gridCol w="2628292"/>
              </a:tblGrid>
              <a:tr h="205231">
                <a:tc>
                  <a:txBody>
                    <a:bodyPr/>
                    <a:lstStyle/>
                    <a:p>
                      <a:r>
                        <a:rPr lang="pl-PL" dirty="0" smtClean="0"/>
                        <a:t>p</a:t>
                      </a:r>
                      <a:endParaRPr lang="pl-PL" dirty="0"/>
                    </a:p>
                  </a:txBody>
                  <a:tcPr/>
                </a:tc>
                <a:tc>
                  <a:txBody>
                    <a:bodyPr/>
                    <a:lstStyle/>
                    <a:p>
                      <a:r>
                        <a:rPr lang="pl-PL" dirty="0" smtClean="0"/>
                        <a:t>~p</a:t>
                      </a:r>
                      <a:endParaRPr lang="pl-PL" dirty="0"/>
                    </a:p>
                  </a:txBody>
                  <a:tcPr/>
                </a:tc>
              </a:tr>
              <a:tr h="1090913">
                <a:tc>
                  <a:txBody>
                    <a:bodyPr/>
                    <a:lstStyle/>
                    <a:p>
                      <a:r>
                        <a:rPr lang="pl-PL" dirty="0" smtClean="0"/>
                        <a:t>1</a:t>
                      </a:r>
                    </a:p>
                    <a:p>
                      <a:r>
                        <a:rPr lang="pl-PL" dirty="0" smtClean="0"/>
                        <a:t>0</a:t>
                      </a:r>
                      <a:endParaRPr lang="pl-PL" dirty="0"/>
                    </a:p>
                  </a:txBody>
                  <a:tcPr/>
                </a:tc>
                <a:tc>
                  <a:txBody>
                    <a:bodyPr/>
                    <a:lstStyle/>
                    <a:p>
                      <a:r>
                        <a:rPr lang="pl-PL" dirty="0" smtClean="0"/>
                        <a:t>0</a:t>
                      </a:r>
                    </a:p>
                    <a:p>
                      <a:r>
                        <a:rPr lang="pl-PL" dirty="0" smtClean="0"/>
                        <a:t>1</a:t>
                      </a:r>
                      <a:endParaRPr lang="pl-PL" dirty="0"/>
                    </a:p>
                  </a:txBody>
                  <a:tcPr/>
                </a:tc>
              </a:tr>
            </a:tbl>
          </a:graphicData>
        </a:graphic>
      </p:graphicFrame>
    </p:spTree>
    <p:extLst>
      <p:ext uri="{BB962C8B-B14F-4D97-AF65-F5344CB8AC3E}">
        <p14:creationId xmlns:p14="http://schemas.microsoft.com/office/powerpoint/2010/main" val="276470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negacja</a:t>
            </a:r>
            <a:endParaRPr lang="pl-PL" dirty="0"/>
          </a:p>
        </p:txBody>
      </p:sp>
      <p:sp>
        <p:nvSpPr>
          <p:cNvPr id="3" name="Symbol zastępczy zawartości 2"/>
          <p:cNvSpPr>
            <a:spLocks noGrp="1"/>
          </p:cNvSpPr>
          <p:nvPr>
            <p:ph sz="half" idx="1"/>
          </p:nvPr>
        </p:nvSpPr>
        <p:spPr>
          <a:xfrm>
            <a:off x="304800" y="1600200"/>
            <a:ext cx="8227640" cy="4724400"/>
          </a:xfrm>
        </p:spPr>
        <p:txBody>
          <a:bodyPr>
            <a:normAutofit/>
          </a:bodyPr>
          <a:lstStyle/>
          <a:p>
            <a:pPr algn="just"/>
            <a:r>
              <a:rPr lang="pl-PL" dirty="0" smtClean="0"/>
              <a:t>Odpowiedniki funktora negacji w mowie potocznej to: </a:t>
            </a:r>
            <a:r>
              <a:rPr lang="pl-PL" u="sng" dirty="0" smtClean="0"/>
              <a:t>„nieprawda, że…”, „nie jest tak, że…”</a:t>
            </a:r>
            <a:r>
              <a:rPr lang="pl-PL" dirty="0" smtClean="0"/>
              <a:t>.</a:t>
            </a:r>
          </a:p>
          <a:p>
            <a:pPr algn="just"/>
            <a:r>
              <a:rPr lang="pl-PL" dirty="0" smtClean="0"/>
              <a:t>Para </a:t>
            </a:r>
            <a:r>
              <a:rPr lang="pl-PL" b="1" dirty="0" smtClean="0"/>
              <a:t>zdań sprzecznych </a:t>
            </a:r>
            <a:r>
              <a:rPr lang="pl-PL" dirty="0" smtClean="0"/>
              <a:t>tworzą zdania, z których jedno jest negacją drugiego np. „wszyscy studenci lubią logikę” – „nie jest tak, że wszyscy studenci lubią logikę”. </a:t>
            </a:r>
          </a:p>
          <a:p>
            <a:pPr algn="just"/>
            <a:r>
              <a:rPr lang="pl-PL" dirty="0" smtClean="0"/>
              <a:t>Zdanie sprzeczne względem zdania prawdziwego jest zdaniem fałszywym, a zdanie sprzeczne względem zdania fałszywego jest zdaniem prawdziwym.</a:t>
            </a:r>
          </a:p>
          <a:p>
            <a:endParaRPr lang="pl-PL" dirty="0"/>
          </a:p>
        </p:txBody>
      </p:sp>
    </p:spTree>
    <p:extLst>
      <p:ext uri="{BB962C8B-B14F-4D97-AF65-F5344CB8AC3E}">
        <p14:creationId xmlns:p14="http://schemas.microsoft.com/office/powerpoint/2010/main" val="315022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251520" y="1268760"/>
            <a:ext cx="8740080" cy="5328592"/>
          </a:xfrm>
        </p:spPr>
        <p:txBody>
          <a:bodyPr>
            <a:normAutofit/>
          </a:bodyPr>
          <a:lstStyle/>
          <a:p>
            <a:pPr algn="just"/>
            <a:r>
              <a:rPr lang="pl-PL" sz="2400" dirty="0" smtClean="0"/>
              <a:t>1. </a:t>
            </a:r>
            <a:r>
              <a:rPr lang="pl-PL" sz="2400" b="1" dirty="0" smtClean="0"/>
              <a:t>zasada sprzeczności </a:t>
            </a:r>
            <a:r>
              <a:rPr lang="pl-PL" sz="2400" dirty="0" smtClean="0"/>
              <a:t>– dwa zdania względem siebie sprzeczne nie mogą być oba prawdziwe  </a:t>
            </a:r>
            <a:r>
              <a:rPr lang="pl-PL" sz="2400" b="1" dirty="0" smtClean="0"/>
              <a:t>~(p ^ ~ p)</a:t>
            </a:r>
          </a:p>
          <a:p>
            <a:pPr algn="just"/>
            <a:r>
              <a:rPr lang="pl-PL" sz="2400" dirty="0" smtClean="0"/>
              <a:t>2. </a:t>
            </a:r>
            <a:r>
              <a:rPr lang="pl-PL" sz="2400" b="1" dirty="0" smtClean="0"/>
              <a:t>zasada wyłączonego środka </a:t>
            </a:r>
            <a:r>
              <a:rPr lang="pl-PL" sz="2400" dirty="0" smtClean="0"/>
              <a:t>– dwa zdania względem siebie sprzeczne nie mogą być oba fałszywe (inaczej zasada wyłączonego trzeciego, tzn. nie może istnieć jakieś zdanie trzecie względem zdań sprzecznych, które jedyne byłoby prawdziwe).</a:t>
            </a:r>
            <a:r>
              <a:rPr lang="pl-PL" sz="2400" b="1" dirty="0" smtClean="0"/>
              <a:t> </a:t>
            </a:r>
            <a:r>
              <a:rPr lang="pl-PL" sz="2400" b="1" dirty="0"/>
              <a:t>p</a:t>
            </a:r>
            <a:r>
              <a:rPr lang="pl-PL" sz="2400" b="1" dirty="0" smtClean="0"/>
              <a:t> v ~ p</a:t>
            </a:r>
          </a:p>
          <a:p>
            <a:pPr marL="0" indent="0" algn="just">
              <a:buNone/>
            </a:pPr>
            <a:r>
              <a:rPr lang="pl-PL" sz="2400" dirty="0" smtClean="0"/>
              <a:t>Z obu tych zasad wynika wniosek, że z dwóch zdań względem siebie sprzecznych jedno i tylko jedno jest prawdziwe oraz jedno i tylko jedno jest fałszywe.</a:t>
            </a:r>
          </a:p>
          <a:p>
            <a:pPr marL="0" indent="0" algn="just">
              <a:buNone/>
            </a:pPr>
            <a:r>
              <a:rPr lang="pl-PL" sz="2400" dirty="0" smtClean="0"/>
              <a:t>3. </a:t>
            </a:r>
            <a:r>
              <a:rPr lang="pl-PL" sz="2400" b="1" dirty="0" smtClean="0"/>
              <a:t>Zasada podwójnego przeczenia </a:t>
            </a:r>
            <a:r>
              <a:rPr lang="pl-PL" sz="2400" dirty="0" smtClean="0"/>
              <a:t>– negacja negacji jakiegokolwiek zdania ma taką samą wartość logiczną jak owo zdanie, które zostało zanegowane</a:t>
            </a:r>
            <a:r>
              <a:rPr lang="pl-PL" sz="2400" b="1" dirty="0" smtClean="0"/>
              <a:t> p ≡ ~ (~ p)</a:t>
            </a:r>
            <a:endParaRPr lang="pl-PL" sz="2400" b="1" dirty="0"/>
          </a:p>
        </p:txBody>
      </p:sp>
    </p:spTree>
    <p:extLst>
      <p:ext uri="{BB962C8B-B14F-4D97-AF65-F5344CB8AC3E}">
        <p14:creationId xmlns:p14="http://schemas.microsoft.com/office/powerpoint/2010/main" val="83701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smtClean="0"/>
              <a:t>Nie stanowi negacji para zdań:</a:t>
            </a:r>
          </a:p>
          <a:p>
            <a:r>
              <a:rPr lang="pl-PL" dirty="0" smtClean="0"/>
              <a:t>„niektórzy studenci lubią logikę”</a:t>
            </a:r>
          </a:p>
          <a:p>
            <a:r>
              <a:rPr lang="pl-PL" dirty="0" smtClean="0"/>
              <a:t>„niektórzy studenci nie lubią logiki”</a:t>
            </a:r>
          </a:p>
          <a:p>
            <a:endParaRPr lang="pl-PL" dirty="0"/>
          </a:p>
          <a:p>
            <a:r>
              <a:rPr lang="pl-PL" dirty="0" smtClean="0"/>
              <a:t>Negację stanowią zdania:</a:t>
            </a:r>
          </a:p>
          <a:p>
            <a:r>
              <a:rPr lang="pl-PL" dirty="0" smtClean="0"/>
              <a:t>„niektórzy studenci lubią logikę”</a:t>
            </a:r>
          </a:p>
          <a:p>
            <a:r>
              <a:rPr lang="pl-PL" dirty="0" smtClean="0"/>
              <a:t>„nie jest prawdą, że niektórzy studenci lubią logikę”.</a:t>
            </a:r>
          </a:p>
        </p:txBody>
      </p:sp>
    </p:spTree>
    <p:extLst>
      <p:ext uri="{BB962C8B-B14F-4D97-AF65-F5344CB8AC3E}">
        <p14:creationId xmlns:p14="http://schemas.microsoft.com/office/powerpoint/2010/main" val="285806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268760"/>
            <a:ext cx="8596064" cy="4811365"/>
          </a:xfrm>
        </p:spPr>
        <p:txBody>
          <a:bodyPr>
            <a:normAutofit/>
          </a:bodyPr>
          <a:lstStyle/>
          <a:p>
            <a:pPr marL="0" indent="0" algn="just">
              <a:buNone/>
            </a:pPr>
            <a:r>
              <a:rPr lang="pl-PL" sz="2700" b="1" dirty="0" smtClean="0"/>
              <a:t>Para zdań przeciwnych </a:t>
            </a:r>
            <a:r>
              <a:rPr lang="pl-PL" sz="2700" dirty="0" smtClean="0"/>
              <a:t>– prawdziwość któregokolwiek ze zdań przesądza o fałszywości drugiego, ale fałszywość któregoś z tych zdań nie przesądza o prawdziwości drugiego zdania.</a:t>
            </a:r>
          </a:p>
          <a:p>
            <a:pPr marL="0" indent="0" algn="just">
              <a:buNone/>
            </a:pPr>
            <a:r>
              <a:rPr lang="pl-PL" sz="2700" dirty="0" smtClean="0"/>
              <a:t>„kruk jest czarny”</a:t>
            </a:r>
          </a:p>
          <a:p>
            <a:pPr marL="0" indent="0" algn="just">
              <a:buNone/>
            </a:pPr>
            <a:r>
              <a:rPr lang="pl-PL" sz="2700" dirty="0" smtClean="0"/>
              <a:t>„kruk jest biały”</a:t>
            </a:r>
          </a:p>
          <a:p>
            <a:pPr marL="0" indent="0" algn="just">
              <a:buNone/>
            </a:pPr>
            <a:endParaRPr lang="pl-PL" sz="2700" dirty="0"/>
          </a:p>
          <a:p>
            <a:pPr marL="0" indent="0" algn="just">
              <a:buNone/>
            </a:pPr>
            <a:r>
              <a:rPr lang="pl-PL" sz="2700" dirty="0" smtClean="0"/>
              <a:t>Andrzej jest adwokatem.</a:t>
            </a:r>
          </a:p>
          <a:p>
            <a:pPr marL="0" indent="0" algn="just">
              <a:buNone/>
            </a:pPr>
            <a:r>
              <a:rPr lang="pl-PL" sz="2700" dirty="0" smtClean="0"/>
              <a:t>Andrzej nie umie czytać.</a:t>
            </a:r>
          </a:p>
          <a:p>
            <a:pPr marL="0" indent="0" algn="just">
              <a:buNone/>
            </a:pPr>
            <a:endParaRPr lang="pl-PL" sz="2700" dirty="0"/>
          </a:p>
        </p:txBody>
      </p:sp>
    </p:spTree>
    <p:extLst>
      <p:ext uri="{BB962C8B-B14F-4D97-AF65-F5344CB8AC3E}">
        <p14:creationId xmlns:p14="http://schemas.microsoft.com/office/powerpoint/2010/main" val="3228679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211</TotalTime>
  <Words>2045</Words>
  <Application>Microsoft Office PowerPoint</Application>
  <PresentationFormat>Pokaz na ekranie (4:3)</PresentationFormat>
  <Paragraphs>257</Paragraphs>
  <Slides>30</Slides>
  <Notes>0</Notes>
  <HiddenSlides>0</HiddenSlides>
  <MMClips>0</MMClips>
  <ScaleCrop>false</ScaleCrop>
  <HeadingPairs>
    <vt:vector size="4" baseType="variant">
      <vt:variant>
        <vt:lpstr>Motyw</vt:lpstr>
      </vt:variant>
      <vt:variant>
        <vt:i4>1</vt:i4>
      </vt:variant>
      <vt:variant>
        <vt:lpstr>Tytuły slajdów</vt:lpstr>
      </vt:variant>
      <vt:variant>
        <vt:i4>30</vt:i4>
      </vt:variant>
    </vt:vector>
  </HeadingPairs>
  <TitlesOfParts>
    <vt:vector size="31" baseType="lpstr">
      <vt:lpstr>Wędrówka</vt:lpstr>
      <vt:lpstr>Funktory prawdzwościowe</vt:lpstr>
      <vt:lpstr>pojęcie</vt:lpstr>
      <vt:lpstr>Prezentacja programu PowerPoint</vt:lpstr>
      <vt:lpstr>Prezentacja programu PowerPoint</vt:lpstr>
      <vt:lpstr>Prezentacja programu PowerPoint</vt:lpstr>
      <vt:lpstr>negacja</vt:lpstr>
      <vt:lpstr>Prezentacja programu PowerPoint</vt:lpstr>
      <vt:lpstr>Prezentacja programu PowerPoint</vt:lpstr>
      <vt:lpstr>Prezentacja programu PowerPoint</vt:lpstr>
      <vt:lpstr>Matryca koniunkcji</vt:lpstr>
      <vt:lpstr>Koniunkcja (˄)</vt:lpstr>
      <vt:lpstr>Prezentacja programu PowerPoint</vt:lpstr>
      <vt:lpstr>Matryca alternatywy nierozłącznej</vt:lpstr>
      <vt:lpstr>Matryca alternatywy rozłącznej</vt:lpstr>
      <vt:lpstr>Matryca dysjunkcji</vt:lpstr>
      <vt:lpstr>Prezentacja programu PowerPoint</vt:lpstr>
      <vt:lpstr>Prezentacja programu PowerPoint</vt:lpstr>
      <vt:lpstr>Matryca równoważności</vt:lpstr>
      <vt:lpstr>Prezentacja programu PowerPoint</vt:lpstr>
      <vt:lpstr>Równoważność </vt:lpstr>
      <vt:lpstr>Prezentacja programu PowerPoint</vt:lpstr>
      <vt:lpstr>Matryca implikacji</vt:lpstr>
      <vt:lpstr>Implikacja i stosunek wynikania</vt:lpstr>
      <vt:lpstr>Prezentacja programu PowerPoint</vt:lpstr>
      <vt:lpstr>Prezentacja programu PowerPoint</vt:lpstr>
      <vt:lpstr>Matryca binegacji</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Funktory prawdzwiościowe</dc:title>
  <dc:creator>user</dc:creator>
  <cp:lastModifiedBy>user</cp:lastModifiedBy>
  <cp:revision>27</cp:revision>
  <dcterms:created xsi:type="dcterms:W3CDTF">2017-04-12T16:55:19Z</dcterms:created>
  <dcterms:modified xsi:type="dcterms:W3CDTF">2017-04-27T09:30:55Z</dcterms:modified>
</cp:coreProperties>
</file>