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58" r:id="rId6"/>
    <p:sldId id="261" r:id="rId7"/>
    <p:sldId id="263" r:id="rId8"/>
    <p:sldId id="274" r:id="rId9"/>
    <p:sldId id="262" r:id="rId10"/>
    <p:sldId id="275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3" r:id="rId19"/>
    <p:sldId id="271" r:id="rId20"/>
    <p:sldId id="272" r:id="rId21"/>
    <p:sldId id="276" r:id="rId22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62" autoAdjust="0"/>
    <p:restoredTop sz="94660"/>
  </p:normalViewPr>
  <p:slideViewPr>
    <p:cSldViewPr>
      <p:cViewPr varScale="1">
        <p:scale>
          <a:sx n="68" d="100"/>
          <a:sy n="68" d="100"/>
        </p:scale>
        <p:origin x="-14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ójkąt prostokątny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ytuł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7" name="Podtytuł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grpSp>
        <p:nvGrpSpPr>
          <p:cNvPr id="2" name="Grup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Dowolny kształt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Dowolny kształt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Dowolny kształt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Łącznik prosty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Symbol zastępczy daty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33693A2-5A31-4C15-B0C1-E5B851EC0846}" type="datetimeFigureOut">
              <a:rPr lang="pl-PL" smtClean="0"/>
              <a:pPr/>
              <a:t>2016-03-03</a:t>
            </a:fld>
            <a:endParaRPr lang="pl-PL"/>
          </a:p>
        </p:txBody>
      </p:sp>
      <p:sp>
        <p:nvSpPr>
          <p:cNvPr id="19" name="Symbol zastępczy stopki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27" name="Symbol zastępczy numeru slajd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96C8A1A-BE68-42FC-8DC0-89181425C58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33693A2-5A31-4C15-B0C1-E5B851EC0846}" type="datetimeFigureOut">
              <a:rPr lang="pl-PL" smtClean="0"/>
              <a:pPr/>
              <a:t>2016-03-03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6C8A1A-BE68-42FC-8DC0-89181425C58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33693A2-5A31-4C15-B0C1-E5B851EC0846}" type="datetimeFigureOut">
              <a:rPr lang="pl-PL" smtClean="0"/>
              <a:pPr/>
              <a:t>2016-03-03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6C8A1A-BE68-42FC-8DC0-89181425C58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33693A2-5A31-4C15-B0C1-E5B851EC0846}" type="datetimeFigureOut">
              <a:rPr lang="pl-PL" smtClean="0"/>
              <a:pPr/>
              <a:t>2016-03-03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6C8A1A-BE68-42FC-8DC0-89181425C58C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7" name="Tytuł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33693A2-5A31-4C15-B0C1-E5B851EC0846}" type="datetimeFigureOut">
              <a:rPr lang="pl-PL" smtClean="0"/>
              <a:pPr/>
              <a:t>2016-03-03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6C8A1A-BE68-42FC-8DC0-89181425C58C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7" name="Pag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Pag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33693A2-5A31-4C15-B0C1-E5B851EC0846}" type="datetimeFigureOut">
              <a:rPr lang="pl-PL" smtClean="0"/>
              <a:pPr/>
              <a:t>2016-03-03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6C8A1A-BE68-42FC-8DC0-89181425C58C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Tytuł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33693A2-5A31-4C15-B0C1-E5B851EC0846}" type="datetimeFigureOut">
              <a:rPr lang="pl-PL" smtClean="0"/>
              <a:pPr/>
              <a:t>2016-03-03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6C8A1A-BE68-42FC-8DC0-89181425C58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33693A2-5A31-4C15-B0C1-E5B851EC0846}" type="datetimeFigureOut">
              <a:rPr lang="pl-PL" smtClean="0"/>
              <a:pPr/>
              <a:t>2016-03-03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6C8A1A-BE68-42FC-8DC0-89181425C58C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6" name="Tytuł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33693A2-5A31-4C15-B0C1-E5B851EC0846}" type="datetimeFigureOut">
              <a:rPr lang="pl-PL" smtClean="0"/>
              <a:pPr/>
              <a:t>2016-03-03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6C8A1A-BE68-42FC-8DC0-89181425C58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433693A2-5A31-4C15-B0C1-E5B851EC0846}" type="datetimeFigureOut">
              <a:rPr lang="pl-PL" smtClean="0"/>
              <a:pPr/>
              <a:t>2016-03-03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6C8A1A-BE68-42FC-8DC0-89181425C58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33693A2-5A31-4C15-B0C1-E5B851EC0846}" type="datetimeFigureOut">
              <a:rPr lang="pl-PL" smtClean="0"/>
              <a:pPr/>
              <a:t>2016-03-03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96C8A1A-BE68-42FC-8DC0-89181425C58C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8" name="Dowolny kształt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Dowolny kształt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rójkąt prostokątny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Łącznik prosty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Pag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Pag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owolny kształt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Dowolny kształt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rójkąt prostokątny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Łącznik prosty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ymbol zastępczy tytułu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0" name="Symbol zastępczy tekstu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433693A2-5A31-4C15-B0C1-E5B851EC0846}" type="datetimeFigureOut">
              <a:rPr lang="pl-PL" smtClean="0"/>
              <a:pPr/>
              <a:t>2016-03-03</a:t>
            </a:fld>
            <a:endParaRPr lang="pl-PL"/>
          </a:p>
        </p:txBody>
      </p:sp>
      <p:sp>
        <p:nvSpPr>
          <p:cNvPr id="22" name="Symbol zastępczy stopki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96C8A1A-BE68-42FC-8DC0-89181425C58C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Hipoteka – ograniczone prawo rzeczowe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 anchor="b"/>
          <a:lstStyle/>
          <a:p>
            <a:r>
              <a:rPr lang="pl-PL" dirty="0" smtClean="0"/>
              <a:t>mgr </a:t>
            </a:r>
            <a:r>
              <a:rPr lang="pl-PL" dirty="0" err="1" smtClean="0"/>
              <a:t>M.Dziwoki</a:t>
            </a:r>
            <a:endParaRPr lang="pl-PL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l-PL" dirty="0" smtClean="0"/>
              <a:t> W razie podziału nieruchomości hipoteka obciążająca nieruchomość obciąża wszystkie nieruchomości utworzone przez podział (hipoteka łączna) – powstaje </a:t>
            </a:r>
            <a:r>
              <a:rPr lang="pl-PL" i="1" dirty="0" smtClean="0"/>
              <a:t>ex </a:t>
            </a:r>
            <a:r>
              <a:rPr lang="pl-PL" i="1" dirty="0" err="1" smtClean="0"/>
              <a:t>lege</a:t>
            </a:r>
            <a:r>
              <a:rPr lang="pl-PL" i="1" dirty="0" smtClean="0"/>
              <a:t>.</a:t>
            </a:r>
          </a:p>
          <a:p>
            <a:r>
              <a:rPr lang="pl-PL" dirty="0" smtClean="0"/>
              <a:t> Hipoteka łączna umowna - w celu zabezpieczenia tej samej wierzytelności można, w drodze czynności prawnej, obciążyć więcej niż jedną nieruchomość.</a:t>
            </a:r>
          </a:p>
          <a:p>
            <a:r>
              <a:rPr lang="pl-PL" dirty="0" smtClean="0"/>
              <a:t>Co to oznacza? Wierzyciel, któremu przysługuje hipoteka łączna, może według swego uznania żądać zaspokojenia w całości lub w części z każdej nieruchomości z osobna, z niektórych z nich lub ze wszystkich łącznie. Może również według swego uznania dokonać jej podziału pomiędzy poszczególne nieruchomości. 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Hipoteka łączna art. 76 </a:t>
            </a:r>
            <a:r>
              <a:rPr lang="pl-PL" dirty="0" err="1" smtClean="0"/>
              <a:t>uKWiH</a:t>
            </a:r>
            <a:endParaRPr lang="pl-PL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pl-PL" i="1" dirty="0" smtClean="0"/>
              <a:t>	</a:t>
            </a:r>
          </a:p>
          <a:p>
            <a:pPr algn="just">
              <a:buNone/>
            </a:pPr>
            <a:r>
              <a:rPr lang="pl-PL" i="1" dirty="0" smtClean="0"/>
              <a:t>	W celu zabezpieczenia oznaczonej wierzytelności wynikającej z określonego stosunku prawnego można nieruchomość obciążyć prawem, na mocy którego wierzyciel może dochodzić zaspokojenia z nieruchomości bez względu na to, czyją stała się własnością, i z pierwszeństwem przed wierzycielami osobistymi właściciela nieruchomości.</a:t>
            </a:r>
            <a:endParaRPr lang="pl-PL" i="1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Definicja legalna hipoteki – art. 65 ust. 1 </a:t>
            </a:r>
            <a:r>
              <a:rPr lang="pl-PL" dirty="0" err="1" smtClean="0"/>
              <a:t>uKWiH</a:t>
            </a:r>
            <a:endParaRPr lang="pl-PL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Hipoteka umowna – umowa pomiędzy właścicielem obciążonej nieruchomości a wierzycielem. Oświadczenie właściciela nieruchomości wymaga formy aktu notarialnego (art. 245 par. 2 zdanie drugie KC); oświadczenie wierzyciela może zostać złożone w dowolnej formie.</a:t>
            </a:r>
          </a:p>
          <a:p>
            <a:r>
              <a:rPr lang="pl-PL" dirty="0" smtClean="0"/>
              <a:t>Do powstania hipoteki niezbędny jest wpis w księdze wieczystej – charakter konstytutywny (art. 67 </a:t>
            </a:r>
            <a:r>
              <a:rPr lang="pl-PL" dirty="0" err="1" smtClean="0"/>
              <a:t>uKWiH</a:t>
            </a:r>
            <a:r>
              <a:rPr lang="pl-PL" dirty="0" smtClean="0"/>
              <a:t>)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Powstanie hipoteki</a:t>
            </a:r>
            <a:endParaRPr lang="pl-PL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24078" indent="-514350">
              <a:buNone/>
            </a:pPr>
            <a:r>
              <a:rPr lang="pl-PL" dirty="0" smtClean="0"/>
              <a:t>Umowa – w tym oświadczenie właściciela nieruchomości – winna określać: </a:t>
            </a:r>
          </a:p>
          <a:p>
            <a:pPr marL="624078" indent="-514350">
              <a:buFont typeface="+mj-lt"/>
              <a:buAutoNum type="alphaLcPeriod"/>
            </a:pPr>
            <a:r>
              <a:rPr lang="pl-PL" b="1" dirty="0" smtClean="0"/>
              <a:t>zabezpieczaną wierzytelność </a:t>
            </a:r>
          </a:p>
          <a:p>
            <a:pPr marL="624078" indent="-514350">
              <a:buFont typeface="+mj-lt"/>
              <a:buAutoNum type="alphaLcPeriod"/>
            </a:pPr>
            <a:r>
              <a:rPr lang="pl-PL" dirty="0" smtClean="0"/>
              <a:t>ze wskazaniem </a:t>
            </a:r>
            <a:r>
              <a:rPr lang="pl-PL" b="1" dirty="0" smtClean="0"/>
              <a:t>jej wysokości </a:t>
            </a:r>
          </a:p>
          <a:p>
            <a:pPr marL="624078" indent="-514350">
              <a:buFont typeface="+mj-lt"/>
              <a:buAutoNum type="alphaLcPeriod"/>
            </a:pPr>
            <a:r>
              <a:rPr lang="pl-PL" dirty="0" smtClean="0"/>
              <a:t>oraz </a:t>
            </a:r>
            <a:r>
              <a:rPr lang="pl-PL" b="1" dirty="0" smtClean="0"/>
              <a:t>stosunku z jakiego wynika </a:t>
            </a:r>
          </a:p>
          <a:p>
            <a:pPr>
              <a:buNone/>
            </a:pPr>
            <a:r>
              <a:rPr lang="pl-PL" dirty="0" smtClean="0"/>
              <a:t>– także w przypadku wierzytelności przyszłych. </a:t>
            </a:r>
          </a:p>
        </p:txBody>
      </p:sp>
      <p:sp>
        <p:nvSpPr>
          <p:cNvPr id="5" name="Tytuł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pl-PL" dirty="0" smtClean="0"/>
              <a:t>Hipoteka umowna</a:t>
            </a:r>
            <a:endParaRPr lang="pl-PL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pl-PL" dirty="0" smtClean="0"/>
              <a:t>Hipoteka umowna może  zabezpieczać kilka wierzytelności z różnych stosunków prawnych przysługujących temu samemu wierzycielowi – wówczas w umowie ustanawiającej hipotekę należy określić </a:t>
            </a:r>
            <a:r>
              <a:rPr lang="pl-PL" b="1" dirty="0" smtClean="0"/>
              <a:t>stosunki prawne oraz wynikające z nich wierzytelności objęte zabezpieczeniem . </a:t>
            </a:r>
            <a:r>
              <a:rPr lang="pl-PL" dirty="0" smtClean="0"/>
              <a:t>Czyli:</a:t>
            </a:r>
          </a:p>
          <a:p>
            <a:r>
              <a:rPr lang="pl-PL" dirty="0" smtClean="0"/>
              <a:t>Jedność hipoteki;</a:t>
            </a:r>
          </a:p>
          <a:p>
            <a:r>
              <a:rPr lang="pl-PL" dirty="0" smtClean="0"/>
              <a:t>Wielość wierzytelności;</a:t>
            </a:r>
          </a:p>
          <a:p>
            <a:r>
              <a:rPr lang="pl-PL" dirty="0" smtClean="0"/>
              <a:t>Tożsamość wierzyciela. </a:t>
            </a:r>
          </a:p>
          <a:p>
            <a:r>
              <a:rPr lang="pl-PL" dirty="0" smtClean="0"/>
              <a:t>(art. 68 indeks 1 </a:t>
            </a:r>
            <a:r>
              <a:rPr lang="pl-PL" dirty="0" err="1" smtClean="0"/>
              <a:t>uKWiH</a:t>
            </a:r>
            <a:r>
              <a:rPr lang="pl-PL" dirty="0" smtClean="0"/>
              <a:t>).</a:t>
            </a:r>
          </a:p>
          <a:p>
            <a:endParaRPr lang="pl-PL" dirty="0" smtClean="0"/>
          </a:p>
          <a:p>
            <a:endParaRPr lang="pl-PL" dirty="0"/>
          </a:p>
        </p:txBody>
      </p:sp>
      <p:sp>
        <p:nvSpPr>
          <p:cNvPr id="4" name="Tytuł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pl-PL" dirty="0" smtClean="0"/>
              <a:t>Hipoteka umowna</a:t>
            </a:r>
            <a:endParaRPr lang="pl-PL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l-PL" dirty="0" smtClean="0"/>
              <a:t>Hipoteka może zabezpieczać kilka wierzytelności przysługujących różnym podmiotom, a służącym sfinansowaniu tego samego przedsięwzięcia. </a:t>
            </a:r>
          </a:p>
          <a:p>
            <a:r>
              <a:rPr lang="pl-PL" dirty="0" smtClean="0"/>
              <a:t>Wówczas umowę o ustanowienie hipoteki zawiera powołany przez wierzycieli </a:t>
            </a:r>
            <a:r>
              <a:rPr lang="pl-PL" b="1" dirty="0" smtClean="0"/>
              <a:t>administrator hipoteki</a:t>
            </a:r>
            <a:r>
              <a:rPr lang="pl-PL" dirty="0" smtClean="0"/>
              <a:t>. W umowie ustanawiającej hipotekę należy określić </a:t>
            </a:r>
            <a:r>
              <a:rPr lang="pl-PL" b="1" dirty="0" smtClean="0"/>
              <a:t>zakres zabezpieczenia poszczególnych wierzytelności </a:t>
            </a:r>
            <a:r>
              <a:rPr lang="pl-PL" dirty="0" smtClean="0"/>
              <a:t>oraz </a:t>
            </a:r>
            <a:r>
              <a:rPr lang="pl-PL" b="1" dirty="0" smtClean="0"/>
              <a:t>przedsięwzięci</a:t>
            </a:r>
            <a:r>
              <a:rPr lang="pl-PL" dirty="0" smtClean="0"/>
              <a:t>e, którego sfinansowaniu służą. </a:t>
            </a:r>
          </a:p>
          <a:p>
            <a:r>
              <a:rPr lang="pl-PL" dirty="0" smtClean="0"/>
              <a:t>Jedność hipoteki;</a:t>
            </a:r>
          </a:p>
          <a:p>
            <a:r>
              <a:rPr lang="pl-PL" dirty="0" smtClean="0"/>
              <a:t>Wielość wierzycieli;</a:t>
            </a:r>
          </a:p>
          <a:p>
            <a:r>
              <a:rPr lang="pl-PL" dirty="0" smtClean="0"/>
              <a:t>Tożsamość przedsięwzięcia. </a:t>
            </a:r>
          </a:p>
          <a:p>
            <a:r>
              <a:rPr lang="pl-PL" dirty="0" smtClean="0"/>
              <a:t>(art. 68 indeks 2 </a:t>
            </a:r>
            <a:r>
              <a:rPr lang="pl-PL" dirty="0" err="1" smtClean="0"/>
              <a:t>uKWiH</a:t>
            </a:r>
            <a:r>
              <a:rPr lang="pl-PL" dirty="0" smtClean="0"/>
              <a:t>).</a:t>
            </a:r>
          </a:p>
          <a:p>
            <a:endParaRPr lang="pl-PL" dirty="0"/>
          </a:p>
        </p:txBody>
      </p:sp>
      <p:sp>
        <p:nvSpPr>
          <p:cNvPr id="4" name="Tytuł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pl-PL" dirty="0" smtClean="0"/>
              <a:t>Hipoteka umowna</a:t>
            </a:r>
            <a:endParaRPr lang="pl-PL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dirty="0" smtClean="0"/>
              <a:t>Hipoteka przymusowa – powstaje bez woli właściciela obciążonej nieruchomości, a niejednokrotnie także wbrew jego woli. </a:t>
            </a:r>
          </a:p>
          <a:p>
            <a:r>
              <a:rPr lang="pl-PL" dirty="0" smtClean="0"/>
              <a:t>Definicja legalna: Wierzyciel, którego wierzytelność jest stwierdzona tytułem wykonawczym, określonym w przepisach o postępowaniu egzekucyjnym, może na podstawie tego tytułu uzyskać hipotekę na wszystkich nieruchomościach dłużnika (hipoteka przymusowa) (art. 109 ust. 1 </a:t>
            </a:r>
            <a:r>
              <a:rPr lang="pl-PL" dirty="0" err="1" smtClean="0"/>
              <a:t>uKWiH</a:t>
            </a:r>
            <a:r>
              <a:rPr lang="pl-PL" dirty="0" smtClean="0"/>
              <a:t>)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Powstanie hipoteki</a:t>
            </a:r>
            <a:endParaRPr lang="pl-PL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l-PL" dirty="0" smtClean="0"/>
              <a:t>Hipotekę przymusową można uzyskać także na podstawie: </a:t>
            </a:r>
          </a:p>
          <a:p>
            <a:pPr>
              <a:buNone/>
            </a:pPr>
            <a:r>
              <a:rPr lang="pl-PL" dirty="0" smtClean="0"/>
              <a:t>1) postanowienia sądu o udzieleniu zabezpieczenia; </a:t>
            </a:r>
          </a:p>
          <a:p>
            <a:pPr>
              <a:buNone/>
            </a:pPr>
            <a:r>
              <a:rPr lang="pl-PL" dirty="0" smtClean="0"/>
              <a:t>2) postanowienia prokuratora; </a:t>
            </a:r>
          </a:p>
          <a:p>
            <a:pPr>
              <a:buNone/>
            </a:pPr>
            <a:r>
              <a:rPr lang="pl-PL" dirty="0" smtClean="0"/>
              <a:t>3) decyzji administracyjnej, o ile przepisy szczególne tak stanowią, chociażby decyzja nie była ostateczna; </a:t>
            </a:r>
          </a:p>
          <a:p>
            <a:pPr>
              <a:buNone/>
            </a:pPr>
            <a:r>
              <a:rPr lang="pl-PL" dirty="0" smtClean="0"/>
              <a:t>4) dokumentu zabezpieczenia, o którym mowa w art. 3 </a:t>
            </a:r>
            <a:r>
              <a:rPr lang="pl-PL" dirty="0" err="1" smtClean="0"/>
              <a:t>pkt</a:t>
            </a:r>
            <a:r>
              <a:rPr lang="pl-PL" dirty="0" smtClean="0"/>
              <a:t> 1 ustawy z dnia 11 października 2013 r. o wzajemnej pomocy przy dochodzeniu podatków, należności celnych i innych należności pieniężnych (</a:t>
            </a:r>
            <a:r>
              <a:rPr lang="pl-PL" dirty="0" err="1" smtClean="0"/>
              <a:t>Dz.U</a:t>
            </a:r>
            <a:r>
              <a:rPr lang="pl-PL" dirty="0" smtClean="0"/>
              <a:t>. poz. 1289); </a:t>
            </a:r>
          </a:p>
          <a:p>
            <a:pPr>
              <a:buNone/>
            </a:pPr>
            <a:r>
              <a:rPr lang="pl-PL" dirty="0" smtClean="0"/>
              <a:t>5) zarządzenia zabezpieczenia określonego w przepisach o postępowaniu egzekucyjnym w administracji albo zarządzenia zabezpieczenia określonego w ustawie, o której mowa w </a:t>
            </a:r>
            <a:r>
              <a:rPr lang="pl-PL" dirty="0" err="1" smtClean="0"/>
              <a:t>pkt</a:t>
            </a:r>
            <a:r>
              <a:rPr lang="pl-PL" dirty="0" smtClean="0"/>
              <a:t> 4. </a:t>
            </a:r>
          </a:p>
          <a:p>
            <a:endParaRPr lang="pl-PL" dirty="0" smtClean="0"/>
          </a:p>
          <a:p>
            <a:r>
              <a:rPr lang="pl-PL" dirty="0" smtClean="0"/>
              <a:t>Art.110 </a:t>
            </a:r>
            <a:r>
              <a:rPr lang="pl-PL" dirty="0" err="1" smtClean="0"/>
              <a:t>uKWiH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Hipoteka przymusowa</a:t>
            </a:r>
            <a:endParaRPr lang="pl-PL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Dla powstania hipoteki przymusowej również niezbędny jest konstytutywny wpis do Ksiąg Wieczystych (art. 67 </a:t>
            </a:r>
            <a:r>
              <a:rPr lang="pl-PL" dirty="0" err="1" smtClean="0"/>
              <a:t>uKWiH</a:t>
            </a:r>
            <a:r>
              <a:rPr lang="pl-PL" dirty="0" smtClean="0"/>
              <a:t>)</a:t>
            </a:r>
          </a:p>
          <a:p>
            <a:pPr>
              <a:buNone/>
            </a:pPr>
            <a:endParaRPr lang="pl-PL" dirty="0" smtClean="0"/>
          </a:p>
          <a:p>
            <a:r>
              <a:rPr lang="pl-PL" dirty="0" smtClean="0"/>
              <a:t>Podstawa wpisu – tytuł wykonawczy lub inny dokument określony w art. 110 </a:t>
            </a:r>
            <a:r>
              <a:rPr lang="pl-PL" dirty="0" err="1" smtClean="0"/>
              <a:t>uKWiH</a:t>
            </a:r>
            <a:r>
              <a:rPr lang="pl-PL" dirty="0" smtClean="0"/>
              <a:t>.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Hipoteka przymusowa</a:t>
            </a:r>
            <a:endParaRPr lang="pl-PL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l-PL" dirty="0" smtClean="0"/>
              <a:t>Wysokość sumy hipoteki (art. 110 indeks 1 </a:t>
            </a:r>
            <a:r>
              <a:rPr lang="pl-PL" dirty="0" err="1" smtClean="0"/>
              <a:t>uKWiH</a:t>
            </a:r>
            <a:r>
              <a:rPr lang="pl-PL" dirty="0" smtClean="0"/>
              <a:t>):</a:t>
            </a:r>
          </a:p>
          <a:p>
            <a:r>
              <a:rPr lang="pl-PL" dirty="0" smtClean="0"/>
              <a:t>Wierzyciel może żądać wpisu hipoteki przymusowej na sumę nie wyższą niż wynikająca z treści dokumentu stanowiącego podstawę jej wpisu do księgi wieczystej. </a:t>
            </a:r>
            <a:r>
              <a:rPr lang="pl-PL" u="sng" dirty="0" smtClean="0"/>
              <a:t>Jeżeli z dokumentu tego nie wynika wysokość sumy hipoteki, suma hipoteki nie może przewyższać więcej niż o połowę zabezpieczonej wierzytelności wraz z roszczeniami o świadczenia uboczne określonymi w dokumencie stanowiącym podstawę wpisu hipoteki na dzień złożenia wniosku o wpis hipoteki.</a:t>
            </a:r>
            <a:endParaRPr lang="pl-PL" u="sng" dirty="0"/>
          </a:p>
        </p:txBody>
      </p:sp>
      <p:sp>
        <p:nvSpPr>
          <p:cNvPr id="4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Hipoteka przymusowa</a:t>
            </a:r>
            <a:endParaRPr lang="pl-PL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l-PL" dirty="0" smtClean="0"/>
              <a:t>	Są to prawa na rzeczy cudzej, przez co sfera władzy uprawnionego jest ograniczona do niektórych tylko uprawnień na cudzej rzeczy, które w zwykłych warunkach przysługują właścicielowi. </a:t>
            </a:r>
          </a:p>
          <a:p>
            <a:pPr>
              <a:buNone/>
            </a:pPr>
            <a:r>
              <a:rPr lang="pl-PL" dirty="0" smtClean="0"/>
              <a:t>	Ograniczone prawa rzeczowe stanowią więc obciążenie prawa własności. Zakres obciążeń zależy od ustawowej regulacji danego prawa rzeczowego. </a:t>
            </a:r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Ograniczone prawa rzeczowe</a:t>
            </a:r>
            <a:endParaRPr lang="pl-PL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Jeśli wierzyciel hipoteczny nie może korzystać z przedmiotu hipoteki, to jakie przysługują mu wobec niego uprawnienia?</a:t>
            </a:r>
          </a:p>
          <a:p>
            <a:endParaRPr lang="pl-PL" dirty="0" smtClean="0"/>
          </a:p>
          <a:p>
            <a:r>
              <a:rPr lang="pl-PL" dirty="0" smtClean="0"/>
              <a:t>Wierzyciel może dochodzić zaspokojenia z nieruchomości bez względu na to, czyją stała się własnością i z pierwszeństwem przed wierzycielami osobistymi właściciela nieruchomości.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Treść hipoteki</a:t>
            </a:r>
            <a:endParaRPr lang="pl-PL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Na czym polega obciążenie prawa własności?</a:t>
            </a:r>
          </a:p>
          <a:p>
            <a:pPr>
              <a:buNone/>
            </a:pPr>
            <a:endParaRPr lang="pl-PL" dirty="0" smtClean="0"/>
          </a:p>
          <a:p>
            <a:r>
              <a:rPr lang="pl-PL" dirty="0" smtClean="0"/>
              <a:t>Początkowo sprowadza się do zagrożenia, a później pozbawienia prawa własności dłużnika hipotecznego. </a:t>
            </a:r>
          </a:p>
          <a:p>
            <a:endParaRPr lang="pl-PL" dirty="0" smtClean="0"/>
          </a:p>
          <a:p>
            <a:r>
              <a:rPr lang="pl-PL" dirty="0" smtClean="0"/>
              <a:t>Zaspokojenie wierzyciela hipotecznego z nieruchomości następuje według przepisów o sądowym postępowaniu egzekucyjnym (art. 75 </a:t>
            </a:r>
            <a:r>
              <a:rPr lang="pl-PL" dirty="0" err="1" smtClean="0"/>
              <a:t>uKWiH</a:t>
            </a:r>
            <a:r>
              <a:rPr lang="pl-PL" dirty="0" smtClean="0"/>
              <a:t>). </a:t>
            </a:r>
          </a:p>
          <a:p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Treść hipoteki</a:t>
            </a:r>
            <a:endParaRPr lang="pl-PL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pl-PL" i="1" dirty="0" smtClean="0"/>
          </a:p>
          <a:p>
            <a:pPr>
              <a:buNone/>
            </a:pPr>
            <a:r>
              <a:rPr lang="pl-PL" i="1" dirty="0" smtClean="0"/>
              <a:t>	W granicach określonych przez ustawy i zasady współżycia społecznego właściciel może, z wyłączeniem innych osób, </a:t>
            </a:r>
            <a:r>
              <a:rPr lang="pl-PL" b="1" i="1" dirty="0" smtClean="0"/>
              <a:t>korzystać</a:t>
            </a:r>
            <a:r>
              <a:rPr lang="pl-PL" i="1" dirty="0" smtClean="0"/>
              <a:t> z rzeczy zgodnie ze społeczno-gospodarczym przeznaczeniem swego prawa, w szczególności może pobierać pożytki i inne dochody z rzeczy. W tych samych granicach może </a:t>
            </a:r>
            <a:r>
              <a:rPr lang="pl-PL" b="1" i="1" dirty="0" smtClean="0"/>
              <a:t>rozporządzać</a:t>
            </a:r>
            <a:r>
              <a:rPr lang="pl-PL" i="1" dirty="0" smtClean="0"/>
              <a:t> rzeczą.</a:t>
            </a:r>
          </a:p>
          <a:p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Uprawnienia </a:t>
            </a:r>
            <a:r>
              <a:rPr lang="pl-PL" dirty="0" smtClean="0"/>
              <a:t>właściciela wynikające z art. 140 KC</a:t>
            </a:r>
            <a:br>
              <a:rPr lang="pl-PL" dirty="0" smtClean="0"/>
            </a:br>
            <a:endParaRPr lang="pl-PL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pl-PL" b="1" u="sng" dirty="0" smtClean="0"/>
              <a:t>IUS POSSIDENDI </a:t>
            </a:r>
            <a:r>
              <a:rPr lang="pl-PL" dirty="0" smtClean="0"/>
              <a:t>- podstawowym uprawnieniem właściciela jest posiadanie rzeczy;</a:t>
            </a:r>
          </a:p>
          <a:p>
            <a:pPr>
              <a:buNone/>
            </a:pPr>
            <a:r>
              <a:rPr lang="pl-PL" b="1" u="sng" dirty="0" smtClean="0"/>
              <a:t>IUS UTENDI </a:t>
            </a:r>
            <a:r>
              <a:rPr lang="pl-PL" dirty="0" smtClean="0"/>
              <a:t>– właściciel ma prawo korzystać z rzeczy, w tym przykładowo:</a:t>
            </a:r>
          </a:p>
          <a:p>
            <a:pPr marL="624078" indent="-514350">
              <a:buAutoNum type="alphaLcParenR"/>
            </a:pPr>
            <a:r>
              <a:rPr lang="pl-PL" sz="2100" dirty="0" smtClean="0"/>
              <a:t>Używać rzeczy (IUS UTENDI)</a:t>
            </a:r>
          </a:p>
          <a:p>
            <a:pPr marL="624078" indent="-514350">
              <a:buAutoNum type="alphaLcParenR"/>
            </a:pPr>
            <a:r>
              <a:rPr lang="pl-PL" sz="2100" dirty="0" smtClean="0"/>
              <a:t>Pobierać pożytki rzeczy (IUS FRUENDI)</a:t>
            </a:r>
          </a:p>
          <a:p>
            <a:pPr marL="624078" indent="-514350">
              <a:buAutoNum type="alphaLcParenR"/>
            </a:pPr>
            <a:r>
              <a:rPr lang="pl-PL" sz="2100" dirty="0" smtClean="0"/>
              <a:t>Pobierać inne dochody rzeczy</a:t>
            </a:r>
          </a:p>
          <a:p>
            <a:pPr marL="624078" indent="-514350">
              <a:buAutoNum type="alphaLcParenR"/>
            </a:pPr>
            <a:r>
              <a:rPr lang="pl-PL" sz="2100" dirty="0" smtClean="0"/>
              <a:t>Ma prawo rzecz zużyć (IUS ABUTENDI)</a:t>
            </a:r>
          </a:p>
          <a:p>
            <a:pPr marL="624078" indent="-514350">
              <a:buNone/>
            </a:pPr>
            <a:r>
              <a:rPr lang="pl-PL" b="1" u="sng" dirty="0" smtClean="0"/>
              <a:t>IUS DISPONENDI </a:t>
            </a:r>
            <a:r>
              <a:rPr lang="pl-PL" dirty="0" smtClean="0"/>
              <a:t>– właściciel jest uprawniony rozporządzać prawem własności rzeczy, w tym np.:</a:t>
            </a:r>
          </a:p>
          <a:p>
            <a:pPr marL="624078" indent="-514350">
              <a:buAutoNum type="alphaLcParenR"/>
            </a:pPr>
            <a:r>
              <a:rPr lang="pl-PL" sz="2100" dirty="0" smtClean="0"/>
              <a:t>Przenieść własność</a:t>
            </a:r>
          </a:p>
          <a:p>
            <a:pPr marL="624078" indent="-514350">
              <a:buAutoNum type="alphaLcParenR"/>
            </a:pPr>
            <a:r>
              <a:rPr lang="pl-PL" sz="2100" dirty="0" smtClean="0"/>
              <a:t>Obciążyć własność np. poprzez ustanowienie ograniczonych praw rzeczowych</a:t>
            </a:r>
          </a:p>
          <a:p>
            <a:pPr marL="624078" indent="-514350">
              <a:buAutoNum type="alphaLcParenR"/>
            </a:pPr>
            <a:r>
              <a:rPr lang="pl-PL" sz="2100" dirty="0" smtClean="0"/>
              <a:t>Znieść prawo własności.</a:t>
            </a:r>
            <a:endParaRPr lang="pl-PL" sz="2100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TRIADA UPRAWNIEŃ WŁAŚCICIELA</a:t>
            </a:r>
            <a:endParaRPr lang="pl-PL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Prawo własności</a:t>
            </a:r>
          </a:p>
          <a:p>
            <a:r>
              <a:rPr lang="pl-PL" dirty="0" smtClean="0"/>
              <a:t>Użytkowanie wieczyste</a:t>
            </a:r>
          </a:p>
          <a:p>
            <a:r>
              <a:rPr lang="pl-PL" dirty="0" smtClean="0"/>
              <a:t>Ograniczone prawa rzeczowe, w tym:</a:t>
            </a:r>
          </a:p>
          <a:p>
            <a:pPr marL="624078" indent="-514350">
              <a:buFont typeface="+mj-lt"/>
              <a:buAutoNum type="alphaLcPeriod"/>
            </a:pPr>
            <a:r>
              <a:rPr lang="pl-PL" sz="2300" dirty="0" smtClean="0"/>
              <a:t>Użytkowanie</a:t>
            </a:r>
          </a:p>
          <a:p>
            <a:pPr marL="624078" indent="-514350">
              <a:buFont typeface="+mj-lt"/>
              <a:buAutoNum type="alphaLcPeriod"/>
            </a:pPr>
            <a:r>
              <a:rPr lang="pl-PL" sz="2300" dirty="0" smtClean="0"/>
              <a:t>Służebność (w tym służebności gruntowe, osobiste, przesyłu)</a:t>
            </a:r>
          </a:p>
          <a:p>
            <a:pPr marL="624078" indent="-514350">
              <a:buFont typeface="+mj-lt"/>
              <a:buAutoNum type="alphaLcPeriod"/>
            </a:pPr>
            <a:r>
              <a:rPr lang="pl-PL" sz="2300" dirty="0" smtClean="0"/>
              <a:t>Zastaw (w tym: umowny zwykły, ustawowy, rejestrowy, skarbowy)</a:t>
            </a:r>
          </a:p>
          <a:p>
            <a:pPr marL="624078" indent="-514350">
              <a:buFont typeface="+mj-lt"/>
              <a:buAutoNum type="alphaLcPeriod"/>
            </a:pPr>
            <a:r>
              <a:rPr lang="pl-PL" sz="2300" dirty="0" smtClean="0"/>
              <a:t>Spółdzielcze własnościowe prawo do lokalu</a:t>
            </a:r>
          </a:p>
          <a:p>
            <a:pPr marL="624078" indent="-514350">
              <a:buFont typeface="+mj-lt"/>
              <a:buAutoNum type="alphaLcPeriod"/>
            </a:pPr>
            <a:r>
              <a:rPr lang="pl-PL" sz="2300" dirty="0" smtClean="0"/>
              <a:t>Hipoteka</a:t>
            </a:r>
          </a:p>
          <a:p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i="1" dirty="0" err="1" smtClean="0"/>
              <a:t>Numerus</a:t>
            </a:r>
            <a:r>
              <a:rPr lang="pl-PL" i="1" dirty="0" smtClean="0"/>
              <a:t> </a:t>
            </a:r>
            <a:r>
              <a:rPr lang="pl-PL" i="1" dirty="0" err="1" smtClean="0"/>
              <a:t>clausus</a:t>
            </a:r>
            <a:r>
              <a:rPr lang="pl-PL" i="1" dirty="0" smtClean="0"/>
              <a:t> </a:t>
            </a:r>
            <a:r>
              <a:rPr lang="pl-PL" dirty="0" smtClean="0"/>
              <a:t>praw rzeczowych</a:t>
            </a:r>
            <a:endParaRPr lang="pl-PL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Regulacja zawarta w ustawie o księgach wieczystych i hipotece;</a:t>
            </a:r>
          </a:p>
          <a:p>
            <a:endParaRPr lang="pl-PL" dirty="0" smtClean="0"/>
          </a:p>
          <a:p>
            <a:r>
              <a:rPr lang="pl-PL" dirty="0" smtClean="0"/>
              <a:t>W przeciwieństwie do takich ograniczonych praw rzeczowych jak użytkowanie, służebność, czy spółdzielcze własnościowe prawo do lokalu, hipoteka nie polega na korzystaniu w oznaczonym zakresie z cudzej rzeczy.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HIPOTEKA</a:t>
            </a:r>
            <a:endParaRPr lang="pl-PL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578687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pl-PL" dirty="0" smtClean="0"/>
              <a:t>Hipoteka jest rzeczowym środkiem zabezpieczenia wierzytelności – </a:t>
            </a:r>
            <a:r>
              <a:rPr lang="pl-PL" b="1" u="sng" dirty="0" smtClean="0"/>
              <a:t>funkcją tego prawa jest więc zabezpieczenie interesu wierzyciela</a:t>
            </a:r>
            <a:r>
              <a:rPr lang="pl-PL" b="1" dirty="0" smtClean="0"/>
              <a:t>. </a:t>
            </a:r>
          </a:p>
          <a:p>
            <a:pPr>
              <a:buNone/>
            </a:pPr>
            <a:endParaRPr lang="pl-PL" b="1" dirty="0" smtClean="0"/>
          </a:p>
          <a:p>
            <a:pPr>
              <a:buNone/>
            </a:pPr>
            <a:r>
              <a:rPr lang="pl-PL" dirty="0" smtClean="0"/>
              <a:t>Interes wierzyciela ma swoje źródło w zdarzeniu cywilnoprawnym innym, aniżeli hipoteka. Hipoteka jest więc prawem </a:t>
            </a:r>
            <a:r>
              <a:rPr lang="pl-PL" b="1" u="sng" dirty="0" smtClean="0"/>
              <a:t>akcesoryjnym</a:t>
            </a:r>
            <a:r>
              <a:rPr lang="pl-PL" dirty="0" smtClean="0"/>
              <a:t> w stosunku do zabezpieczonych wierzytelności (w tym także wierzytelności przyszłych).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r>
              <a:rPr lang="pl-PL" b="1" dirty="0" smtClean="0"/>
              <a:t>UWAGA! </a:t>
            </a:r>
            <a:r>
              <a:rPr lang="pl-PL" dirty="0" smtClean="0"/>
              <a:t>Hipoteka zabezpiecza wyłącznie wierzytelności pieniężne! (art. 68 </a:t>
            </a:r>
            <a:r>
              <a:rPr lang="pl-PL" dirty="0" err="1" smtClean="0"/>
              <a:t>uKWiH</a:t>
            </a:r>
            <a:r>
              <a:rPr lang="pl-PL" dirty="0" smtClean="0"/>
              <a:t>)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r>
              <a:rPr lang="pl-PL" dirty="0" smtClean="0"/>
              <a:t>Np. ustanowienie hipoteki przez strony umowy kredytu celem zabezpieczenia interesu banku na wypadek braku spłaty rat kredytowych. </a:t>
            </a:r>
          </a:p>
          <a:p>
            <a:pPr>
              <a:buNone/>
            </a:pPr>
            <a:endParaRPr lang="pl-PL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dirty="0" smtClean="0"/>
              <a:t>Hipoteka zabezpiecza wierzytelność do oznaczonej sumy pieniężnej (art. 68 ust. 2 </a:t>
            </a:r>
            <a:r>
              <a:rPr lang="pl-PL" dirty="0" err="1" smtClean="0"/>
              <a:t>zd</a:t>
            </a:r>
            <a:r>
              <a:rPr lang="pl-PL" dirty="0" smtClean="0"/>
              <a:t>. 2 </a:t>
            </a:r>
            <a:r>
              <a:rPr lang="pl-PL" dirty="0" err="1" smtClean="0"/>
              <a:t>uKWiH</a:t>
            </a:r>
            <a:r>
              <a:rPr lang="pl-PL" dirty="0" smtClean="0"/>
              <a:t>). </a:t>
            </a:r>
          </a:p>
          <a:p>
            <a:endParaRPr lang="pl-PL" dirty="0" smtClean="0"/>
          </a:p>
          <a:p>
            <a:r>
              <a:rPr lang="pl-PL" dirty="0" smtClean="0"/>
              <a:t>Hipoteka zabezpiecza mieszczące się w sumie hipoteki roszczenia o odsetki oraz o przyznane koszty postępowania, jak również inne roszczenia o świadczenia uboczne, jeżeli zostały wymienione w dokumencie stanowiącym podstawę wpisu hipoteki do księgi wieczystej.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Suma hipoteczna</a:t>
            </a:r>
            <a:endParaRPr lang="pl-PL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l-PL" dirty="0" smtClean="0"/>
              <a:t>Wierzyciel hipoteczny (</a:t>
            </a:r>
            <a:r>
              <a:rPr lang="pl-PL" dirty="0" err="1" smtClean="0"/>
              <a:t>hipotekariusz</a:t>
            </a:r>
            <a:r>
              <a:rPr lang="pl-PL" dirty="0" smtClean="0"/>
              <a:t>);</a:t>
            </a:r>
          </a:p>
          <a:p>
            <a:r>
              <a:rPr lang="pl-PL" dirty="0" smtClean="0"/>
              <a:t>Dłużnik hipoteczny  - dłużnik osobisty lub osoba trzecia. </a:t>
            </a:r>
          </a:p>
          <a:p>
            <a:endParaRPr lang="pl-PL" dirty="0" smtClean="0"/>
          </a:p>
          <a:p>
            <a:pPr>
              <a:buNone/>
            </a:pPr>
            <a:r>
              <a:rPr lang="pl-PL" sz="4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Przedmiot hipoteki:</a:t>
            </a:r>
          </a:p>
          <a:p>
            <a:r>
              <a:rPr lang="pl-PL" dirty="0" smtClean="0"/>
              <a:t>Prawo własności nieruchomości;</a:t>
            </a:r>
          </a:p>
          <a:p>
            <a:r>
              <a:rPr lang="pl-PL" dirty="0" smtClean="0"/>
              <a:t>Użytkowanie wieczyste wraz z budynkami i urządzeniami na użytkowanym gruncie stanowiącymi własność użytkownika wieczystego;</a:t>
            </a:r>
          </a:p>
          <a:p>
            <a:r>
              <a:rPr lang="pl-PL" dirty="0" smtClean="0"/>
              <a:t>spółdzielcze własnościowe prawo do lokalu;</a:t>
            </a:r>
          </a:p>
          <a:p>
            <a:r>
              <a:rPr lang="pl-PL" dirty="0" smtClean="0"/>
              <a:t>Udziały współwłaściciela w powyższych prawach (a więc tylko przy współwłasności ułamkowej!);</a:t>
            </a:r>
          </a:p>
          <a:p>
            <a:r>
              <a:rPr lang="pl-PL" dirty="0" smtClean="0"/>
              <a:t>wierzytelność zabezpieczona hipoteką (tzw. </a:t>
            </a:r>
            <a:r>
              <a:rPr lang="pl-PL" b="1" dirty="0" err="1" smtClean="0"/>
              <a:t>subintabulat</a:t>
            </a:r>
            <a:r>
              <a:rPr lang="pl-PL" dirty="0" smtClean="0"/>
              <a:t>). </a:t>
            </a:r>
          </a:p>
          <a:p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>
                <a:solidFill>
                  <a:schemeClr val="tx1"/>
                </a:solidFill>
              </a:rPr>
              <a:t>Strony:</a:t>
            </a:r>
            <a:endParaRPr lang="pl-PL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">
  <a:themeElements>
    <a:clrScheme name="Hol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Hol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Hol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216</TotalTime>
  <Words>1073</Words>
  <Application>Microsoft Office PowerPoint</Application>
  <PresentationFormat>Pokaz na ekranie (4:3)</PresentationFormat>
  <Paragraphs>113</Paragraphs>
  <Slides>21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21</vt:i4>
      </vt:variant>
    </vt:vector>
  </HeadingPairs>
  <TitlesOfParts>
    <vt:vector size="22" baseType="lpstr">
      <vt:lpstr>Hol</vt:lpstr>
      <vt:lpstr>Hipoteka – ograniczone prawo rzeczowe</vt:lpstr>
      <vt:lpstr>Ograniczone prawa rzeczowe</vt:lpstr>
      <vt:lpstr> Uprawnienia właściciela wynikające z art. 140 KC </vt:lpstr>
      <vt:lpstr>TRIADA UPRAWNIEŃ WŁAŚCICIELA</vt:lpstr>
      <vt:lpstr>Numerus clausus praw rzeczowych</vt:lpstr>
      <vt:lpstr>HIPOTEKA</vt:lpstr>
      <vt:lpstr>Slajd 7</vt:lpstr>
      <vt:lpstr>Suma hipoteczna</vt:lpstr>
      <vt:lpstr>Strony:</vt:lpstr>
      <vt:lpstr>Hipoteka łączna art. 76 uKWiH</vt:lpstr>
      <vt:lpstr>Definicja legalna hipoteki – art. 65 ust. 1 uKWiH</vt:lpstr>
      <vt:lpstr>Powstanie hipoteki</vt:lpstr>
      <vt:lpstr>Hipoteka umowna</vt:lpstr>
      <vt:lpstr>Hipoteka umowna</vt:lpstr>
      <vt:lpstr>Hipoteka umowna</vt:lpstr>
      <vt:lpstr>Powstanie hipoteki</vt:lpstr>
      <vt:lpstr>Hipoteka przymusowa</vt:lpstr>
      <vt:lpstr>Hipoteka przymusowa</vt:lpstr>
      <vt:lpstr>Hipoteka przymusowa</vt:lpstr>
      <vt:lpstr>Treść hipoteki</vt:lpstr>
      <vt:lpstr>Treść hipoteki</vt:lpstr>
    </vt:vector>
  </TitlesOfParts>
  <Company>Acer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Hipoteka – ograniczone prawo rzeczowe</dc:title>
  <dc:creator>Małgorzata Dziwoki</dc:creator>
  <cp:lastModifiedBy>Małgorzata Dziwoki</cp:lastModifiedBy>
  <cp:revision>23</cp:revision>
  <dcterms:created xsi:type="dcterms:W3CDTF">2016-01-29T18:10:10Z</dcterms:created>
  <dcterms:modified xsi:type="dcterms:W3CDTF">2016-03-03T16:57:11Z</dcterms:modified>
</cp:coreProperties>
</file>