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8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B230-8674-4E95-AA6A-2EC3B23119B2}" type="datetimeFigureOut">
              <a:rPr lang="pl-PL" smtClean="0"/>
              <a:t>2014-10-23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D7DD1-B758-4825-B2FC-E3397C117D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4205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B230-8674-4E95-AA6A-2EC3B23119B2}" type="datetimeFigureOut">
              <a:rPr lang="pl-PL" smtClean="0"/>
              <a:t>2014-10-23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D7DD1-B758-4825-B2FC-E3397C117D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5941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B230-8674-4E95-AA6A-2EC3B23119B2}" type="datetimeFigureOut">
              <a:rPr lang="pl-PL" smtClean="0"/>
              <a:t>2014-10-23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D7DD1-B758-4825-B2FC-E3397C117D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5618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B230-8674-4E95-AA6A-2EC3B23119B2}" type="datetimeFigureOut">
              <a:rPr lang="pl-PL" smtClean="0"/>
              <a:t>2014-10-23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D7DD1-B758-4825-B2FC-E3397C117D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8403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B230-8674-4E95-AA6A-2EC3B23119B2}" type="datetimeFigureOut">
              <a:rPr lang="pl-PL" smtClean="0"/>
              <a:t>2014-10-23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D7DD1-B758-4825-B2FC-E3397C117D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969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B230-8674-4E95-AA6A-2EC3B23119B2}" type="datetimeFigureOut">
              <a:rPr lang="pl-PL" smtClean="0"/>
              <a:t>2014-10-23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D7DD1-B758-4825-B2FC-E3397C117D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971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B230-8674-4E95-AA6A-2EC3B23119B2}" type="datetimeFigureOut">
              <a:rPr lang="pl-PL" smtClean="0"/>
              <a:t>2014-10-23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D7DD1-B758-4825-B2FC-E3397C117D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2172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B230-8674-4E95-AA6A-2EC3B23119B2}" type="datetimeFigureOut">
              <a:rPr lang="pl-PL" smtClean="0"/>
              <a:t>2014-10-23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D7DD1-B758-4825-B2FC-E3397C117D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6037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B230-8674-4E95-AA6A-2EC3B23119B2}" type="datetimeFigureOut">
              <a:rPr lang="pl-PL" smtClean="0"/>
              <a:t>2014-10-23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D7DD1-B758-4825-B2FC-E3397C117D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9386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B230-8674-4E95-AA6A-2EC3B23119B2}" type="datetimeFigureOut">
              <a:rPr lang="pl-PL" smtClean="0"/>
              <a:t>2014-10-23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D7DD1-B758-4825-B2FC-E3397C117D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3330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B230-8674-4E95-AA6A-2EC3B23119B2}" type="datetimeFigureOut">
              <a:rPr lang="pl-PL" smtClean="0"/>
              <a:t>2014-10-23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D7DD1-B758-4825-B2FC-E3397C117D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975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1B230-8674-4E95-AA6A-2EC3B23119B2}" type="datetimeFigureOut">
              <a:rPr lang="pl-PL" smtClean="0"/>
              <a:t>2014-10-23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D7DD1-B758-4825-B2FC-E3397C117D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282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How to </a:t>
            </a:r>
            <a:r>
              <a:rPr lang="pl-PL" dirty="0" err="1" smtClean="0"/>
              <a:t>solve</a:t>
            </a:r>
            <a:r>
              <a:rPr lang="pl-PL" dirty="0" smtClean="0"/>
              <a:t> the </a:t>
            </a:r>
            <a:r>
              <a:rPr lang="pl-PL" dirty="0" err="1" smtClean="0"/>
              <a:t>legal</a:t>
            </a:r>
            <a:r>
              <a:rPr lang="pl-PL" dirty="0" smtClean="0"/>
              <a:t> </a:t>
            </a:r>
            <a:r>
              <a:rPr lang="pl-PL" dirty="0" err="1" smtClean="0"/>
              <a:t>case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err="1" smtClean="0"/>
              <a:t>Based</a:t>
            </a:r>
            <a:r>
              <a:rPr lang="pl-PL" dirty="0" smtClean="0"/>
              <a:t> on </a:t>
            </a:r>
          </a:p>
          <a:p>
            <a:r>
              <a:rPr lang="pl-PL" dirty="0" err="1"/>
              <a:t>Introduction</a:t>
            </a:r>
            <a:r>
              <a:rPr lang="pl-PL" dirty="0"/>
              <a:t> and General </a:t>
            </a:r>
            <a:r>
              <a:rPr lang="pl-PL" dirty="0" smtClean="0"/>
              <a:t>Presentation (</a:t>
            </a:r>
            <a:r>
              <a:rPr lang="pl-PL" dirty="0"/>
              <a:t>Cristina </a:t>
            </a:r>
            <a:r>
              <a:rPr lang="pl-PL" dirty="0" err="1" smtClean="0"/>
              <a:t>Verones</a:t>
            </a:r>
            <a:r>
              <a:rPr lang="pl-PL" dirty="0" smtClean="0"/>
              <a:t>, </a:t>
            </a:r>
            <a:r>
              <a:rPr lang="pl-PL" dirty="0" err="1"/>
              <a:t>Sebastien</a:t>
            </a:r>
            <a:r>
              <a:rPr lang="pl-PL" dirty="0"/>
              <a:t> </a:t>
            </a:r>
            <a:r>
              <a:rPr lang="pl-PL" dirty="0" err="1" smtClean="0"/>
              <a:t>Rosselet</a:t>
            </a:r>
            <a:r>
              <a:rPr lang="pl-PL" dirty="0" smtClean="0"/>
              <a:t>) – </a:t>
            </a:r>
            <a:r>
              <a:rPr lang="pl-PL" dirty="0" err="1" smtClean="0"/>
              <a:t>exercisebook</a:t>
            </a:r>
            <a:r>
              <a:rPr lang="pl-PL" dirty="0" smtClean="0"/>
              <a:t> for </a:t>
            </a:r>
            <a:r>
              <a:rPr lang="pl-PL" dirty="0" err="1" smtClean="0"/>
              <a:t>students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6563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IMPORTANT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It should be pointed out that one question often raises several different </a:t>
            </a:r>
            <a:r>
              <a:rPr lang="en-US" b="1" dirty="0" smtClean="0">
                <a:solidFill>
                  <a:srgbClr val="FF0000"/>
                </a:solidFill>
              </a:rPr>
              <a:t>issues</a:t>
            </a:r>
            <a:r>
              <a:rPr lang="en-US" dirty="0" smtClean="0"/>
              <a:t>.</a:t>
            </a:r>
            <a:r>
              <a:rPr lang="pl-PL" dirty="0" smtClean="0"/>
              <a:t> </a:t>
            </a:r>
            <a:r>
              <a:rPr lang="en-US" b="1" dirty="0" smtClean="0"/>
              <a:t>Sometimes</a:t>
            </a:r>
            <a:r>
              <a:rPr lang="en-US" b="1" dirty="0"/>
              <a:t>, depending on the subject, it is necessary </a:t>
            </a:r>
            <a:r>
              <a:rPr lang="en-US" b="1" dirty="0" smtClean="0"/>
              <a:t>first </a:t>
            </a:r>
            <a:r>
              <a:rPr lang="en-US" b="1" dirty="0"/>
              <a:t>to solve some </a:t>
            </a:r>
            <a:r>
              <a:rPr lang="en-US" b="1" dirty="0" smtClean="0"/>
              <a:t>preliminary</a:t>
            </a:r>
            <a:r>
              <a:rPr lang="pl-PL" b="1" dirty="0" smtClean="0"/>
              <a:t> </a:t>
            </a:r>
            <a:r>
              <a:rPr lang="en-US" b="1" dirty="0" smtClean="0"/>
              <a:t>questions </a:t>
            </a:r>
            <a:r>
              <a:rPr lang="en-US" b="1" dirty="0"/>
              <a:t>before continuing with the analysis</a:t>
            </a:r>
            <a:r>
              <a:rPr lang="en-US" dirty="0"/>
              <a:t>. For example, for the question whether </a:t>
            </a:r>
            <a:r>
              <a:rPr lang="en-US" dirty="0" smtClean="0"/>
              <a:t>or</a:t>
            </a:r>
            <a:r>
              <a:rPr lang="pl-PL" dirty="0" smtClean="0"/>
              <a:t> </a:t>
            </a:r>
            <a:r>
              <a:rPr lang="en-US" dirty="0" smtClean="0"/>
              <a:t>not </a:t>
            </a:r>
            <a:r>
              <a:rPr lang="en-US" dirty="0"/>
              <a:t>the use of </a:t>
            </a:r>
            <a:r>
              <a:rPr lang="en-US" dirty="0" err="1"/>
              <a:t>self-defence</a:t>
            </a:r>
            <a:r>
              <a:rPr lang="en-US" dirty="0"/>
              <a:t> was legitimate or not, it has </a:t>
            </a:r>
            <a:r>
              <a:rPr lang="en-US" dirty="0" smtClean="0"/>
              <a:t>first </a:t>
            </a:r>
            <a:r>
              <a:rPr lang="en-US" dirty="0"/>
              <a:t>to be </a:t>
            </a:r>
            <a:r>
              <a:rPr lang="en-US" dirty="0" err="1"/>
              <a:t>analysed</a:t>
            </a:r>
            <a:r>
              <a:rPr lang="en-US" dirty="0"/>
              <a:t> whether </a:t>
            </a:r>
            <a:r>
              <a:rPr lang="en-US" dirty="0" smtClean="0"/>
              <a:t>the</a:t>
            </a:r>
            <a:r>
              <a:rPr lang="pl-PL" dirty="0" smtClean="0"/>
              <a:t> </a:t>
            </a:r>
            <a:r>
              <a:rPr lang="en-US" dirty="0" smtClean="0"/>
              <a:t>conditions </a:t>
            </a:r>
            <a:r>
              <a:rPr lang="en-US" dirty="0"/>
              <a:t>underlying the exercise of </a:t>
            </a:r>
            <a:r>
              <a:rPr lang="en-US" dirty="0" err="1"/>
              <a:t>self-defence</a:t>
            </a:r>
            <a:r>
              <a:rPr lang="en-US" dirty="0"/>
              <a:t> are </a:t>
            </a:r>
            <a:r>
              <a:rPr lang="en-US" dirty="0" smtClean="0"/>
              <a:t>fulfilled</a:t>
            </a:r>
            <a:r>
              <a:rPr lang="en-US" dirty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623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IMPORTANT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In these cases where there are several issues to be solved for one question, it </a:t>
            </a:r>
            <a:r>
              <a:rPr lang="en-US" b="1" dirty="0" smtClean="0">
                <a:solidFill>
                  <a:srgbClr val="FF0000"/>
                </a:solidFill>
              </a:rPr>
              <a:t>is</a:t>
            </a:r>
            <a:r>
              <a:rPr lang="pl-PL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important </a:t>
            </a:r>
            <a:r>
              <a:rPr lang="en-US" b="1" dirty="0">
                <a:solidFill>
                  <a:srgbClr val="FF0000"/>
                </a:solidFill>
              </a:rPr>
              <a:t>to structure your answer well and to separate the different problems</a:t>
            </a:r>
            <a:r>
              <a:rPr lang="en-US" dirty="0"/>
              <a:t>. </a:t>
            </a:r>
            <a:r>
              <a:rPr lang="en-US" b="1" dirty="0" smtClean="0"/>
              <a:t>Your</a:t>
            </a:r>
            <a:r>
              <a:rPr lang="pl-PL" b="1" dirty="0" smtClean="0"/>
              <a:t> </a:t>
            </a:r>
            <a:r>
              <a:rPr lang="en-US" b="1" dirty="0" smtClean="0"/>
              <a:t>reader </a:t>
            </a:r>
            <a:r>
              <a:rPr lang="en-US" b="1" dirty="0"/>
              <a:t>has to be able to follow your reasoning as well as possible. Thus, also </a:t>
            </a:r>
            <a:r>
              <a:rPr lang="en-US" b="1" dirty="0">
                <a:solidFill>
                  <a:srgbClr val="FF0000"/>
                </a:solidFill>
              </a:rPr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order</a:t>
            </a:r>
            <a:r>
              <a:rPr lang="pl-PL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in </a:t>
            </a:r>
            <a:r>
              <a:rPr lang="en-US" b="1" dirty="0">
                <a:solidFill>
                  <a:srgbClr val="FF0000"/>
                </a:solidFill>
              </a:rPr>
              <a:t>which you deal with the different issues should be logic and coherent.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65587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Some</a:t>
            </a:r>
            <a:r>
              <a:rPr lang="pl-PL" b="1" dirty="0" smtClean="0"/>
              <a:t> </a:t>
            </a:r>
            <a:r>
              <a:rPr lang="en-US" b="1" dirty="0" smtClean="0"/>
              <a:t>advice </a:t>
            </a:r>
            <a:r>
              <a:rPr lang="en-US" b="1" dirty="0"/>
              <a:t>on how to deal with practical </a:t>
            </a:r>
            <a:r>
              <a:rPr lang="en-US" b="1" dirty="0" smtClean="0"/>
              <a:t>cases</a:t>
            </a:r>
            <a:r>
              <a:rPr lang="pl-PL" b="1" dirty="0" smtClean="0"/>
              <a:t> (</a:t>
            </a:r>
            <a:r>
              <a:rPr lang="pl-PL" b="1" dirty="0" err="1" smtClean="0"/>
              <a:t>schema</a:t>
            </a:r>
            <a:r>
              <a:rPr lang="pl-PL" b="1" dirty="0" smtClean="0"/>
              <a:t>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How to start with a practical case</a:t>
            </a:r>
            <a:endParaRPr lang="pl-PL" i="1" dirty="0" smtClean="0"/>
          </a:p>
          <a:p>
            <a:r>
              <a:rPr lang="en-US" i="1" dirty="0" smtClean="0"/>
              <a:t>Legal syllogism when many conditions have to be examined</a:t>
            </a:r>
            <a:endParaRPr lang="pl-PL" i="1" dirty="0" smtClean="0"/>
          </a:p>
          <a:p>
            <a:r>
              <a:rPr lang="pl-PL" i="1" dirty="0" err="1" smtClean="0"/>
              <a:t>Answer</a:t>
            </a:r>
            <a:r>
              <a:rPr lang="pl-PL" i="1" dirty="0" smtClean="0"/>
              <a:t> the </a:t>
            </a:r>
            <a:r>
              <a:rPr lang="pl-PL" i="1" dirty="0" err="1" smtClean="0"/>
              <a:t>question</a:t>
            </a:r>
            <a:r>
              <a:rPr lang="pl-PL" i="1" dirty="0" smtClean="0"/>
              <a:t> </a:t>
            </a:r>
            <a:r>
              <a:rPr lang="pl-PL" i="1" dirty="0" err="1" smtClean="0"/>
              <a:t>asked</a:t>
            </a:r>
            <a:endParaRPr lang="pl-PL" i="1" dirty="0" smtClean="0"/>
          </a:p>
          <a:p>
            <a:r>
              <a:rPr lang="en-US" i="1" dirty="0" smtClean="0"/>
              <a:t>Arguments invoked by the parties</a:t>
            </a:r>
            <a:endParaRPr lang="pl-PL" i="1" dirty="0" smtClean="0"/>
          </a:p>
          <a:p>
            <a:r>
              <a:rPr lang="pl-PL" i="1" dirty="0" err="1" smtClean="0"/>
              <a:t>Chronology</a:t>
            </a:r>
            <a:r>
              <a:rPr lang="pl-PL" i="1" dirty="0" smtClean="0"/>
              <a:t> of </a:t>
            </a:r>
            <a:r>
              <a:rPr lang="pl-PL" i="1" dirty="0" err="1" smtClean="0"/>
              <a:t>events</a:t>
            </a:r>
            <a:endParaRPr lang="pl-PL" i="1" dirty="0" smtClean="0"/>
          </a:p>
          <a:p>
            <a:r>
              <a:rPr lang="pl-PL" i="1" dirty="0" err="1" smtClean="0"/>
              <a:t>Argumentation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6665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How to start with a practical case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When you start with a practical case, read it </a:t>
            </a:r>
            <a:r>
              <a:rPr lang="en-US" b="1" i="1" dirty="0">
                <a:solidFill>
                  <a:srgbClr val="FF0000"/>
                </a:solidFill>
              </a:rPr>
              <a:t>carefully </a:t>
            </a:r>
            <a:r>
              <a:rPr lang="en-US" b="1" dirty="0">
                <a:solidFill>
                  <a:srgbClr val="FF0000"/>
                </a:solidFill>
              </a:rPr>
              <a:t>and </a:t>
            </a:r>
            <a:r>
              <a:rPr lang="en-US" b="1" i="1" dirty="0">
                <a:solidFill>
                  <a:srgbClr val="FF0000"/>
                </a:solidFill>
              </a:rPr>
              <a:t>in its entirety </a:t>
            </a:r>
            <a:r>
              <a:rPr lang="en-US" b="1" dirty="0">
                <a:solidFill>
                  <a:srgbClr val="FF0000"/>
                </a:solidFill>
              </a:rPr>
              <a:t>for a </a:t>
            </a:r>
            <a:r>
              <a:rPr lang="en-US" b="1" dirty="0" smtClean="0">
                <a:solidFill>
                  <a:srgbClr val="FF0000"/>
                </a:solidFill>
              </a:rPr>
              <a:t>first time</a:t>
            </a:r>
            <a:r>
              <a:rPr lang="pl-PL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and </a:t>
            </a:r>
            <a:r>
              <a:rPr lang="en-US" b="1" dirty="0">
                <a:solidFill>
                  <a:srgbClr val="FF0000"/>
                </a:solidFill>
              </a:rPr>
              <a:t>also have a close look at the questions asked</a:t>
            </a:r>
            <a:r>
              <a:rPr lang="en-US" dirty="0"/>
              <a:t>. </a:t>
            </a:r>
            <a:r>
              <a:rPr lang="en-US" b="1" dirty="0"/>
              <a:t>Afterwards, read the case a </a:t>
            </a:r>
            <a:r>
              <a:rPr lang="en-US" b="1" dirty="0" smtClean="0"/>
              <a:t>second</a:t>
            </a:r>
            <a:r>
              <a:rPr lang="pl-PL" b="1" dirty="0" smtClean="0"/>
              <a:t> </a:t>
            </a:r>
            <a:r>
              <a:rPr lang="en-US" b="1" dirty="0" smtClean="0"/>
              <a:t>time</a:t>
            </a:r>
            <a:r>
              <a:rPr lang="en-US" b="1" dirty="0"/>
              <a:t>, in order to identify the relevant (legal) facts that you need to solve the </a:t>
            </a:r>
            <a:r>
              <a:rPr lang="en-US" b="1" dirty="0" smtClean="0"/>
              <a:t>legal</a:t>
            </a:r>
            <a:r>
              <a:rPr lang="pl-PL" b="1" dirty="0" smtClean="0"/>
              <a:t> </a:t>
            </a:r>
            <a:r>
              <a:rPr lang="pl-PL" b="1" dirty="0" err="1" smtClean="0"/>
              <a:t>questions</a:t>
            </a:r>
            <a:r>
              <a:rPr lang="pl-PL" b="1" dirty="0" smtClean="0"/>
              <a:t> </a:t>
            </a:r>
            <a:r>
              <a:rPr lang="pl-PL" b="1" dirty="0" err="1"/>
              <a:t>asked</a:t>
            </a:r>
            <a:r>
              <a:rPr lang="pl-PL" b="1" dirty="0"/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10337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Legal syllogism when many conditions have to be examined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Practical cases, and especially interconnected cases, often contain a large number </a:t>
            </a:r>
            <a:r>
              <a:rPr lang="en-US" dirty="0" smtClean="0"/>
              <a:t>of</a:t>
            </a:r>
            <a:r>
              <a:rPr lang="pl-PL" dirty="0" smtClean="0"/>
              <a:t> </a:t>
            </a:r>
            <a:r>
              <a:rPr lang="en-US" dirty="0" smtClean="0"/>
              <a:t>relevant </a:t>
            </a:r>
            <a:r>
              <a:rPr lang="en-US" dirty="0"/>
              <a:t>facts and conditions to be examined. Such a complex structure can lead to </a:t>
            </a:r>
            <a:r>
              <a:rPr lang="en-US" dirty="0" smtClean="0"/>
              <a:t>the</a:t>
            </a:r>
            <a:r>
              <a:rPr lang="pl-PL" dirty="0" smtClean="0"/>
              <a:t> </a:t>
            </a:r>
            <a:r>
              <a:rPr lang="en-US" dirty="0" smtClean="0"/>
              <a:t>situation </a:t>
            </a:r>
            <a:r>
              <a:rPr lang="en-US" dirty="0"/>
              <a:t>where certain conditions are forgotten and are not dealt with in the </a:t>
            </a:r>
            <a:r>
              <a:rPr lang="en-US" dirty="0" smtClean="0"/>
              <a:t>application</a:t>
            </a:r>
            <a:r>
              <a:rPr lang="pl-PL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law to the facts. </a:t>
            </a:r>
            <a:r>
              <a:rPr lang="en-US" b="1" dirty="0">
                <a:solidFill>
                  <a:srgbClr val="FF0000"/>
                </a:solidFill>
              </a:rPr>
              <a:t>When there are many conditions to be </a:t>
            </a:r>
            <a:r>
              <a:rPr lang="en-US" b="1" dirty="0" err="1">
                <a:solidFill>
                  <a:srgbClr val="FF0000"/>
                </a:solidFill>
              </a:rPr>
              <a:t>analysed</a:t>
            </a:r>
            <a:r>
              <a:rPr lang="en-US" b="1" dirty="0">
                <a:solidFill>
                  <a:srgbClr val="FF0000"/>
                </a:solidFill>
              </a:rPr>
              <a:t>, it is </a:t>
            </a:r>
            <a:r>
              <a:rPr lang="en-US" b="1" dirty="0" smtClean="0">
                <a:solidFill>
                  <a:srgbClr val="FF0000"/>
                </a:solidFill>
              </a:rPr>
              <a:t>advisable</a:t>
            </a:r>
            <a:r>
              <a:rPr lang="pl-PL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to </a:t>
            </a:r>
            <a:r>
              <a:rPr lang="en-US" b="1" dirty="0">
                <a:solidFill>
                  <a:srgbClr val="FF0000"/>
                </a:solidFill>
              </a:rPr>
              <a:t>use the general plan for each </a:t>
            </a:r>
            <a:r>
              <a:rPr lang="en-US" b="1" dirty="0" smtClean="0">
                <a:solidFill>
                  <a:srgbClr val="FF0000"/>
                </a:solidFill>
              </a:rPr>
              <a:t>specific </a:t>
            </a:r>
            <a:r>
              <a:rPr lang="en-US" b="1" dirty="0">
                <a:solidFill>
                  <a:srgbClr val="FF0000"/>
                </a:solidFill>
              </a:rPr>
              <a:t>issue and not to mix the analysis of </a:t>
            </a:r>
            <a:r>
              <a:rPr lang="en-US" b="1" dirty="0" smtClean="0">
                <a:solidFill>
                  <a:srgbClr val="FF0000"/>
                </a:solidFill>
              </a:rPr>
              <a:t>different</a:t>
            </a:r>
            <a:r>
              <a:rPr lang="pl-PL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conditions</a:t>
            </a:r>
            <a:r>
              <a:rPr lang="en-US" dirty="0"/>
              <a:t>. It will thus also be easier for the reader to follow your reasoning and </a:t>
            </a:r>
            <a:r>
              <a:rPr lang="en-US" dirty="0" smtClean="0"/>
              <a:t>to</a:t>
            </a:r>
            <a:r>
              <a:rPr lang="pl-PL" dirty="0" smtClean="0"/>
              <a:t> </a:t>
            </a:r>
            <a:r>
              <a:rPr lang="en-US" dirty="0" smtClean="0"/>
              <a:t>avoid </a:t>
            </a:r>
            <a:r>
              <a:rPr lang="en-US" dirty="0"/>
              <a:t>errors and to forget certain conditions.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291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For example</a:t>
            </a:r>
            <a:r>
              <a:rPr lang="en-US" dirty="0"/>
              <a:t>: when dealing with legitimate </a:t>
            </a:r>
            <a:r>
              <a:rPr lang="en-US" dirty="0" err="1"/>
              <a:t>self-defence</a:t>
            </a:r>
            <a:r>
              <a:rPr lang="en-US" dirty="0"/>
              <a:t> under Article 51 of </a:t>
            </a:r>
            <a:r>
              <a:rPr lang="en-US" dirty="0" smtClean="0"/>
              <a:t>the</a:t>
            </a:r>
            <a:r>
              <a:rPr lang="pl-PL" dirty="0" smtClean="0"/>
              <a:t> </a:t>
            </a:r>
            <a:r>
              <a:rPr lang="en-US" dirty="0" smtClean="0"/>
              <a:t>United </a:t>
            </a:r>
            <a:r>
              <a:rPr lang="en-US" dirty="0"/>
              <a:t>Nations Charter, a series of conditions have to be dealt with; each </a:t>
            </a:r>
            <a:r>
              <a:rPr lang="en-US" dirty="0" smtClean="0"/>
              <a:t>condition</a:t>
            </a:r>
            <a:r>
              <a:rPr lang="pl-PL" dirty="0" smtClean="0"/>
              <a:t> </a:t>
            </a:r>
            <a:r>
              <a:rPr lang="en-US" dirty="0" smtClean="0"/>
              <a:t>needs </a:t>
            </a:r>
            <a:r>
              <a:rPr lang="en-US" dirty="0"/>
              <a:t>to be accompanied by a development and analysis of the relevant law. </a:t>
            </a:r>
            <a:r>
              <a:rPr lang="en-US" dirty="0" smtClean="0"/>
              <a:t>Thus,</a:t>
            </a:r>
            <a:r>
              <a:rPr lang="pl-PL" dirty="0" smtClean="0"/>
              <a:t> </a:t>
            </a:r>
            <a:r>
              <a:rPr lang="en-US" dirty="0" smtClean="0"/>
              <a:t>instead </a:t>
            </a:r>
            <a:r>
              <a:rPr lang="en-US" dirty="0"/>
              <a:t>of writing one long paragraph and mixing the different conditions, it is </a:t>
            </a:r>
            <a:r>
              <a:rPr lang="en-US" dirty="0" smtClean="0"/>
              <a:t>advisable</a:t>
            </a:r>
            <a:r>
              <a:rPr lang="pl-PL" dirty="0" smtClean="0"/>
              <a:t>m </a:t>
            </a:r>
            <a:r>
              <a:rPr lang="en-US" dirty="0" smtClean="0"/>
              <a:t>to </a:t>
            </a:r>
            <a:r>
              <a:rPr lang="en-US" dirty="0"/>
              <a:t>deal with each condition one after the other. So, in our example, start by </a:t>
            </a:r>
            <a:r>
              <a:rPr lang="en-US" dirty="0" smtClean="0"/>
              <a:t>developing</a:t>
            </a:r>
            <a:r>
              <a:rPr lang="pl-PL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notion of armed attack. Then, apply the relevant law in relation to this condition </a:t>
            </a:r>
            <a:r>
              <a:rPr lang="en-US" dirty="0" smtClean="0"/>
              <a:t>to</a:t>
            </a:r>
            <a:r>
              <a:rPr lang="pl-PL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facts of your case. After that, make a conclusion on this condition of the </a:t>
            </a:r>
            <a:r>
              <a:rPr lang="en-US" dirty="0" smtClean="0"/>
              <a:t>occurrence</a:t>
            </a:r>
            <a:r>
              <a:rPr lang="pl-PL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an armed attack. Proceed to the following conditions, one by one.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783932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err="1"/>
              <a:t>Answer</a:t>
            </a:r>
            <a:r>
              <a:rPr lang="pl-PL" i="1" dirty="0"/>
              <a:t> the </a:t>
            </a:r>
            <a:r>
              <a:rPr lang="pl-PL" i="1" dirty="0" err="1"/>
              <a:t>question</a:t>
            </a:r>
            <a:r>
              <a:rPr lang="pl-PL" i="1" dirty="0"/>
              <a:t> </a:t>
            </a:r>
            <a:r>
              <a:rPr lang="pl-PL" i="1" dirty="0" err="1"/>
              <a:t>asked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It is indispensable to reply to the question asked in the case. Not doing so, but </a:t>
            </a:r>
            <a:r>
              <a:rPr lang="en-US" dirty="0" smtClean="0"/>
              <a:t>also</a:t>
            </a:r>
            <a:r>
              <a:rPr lang="pl-PL" dirty="0" smtClean="0"/>
              <a:t> </a:t>
            </a:r>
            <a:r>
              <a:rPr lang="en-US" dirty="0" smtClean="0"/>
              <a:t>going </a:t>
            </a:r>
            <a:r>
              <a:rPr lang="en-US" dirty="0"/>
              <a:t>beyond what the question asked, will not satisfy the requirements. </a:t>
            </a:r>
            <a:r>
              <a:rPr lang="en-US" dirty="0" smtClean="0"/>
              <a:t>Therefore,</a:t>
            </a:r>
            <a:r>
              <a:rPr lang="pl-PL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there </a:t>
            </a:r>
            <a:r>
              <a:rPr lang="en-US" b="1" dirty="0">
                <a:solidFill>
                  <a:srgbClr val="FF0000"/>
                </a:solidFill>
              </a:rPr>
              <a:t>needs to be a certain parallel between the question and the conclusion, </a:t>
            </a:r>
            <a:r>
              <a:rPr lang="en-US" b="1" dirty="0" smtClean="0">
                <a:solidFill>
                  <a:srgbClr val="FF0000"/>
                </a:solidFill>
              </a:rPr>
              <a:t>including</a:t>
            </a:r>
            <a:r>
              <a:rPr lang="pl-PL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all </a:t>
            </a:r>
            <a:r>
              <a:rPr lang="en-US" b="1" dirty="0">
                <a:solidFill>
                  <a:srgbClr val="FF0000"/>
                </a:solidFill>
              </a:rPr>
              <a:t>the issues that have been </a:t>
            </a:r>
            <a:r>
              <a:rPr lang="en-US" b="1" dirty="0" smtClean="0">
                <a:solidFill>
                  <a:srgbClr val="FF0000"/>
                </a:solidFill>
              </a:rPr>
              <a:t>identified</a:t>
            </a:r>
            <a:r>
              <a:rPr lang="en-US" dirty="0"/>
              <a:t>. In fact, </a:t>
            </a:r>
            <a:r>
              <a:rPr lang="en-US" b="1" dirty="0"/>
              <a:t>this parallel is easy to verify, since it </a:t>
            </a:r>
            <a:r>
              <a:rPr lang="en-US" b="1" dirty="0" smtClean="0"/>
              <a:t>is</a:t>
            </a:r>
            <a:r>
              <a:rPr lang="pl-PL" b="1" dirty="0" smtClean="0"/>
              <a:t> </a:t>
            </a:r>
            <a:r>
              <a:rPr lang="en-US" b="1" dirty="0" smtClean="0"/>
              <a:t>enough </a:t>
            </a:r>
            <a:r>
              <a:rPr lang="en-US" b="1" dirty="0"/>
              <a:t>to take your conclusion and confront it to the question asked</a:t>
            </a:r>
            <a:r>
              <a:rPr lang="en-US" dirty="0"/>
              <a:t>. </a:t>
            </a:r>
            <a:r>
              <a:rPr lang="en-US" b="1" dirty="0">
                <a:solidFill>
                  <a:srgbClr val="FF0000"/>
                </a:solidFill>
              </a:rPr>
              <a:t>If your </a:t>
            </a:r>
            <a:r>
              <a:rPr lang="en-US" b="1" dirty="0" smtClean="0">
                <a:solidFill>
                  <a:srgbClr val="FF0000"/>
                </a:solidFill>
              </a:rPr>
              <a:t>conclusion</a:t>
            </a:r>
            <a:r>
              <a:rPr lang="pl-PL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is </a:t>
            </a:r>
            <a:r>
              <a:rPr lang="en-US" b="1" dirty="0">
                <a:solidFill>
                  <a:srgbClr val="FF0000"/>
                </a:solidFill>
              </a:rPr>
              <a:t>an answer to the question, then the parallel is respected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018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Arguments invoked by the parties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facts of the cases often mention the different arguments made by the </a:t>
            </a:r>
            <a:r>
              <a:rPr lang="en-US" dirty="0" smtClean="0"/>
              <a:t>different</a:t>
            </a:r>
            <a:r>
              <a:rPr lang="pl-PL" dirty="0" smtClean="0"/>
              <a:t> </a:t>
            </a:r>
            <a:r>
              <a:rPr lang="en-US" dirty="0" smtClean="0"/>
              <a:t>parties </a:t>
            </a:r>
            <a:r>
              <a:rPr lang="en-US" dirty="0"/>
              <a:t>in the case in support of their position or in questioning the others’ </a:t>
            </a:r>
            <a:r>
              <a:rPr lang="en-US" dirty="0" smtClean="0"/>
              <a:t>position.</a:t>
            </a:r>
            <a:r>
              <a:rPr lang="pl-PL" dirty="0" smtClean="0"/>
              <a:t> </a:t>
            </a:r>
            <a:r>
              <a:rPr lang="en-US" dirty="0" smtClean="0"/>
              <a:t>These </a:t>
            </a:r>
            <a:r>
              <a:rPr lang="en-US" dirty="0"/>
              <a:t>arguments are frequently crucial and offer lines of reasoning or issues to </a:t>
            </a:r>
            <a:r>
              <a:rPr lang="en-US" dirty="0" smtClean="0"/>
              <a:t>be</a:t>
            </a:r>
            <a:r>
              <a:rPr lang="pl-PL" dirty="0" smtClean="0"/>
              <a:t> </a:t>
            </a:r>
            <a:r>
              <a:rPr lang="en-US" dirty="0" smtClean="0"/>
              <a:t>dealt </a:t>
            </a:r>
            <a:r>
              <a:rPr lang="en-US" dirty="0"/>
              <a:t>with in your solution. Furthermore, often one of the arguments is well </a:t>
            </a:r>
            <a:r>
              <a:rPr lang="en-US" dirty="0" smtClean="0"/>
              <a:t>founded</a:t>
            </a:r>
            <a:r>
              <a:rPr lang="pl-PL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will thus indicate important elements for your answer. It is therefore sensible </a:t>
            </a:r>
            <a:r>
              <a:rPr lang="en-US" dirty="0" smtClean="0"/>
              <a:t>to</a:t>
            </a:r>
            <a:r>
              <a:rPr lang="pl-PL" dirty="0" smtClean="0"/>
              <a:t> </a:t>
            </a:r>
            <a:r>
              <a:rPr lang="en-US" dirty="0" smtClean="0"/>
              <a:t>address </a:t>
            </a:r>
            <a:r>
              <a:rPr lang="en-US" dirty="0"/>
              <a:t>the different arguments made by the parties well, since they can serve as </a:t>
            </a:r>
            <a:r>
              <a:rPr lang="en-US" dirty="0" smtClean="0"/>
              <a:t>a</a:t>
            </a:r>
            <a:r>
              <a:rPr lang="pl-PL" dirty="0" smtClean="0"/>
              <a:t> </a:t>
            </a:r>
            <a:r>
              <a:rPr lang="pl-PL" dirty="0" err="1" smtClean="0"/>
              <a:t>guide</a:t>
            </a:r>
            <a:r>
              <a:rPr lang="pl-PL" dirty="0" smtClean="0"/>
              <a:t> </a:t>
            </a:r>
            <a:r>
              <a:rPr lang="pl-PL" dirty="0"/>
              <a:t>in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solution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19463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err="1"/>
              <a:t>Chronology</a:t>
            </a:r>
            <a:r>
              <a:rPr lang="pl-PL" i="1" dirty="0"/>
              <a:t> of </a:t>
            </a:r>
            <a:r>
              <a:rPr lang="pl-PL" i="1" dirty="0" err="1"/>
              <a:t>events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potential problem of the chronology of events usually occurs in the </a:t>
            </a:r>
            <a:r>
              <a:rPr lang="en-US" dirty="0" smtClean="0"/>
              <a:t>interconnected</a:t>
            </a:r>
            <a:r>
              <a:rPr lang="pl-PL" dirty="0" smtClean="0"/>
              <a:t> </a:t>
            </a:r>
            <a:r>
              <a:rPr lang="en-US" dirty="0" smtClean="0"/>
              <a:t>cases</a:t>
            </a:r>
            <a:r>
              <a:rPr lang="en-US" dirty="0"/>
              <a:t>. If you have time, </a:t>
            </a:r>
            <a:r>
              <a:rPr lang="en-US" b="1" dirty="0">
                <a:solidFill>
                  <a:srgbClr val="FF0000"/>
                </a:solidFill>
              </a:rPr>
              <a:t>it is often useful to write down the different events </a:t>
            </a:r>
            <a:r>
              <a:rPr lang="en-US" b="1" dirty="0" smtClean="0">
                <a:solidFill>
                  <a:srgbClr val="FF0000"/>
                </a:solidFill>
              </a:rPr>
              <a:t>in</a:t>
            </a:r>
            <a:r>
              <a:rPr lang="pl-PL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chronological </a:t>
            </a:r>
            <a:r>
              <a:rPr lang="en-US" b="1" dirty="0">
                <a:solidFill>
                  <a:srgbClr val="FF0000"/>
                </a:solidFill>
              </a:rPr>
              <a:t>order on a time line</a:t>
            </a:r>
            <a:r>
              <a:rPr lang="en-US" dirty="0"/>
              <a:t>. </a:t>
            </a:r>
            <a:r>
              <a:rPr lang="en-US" b="1" dirty="0"/>
              <a:t>This allows you to </a:t>
            </a:r>
            <a:r>
              <a:rPr lang="en-US" b="1" dirty="0" err="1"/>
              <a:t>visualise</a:t>
            </a:r>
            <a:r>
              <a:rPr lang="en-US" b="1" dirty="0"/>
              <a:t> better the chain </a:t>
            </a:r>
            <a:r>
              <a:rPr lang="en-US" b="1" dirty="0" smtClean="0"/>
              <a:t>of</a:t>
            </a:r>
            <a:r>
              <a:rPr lang="pl-PL" b="1" dirty="0" smtClean="0"/>
              <a:t> </a:t>
            </a:r>
            <a:r>
              <a:rPr lang="en-US" b="1" dirty="0" smtClean="0"/>
              <a:t>events</a:t>
            </a:r>
            <a:r>
              <a:rPr lang="en-US" b="1" dirty="0"/>
              <a:t>, which can be important when the order of the different actions is crucial </a:t>
            </a:r>
            <a:r>
              <a:rPr lang="en-US" b="1" dirty="0" smtClean="0"/>
              <a:t>for</a:t>
            </a:r>
            <a:r>
              <a:rPr lang="pl-PL" b="1" dirty="0" smtClean="0"/>
              <a:t> </a:t>
            </a:r>
            <a:r>
              <a:rPr lang="en-US" b="1" dirty="0" smtClean="0"/>
              <a:t>the </a:t>
            </a:r>
            <a:r>
              <a:rPr lang="en-US" b="1" dirty="0"/>
              <a:t>analysis of one question.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840767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err="1"/>
              <a:t>Argumentation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It is often not necessary to make very big and complicated arguments. </a:t>
            </a:r>
            <a:r>
              <a:rPr lang="en-US" b="1" dirty="0">
                <a:solidFill>
                  <a:srgbClr val="FF0000"/>
                </a:solidFill>
              </a:rPr>
              <a:t>It is </a:t>
            </a:r>
            <a:r>
              <a:rPr lang="en-US" b="1" dirty="0" smtClean="0">
                <a:solidFill>
                  <a:srgbClr val="FF0000"/>
                </a:solidFill>
              </a:rPr>
              <a:t>preferable</a:t>
            </a:r>
            <a:r>
              <a:rPr lang="pl-PL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to </a:t>
            </a:r>
            <a:r>
              <a:rPr lang="en-US" b="1" dirty="0">
                <a:solidFill>
                  <a:srgbClr val="FF0000"/>
                </a:solidFill>
              </a:rPr>
              <a:t>write and argue in a clear and concise style. This method will give </a:t>
            </a:r>
            <a:r>
              <a:rPr lang="en-US" b="1" dirty="0" smtClean="0">
                <a:solidFill>
                  <a:srgbClr val="FF0000"/>
                </a:solidFill>
              </a:rPr>
              <a:t>your</a:t>
            </a:r>
            <a:r>
              <a:rPr lang="pl-PL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argumentation </a:t>
            </a:r>
            <a:r>
              <a:rPr lang="en-US" b="1" dirty="0">
                <a:solidFill>
                  <a:srgbClr val="FF0000"/>
                </a:solidFill>
              </a:rPr>
              <a:t>more force and will demonstrate your facility with the matter</a:t>
            </a:r>
            <a:r>
              <a:rPr lang="en-US" dirty="0"/>
              <a:t>. It is </a:t>
            </a:r>
            <a:r>
              <a:rPr lang="en-US" dirty="0" smtClean="0"/>
              <a:t>also</a:t>
            </a:r>
            <a:r>
              <a:rPr lang="pl-PL" dirty="0" smtClean="0"/>
              <a:t> </a:t>
            </a:r>
            <a:r>
              <a:rPr lang="en-US" dirty="0" smtClean="0"/>
              <a:t>useful </a:t>
            </a:r>
            <a:r>
              <a:rPr lang="en-US" dirty="0"/>
              <a:t>to keep in mind that the cases have often been written with a solution in </a:t>
            </a:r>
            <a:r>
              <a:rPr lang="en-US" dirty="0" smtClean="0"/>
              <a:t>mind.</a:t>
            </a:r>
            <a:r>
              <a:rPr lang="pl-PL" dirty="0" smtClean="0"/>
              <a:t> </a:t>
            </a:r>
            <a:r>
              <a:rPr lang="en-US" dirty="0" smtClean="0"/>
              <a:t>Thus</a:t>
            </a:r>
            <a:r>
              <a:rPr lang="en-US" dirty="0"/>
              <a:t>, in general, the </a:t>
            </a:r>
            <a:r>
              <a:rPr lang="en-US" dirty="0" smtClean="0"/>
              <a:t>difficulty </a:t>
            </a:r>
            <a:r>
              <a:rPr lang="en-US" dirty="0"/>
              <a:t>lies rather with the </a:t>
            </a:r>
            <a:r>
              <a:rPr lang="en-US" dirty="0" smtClean="0"/>
              <a:t>identification </a:t>
            </a:r>
            <a:r>
              <a:rPr lang="en-US" dirty="0"/>
              <a:t>of the relevant </a:t>
            </a:r>
            <a:r>
              <a:rPr lang="en-US" dirty="0" smtClean="0"/>
              <a:t>legal</a:t>
            </a:r>
            <a:r>
              <a:rPr lang="pl-PL" dirty="0" smtClean="0"/>
              <a:t> </a:t>
            </a:r>
            <a:r>
              <a:rPr lang="en-US" dirty="0" smtClean="0"/>
              <a:t>facts </a:t>
            </a:r>
            <a:r>
              <a:rPr lang="en-US" dirty="0"/>
              <a:t>for a particular argument, than with the way of arguing as such. </a:t>
            </a:r>
            <a:r>
              <a:rPr lang="en-US" b="1" dirty="0"/>
              <a:t>This rule </a:t>
            </a:r>
            <a:r>
              <a:rPr lang="en-US" b="1" dirty="0" smtClean="0"/>
              <a:t>applies,</a:t>
            </a:r>
            <a:r>
              <a:rPr lang="pl-PL" b="1" dirty="0" smtClean="0"/>
              <a:t> </a:t>
            </a:r>
            <a:r>
              <a:rPr lang="en-US" b="1" dirty="0" smtClean="0"/>
              <a:t>of </a:t>
            </a:r>
            <a:r>
              <a:rPr lang="en-US" b="1" dirty="0"/>
              <a:t>course, only to cases which have been written for exercising and teaching </a:t>
            </a:r>
            <a:r>
              <a:rPr lang="en-US" b="1" dirty="0" smtClean="0"/>
              <a:t>purposes.</a:t>
            </a:r>
            <a:r>
              <a:rPr lang="pl-PL" b="1" dirty="0" smtClean="0"/>
              <a:t> </a:t>
            </a:r>
            <a:r>
              <a:rPr lang="en-US" b="1" dirty="0" smtClean="0"/>
              <a:t>The </a:t>
            </a:r>
            <a:r>
              <a:rPr lang="en-US" b="1" dirty="0"/>
              <a:t>reality is very different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032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General </a:t>
            </a:r>
            <a:r>
              <a:rPr lang="pl-PL" dirty="0" err="1" smtClean="0"/>
              <a:t>remarks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AT THE BEGINNING, IT IS IMPORTANT </a:t>
            </a:r>
            <a:r>
              <a:rPr lang="en-US" b="1" dirty="0" smtClean="0">
                <a:solidFill>
                  <a:srgbClr val="FF0000"/>
                </a:solidFill>
              </a:rPr>
              <a:t>TO READ THE WHOLE CASE </a:t>
            </a:r>
            <a:r>
              <a:rPr lang="en-US" b="1" dirty="0" smtClean="0"/>
              <a:t>(INCLUDING ANY ‘NOTA BENE’ PARTS</a:t>
            </a:r>
            <a:r>
              <a:rPr lang="pl-PL" b="1" dirty="0" smtClean="0"/>
              <a:t> AT THE END) </a:t>
            </a:r>
            <a:r>
              <a:rPr lang="pl-PL" b="1" dirty="0" smtClean="0">
                <a:solidFill>
                  <a:srgbClr val="FF0000"/>
                </a:solidFill>
              </a:rPr>
              <a:t>CAREFULLY</a:t>
            </a:r>
            <a:r>
              <a:rPr lang="pl-PL" b="1" dirty="0" smtClean="0"/>
              <a:t>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089945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Schema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err="1" smtClean="0"/>
              <a:t>Facts</a:t>
            </a:r>
            <a:r>
              <a:rPr lang="pl-PL" dirty="0" smtClean="0"/>
              <a:t> (</a:t>
            </a:r>
            <a:r>
              <a:rPr lang="pl-PL" dirty="0" err="1" smtClean="0"/>
              <a:t>better</a:t>
            </a:r>
            <a:r>
              <a:rPr lang="pl-PL" dirty="0" smtClean="0"/>
              <a:t> in </a:t>
            </a:r>
            <a:r>
              <a:rPr lang="pl-PL" dirty="0" err="1" smtClean="0"/>
              <a:t>chronological</a:t>
            </a:r>
            <a:r>
              <a:rPr lang="pl-PL" dirty="0" smtClean="0"/>
              <a:t> order)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 smtClean="0"/>
              <a:t>1…..</a:t>
            </a:r>
          </a:p>
          <a:p>
            <a:r>
              <a:rPr lang="pl-PL" dirty="0" smtClean="0"/>
              <a:t>2…..</a:t>
            </a:r>
          </a:p>
          <a:p>
            <a:r>
              <a:rPr lang="pl-PL" dirty="0" smtClean="0"/>
              <a:t>3…..</a:t>
            </a:r>
          </a:p>
          <a:p>
            <a:r>
              <a:rPr lang="pl-PL" dirty="0" smtClean="0"/>
              <a:t>4…..</a:t>
            </a:r>
          </a:p>
          <a:p>
            <a:r>
              <a:rPr lang="pl-PL" dirty="0" smtClean="0"/>
              <a:t>5…..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pl-PL" dirty="0" err="1" smtClean="0"/>
              <a:t>Questions</a:t>
            </a:r>
            <a:r>
              <a:rPr lang="pl-PL" dirty="0" smtClean="0"/>
              <a:t> (</a:t>
            </a:r>
            <a:r>
              <a:rPr lang="pl-PL" dirty="0" err="1" smtClean="0"/>
              <a:t>general</a:t>
            </a:r>
            <a:r>
              <a:rPr lang="pl-PL" dirty="0" smtClean="0"/>
              <a:t> and </a:t>
            </a:r>
            <a:r>
              <a:rPr lang="pl-PL" dirty="0" err="1" smtClean="0"/>
              <a:t>detailed</a:t>
            </a:r>
            <a:r>
              <a:rPr lang="pl-PL" dirty="0" smtClean="0"/>
              <a:t>)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 smtClean="0"/>
              <a:t>1….</a:t>
            </a:r>
          </a:p>
          <a:p>
            <a:r>
              <a:rPr lang="pl-PL" dirty="0" smtClean="0"/>
              <a:t>2….</a:t>
            </a:r>
          </a:p>
          <a:p>
            <a:r>
              <a:rPr lang="pl-PL" dirty="0" smtClean="0"/>
              <a:t>3….</a:t>
            </a:r>
          </a:p>
          <a:p>
            <a:r>
              <a:rPr lang="pl-PL" dirty="0" smtClean="0"/>
              <a:t>4….</a:t>
            </a:r>
          </a:p>
          <a:p>
            <a:r>
              <a:rPr lang="pl-PL" dirty="0" smtClean="0"/>
              <a:t>5….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400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Analysis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err="1" smtClean="0"/>
              <a:t>What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the </a:t>
            </a:r>
            <a:r>
              <a:rPr lang="pl-PL" dirty="0" err="1" smtClean="0"/>
              <a:t>facts</a:t>
            </a:r>
            <a:r>
              <a:rPr lang="pl-PL" dirty="0" smtClean="0"/>
              <a:t>?</a:t>
            </a:r>
          </a:p>
          <a:p>
            <a:r>
              <a:rPr lang="pl-PL" dirty="0" err="1" smtClean="0"/>
              <a:t>What</a:t>
            </a:r>
            <a:r>
              <a:rPr lang="pl-PL" dirty="0" smtClean="0"/>
              <a:t> law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applicable</a:t>
            </a:r>
            <a:r>
              <a:rPr lang="pl-PL" dirty="0" smtClean="0"/>
              <a:t>?</a:t>
            </a:r>
          </a:p>
          <a:p>
            <a:r>
              <a:rPr lang="pl-PL" dirty="0" err="1" smtClean="0"/>
              <a:t>What</a:t>
            </a:r>
            <a:r>
              <a:rPr lang="pl-PL" dirty="0" smtClean="0"/>
              <a:t> </a:t>
            </a:r>
            <a:r>
              <a:rPr lang="pl-PL" dirty="0" err="1" smtClean="0"/>
              <a:t>problems</a:t>
            </a:r>
            <a:r>
              <a:rPr lang="pl-PL" dirty="0" smtClean="0"/>
              <a:t> we </a:t>
            </a:r>
            <a:r>
              <a:rPr lang="pl-PL" dirty="0" err="1" smtClean="0"/>
              <a:t>have</a:t>
            </a:r>
            <a:r>
              <a:rPr lang="pl-PL" dirty="0" smtClean="0"/>
              <a:t> ?– </a:t>
            </a:r>
            <a:r>
              <a:rPr lang="pl-PL" dirty="0" err="1"/>
              <a:t>m</a:t>
            </a:r>
            <a:r>
              <a:rPr lang="pl-PL" dirty="0" err="1" smtClean="0">
                <a:effectLst/>
              </a:rPr>
              <a:t>ain</a:t>
            </a:r>
            <a:r>
              <a:rPr lang="pl-PL" dirty="0" smtClean="0">
                <a:effectLst/>
              </a:rPr>
              <a:t> and </a:t>
            </a:r>
            <a:r>
              <a:rPr lang="pl-PL" dirty="0" err="1" smtClean="0">
                <a:effectLst/>
              </a:rPr>
              <a:t>detailed</a:t>
            </a:r>
            <a:r>
              <a:rPr lang="pl-PL" dirty="0" smtClean="0">
                <a:effectLst/>
              </a:rPr>
              <a:t> </a:t>
            </a:r>
            <a:r>
              <a:rPr lang="pl-PL" dirty="0" err="1" smtClean="0">
                <a:effectLst/>
              </a:rPr>
              <a:t>problems</a:t>
            </a:r>
            <a:endParaRPr lang="pl-PL" dirty="0" smtClean="0">
              <a:effectLst/>
            </a:endParaRPr>
          </a:p>
          <a:p>
            <a:r>
              <a:rPr lang="pl-PL" dirty="0" err="1" smtClean="0"/>
              <a:t>P</a:t>
            </a:r>
            <a:r>
              <a:rPr lang="pl-PL" dirty="0" err="1" smtClean="0">
                <a:effectLst/>
              </a:rPr>
              <a:t>rocess</a:t>
            </a:r>
            <a:r>
              <a:rPr lang="pl-PL" dirty="0" smtClean="0">
                <a:effectLst/>
              </a:rPr>
              <a:t> of </a:t>
            </a:r>
            <a:r>
              <a:rPr lang="pl-PL" dirty="0" err="1" smtClean="0">
                <a:effectLst/>
              </a:rPr>
              <a:t>subsumption</a:t>
            </a:r>
            <a:endParaRPr lang="pl-PL" dirty="0" smtClean="0"/>
          </a:p>
          <a:p>
            <a:r>
              <a:rPr lang="pl-PL" dirty="0" err="1" smtClean="0"/>
              <a:t>Explanation</a:t>
            </a:r>
            <a:r>
              <a:rPr lang="pl-PL" dirty="0" smtClean="0"/>
              <a:t> (</a:t>
            </a:r>
            <a:r>
              <a:rPr lang="pl-PL" dirty="0" err="1" smtClean="0"/>
              <a:t>reasons</a:t>
            </a:r>
            <a:r>
              <a:rPr lang="pl-PL" dirty="0" smtClean="0"/>
              <a:t>)</a:t>
            </a:r>
          </a:p>
          <a:p>
            <a:r>
              <a:rPr lang="pl-PL" dirty="0" err="1" smtClean="0"/>
              <a:t>Conclusions</a:t>
            </a:r>
            <a:endParaRPr lang="pl-PL" dirty="0" smtClean="0"/>
          </a:p>
          <a:p>
            <a:r>
              <a:rPr lang="pl-PL" dirty="0" err="1" smtClean="0"/>
              <a:t>Justification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8070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Answer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Solution of the problem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942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Justification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Giving</a:t>
            </a:r>
            <a:r>
              <a:rPr lang="pl-PL" dirty="0" smtClean="0"/>
              <a:t> </a:t>
            </a:r>
            <a:r>
              <a:rPr lang="pl-PL" dirty="0" err="1" smtClean="0"/>
              <a:t>reasons</a:t>
            </a:r>
            <a:r>
              <a:rPr lang="pl-PL" dirty="0" smtClean="0"/>
              <a:t> of the </a:t>
            </a:r>
            <a:r>
              <a:rPr lang="pl-PL" dirty="0" err="1" smtClean="0"/>
              <a:t>answer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449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General </a:t>
            </a:r>
            <a:r>
              <a:rPr lang="pl-PL" dirty="0" err="1" smtClean="0"/>
              <a:t>remarks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Afterwards, </a:t>
            </a:r>
            <a:r>
              <a:rPr lang="en-US" b="1" dirty="0">
                <a:solidFill>
                  <a:srgbClr val="FF0000"/>
                </a:solidFill>
              </a:rPr>
              <a:t>the legal problems and issues have to be </a:t>
            </a:r>
            <a:r>
              <a:rPr lang="en-US" b="1" dirty="0" smtClean="0">
                <a:solidFill>
                  <a:srgbClr val="FF0000"/>
                </a:solidFill>
              </a:rPr>
              <a:t>identified</a:t>
            </a:r>
            <a:r>
              <a:rPr lang="pl-PL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in </a:t>
            </a:r>
            <a:r>
              <a:rPr lang="en-US" b="1" dirty="0">
                <a:solidFill>
                  <a:srgbClr val="FF0000"/>
                </a:solidFill>
              </a:rPr>
              <a:t>order to structure your legal arguments. </a:t>
            </a:r>
            <a:r>
              <a:rPr lang="en-US" dirty="0"/>
              <a:t>The questions asked at the end of each </a:t>
            </a:r>
            <a:r>
              <a:rPr lang="en-US" dirty="0" smtClean="0"/>
              <a:t>case</a:t>
            </a:r>
            <a:r>
              <a:rPr lang="pl-PL" dirty="0" smtClean="0"/>
              <a:t> </a:t>
            </a:r>
            <a:r>
              <a:rPr lang="en-US" dirty="0" smtClean="0"/>
              <a:t>will </a:t>
            </a:r>
            <a:r>
              <a:rPr lang="en-US" dirty="0"/>
              <a:t>help you determine the relevant legal problems to be dealt with in this case. It </a:t>
            </a:r>
            <a:r>
              <a:rPr lang="en-US" dirty="0" smtClean="0"/>
              <a:t>is</a:t>
            </a:r>
            <a:r>
              <a:rPr lang="pl-PL" dirty="0" smtClean="0"/>
              <a:t> </a:t>
            </a:r>
            <a:r>
              <a:rPr lang="en-US" dirty="0" smtClean="0"/>
              <a:t>important </a:t>
            </a:r>
            <a:r>
              <a:rPr lang="en-US" dirty="0"/>
              <a:t>to stress here that you should </a:t>
            </a:r>
            <a:r>
              <a:rPr lang="en-US" i="1" dirty="0"/>
              <a:t>only answer the question asked</a:t>
            </a:r>
            <a:r>
              <a:rPr lang="en-US" dirty="0"/>
              <a:t>, regardless </a:t>
            </a:r>
            <a:r>
              <a:rPr lang="en-US" dirty="0" smtClean="0"/>
              <a:t>of</a:t>
            </a:r>
            <a:r>
              <a:rPr lang="pl-PL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fact that other legal issues might be present in the case as well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29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General </a:t>
            </a:r>
            <a:r>
              <a:rPr lang="pl-PL" dirty="0" err="1" smtClean="0"/>
              <a:t>remarks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highly advisable </a:t>
            </a:r>
            <a:r>
              <a:rPr lang="en-US" b="1" dirty="0">
                <a:solidFill>
                  <a:srgbClr val="FF0000"/>
                </a:solidFill>
              </a:rPr>
              <a:t>to make a plan of your solution of the case</a:t>
            </a:r>
            <a:r>
              <a:rPr lang="en-US" dirty="0"/>
              <a:t>. </a:t>
            </a:r>
            <a:r>
              <a:rPr lang="en-US" b="1" dirty="0"/>
              <a:t>This allows </a:t>
            </a:r>
            <a:r>
              <a:rPr lang="en-US" b="1" dirty="0" smtClean="0"/>
              <a:t>you</a:t>
            </a:r>
            <a:r>
              <a:rPr lang="pl-PL" b="1" dirty="0" smtClean="0"/>
              <a:t> </a:t>
            </a:r>
            <a:r>
              <a:rPr lang="en-US" b="1" dirty="0" smtClean="0"/>
              <a:t>to </a:t>
            </a:r>
            <a:r>
              <a:rPr lang="en-US" b="1" dirty="0"/>
              <a:t>verify if the structure of the solution is logical and correct and if you have </a:t>
            </a:r>
            <a:r>
              <a:rPr lang="en-US" b="1" dirty="0" smtClean="0"/>
              <a:t>forgotten</a:t>
            </a:r>
            <a:r>
              <a:rPr lang="pl-PL" b="1" dirty="0" smtClean="0"/>
              <a:t> </a:t>
            </a:r>
            <a:r>
              <a:rPr lang="en-US" b="1" dirty="0" smtClean="0"/>
              <a:t>any </a:t>
            </a:r>
            <a:r>
              <a:rPr lang="en-US" b="1" dirty="0"/>
              <a:t>elements</a:t>
            </a:r>
            <a:r>
              <a:rPr lang="en-US" dirty="0"/>
              <a:t>. Once the plan has been made, the writing stage starts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803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General </a:t>
            </a:r>
            <a:r>
              <a:rPr lang="pl-PL" dirty="0" err="1" smtClean="0"/>
              <a:t>remarks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First of all, </a:t>
            </a:r>
            <a:r>
              <a:rPr lang="en-US" b="1" dirty="0">
                <a:solidFill>
                  <a:srgbClr val="FF0000"/>
                </a:solidFill>
              </a:rPr>
              <a:t>you should identify the relevant legal </a:t>
            </a:r>
            <a:r>
              <a:rPr lang="en-US" b="1" i="1" dirty="0">
                <a:solidFill>
                  <a:srgbClr val="FF0000"/>
                </a:solidFill>
              </a:rPr>
              <a:t>issue </a:t>
            </a:r>
            <a:r>
              <a:rPr lang="en-US" b="1" dirty="0">
                <a:solidFill>
                  <a:srgbClr val="FF0000"/>
                </a:solidFill>
              </a:rPr>
              <a:t>or issues in the case</a:t>
            </a:r>
            <a:r>
              <a:rPr lang="en-US" dirty="0"/>
              <a:t>. </a:t>
            </a:r>
            <a:r>
              <a:rPr lang="en-US" dirty="0" smtClean="0"/>
              <a:t>For</a:t>
            </a:r>
            <a:r>
              <a:rPr lang="pl-PL" dirty="0" smtClean="0"/>
              <a:t> </a:t>
            </a:r>
            <a:r>
              <a:rPr lang="en-US" dirty="0" smtClean="0"/>
              <a:t>example</a:t>
            </a:r>
            <a:r>
              <a:rPr lang="en-US" dirty="0"/>
              <a:t>, is there a problem in relation to a treaty, or is the issue rather use of </a:t>
            </a:r>
            <a:r>
              <a:rPr lang="en-US" dirty="0" smtClean="0"/>
              <a:t>force?</a:t>
            </a:r>
            <a:r>
              <a:rPr lang="pl-PL" dirty="0" smtClean="0"/>
              <a:t> </a:t>
            </a:r>
            <a:r>
              <a:rPr lang="en-US" b="1" dirty="0" smtClean="0"/>
              <a:t>You </a:t>
            </a:r>
            <a:r>
              <a:rPr lang="en-US" b="1" dirty="0"/>
              <a:t>should not simply rewrite the entire case, but determine the legal issues that </a:t>
            </a:r>
            <a:r>
              <a:rPr lang="en-US" b="1" dirty="0" smtClean="0"/>
              <a:t>need</a:t>
            </a:r>
            <a:r>
              <a:rPr lang="pl-PL" b="1" dirty="0" smtClean="0"/>
              <a:t> </a:t>
            </a:r>
            <a:r>
              <a:rPr lang="en-US" b="1" dirty="0" smtClean="0"/>
              <a:t>to </a:t>
            </a:r>
            <a:r>
              <a:rPr lang="en-US" b="1" dirty="0"/>
              <a:t>be solved in function of the questions asked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882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General </a:t>
            </a:r>
            <a:r>
              <a:rPr lang="pl-PL" dirty="0" err="1" smtClean="0"/>
              <a:t>remarks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you have </a:t>
            </a:r>
            <a:r>
              <a:rPr lang="en-US" dirty="0" smtClean="0"/>
              <a:t>identified </a:t>
            </a:r>
            <a:r>
              <a:rPr lang="en-US" dirty="0"/>
              <a:t>the issues that need to be determined, </a:t>
            </a:r>
            <a:r>
              <a:rPr lang="en-US" b="1" dirty="0">
                <a:solidFill>
                  <a:srgbClr val="FF0000"/>
                </a:solidFill>
              </a:rPr>
              <a:t>you have to set </a:t>
            </a:r>
            <a:r>
              <a:rPr lang="en-US" b="1" dirty="0" smtClean="0">
                <a:solidFill>
                  <a:srgbClr val="FF0000"/>
                </a:solidFill>
              </a:rPr>
              <a:t>out</a:t>
            </a:r>
            <a:r>
              <a:rPr lang="pl-PL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the </a:t>
            </a:r>
            <a:r>
              <a:rPr lang="en-US" b="1" i="1" dirty="0">
                <a:solidFill>
                  <a:srgbClr val="FF0000"/>
                </a:solidFill>
              </a:rPr>
              <a:t>law that is applicable </a:t>
            </a:r>
            <a:r>
              <a:rPr lang="en-US" b="1" dirty="0" smtClean="0">
                <a:solidFill>
                  <a:srgbClr val="FF0000"/>
                </a:solidFill>
              </a:rPr>
              <a:t>specifically </a:t>
            </a:r>
            <a:r>
              <a:rPr lang="en-US" b="1" dirty="0">
                <a:solidFill>
                  <a:srgbClr val="FF0000"/>
                </a:solidFill>
              </a:rPr>
              <a:t>to your issues</a:t>
            </a:r>
            <a:r>
              <a:rPr lang="en-US" dirty="0"/>
              <a:t>. </a:t>
            </a:r>
            <a:r>
              <a:rPr lang="en-US" b="1" dirty="0"/>
              <a:t>It is necessary to cite and </a:t>
            </a:r>
            <a:r>
              <a:rPr lang="en-US" b="1" dirty="0" smtClean="0"/>
              <a:t>explain</a:t>
            </a:r>
            <a:r>
              <a:rPr lang="pl-PL" b="1" dirty="0" smtClean="0"/>
              <a:t> the </a:t>
            </a:r>
            <a:r>
              <a:rPr lang="pl-PL" b="1" dirty="0"/>
              <a:t>‘</a:t>
            </a:r>
            <a:r>
              <a:rPr lang="pl-PL" b="1" dirty="0" err="1"/>
              <a:t>relevant</a:t>
            </a:r>
            <a:r>
              <a:rPr lang="pl-PL" b="1" dirty="0"/>
              <a:t> law’.</a:t>
            </a:r>
          </a:p>
        </p:txBody>
      </p:sp>
    </p:spTree>
    <p:extLst>
      <p:ext uri="{BB962C8B-B14F-4D97-AF65-F5344CB8AC3E}">
        <p14:creationId xmlns:p14="http://schemas.microsoft.com/office/powerpoint/2010/main" val="2661848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General </a:t>
            </a:r>
            <a:r>
              <a:rPr lang="pl-PL" dirty="0" err="1" smtClean="0"/>
              <a:t>remarks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Afterwards, </a:t>
            </a:r>
            <a:r>
              <a:rPr lang="en-US" b="1" dirty="0">
                <a:solidFill>
                  <a:srgbClr val="FF0000"/>
                </a:solidFill>
              </a:rPr>
              <a:t>you have to </a:t>
            </a:r>
            <a:r>
              <a:rPr lang="en-US" b="1" i="1" dirty="0">
                <a:solidFill>
                  <a:srgbClr val="FF0000"/>
                </a:solidFill>
              </a:rPr>
              <a:t>apply the law to the facts </a:t>
            </a:r>
            <a:r>
              <a:rPr lang="en-US" b="1" dirty="0">
                <a:solidFill>
                  <a:srgbClr val="FF0000"/>
                </a:solidFill>
              </a:rPr>
              <a:t>of your case</a:t>
            </a:r>
            <a:r>
              <a:rPr lang="en-US" dirty="0"/>
              <a:t>. </a:t>
            </a:r>
            <a:r>
              <a:rPr lang="en-US" b="1" dirty="0"/>
              <a:t>This is the </a:t>
            </a:r>
            <a:r>
              <a:rPr lang="en-US" b="1" dirty="0" smtClean="0"/>
              <a:t>reasoning</a:t>
            </a:r>
            <a:r>
              <a:rPr lang="pl-PL" b="1" dirty="0" smtClean="0"/>
              <a:t> </a:t>
            </a:r>
            <a:r>
              <a:rPr lang="en-US" b="1" dirty="0" smtClean="0"/>
              <a:t>part </a:t>
            </a:r>
            <a:r>
              <a:rPr lang="en-US" b="1" dirty="0"/>
              <a:t>of your solution and you should clearly indicate why, or why not, you </a:t>
            </a:r>
            <a:r>
              <a:rPr lang="en-US" b="1" dirty="0" smtClean="0"/>
              <a:t>consider</a:t>
            </a:r>
            <a:r>
              <a:rPr lang="pl-PL" b="1" dirty="0" smtClean="0"/>
              <a:t> </a:t>
            </a:r>
            <a:r>
              <a:rPr lang="en-US" b="1" dirty="0" smtClean="0"/>
              <a:t>that </a:t>
            </a:r>
            <a:r>
              <a:rPr lang="en-US" b="1" dirty="0"/>
              <a:t>this rule is applicable to this situation</a:t>
            </a:r>
            <a:r>
              <a:rPr lang="en-US" dirty="0"/>
              <a:t>. </a:t>
            </a:r>
            <a:r>
              <a:rPr lang="en-US" b="1" dirty="0">
                <a:solidFill>
                  <a:srgbClr val="FF0000"/>
                </a:solidFill>
              </a:rPr>
              <a:t>It is essential to </a:t>
            </a:r>
            <a:r>
              <a:rPr lang="en-US" b="1" dirty="0" smtClean="0">
                <a:solidFill>
                  <a:srgbClr val="FF0000"/>
                </a:solidFill>
              </a:rPr>
              <a:t>find </a:t>
            </a:r>
            <a:r>
              <a:rPr lang="en-US" b="1" dirty="0">
                <a:solidFill>
                  <a:srgbClr val="FF0000"/>
                </a:solidFill>
              </a:rPr>
              <a:t>evidence in the </a:t>
            </a:r>
            <a:r>
              <a:rPr lang="en-US" b="1" dirty="0" smtClean="0">
                <a:solidFill>
                  <a:srgbClr val="FF0000"/>
                </a:solidFill>
              </a:rPr>
              <a:t>facts</a:t>
            </a:r>
            <a:r>
              <a:rPr lang="pl-PL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of </a:t>
            </a:r>
            <a:r>
              <a:rPr lang="en-US" b="1" dirty="0">
                <a:solidFill>
                  <a:srgbClr val="FF0000"/>
                </a:solidFill>
              </a:rPr>
              <a:t>the case to support all of your conclusions</a:t>
            </a:r>
            <a:r>
              <a:rPr lang="en-US" dirty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61029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General </a:t>
            </a:r>
            <a:r>
              <a:rPr lang="pl-PL" dirty="0" err="1" smtClean="0"/>
              <a:t>remarks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Finally, </a:t>
            </a:r>
            <a:r>
              <a:rPr lang="en-US" b="1" dirty="0">
                <a:solidFill>
                  <a:srgbClr val="FF0000"/>
                </a:solidFill>
              </a:rPr>
              <a:t>never forget to </a:t>
            </a:r>
            <a:r>
              <a:rPr lang="en-US" b="1" i="1" dirty="0">
                <a:solidFill>
                  <a:srgbClr val="FF0000"/>
                </a:solidFill>
              </a:rPr>
              <a:t>conclude </a:t>
            </a:r>
            <a:r>
              <a:rPr lang="en-US" b="1" dirty="0">
                <a:solidFill>
                  <a:srgbClr val="FF0000"/>
                </a:solidFill>
              </a:rPr>
              <a:t>on all the issues, even if this means writing </a:t>
            </a:r>
            <a:r>
              <a:rPr lang="en-US" b="1" dirty="0" smtClean="0">
                <a:solidFill>
                  <a:srgbClr val="FF0000"/>
                </a:solidFill>
              </a:rPr>
              <a:t>several</a:t>
            </a:r>
            <a:r>
              <a:rPr lang="pl-PL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intermediary conclusions </a:t>
            </a:r>
            <a:r>
              <a:rPr lang="en-US" b="1" dirty="0">
                <a:solidFill>
                  <a:srgbClr val="FF0000"/>
                </a:solidFill>
              </a:rPr>
              <a:t>(after each issue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r>
              <a:rPr lang="pl-PL" dirty="0" smtClean="0"/>
              <a:t>!!!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11195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following is a schema proposed for the successful resolution of cases: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l-PL" b="1" i="1" dirty="0" err="1"/>
              <a:t>Question</a:t>
            </a:r>
            <a:r>
              <a:rPr lang="pl-PL" b="1" i="1" dirty="0"/>
              <a:t> </a:t>
            </a:r>
            <a:r>
              <a:rPr lang="pl-PL" b="1" i="1" dirty="0" err="1"/>
              <a:t>asked</a:t>
            </a:r>
            <a:r>
              <a:rPr lang="pl-PL" i="1" dirty="0"/>
              <a:t>:</a:t>
            </a:r>
          </a:p>
          <a:p>
            <a:r>
              <a:rPr lang="en-US" b="1" dirty="0"/>
              <a:t>1. Applicable law in general </a:t>
            </a:r>
            <a:r>
              <a:rPr lang="en-US" dirty="0"/>
              <a:t>(</a:t>
            </a:r>
            <a:r>
              <a:rPr lang="en-US" dirty="0" err="1"/>
              <a:t>eg</a:t>
            </a:r>
            <a:r>
              <a:rPr lang="en-US" dirty="0"/>
              <a:t> Vienna Convention on the Law of Treaties)</a:t>
            </a:r>
          </a:p>
          <a:p>
            <a:r>
              <a:rPr lang="en-US" b="1" dirty="0"/>
              <a:t>2. Issue 1 </a:t>
            </a:r>
            <a:r>
              <a:rPr lang="en-US" dirty="0"/>
              <a:t>(</a:t>
            </a:r>
            <a:r>
              <a:rPr lang="en-US" dirty="0" err="1"/>
              <a:t>eg</a:t>
            </a:r>
            <a:r>
              <a:rPr lang="en-US" dirty="0"/>
              <a:t> invalidity of the treaty on basis of Article 46 VCLT)</a:t>
            </a:r>
          </a:p>
          <a:p>
            <a:r>
              <a:rPr lang="en-US" dirty="0"/>
              <a:t>(a) set out the relevant legal facts for issue 1</a:t>
            </a:r>
          </a:p>
          <a:p>
            <a:r>
              <a:rPr lang="en-US" dirty="0"/>
              <a:t>(b) set out, explain and develop the applicable law to issue 1, where necessary</a:t>
            </a:r>
          </a:p>
          <a:p>
            <a:r>
              <a:rPr lang="en-US" dirty="0"/>
              <a:t>complemented with case law and academic writing</a:t>
            </a:r>
          </a:p>
          <a:p>
            <a:r>
              <a:rPr lang="en-US" dirty="0"/>
              <a:t>(c) application of the law of issue 1 to the facts of issue 1</a:t>
            </a:r>
          </a:p>
          <a:p>
            <a:r>
              <a:rPr lang="en-US" dirty="0"/>
              <a:t>(d) conclusion of issue 1</a:t>
            </a:r>
          </a:p>
          <a:p>
            <a:r>
              <a:rPr lang="en-US" dirty="0"/>
              <a:t>3</a:t>
            </a:r>
            <a:r>
              <a:rPr lang="en-US" b="1" dirty="0"/>
              <a:t>. Issue 2 </a:t>
            </a:r>
            <a:r>
              <a:rPr lang="en-US" dirty="0"/>
              <a:t>(</a:t>
            </a:r>
            <a:r>
              <a:rPr lang="en-US" dirty="0" err="1"/>
              <a:t>eg</a:t>
            </a:r>
            <a:r>
              <a:rPr lang="en-US" dirty="0"/>
              <a:t> termination of the treaty based on Article 60 VCLT)</a:t>
            </a:r>
          </a:p>
          <a:p>
            <a:r>
              <a:rPr lang="en-US" dirty="0"/>
              <a:t>(a) set out the relevant legal facts for issue </a:t>
            </a:r>
            <a:r>
              <a:rPr lang="en-US" dirty="0" smtClean="0"/>
              <a:t>2</a:t>
            </a:r>
            <a:endParaRPr lang="en-US" dirty="0"/>
          </a:p>
          <a:p>
            <a:r>
              <a:rPr lang="en-US" dirty="0"/>
              <a:t>(b) set out, explain and develop the applicable law to issue 2, where necessary</a:t>
            </a:r>
          </a:p>
          <a:p>
            <a:r>
              <a:rPr lang="en-US" dirty="0"/>
              <a:t>complemented with case law and academic writing</a:t>
            </a:r>
          </a:p>
          <a:p>
            <a:r>
              <a:rPr lang="en-US" dirty="0"/>
              <a:t>(c) application of the law of issue 2 to the facts of issue 2</a:t>
            </a:r>
          </a:p>
          <a:p>
            <a:r>
              <a:rPr lang="en-US" dirty="0"/>
              <a:t>(d) conclusion of issue 2</a:t>
            </a:r>
          </a:p>
          <a:p>
            <a:r>
              <a:rPr lang="pl-PL" dirty="0"/>
              <a:t>4. </a:t>
            </a:r>
            <a:r>
              <a:rPr lang="pl-PL" b="1" dirty="0" err="1"/>
              <a:t>Issue</a:t>
            </a:r>
            <a:r>
              <a:rPr lang="pl-PL" b="1" dirty="0"/>
              <a:t> x</a:t>
            </a:r>
          </a:p>
          <a:p>
            <a:r>
              <a:rPr lang="pl-PL" dirty="0" err="1"/>
              <a:t>Etc</a:t>
            </a:r>
            <a:endParaRPr lang="pl-PL" dirty="0"/>
          </a:p>
          <a:p>
            <a:r>
              <a:rPr lang="en-US" dirty="0"/>
              <a:t>5. </a:t>
            </a:r>
            <a:r>
              <a:rPr lang="en-US" b="1" dirty="0"/>
              <a:t>General conclusion on the question asked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88686470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1543</Words>
  <Application>Microsoft Office PowerPoint</Application>
  <PresentationFormat>Pokaz na ekranie (4:3)</PresentationFormat>
  <Paragraphs>84</Paragraphs>
  <Slides>23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4" baseType="lpstr">
      <vt:lpstr>Motyw pakietu Office</vt:lpstr>
      <vt:lpstr>How to solve the legal case</vt:lpstr>
      <vt:lpstr>General remarks</vt:lpstr>
      <vt:lpstr>General remarks</vt:lpstr>
      <vt:lpstr>General remarks</vt:lpstr>
      <vt:lpstr>General remarks</vt:lpstr>
      <vt:lpstr>General remarks</vt:lpstr>
      <vt:lpstr>General remarks</vt:lpstr>
      <vt:lpstr>General remarks</vt:lpstr>
      <vt:lpstr>The following is a schema proposed for the successful resolution of cases:</vt:lpstr>
      <vt:lpstr>IMPORTANT</vt:lpstr>
      <vt:lpstr>IMPORTANT</vt:lpstr>
      <vt:lpstr>Some advice on how to deal with practical cases (schema)</vt:lpstr>
      <vt:lpstr>How to start with a practical case</vt:lpstr>
      <vt:lpstr>Legal syllogism when many conditions have to be examined</vt:lpstr>
      <vt:lpstr>Prezentacja programu PowerPoint</vt:lpstr>
      <vt:lpstr>Answer the question asked</vt:lpstr>
      <vt:lpstr>Arguments invoked by the parties</vt:lpstr>
      <vt:lpstr>Chronology of events</vt:lpstr>
      <vt:lpstr>Argumentation</vt:lpstr>
      <vt:lpstr>Schema</vt:lpstr>
      <vt:lpstr>Analysis</vt:lpstr>
      <vt:lpstr>Answer</vt:lpstr>
      <vt:lpstr>Justification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Wnukiewicz-Kozlowska Agata</dc:creator>
  <cp:lastModifiedBy>Wnukiewicz-Kozlowska Agata</cp:lastModifiedBy>
  <cp:revision>6</cp:revision>
  <dcterms:created xsi:type="dcterms:W3CDTF">2014-10-23T06:33:06Z</dcterms:created>
  <dcterms:modified xsi:type="dcterms:W3CDTF">2014-10-23T07:11:04Z</dcterms:modified>
</cp:coreProperties>
</file>