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4"/>
  </p:notesMasterIdLst>
  <p:sldIdLst>
    <p:sldId id="256" r:id="rId2"/>
    <p:sldId id="257" r:id="rId3"/>
    <p:sldId id="382" r:id="rId4"/>
    <p:sldId id="381" r:id="rId5"/>
    <p:sldId id="258" r:id="rId6"/>
    <p:sldId id="365" r:id="rId7"/>
    <p:sldId id="366" r:id="rId8"/>
    <p:sldId id="329" r:id="rId9"/>
    <p:sldId id="259" r:id="rId10"/>
    <p:sldId id="367" r:id="rId11"/>
    <p:sldId id="330" r:id="rId12"/>
    <p:sldId id="331" r:id="rId13"/>
    <p:sldId id="260" r:id="rId14"/>
    <p:sldId id="328" r:id="rId15"/>
    <p:sldId id="264" r:id="rId16"/>
    <p:sldId id="265" r:id="rId17"/>
    <p:sldId id="266" r:id="rId18"/>
    <p:sldId id="267" r:id="rId19"/>
    <p:sldId id="268" r:id="rId20"/>
    <p:sldId id="288" r:id="rId21"/>
    <p:sldId id="274" r:id="rId22"/>
    <p:sldId id="275" r:id="rId23"/>
    <p:sldId id="276" r:id="rId24"/>
    <p:sldId id="277" r:id="rId25"/>
    <p:sldId id="278" r:id="rId26"/>
    <p:sldId id="369" r:id="rId27"/>
    <p:sldId id="370" r:id="rId28"/>
    <p:sldId id="371" r:id="rId29"/>
    <p:sldId id="373" r:id="rId30"/>
    <p:sldId id="374" r:id="rId31"/>
    <p:sldId id="375" r:id="rId32"/>
    <p:sldId id="376" r:id="rId33"/>
    <p:sldId id="377" r:id="rId34"/>
    <p:sldId id="378" r:id="rId35"/>
    <p:sldId id="379" r:id="rId36"/>
    <p:sldId id="380" r:id="rId37"/>
    <p:sldId id="279" r:id="rId38"/>
    <p:sldId id="280" r:id="rId39"/>
    <p:sldId id="281" r:id="rId40"/>
    <p:sldId id="282" r:id="rId41"/>
    <p:sldId id="284" r:id="rId42"/>
    <p:sldId id="283" r:id="rId43"/>
    <p:sldId id="285" r:id="rId44"/>
    <p:sldId id="286" r:id="rId45"/>
    <p:sldId id="332" r:id="rId46"/>
    <p:sldId id="333" r:id="rId47"/>
    <p:sldId id="334" r:id="rId48"/>
    <p:sldId id="335" r:id="rId49"/>
    <p:sldId id="336" r:id="rId50"/>
    <p:sldId id="337" r:id="rId51"/>
    <p:sldId id="338" r:id="rId52"/>
    <p:sldId id="339" r:id="rId53"/>
    <p:sldId id="340" r:id="rId54"/>
    <p:sldId id="341" r:id="rId55"/>
    <p:sldId id="342" r:id="rId56"/>
    <p:sldId id="343" r:id="rId57"/>
    <p:sldId id="344" r:id="rId58"/>
    <p:sldId id="368" r:id="rId59"/>
    <p:sldId id="345" r:id="rId60"/>
    <p:sldId id="346" r:id="rId61"/>
    <p:sldId id="347" r:id="rId62"/>
    <p:sldId id="348" r:id="rId63"/>
    <p:sldId id="349" r:id="rId64"/>
    <p:sldId id="350" r:id="rId65"/>
    <p:sldId id="351" r:id="rId66"/>
    <p:sldId id="352" r:id="rId67"/>
    <p:sldId id="353" r:id="rId68"/>
    <p:sldId id="354" r:id="rId69"/>
    <p:sldId id="355" r:id="rId70"/>
    <p:sldId id="356" r:id="rId71"/>
    <p:sldId id="357" r:id="rId72"/>
    <p:sldId id="358" r:id="rId73"/>
    <p:sldId id="359" r:id="rId74"/>
    <p:sldId id="360" r:id="rId75"/>
    <p:sldId id="361" r:id="rId76"/>
    <p:sldId id="362" r:id="rId77"/>
    <p:sldId id="363" r:id="rId78"/>
    <p:sldId id="364" r:id="rId79"/>
    <p:sldId id="298" r:id="rId80"/>
    <p:sldId id="299" r:id="rId81"/>
    <p:sldId id="300" r:id="rId82"/>
    <p:sldId id="295" r:id="rId83"/>
    <p:sldId id="308" r:id="rId84"/>
    <p:sldId id="309" r:id="rId85"/>
    <p:sldId id="310" r:id="rId86"/>
    <p:sldId id="311" r:id="rId87"/>
    <p:sldId id="312" r:id="rId88"/>
    <p:sldId id="313" r:id="rId89"/>
    <p:sldId id="314" r:id="rId90"/>
    <p:sldId id="315" r:id="rId91"/>
    <p:sldId id="316" r:id="rId92"/>
    <p:sldId id="317" r:id="rId93"/>
    <p:sldId id="318" r:id="rId94"/>
    <p:sldId id="319" r:id="rId95"/>
    <p:sldId id="320" r:id="rId96"/>
    <p:sldId id="321" r:id="rId97"/>
    <p:sldId id="322" r:id="rId98"/>
    <p:sldId id="323" r:id="rId99"/>
    <p:sldId id="324" r:id="rId100"/>
    <p:sldId id="325" r:id="rId101"/>
    <p:sldId id="326" r:id="rId102"/>
    <p:sldId id="327" r:id="rId10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8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notesMaster" Target="notesMasters/notesMaster1.xml"/><Relationship Id="rId105" Type="http://schemas.openxmlformats.org/officeDocument/2006/relationships/printerSettings" Target="printerSettings/printerSettings1.bin"/><Relationship Id="rId106" Type="http://schemas.openxmlformats.org/officeDocument/2006/relationships/presProps" Target="presProps.xml"/><Relationship Id="rId10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theme" Target="theme/theme1.xml"/><Relationship Id="rId10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42B218-F799-5F41-94C2-8E23B6E84F2C}" type="datetimeFigureOut">
              <a:rPr lang="pl-PL" smtClean="0"/>
              <a:t>27.02.18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2F0BA-60B8-6545-AC1F-6B4A16F53922}" type="slidenum">
              <a:rPr lang="pl-PL" smtClean="0"/>
              <a:t>‹nr›</a:t>
            </a:fld>
            <a:endParaRPr lang="pl-PL"/>
          </a:p>
        </p:txBody>
      </p:sp>
    </p:spTree>
    <p:extLst>
      <p:ext uri="{BB962C8B-B14F-4D97-AF65-F5344CB8AC3E}">
        <p14:creationId xmlns:p14="http://schemas.microsoft.com/office/powerpoint/2010/main" val="12087661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54</a:t>
            </a:fld>
            <a:endParaRPr lang="pl-PL"/>
          </a:p>
        </p:txBody>
      </p:sp>
    </p:spTree>
    <p:extLst>
      <p:ext uri="{BB962C8B-B14F-4D97-AF65-F5344CB8AC3E}">
        <p14:creationId xmlns:p14="http://schemas.microsoft.com/office/powerpoint/2010/main" val="9165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l-PL" smtClean="0"/>
              <a:t>Kliknij, aby edytować styl</a:t>
            </a:r>
            <a:endParaRPr kumimoji="0" lang="en-US"/>
          </a:p>
        </p:txBody>
      </p:sp>
      <p:sp>
        <p:nvSpPr>
          <p:cNvPr id="9" name="Podtytuł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6400800" y="6355080"/>
            <a:ext cx="2286000" cy="365760"/>
          </a:xfrm>
        </p:spPr>
        <p:txBody>
          <a:bodyPr/>
          <a:lstStyle>
            <a:lvl1pPr>
              <a:defRPr sz="1400"/>
            </a:lvl1pPr>
          </a:lstStyle>
          <a:p>
            <a:fld id="{8C216115-0D9A-4AA8-AC2E-5FC503E7C1AB}" type="datetimeFigureOut">
              <a:rPr lang="pl-PL" smtClean="0"/>
              <a:pPr/>
              <a:t>27.02.18</a:t>
            </a:fld>
            <a:endParaRPr lang="pl-PL"/>
          </a:p>
        </p:txBody>
      </p:sp>
      <p:sp>
        <p:nvSpPr>
          <p:cNvPr id="17" name="Symbol zastępczy stopki 16"/>
          <p:cNvSpPr>
            <a:spLocks noGrp="1"/>
          </p:cNvSpPr>
          <p:nvPr>
            <p:ph type="ftr" sz="quarter" idx="11"/>
          </p:nvPr>
        </p:nvSpPr>
        <p:spPr>
          <a:xfrm>
            <a:off x="2898648" y="6355080"/>
            <a:ext cx="3474720" cy="365760"/>
          </a:xfrm>
        </p:spPr>
        <p:txBody>
          <a:bodyPr/>
          <a:lstStyle/>
          <a:p>
            <a:endParaRPr lang="pl-PL"/>
          </a:p>
        </p:txBody>
      </p:sp>
      <p:sp>
        <p:nvSpPr>
          <p:cNvPr id="29" name="Symbol zastępczy numeru slajdu 28"/>
          <p:cNvSpPr>
            <a:spLocks noGrp="1"/>
          </p:cNvSpPr>
          <p:nvPr>
            <p:ph type="sldNum" sz="quarter" idx="12"/>
          </p:nvPr>
        </p:nvSpPr>
        <p:spPr>
          <a:xfrm>
            <a:off x="1216152" y="6355080"/>
            <a:ext cx="1219200" cy="365760"/>
          </a:xfrm>
        </p:spPr>
        <p:txBody>
          <a:bodyPr/>
          <a:lstStyle/>
          <a:p>
            <a:fld id="{61C23BC5-AF2E-43EA-BB76-0EB650243B61}" type="slidenum">
              <a:rPr lang="pl-PL" smtClean="0"/>
              <a:pPr/>
              <a:t>‹nr›</a:t>
            </a:fld>
            <a:endParaRPr lang="pl-PL"/>
          </a:p>
        </p:txBody>
      </p:sp>
      <p:sp>
        <p:nvSpPr>
          <p:cNvPr id="21" name="Prostokąt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Prostokąt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Prostokąt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Prostokąt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8C216115-0D9A-4AA8-AC2E-5FC503E7C1AB}" type="datetimeFigureOut">
              <a:rPr lang="pl-PL" smtClean="0"/>
              <a:pPr/>
              <a:t>27.02.18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1C23BC5-AF2E-43EA-BB76-0EB650243B61}" type="slidenum">
              <a:rPr lang="pl-PL" smtClean="0"/>
              <a:pPr/>
              <a:t>‹nr›</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8C216115-0D9A-4AA8-AC2E-5FC503E7C1AB}" type="datetimeFigureOut">
              <a:rPr lang="pl-PL" smtClean="0"/>
              <a:pPr/>
              <a:t>27.02.18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1C23BC5-AF2E-43EA-BB76-0EB650243B61}" type="slidenum">
              <a:rPr lang="pl-PL" smtClean="0"/>
              <a:pPr/>
              <a:t>‹nr›</a:t>
            </a:fld>
            <a:endParaRPr lang="pl-PL"/>
          </a:p>
        </p:txBody>
      </p:sp>
      <p:sp>
        <p:nvSpPr>
          <p:cNvPr id="7" name="Łącznik prosty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ójkąt równoramienny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Łącznik prosty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8C216115-0D9A-4AA8-AC2E-5FC503E7C1AB}" type="datetimeFigureOut">
              <a:rPr lang="pl-PL" smtClean="0"/>
              <a:pPr/>
              <a:t>27.02.18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1C23BC5-AF2E-43EA-BB76-0EB650243B61}" type="slidenum">
              <a:rPr lang="pl-PL" smtClean="0"/>
              <a:pPr/>
              <a:t>‹nr›</a:t>
            </a:fld>
            <a:endParaRPr lang="pl-PL"/>
          </a:p>
        </p:txBody>
      </p:sp>
      <p:sp>
        <p:nvSpPr>
          <p:cNvPr id="8" name="Symbol zastępczy zawartości 7"/>
          <p:cNvSpPr>
            <a:spLocks noGrp="1"/>
          </p:cNvSpPr>
          <p:nvPr>
            <p:ph sz="quarter" idx="1"/>
          </p:nvPr>
        </p:nvSpPr>
        <p:spPr>
          <a:xfrm>
            <a:off x="457200" y="1219200"/>
            <a:ext cx="8229600"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6400800" y="6355080"/>
            <a:ext cx="2286000" cy="365760"/>
          </a:xfrm>
        </p:spPr>
        <p:txBody>
          <a:bodyPr/>
          <a:lstStyle/>
          <a:p>
            <a:fld id="{8C216115-0D9A-4AA8-AC2E-5FC503E7C1AB}" type="datetimeFigureOut">
              <a:rPr lang="pl-PL" smtClean="0"/>
              <a:pPr/>
              <a:t>27.02.18</a:t>
            </a:fld>
            <a:endParaRPr lang="pl-PL"/>
          </a:p>
        </p:txBody>
      </p:sp>
      <p:sp>
        <p:nvSpPr>
          <p:cNvPr id="5" name="Symbol zastępczy stopki 4"/>
          <p:cNvSpPr>
            <a:spLocks noGrp="1"/>
          </p:cNvSpPr>
          <p:nvPr>
            <p:ph type="ftr" sz="quarter" idx="11"/>
          </p:nvPr>
        </p:nvSpPr>
        <p:spPr>
          <a:xfrm>
            <a:off x="2898648" y="6355080"/>
            <a:ext cx="3474720" cy="365760"/>
          </a:xfrm>
        </p:spPr>
        <p:txBody>
          <a:bodyPr/>
          <a:lstStyle/>
          <a:p>
            <a:endParaRPr lang="pl-PL"/>
          </a:p>
        </p:txBody>
      </p:sp>
      <p:sp>
        <p:nvSpPr>
          <p:cNvPr id="6" name="Symbol zastępczy numeru slajdu 5"/>
          <p:cNvSpPr>
            <a:spLocks noGrp="1"/>
          </p:cNvSpPr>
          <p:nvPr>
            <p:ph type="sldNum" sz="quarter" idx="12"/>
          </p:nvPr>
        </p:nvSpPr>
        <p:spPr>
          <a:xfrm>
            <a:off x="1069848" y="6355080"/>
            <a:ext cx="1520952" cy="365760"/>
          </a:xfrm>
        </p:spPr>
        <p:txBody>
          <a:bodyPr/>
          <a:lstStyle/>
          <a:p>
            <a:fld id="{61C23BC5-AF2E-43EA-BB76-0EB650243B61}" type="slidenum">
              <a:rPr lang="pl-PL" smtClean="0"/>
              <a:pPr/>
              <a:t>‹nr›</a:t>
            </a:fld>
            <a:endParaRPr lang="pl-PL"/>
          </a:p>
        </p:txBody>
      </p:sp>
      <p:sp>
        <p:nvSpPr>
          <p:cNvPr id="7" name="Prostokąt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8C216115-0D9A-4AA8-AC2E-5FC503E7C1AB}" type="datetimeFigureOut">
              <a:rPr lang="pl-PL" smtClean="0"/>
              <a:pPr/>
              <a:t>27.02.18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1C23BC5-AF2E-43EA-BB76-0EB650243B61}" type="slidenum">
              <a:rPr lang="pl-PL" smtClean="0"/>
              <a:pPr/>
              <a:t>‹nr›</a:t>
            </a:fld>
            <a:endParaRPr lang="pl-PL"/>
          </a:p>
        </p:txBody>
      </p:sp>
      <p:sp>
        <p:nvSpPr>
          <p:cNvPr id="9" name="Symbol zastępczy zawartości 8"/>
          <p:cNvSpPr>
            <a:spLocks noGrp="1"/>
          </p:cNvSpPr>
          <p:nvPr>
            <p:ph sz="quarter" idx="1"/>
          </p:nvPr>
        </p:nvSpPr>
        <p:spPr>
          <a:xfrm>
            <a:off x="457200" y="1219200"/>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632198" y="1216152"/>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8C216115-0D9A-4AA8-AC2E-5FC503E7C1AB}" type="datetimeFigureOut">
              <a:rPr lang="pl-PL" smtClean="0"/>
              <a:pPr/>
              <a:t>27.02.18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1C23BC5-AF2E-43EA-BB76-0EB650243B61}" type="slidenum">
              <a:rPr lang="pl-PL" smtClean="0"/>
              <a:pPr/>
              <a:t>‹nr›</a:t>
            </a:fld>
            <a:endParaRPr lang="pl-PL"/>
          </a:p>
        </p:txBody>
      </p:sp>
      <p:sp>
        <p:nvSpPr>
          <p:cNvPr id="11" name="Symbol zastępczy zawartości 10"/>
          <p:cNvSpPr>
            <a:spLocks noGrp="1"/>
          </p:cNvSpPr>
          <p:nvPr>
            <p:ph sz="quarter" idx="2"/>
          </p:nvPr>
        </p:nvSpPr>
        <p:spPr>
          <a:xfrm>
            <a:off x="457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648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8C216115-0D9A-4AA8-AC2E-5FC503E7C1AB}" type="datetimeFigureOut">
              <a:rPr lang="pl-PL" smtClean="0"/>
              <a:pPr/>
              <a:t>27.02.18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1C23BC5-AF2E-43EA-BB76-0EB650243B61}" type="slidenum">
              <a:rPr lang="pl-PL" smtClean="0"/>
              <a:pPr/>
              <a:t>‹nr›</a:t>
            </a:fld>
            <a:endParaRPr lang="pl-PL"/>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C216115-0D9A-4AA8-AC2E-5FC503E7C1AB}" type="datetimeFigureOut">
              <a:rPr lang="pl-PL" smtClean="0"/>
              <a:pPr/>
              <a:t>27.02.18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1C23BC5-AF2E-43EA-BB76-0EB650243B61}" type="slidenum">
              <a:rPr lang="pl-PL" smtClean="0"/>
              <a:pPr/>
              <a:t>‹nr›</a:t>
            </a:fld>
            <a:endParaRPr lang="pl-PL"/>
          </a:p>
        </p:txBody>
      </p:sp>
      <p:sp>
        <p:nvSpPr>
          <p:cNvPr id="5" name="Łącznik prosty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8C216115-0D9A-4AA8-AC2E-5FC503E7C1AB}" type="datetimeFigureOut">
              <a:rPr lang="pl-PL" smtClean="0"/>
              <a:pPr/>
              <a:t>27.02.18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1C23BC5-AF2E-43EA-BB76-0EB650243B61}" type="slidenum">
              <a:rPr lang="pl-PL" smtClean="0"/>
              <a:pPr/>
              <a:t>‹nr›</a:t>
            </a:fld>
            <a:endParaRPr lang="pl-PL"/>
          </a:p>
        </p:txBody>
      </p:sp>
      <p:sp>
        <p:nvSpPr>
          <p:cNvPr id="8" name="Łącznik prost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Łącznik prosty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zawartości 11"/>
          <p:cNvSpPr>
            <a:spLocks noGrp="1"/>
          </p:cNvSpPr>
          <p:nvPr>
            <p:ph sz="quarter" idx="1"/>
          </p:nvPr>
        </p:nvSpPr>
        <p:spPr>
          <a:xfrm>
            <a:off x="304800" y="304800"/>
            <a:ext cx="57150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8C216115-0D9A-4AA8-AC2E-5FC503E7C1AB}" type="datetimeFigureOut">
              <a:rPr lang="pl-PL" smtClean="0"/>
              <a:pPr/>
              <a:t>27.02.18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1C23BC5-AF2E-43EA-BB76-0EB650243B61}" type="slidenum">
              <a:rPr lang="pl-PL" smtClean="0"/>
              <a:pPr/>
              <a:t>‹nr›</a:t>
            </a:fld>
            <a:endParaRPr lang="pl-PL"/>
          </a:p>
        </p:txBody>
      </p:sp>
      <p:sp>
        <p:nvSpPr>
          <p:cNvPr id="8" name="Łącznik prost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152400"/>
            <a:ext cx="8229600" cy="990600"/>
          </a:xfrm>
          <a:prstGeom prst="rect">
            <a:avLst/>
          </a:prstGeom>
        </p:spPr>
        <p:txBody>
          <a:bodyPr vert="horz"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C216115-0D9A-4AA8-AC2E-5FC503E7C1AB}" type="datetimeFigureOut">
              <a:rPr lang="pl-PL" smtClean="0"/>
              <a:pPr/>
              <a:t>27.02.18</a:t>
            </a:fld>
            <a:endParaRPr lang="pl-PL"/>
          </a:p>
        </p:txBody>
      </p:sp>
      <p:sp>
        <p:nvSpPr>
          <p:cNvPr id="3" name="Symbol zastępczy stopki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C23BC5-AF2E-43EA-BB76-0EB650243B61}" type="slidenum">
              <a:rPr lang="pl-PL" smtClean="0"/>
              <a:pPr/>
              <a:t>‹nr›</a:t>
            </a:fld>
            <a:endParaRPr lang="pl-PL"/>
          </a:p>
        </p:txBody>
      </p:sp>
      <p:sp>
        <p:nvSpPr>
          <p:cNvPr id="28" name="Łącznik prosty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Łącznik prosty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równoramienny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usinessdictionary.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International and </a:t>
            </a:r>
            <a:r>
              <a:rPr lang="pl-PL" dirty="0" err="1" smtClean="0"/>
              <a:t>Comparative</a:t>
            </a:r>
            <a:r>
              <a:rPr lang="pl-PL" dirty="0" smtClean="0"/>
              <a:t> </a:t>
            </a:r>
            <a:r>
              <a:rPr lang="pl-PL" dirty="0" err="1" smtClean="0"/>
              <a:t>Environmental</a:t>
            </a:r>
            <a:r>
              <a:rPr lang="pl-PL" dirty="0" smtClean="0"/>
              <a:t> Law</a:t>
            </a:r>
            <a:endParaRPr lang="pl-PL" dirty="0"/>
          </a:p>
        </p:txBody>
      </p:sp>
      <p:sp>
        <p:nvSpPr>
          <p:cNvPr id="3" name="Podtytuł 2"/>
          <p:cNvSpPr>
            <a:spLocks noGrp="1"/>
          </p:cNvSpPr>
          <p:nvPr>
            <p:ph type="subTitle" idx="1"/>
          </p:nvPr>
        </p:nvSpPr>
        <p:spPr/>
        <p:txBody>
          <a:bodyPr/>
          <a:lstStyle/>
          <a:p>
            <a:r>
              <a:rPr lang="pl-PL" dirty="0" smtClean="0"/>
              <a:t>Dr  Łukasz Prus</a:t>
            </a:r>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2123728" y="692696"/>
            <a:ext cx="4819650" cy="1543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fontScale="92500" lnSpcReduction="10000"/>
          </a:bodyPr>
          <a:lstStyle/>
          <a:p>
            <a:pPr algn="just"/>
            <a:r>
              <a:rPr lang="pl-PL" u="sng" dirty="0" smtClean="0"/>
              <a:t>C</a:t>
            </a:r>
            <a:r>
              <a:rPr lang="en-US" u="sng" dirty="0" err="1" smtClean="0"/>
              <a:t>omparative</a:t>
            </a:r>
            <a:r>
              <a:rPr lang="en-US" u="sng" dirty="0" smtClean="0"/>
              <a:t> </a:t>
            </a:r>
            <a:r>
              <a:rPr lang="en-US" u="sng" dirty="0"/>
              <a:t>law is a specific method of studying law, with its own model of proceedings. </a:t>
            </a:r>
            <a:endParaRPr lang="en-US" u="sng" dirty="0" smtClean="0"/>
          </a:p>
          <a:p>
            <a:pPr algn="just"/>
            <a:r>
              <a:rPr lang="en-US" u="sng" dirty="0" smtClean="0"/>
              <a:t>It </a:t>
            </a:r>
            <a:r>
              <a:rPr lang="en-US" u="sng" dirty="0"/>
              <a:t>is about comparing specific elements and studying them in parallel in two or more systems of law. </a:t>
            </a:r>
            <a:endParaRPr lang="pl-PL" u="sng" dirty="0" smtClean="0"/>
          </a:p>
          <a:p>
            <a:pPr algn="just"/>
            <a:r>
              <a:rPr lang="en-US" dirty="0" smtClean="0"/>
              <a:t>The </a:t>
            </a:r>
            <a:r>
              <a:rPr lang="en-US" i="1" dirty="0" err="1"/>
              <a:t>tertium</a:t>
            </a:r>
            <a:r>
              <a:rPr lang="en-US" i="1" dirty="0"/>
              <a:t> </a:t>
            </a:r>
            <a:r>
              <a:rPr lang="en-US" i="1" dirty="0" err="1"/>
              <a:t>comparationis</a:t>
            </a:r>
            <a:r>
              <a:rPr lang="en-US" dirty="0"/>
              <a:t> </a:t>
            </a:r>
            <a:r>
              <a:rPr lang="pl-PL" dirty="0" smtClean="0"/>
              <a:t>- </a:t>
            </a:r>
            <a:r>
              <a:rPr lang="en-US" dirty="0" smtClean="0"/>
              <a:t>the </a:t>
            </a:r>
            <a:r>
              <a:rPr lang="en-US" dirty="0"/>
              <a:t>reason (motivation) and the basis of </a:t>
            </a:r>
            <a:r>
              <a:rPr lang="en-US" dirty="0" smtClean="0"/>
              <a:t>comparison</a:t>
            </a:r>
            <a:r>
              <a:rPr lang="pl-PL" dirty="0" smtClean="0"/>
              <a:t> -</a:t>
            </a:r>
            <a:r>
              <a:rPr lang="en-US" dirty="0" smtClean="0"/>
              <a:t> </a:t>
            </a:r>
            <a:r>
              <a:rPr lang="en-US" dirty="0"/>
              <a:t>is </a:t>
            </a:r>
            <a:r>
              <a:rPr lang="en-US" dirty="0" smtClean="0"/>
              <a:t>function</a:t>
            </a:r>
            <a:r>
              <a:rPr lang="pl-PL" dirty="0" smtClean="0"/>
              <a:t> of </a:t>
            </a:r>
            <a:r>
              <a:rPr lang="pl-PL" dirty="0" err="1" smtClean="0"/>
              <a:t>given</a:t>
            </a:r>
            <a:r>
              <a:rPr lang="pl-PL" dirty="0" smtClean="0"/>
              <a:t> </a:t>
            </a:r>
            <a:r>
              <a:rPr lang="pl-PL" dirty="0" err="1" smtClean="0"/>
              <a:t>provisions</a:t>
            </a:r>
            <a:r>
              <a:rPr lang="en-US" dirty="0" smtClean="0"/>
              <a:t>.  </a:t>
            </a:r>
            <a:r>
              <a:rPr lang="pl-PL" dirty="0" smtClean="0"/>
              <a:t>T</a:t>
            </a:r>
            <a:r>
              <a:rPr lang="en-US" dirty="0" smtClean="0"/>
              <a:t>he </a:t>
            </a:r>
            <a:r>
              <a:rPr lang="en-US" dirty="0"/>
              <a:t>main method of comparative law is called functionalism. The line of study is solely determined by the intention of the academic or </a:t>
            </a:r>
            <a:r>
              <a:rPr lang="en-US" dirty="0" smtClean="0"/>
              <a:t>legislator</a:t>
            </a:r>
            <a:r>
              <a:rPr lang="pl-PL" dirty="0" smtClean="0"/>
              <a:t>,</a:t>
            </a:r>
            <a:r>
              <a:rPr lang="en-US" dirty="0" smtClean="0"/>
              <a:t> </a:t>
            </a:r>
            <a:r>
              <a:rPr lang="en-US" dirty="0"/>
              <a:t>or practitioner. </a:t>
            </a:r>
            <a:r>
              <a:rPr lang="pl-PL" dirty="0" smtClean="0"/>
              <a:t>One</a:t>
            </a:r>
            <a:r>
              <a:rPr lang="en-US" dirty="0" smtClean="0"/>
              <a:t> </a:t>
            </a:r>
            <a:r>
              <a:rPr lang="en-US" dirty="0"/>
              <a:t>can focus on details (single rules, cases), on more general structures (as institutions of law, branches of law, systems of law), and finally on the most extensive issues like legal cultures or types of law. </a:t>
            </a:r>
            <a:endParaRPr lang="pl-PL" dirty="0" smtClean="0"/>
          </a:p>
          <a:p>
            <a:pPr algn="just"/>
            <a:r>
              <a:rPr lang="en-US" u="sng" dirty="0" smtClean="0"/>
              <a:t>The </a:t>
            </a:r>
            <a:r>
              <a:rPr lang="en-US" u="sng" dirty="0"/>
              <a:t>essence of a specific problem is investigated with reference to other systems of law. </a:t>
            </a:r>
            <a:endParaRPr lang="pl-PL" u="sng" dirty="0"/>
          </a:p>
          <a:p>
            <a:pPr algn="just"/>
            <a:endParaRPr lang="pl-PL" u="sng" dirty="0"/>
          </a:p>
        </p:txBody>
      </p:sp>
    </p:spTree>
    <p:extLst>
      <p:ext uri="{BB962C8B-B14F-4D97-AF65-F5344CB8AC3E}">
        <p14:creationId xmlns:p14="http://schemas.microsoft.com/office/powerpoint/2010/main" val="4138117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pl-PL" dirty="0" smtClean="0"/>
              <a:t>General </a:t>
            </a:r>
            <a:r>
              <a:rPr lang="pl-PL" dirty="0" err="1" smtClean="0"/>
              <a:t>r</a:t>
            </a:r>
            <a:r>
              <a:rPr lang="en-US" dirty="0" err="1" smtClean="0"/>
              <a:t>esults</a:t>
            </a:r>
            <a:r>
              <a:rPr lang="en-US" dirty="0" smtClean="0"/>
              <a:t> of changes in the Polish structure of legal provisions regarding environmental protection:</a:t>
            </a:r>
            <a:endParaRPr lang="pl-PL" dirty="0" smtClean="0"/>
          </a:p>
          <a:p>
            <a:pPr algn="just"/>
            <a:r>
              <a:rPr lang="en-US" dirty="0" smtClean="0"/>
              <a:t>	1)</a:t>
            </a:r>
            <a:r>
              <a:rPr lang="pl-PL" dirty="0" smtClean="0"/>
              <a:t> </a:t>
            </a:r>
            <a:r>
              <a:rPr lang="en-US" dirty="0" smtClean="0"/>
              <a:t>Replacement or displacement of provisions of internal law by provisions of European law (substitutive Europeanization)</a:t>
            </a:r>
            <a:r>
              <a:rPr lang="pl-PL" dirty="0" smtClean="0"/>
              <a:t>.</a:t>
            </a:r>
          </a:p>
          <a:p>
            <a:pPr algn="just"/>
            <a:r>
              <a:rPr lang="pl-PL" dirty="0" smtClean="0"/>
              <a:t>	</a:t>
            </a:r>
            <a:r>
              <a:rPr lang="en-US" dirty="0" smtClean="0"/>
              <a:t>2) Change or derogation of internal laws by lawmakers due to the implementation of European law (</a:t>
            </a:r>
            <a:r>
              <a:rPr lang="en-US" dirty="0" err="1" smtClean="0"/>
              <a:t>adaptational</a:t>
            </a:r>
            <a:r>
              <a:rPr lang="en-US" dirty="0" smtClean="0"/>
              <a:t> Europeanization)</a:t>
            </a:r>
            <a:r>
              <a:rPr lang="pl-PL" dirty="0" smtClean="0"/>
              <a:t>.</a:t>
            </a:r>
          </a:p>
          <a:p>
            <a:pPr algn="just"/>
            <a:r>
              <a:rPr lang="en-US" dirty="0" smtClean="0"/>
              <a:t>	3) Alteration of the interpretation of internal laws due to the implementation of European law (interpretational Europeanization). </a:t>
            </a:r>
            <a:endParaRPr lang="pl-PL" dirty="0" smtClean="0"/>
          </a:p>
          <a:p>
            <a:endParaRPr lang="pl-PL" dirty="0" smtClean="0"/>
          </a:p>
          <a:p>
            <a:endParaRPr lang="pl-PL"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GB" dirty="0" smtClean="0"/>
              <a:t>The transposition process is a continual one, adapting Polish law to the dynamically evolving law of the EU and aiming to conformity. </a:t>
            </a:r>
            <a:endParaRPr lang="pl-PL" dirty="0" smtClean="0"/>
          </a:p>
          <a:p>
            <a:pPr algn="just"/>
            <a:r>
              <a:rPr lang="pl-PL" dirty="0" err="1" smtClean="0"/>
              <a:t>Currently</a:t>
            </a:r>
            <a:r>
              <a:rPr lang="pl-PL" dirty="0" smtClean="0"/>
              <a:t>, t</a:t>
            </a:r>
            <a:r>
              <a:rPr lang="en-GB" dirty="0" smtClean="0"/>
              <a:t>he</a:t>
            </a:r>
            <a:r>
              <a:rPr lang="pl-PL" dirty="0" smtClean="0"/>
              <a:t> </a:t>
            </a:r>
            <a:r>
              <a:rPr lang="en-GB" dirty="0" smtClean="0"/>
              <a:t>Environmental Protection Act is a piece of legislation that transposes 31 EU directives. </a:t>
            </a:r>
            <a:endParaRPr lang="pl-PL" dirty="0" smtClean="0"/>
          </a:p>
          <a:p>
            <a:pPr algn="just"/>
            <a:r>
              <a:rPr lang="en-GB" dirty="0" smtClean="0"/>
              <a:t>It is held by doctrine to be a statute of general and horizontal character. </a:t>
            </a:r>
            <a:endParaRPr lang="pl-PL" dirty="0" smtClean="0"/>
          </a:p>
          <a:p>
            <a:pPr algn="just"/>
            <a:r>
              <a:rPr lang="en-GB" dirty="0" smtClean="0"/>
              <a:t>The system of environmental protection law also encompasses dozens of additional statutes together with secondary legislation. </a:t>
            </a:r>
            <a:endParaRPr lang="pl-PL" dirty="0" smtClean="0"/>
          </a:p>
          <a:p>
            <a:endParaRPr lang="pl-PL" dirty="0" smtClean="0"/>
          </a:p>
          <a:p>
            <a:endParaRPr lang="pl-PL"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err="1" smtClean="0"/>
              <a:t>Comparison</a:t>
            </a:r>
            <a:r>
              <a:rPr lang="pl-PL" dirty="0" smtClean="0"/>
              <a:t> </a:t>
            </a:r>
            <a:endParaRPr lang="pl-PL" dirty="0"/>
          </a:p>
        </p:txBody>
      </p:sp>
      <p:sp>
        <p:nvSpPr>
          <p:cNvPr id="3" name="Symbol zastępczy zawartości 2"/>
          <p:cNvSpPr>
            <a:spLocks noGrp="1"/>
          </p:cNvSpPr>
          <p:nvPr>
            <p:ph sz="quarter" idx="1"/>
          </p:nvPr>
        </p:nvSpPr>
        <p:spPr/>
        <p:txBody>
          <a:bodyPr>
            <a:normAutofit lnSpcReduction="10000"/>
          </a:bodyPr>
          <a:lstStyle/>
          <a:p>
            <a:pPr algn="just"/>
            <a:r>
              <a:rPr lang="pl-PL" dirty="0" smtClean="0"/>
              <a:t>[…] e</a:t>
            </a:r>
            <a:r>
              <a:rPr lang="en-US" dirty="0" err="1" smtClean="0"/>
              <a:t>nvironmental</a:t>
            </a:r>
            <a:r>
              <a:rPr lang="en-US" dirty="0" smtClean="0"/>
              <a:t> law is square in the middle of</a:t>
            </a:r>
            <a:r>
              <a:rPr lang="pl-PL" dirty="0" smtClean="0"/>
              <a:t> </a:t>
            </a:r>
            <a:r>
              <a:rPr lang="en-US" dirty="0" smtClean="0"/>
              <a:t>fields that are highly influenced by European Union law</a:t>
            </a:r>
            <a:r>
              <a:rPr lang="pl-PL" dirty="0" smtClean="0"/>
              <a:t> […].</a:t>
            </a:r>
            <a:r>
              <a:rPr lang="en-US" dirty="0" smtClean="0"/>
              <a:t>The phenomenon referenced here is</a:t>
            </a:r>
            <a:r>
              <a:rPr lang="pl-PL" dirty="0" smtClean="0"/>
              <a:t> </a:t>
            </a:r>
            <a:r>
              <a:rPr lang="en-US" dirty="0" smtClean="0"/>
              <a:t>called Europeanization. By Europeanization I mean the enormous</a:t>
            </a:r>
            <a:r>
              <a:rPr lang="pl-PL" dirty="0" smtClean="0"/>
              <a:t> </a:t>
            </a:r>
            <a:r>
              <a:rPr lang="en-US" dirty="0" smtClean="0"/>
              <a:t>influence of legal acts (most notably Directives) of the European Union on</a:t>
            </a:r>
            <a:r>
              <a:rPr lang="pl-PL" dirty="0" smtClean="0"/>
              <a:t> </a:t>
            </a:r>
            <a:r>
              <a:rPr lang="en-US" dirty="0" smtClean="0"/>
              <a:t>the content of – subsequent – German domestic law. At the same time, we</a:t>
            </a:r>
            <a:r>
              <a:rPr lang="pl-PL" dirty="0" smtClean="0"/>
              <a:t> </a:t>
            </a:r>
            <a:r>
              <a:rPr lang="en-US" dirty="0" smtClean="0"/>
              <a:t>have to bear in mind that EU law has primacy in application also; it</a:t>
            </a:r>
            <a:r>
              <a:rPr lang="pl-PL" dirty="0" smtClean="0"/>
              <a:t> </a:t>
            </a:r>
            <a:r>
              <a:rPr lang="en-US" dirty="0" smtClean="0"/>
              <a:t>overrides German environmental law in case of interference.</a:t>
            </a:r>
            <a:endParaRPr lang="pl-PL" dirty="0" smtClean="0"/>
          </a:p>
          <a:p>
            <a:pPr algn="just"/>
            <a:r>
              <a:rPr lang="pl-PL" dirty="0" smtClean="0"/>
              <a:t>T</a:t>
            </a:r>
            <a:r>
              <a:rPr lang="en-US" dirty="0" smtClean="0"/>
              <a:t>here is no difference in the national legal orders in </a:t>
            </a:r>
            <a:r>
              <a:rPr lang="en-US" dirty="0" err="1" smtClean="0"/>
              <a:t>th</a:t>
            </a:r>
            <a:r>
              <a:rPr lang="pl-PL" dirty="0" smtClean="0"/>
              <a:t>e</a:t>
            </a:r>
            <a:r>
              <a:rPr lang="en-US" dirty="0" smtClean="0"/>
              <a:t> case </a:t>
            </a:r>
            <a:r>
              <a:rPr lang="pl-PL" dirty="0" smtClean="0"/>
              <a:t>of </a:t>
            </a:r>
            <a:r>
              <a:rPr lang="en-US" dirty="0" smtClean="0"/>
              <a:t>understanding of „environment</a:t>
            </a:r>
            <a:r>
              <a:rPr lang="pl-PL" dirty="0" smtClean="0"/>
              <a:t>” </a:t>
            </a:r>
            <a:r>
              <a:rPr lang="en-US" dirty="0" smtClean="0"/>
              <a:t>due to the significant influence of European Union environmental law especially in shape of directives.</a:t>
            </a:r>
            <a:endParaRPr lang="pl-PL" dirty="0" smtClean="0"/>
          </a:p>
          <a:p>
            <a:pPr algn="just"/>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fontScale="70000" lnSpcReduction="20000"/>
          </a:bodyPr>
          <a:lstStyle/>
          <a:p>
            <a:r>
              <a:rPr lang="pl-PL" sz="3600" dirty="0" err="1"/>
              <a:t>You</a:t>
            </a:r>
            <a:r>
              <a:rPr lang="pl-PL" sz="3600" dirty="0"/>
              <a:t> </a:t>
            </a:r>
            <a:r>
              <a:rPr lang="pl-PL" sz="3600" dirty="0" err="1"/>
              <a:t>can</a:t>
            </a:r>
            <a:r>
              <a:rPr lang="pl-PL" sz="3600" dirty="0"/>
              <a:t> </a:t>
            </a:r>
            <a:r>
              <a:rPr lang="pl-PL" sz="3600" dirty="0" err="1"/>
              <a:t>compare</a:t>
            </a:r>
            <a:r>
              <a:rPr lang="pl-PL" sz="3600" dirty="0"/>
              <a:t> </a:t>
            </a:r>
            <a:r>
              <a:rPr lang="pl-PL" sz="3600" dirty="0" err="1"/>
              <a:t>specific</a:t>
            </a:r>
            <a:r>
              <a:rPr lang="pl-PL" sz="3600" dirty="0"/>
              <a:t> public </a:t>
            </a:r>
            <a:r>
              <a:rPr lang="pl-PL" sz="3600" dirty="0" err="1"/>
              <a:t>bodies</a:t>
            </a:r>
            <a:r>
              <a:rPr lang="pl-PL" sz="3600" dirty="0"/>
              <a:t> (</a:t>
            </a:r>
            <a:r>
              <a:rPr lang="pl-PL" sz="3600" dirty="0" err="1"/>
              <a:t>eg</a:t>
            </a:r>
            <a:r>
              <a:rPr lang="pl-PL" sz="3600" dirty="0"/>
              <a:t>. </a:t>
            </a:r>
            <a:r>
              <a:rPr lang="pl-PL" sz="3600" dirty="0" err="1"/>
              <a:t>e</a:t>
            </a:r>
            <a:r>
              <a:rPr lang="pl-PL" sz="3600" dirty="0" err="1" smtClean="0"/>
              <a:t>nvironmental</a:t>
            </a:r>
            <a:r>
              <a:rPr lang="pl-PL" sz="3600" dirty="0" smtClean="0"/>
              <a:t> </a:t>
            </a:r>
            <a:r>
              <a:rPr lang="pl-PL" sz="3600" dirty="0" err="1" smtClean="0"/>
              <a:t>protection</a:t>
            </a:r>
            <a:r>
              <a:rPr lang="pl-PL" sz="3600" dirty="0" smtClean="0"/>
              <a:t> </a:t>
            </a:r>
            <a:r>
              <a:rPr lang="pl-PL" sz="3600" dirty="0" err="1"/>
              <a:t>authorities</a:t>
            </a:r>
            <a:r>
              <a:rPr lang="pl-PL" sz="3600" dirty="0"/>
              <a:t>) </a:t>
            </a:r>
            <a:r>
              <a:rPr lang="pl-PL" sz="3600" u="sng" dirty="0" err="1"/>
              <a:t>according</a:t>
            </a:r>
            <a:r>
              <a:rPr lang="pl-PL" sz="3600" u="sng" dirty="0"/>
              <a:t> to </a:t>
            </a:r>
            <a:r>
              <a:rPr lang="pl-PL" sz="3600" u="sng" dirty="0" err="1"/>
              <a:t>certain</a:t>
            </a:r>
            <a:r>
              <a:rPr lang="pl-PL" sz="3600" u="sng" dirty="0"/>
              <a:t> model</a:t>
            </a:r>
            <a:r>
              <a:rPr lang="pl-PL" sz="3600" dirty="0" smtClean="0"/>
              <a:t>.</a:t>
            </a:r>
            <a:r>
              <a:rPr lang="pl-PL" sz="3600" dirty="0"/>
              <a:t>
</a:t>
            </a:r>
            <a:r>
              <a:rPr lang="pl-PL" sz="3600" u="sng" dirty="0"/>
              <a:t>First</a:t>
            </a:r>
            <a:r>
              <a:rPr lang="pl-PL" sz="3600" dirty="0"/>
              <a:t> of </a:t>
            </a:r>
            <a:r>
              <a:rPr lang="pl-PL" sz="3600" dirty="0" err="1"/>
              <a:t>all</a:t>
            </a:r>
            <a:r>
              <a:rPr lang="pl-PL" sz="3600" dirty="0"/>
              <a:t> </a:t>
            </a:r>
            <a:r>
              <a:rPr lang="pl-PL" sz="3600" dirty="0" err="1"/>
              <a:t>you</a:t>
            </a:r>
            <a:r>
              <a:rPr lang="pl-PL" sz="3600" dirty="0"/>
              <a:t> </a:t>
            </a:r>
            <a:r>
              <a:rPr lang="pl-PL" sz="3600" dirty="0" err="1" smtClean="0"/>
              <a:t>discuss</a:t>
            </a:r>
            <a:r>
              <a:rPr lang="pl-PL" sz="3600" dirty="0" smtClean="0"/>
              <a:t> </a:t>
            </a:r>
            <a:r>
              <a:rPr lang="pl-PL" sz="3600" u="sng" dirty="0"/>
              <a:t>one country, and </a:t>
            </a:r>
            <a:r>
              <a:rPr lang="pl-PL" sz="3600" u="sng" dirty="0" err="1"/>
              <a:t>later</a:t>
            </a:r>
            <a:r>
              <a:rPr lang="pl-PL" sz="3600" u="sng" dirty="0"/>
              <a:t> the </a:t>
            </a:r>
            <a:r>
              <a:rPr lang="pl-PL" sz="3600" u="sng" dirty="0" err="1"/>
              <a:t>second</a:t>
            </a:r>
            <a:r>
              <a:rPr lang="pl-PL" sz="3600" dirty="0"/>
              <a:t>. 
</a:t>
            </a:r>
            <a:r>
              <a:rPr lang="pl-PL" sz="3600" u="sng" dirty="0"/>
              <a:t>In </a:t>
            </a:r>
            <a:r>
              <a:rPr lang="pl-PL" sz="3600" u="sng" dirty="0" err="1"/>
              <a:t>each</a:t>
            </a:r>
            <a:r>
              <a:rPr lang="pl-PL" sz="3600" u="sng" dirty="0"/>
              <a:t> country </a:t>
            </a:r>
            <a:r>
              <a:rPr lang="pl-PL" sz="3600" u="sng" dirty="0" err="1"/>
              <a:t>you</a:t>
            </a:r>
            <a:r>
              <a:rPr lang="pl-PL" sz="3600" u="sng" dirty="0"/>
              <a:t> </a:t>
            </a:r>
            <a:r>
              <a:rPr lang="pl-PL" sz="3600" u="sng" dirty="0" err="1"/>
              <a:t>analyze</a:t>
            </a:r>
            <a:r>
              <a:rPr lang="pl-PL" sz="3600" u="sng" dirty="0"/>
              <a:t> the same </a:t>
            </a:r>
            <a:r>
              <a:rPr lang="pl-PL" sz="3600" u="sng" dirty="0" err="1"/>
              <a:t>features</a:t>
            </a:r>
            <a:r>
              <a:rPr lang="pl-PL" sz="3600" u="sng" dirty="0"/>
              <a:t> (</a:t>
            </a:r>
            <a:r>
              <a:rPr lang="pl-PL" sz="3600" u="sng" dirty="0" err="1"/>
              <a:t>factors</a:t>
            </a:r>
            <a:r>
              <a:rPr lang="pl-PL" sz="3600" u="sng" dirty="0"/>
              <a:t>)</a:t>
            </a:r>
            <a:r>
              <a:rPr lang="pl-PL" sz="3600" u="sng" dirty="0" smtClean="0"/>
              <a:t>.</a:t>
            </a:r>
            <a:r>
              <a:rPr lang="pl-PL" sz="3600" dirty="0"/>
              <a:t>
</a:t>
            </a:r>
            <a:r>
              <a:rPr lang="pl-PL" sz="3600" dirty="0" err="1"/>
              <a:t>So</a:t>
            </a:r>
            <a:r>
              <a:rPr lang="pl-PL" sz="3600" dirty="0"/>
              <a:t> </a:t>
            </a:r>
            <a:r>
              <a:rPr lang="pl-PL" sz="3600" dirty="0" err="1"/>
              <a:t>first</a:t>
            </a:r>
            <a:r>
              <a:rPr lang="pl-PL" sz="3600" dirty="0"/>
              <a:t> in </a:t>
            </a:r>
            <a:r>
              <a:rPr lang="pl-PL" sz="3600" dirty="0" err="1" smtClean="0"/>
              <a:t>eg</a:t>
            </a:r>
            <a:r>
              <a:rPr lang="pl-PL" sz="3600" dirty="0" smtClean="0"/>
              <a:t>. </a:t>
            </a:r>
            <a:r>
              <a:rPr lang="pl-PL" sz="3600" dirty="0" err="1" smtClean="0"/>
              <a:t>Italy</a:t>
            </a:r>
            <a:r>
              <a:rPr lang="pl-PL" sz="3600" dirty="0"/>
              <a:t>, </a:t>
            </a:r>
            <a:r>
              <a:rPr lang="pl-PL" sz="3600" dirty="0" err="1"/>
              <a:t>you</a:t>
            </a:r>
            <a:r>
              <a:rPr lang="pl-PL" sz="3600" dirty="0"/>
              <a:t> </a:t>
            </a:r>
            <a:r>
              <a:rPr lang="pl-PL" sz="3600" dirty="0" err="1"/>
              <a:t>analyze</a:t>
            </a:r>
            <a:r>
              <a:rPr lang="pl-PL" sz="3600" dirty="0"/>
              <a:t>, for </a:t>
            </a:r>
            <a:r>
              <a:rPr lang="pl-PL" sz="3600" dirty="0" err="1"/>
              <a:t>example</a:t>
            </a:r>
            <a:r>
              <a:rPr lang="pl-PL" sz="3600" dirty="0" smtClean="0"/>
              <a:t>:</a:t>
            </a:r>
            <a:r>
              <a:rPr lang="pl-PL" sz="3600" dirty="0"/>
              <a:t>
</a:t>
            </a:r>
            <a:r>
              <a:rPr lang="pl-PL" sz="3600" dirty="0" err="1"/>
              <a:t>position</a:t>
            </a:r>
            <a:r>
              <a:rPr lang="pl-PL" sz="3600" dirty="0"/>
              <a:t> in the </a:t>
            </a:r>
            <a:r>
              <a:rPr lang="pl-PL" sz="3600" dirty="0" err="1"/>
              <a:t>structure</a:t>
            </a:r>
            <a:r>
              <a:rPr lang="pl-PL" sz="3600" dirty="0"/>
              <a:t> of public </a:t>
            </a:r>
            <a:r>
              <a:rPr lang="pl-PL" sz="3600" dirty="0" err="1"/>
              <a:t>administration</a:t>
            </a:r>
            <a:r>
              <a:rPr lang="pl-PL" sz="3600" dirty="0"/>
              <a:t> (</a:t>
            </a:r>
            <a:r>
              <a:rPr lang="pl-PL" sz="3600" dirty="0" err="1"/>
              <a:t>including</a:t>
            </a:r>
            <a:r>
              <a:rPr lang="pl-PL" sz="3600" dirty="0"/>
              <a:t> </a:t>
            </a:r>
            <a:r>
              <a:rPr lang="pl-PL" sz="3600" dirty="0" err="1"/>
              <a:t>degree</a:t>
            </a:r>
            <a:r>
              <a:rPr lang="pl-PL" sz="3600" dirty="0"/>
              <a:t> of </a:t>
            </a:r>
            <a:r>
              <a:rPr lang="pl-PL" sz="3600" dirty="0" err="1"/>
              <a:t>dependence</a:t>
            </a:r>
            <a:r>
              <a:rPr lang="pl-PL" sz="3600" dirty="0"/>
              <a:t> on the </a:t>
            </a:r>
            <a:r>
              <a:rPr lang="pl-PL" sz="3600" dirty="0" err="1"/>
              <a:t>government</a:t>
            </a:r>
            <a:r>
              <a:rPr lang="pl-PL" sz="3600" dirty="0"/>
              <a:t>, </a:t>
            </a:r>
            <a:r>
              <a:rPr lang="pl-PL" sz="3600" dirty="0" err="1"/>
              <a:t>possibly</a:t>
            </a:r>
            <a:r>
              <a:rPr lang="pl-PL" sz="3600" dirty="0"/>
              <a:t> </a:t>
            </a:r>
            <a:r>
              <a:rPr lang="pl-PL" sz="3600" dirty="0" err="1"/>
              <a:t>independence</a:t>
            </a:r>
            <a:r>
              <a:rPr lang="pl-PL" sz="3600" dirty="0"/>
              <a:t>)</a:t>
            </a:r>
            <a:r>
              <a:rPr lang="pl-PL" sz="3600" dirty="0" smtClean="0"/>
              <a:t>;</a:t>
            </a:r>
            <a:r>
              <a:rPr lang="pl-PL" sz="3600" dirty="0"/>
              <a:t>
</a:t>
            </a:r>
            <a:r>
              <a:rPr lang="pl-PL" sz="3600" dirty="0" err="1"/>
              <a:t>organization</a:t>
            </a:r>
            <a:r>
              <a:rPr lang="pl-PL" sz="3600" dirty="0"/>
              <a:t> and </a:t>
            </a:r>
            <a:r>
              <a:rPr lang="pl-PL" sz="3600" dirty="0" err="1"/>
              <a:t>structure</a:t>
            </a:r>
            <a:r>
              <a:rPr lang="pl-PL" sz="3600" dirty="0" smtClean="0"/>
              <a:t>;</a:t>
            </a:r>
            <a:r>
              <a:rPr lang="pl-PL" sz="3600" dirty="0"/>
              <a:t>
</a:t>
            </a:r>
            <a:r>
              <a:rPr lang="pl-PL" sz="3600" dirty="0" err="1"/>
              <a:t>who</a:t>
            </a:r>
            <a:r>
              <a:rPr lang="pl-PL" sz="3600" dirty="0"/>
              <a:t> </a:t>
            </a:r>
            <a:r>
              <a:rPr lang="pl-PL" sz="3600" dirty="0" err="1"/>
              <a:t>can</a:t>
            </a:r>
            <a:r>
              <a:rPr lang="pl-PL" sz="3600" dirty="0"/>
              <a:t> be the </a:t>
            </a:r>
            <a:r>
              <a:rPr lang="pl-PL" sz="3600" dirty="0" err="1"/>
              <a:t>head</a:t>
            </a:r>
            <a:r>
              <a:rPr lang="pl-PL" sz="3600" dirty="0"/>
              <a:t> (and </a:t>
            </a:r>
            <a:r>
              <a:rPr lang="pl-PL" sz="3600" dirty="0" err="1"/>
              <a:t>employee</a:t>
            </a:r>
            <a:r>
              <a:rPr lang="pl-PL" sz="3600" dirty="0"/>
              <a:t>) of </a:t>
            </a:r>
            <a:r>
              <a:rPr lang="pl-PL" sz="3600" dirty="0" err="1"/>
              <a:t>such</a:t>
            </a:r>
            <a:r>
              <a:rPr lang="pl-PL" sz="3600" dirty="0"/>
              <a:t> a </a:t>
            </a:r>
            <a:r>
              <a:rPr lang="pl-PL" sz="3600" dirty="0" smtClean="0"/>
              <a:t>body;</a:t>
            </a:r>
            <a:r>
              <a:rPr lang="pl-PL" sz="3600" dirty="0"/>
              <a:t>
public </a:t>
            </a:r>
            <a:r>
              <a:rPr lang="pl-PL" sz="3600" dirty="0" err="1"/>
              <a:t>tasks</a:t>
            </a:r>
            <a:r>
              <a:rPr lang="pl-PL" sz="3600" dirty="0"/>
              <a:t> and </a:t>
            </a:r>
            <a:r>
              <a:rPr lang="pl-PL" sz="3600" dirty="0" err="1"/>
              <a:t>competences</a:t>
            </a:r>
            <a:r>
              <a:rPr lang="pl-PL" sz="3600" dirty="0" smtClean="0"/>
              <a:t>;</a:t>
            </a:r>
            <a:r>
              <a:rPr lang="pl-PL" sz="3600" dirty="0"/>
              <a:t>
</a:t>
            </a:r>
            <a:r>
              <a:rPr lang="pl-PL" sz="3600" dirty="0" err="1"/>
              <a:t>judicial</a:t>
            </a:r>
            <a:r>
              <a:rPr lang="pl-PL" sz="3600" dirty="0"/>
              <a:t> </a:t>
            </a:r>
            <a:r>
              <a:rPr lang="pl-PL" sz="3600" dirty="0" err="1"/>
              <a:t>control</a:t>
            </a:r>
            <a:r>
              <a:rPr lang="pl-PL" sz="3600" dirty="0"/>
              <a:t> of </a:t>
            </a:r>
            <a:r>
              <a:rPr lang="pl-PL" sz="3600" dirty="0" err="1"/>
              <a:t>its</a:t>
            </a:r>
            <a:r>
              <a:rPr lang="pl-PL" sz="3600" dirty="0"/>
              <a:t> </a:t>
            </a:r>
            <a:r>
              <a:rPr lang="pl-PL" sz="3600" dirty="0" err="1"/>
              <a:t>activity</a:t>
            </a:r>
            <a:r>
              <a:rPr lang="pl-PL" sz="3600" dirty="0"/>
              <a:t>.</a:t>
            </a:r>
          </a:p>
          <a:p>
            <a:r>
              <a:rPr lang="pl-PL" dirty="0"/>
              <a:t>
</a:t>
            </a:r>
            <a:endParaRPr lang="pl-PL" dirty="0"/>
          </a:p>
        </p:txBody>
      </p:sp>
    </p:spTree>
    <p:extLst>
      <p:ext uri="{BB962C8B-B14F-4D97-AF65-F5344CB8AC3E}">
        <p14:creationId xmlns:p14="http://schemas.microsoft.com/office/powerpoint/2010/main" val="1990748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a:bodyPr>
          <a:lstStyle/>
          <a:p>
            <a:r>
              <a:rPr lang="pl-PL" sz="3600" dirty="0" err="1"/>
              <a:t>After</a:t>
            </a:r>
            <a:r>
              <a:rPr lang="pl-PL" sz="3600" dirty="0"/>
              <a:t> </a:t>
            </a:r>
            <a:r>
              <a:rPr lang="pl-PL" sz="3600" dirty="0" err="1"/>
              <a:t>that</a:t>
            </a:r>
            <a:r>
              <a:rPr lang="pl-PL" sz="3600" dirty="0"/>
              <a:t> </a:t>
            </a:r>
            <a:r>
              <a:rPr lang="pl-PL" sz="3600" dirty="0" err="1"/>
              <a:t>you</a:t>
            </a:r>
            <a:r>
              <a:rPr lang="pl-PL" sz="3600" dirty="0"/>
              <a:t> </a:t>
            </a:r>
            <a:r>
              <a:rPr lang="pl-PL" sz="3600" dirty="0" err="1"/>
              <a:t>analyze</a:t>
            </a:r>
            <a:r>
              <a:rPr lang="pl-PL" sz="3600" dirty="0"/>
              <a:t> </a:t>
            </a:r>
            <a:r>
              <a:rPr lang="pl-PL" sz="3600" u="sng" dirty="0"/>
              <a:t>the same </a:t>
            </a:r>
            <a:r>
              <a:rPr lang="pl-PL" sz="3600" u="sng" dirty="0" err="1"/>
              <a:t>points</a:t>
            </a:r>
            <a:r>
              <a:rPr lang="pl-PL" sz="3600" u="sng" dirty="0"/>
              <a:t> (</a:t>
            </a:r>
            <a:r>
              <a:rPr lang="pl-PL" sz="3600" u="sng" dirty="0" err="1"/>
              <a:t>features</a:t>
            </a:r>
            <a:r>
              <a:rPr lang="pl-PL" sz="3600" u="sng" dirty="0"/>
              <a:t>) </a:t>
            </a:r>
            <a:r>
              <a:rPr lang="pl-PL" sz="3600" dirty="0"/>
              <a:t>in </a:t>
            </a:r>
            <a:r>
              <a:rPr lang="pl-PL" sz="3600" dirty="0" err="1"/>
              <a:t>eg</a:t>
            </a:r>
            <a:r>
              <a:rPr lang="pl-PL" sz="3600" dirty="0"/>
              <a:t>. Poland</a:t>
            </a:r>
            <a:r>
              <a:rPr lang="pl-PL" sz="3600" dirty="0" smtClean="0"/>
              <a:t>.</a:t>
            </a:r>
            <a:endParaRPr lang="pl-PL" sz="3600" dirty="0"/>
          </a:p>
          <a:p>
            <a:r>
              <a:rPr lang="pl-PL" sz="3600" dirty="0"/>
              <a:t>The idea </a:t>
            </a:r>
            <a:r>
              <a:rPr lang="pl-PL" sz="3600" dirty="0" err="1"/>
              <a:t>is</a:t>
            </a:r>
            <a:r>
              <a:rPr lang="pl-PL" sz="3600" dirty="0"/>
              <a:t> </a:t>
            </a:r>
            <a:r>
              <a:rPr lang="pl-PL" sz="3600" u="sng" dirty="0"/>
              <a:t>to </a:t>
            </a:r>
            <a:r>
              <a:rPr lang="pl-PL" sz="3600" u="sng" dirty="0" err="1"/>
              <a:t>compare</a:t>
            </a:r>
            <a:r>
              <a:rPr lang="pl-PL" sz="3600" u="sng" dirty="0"/>
              <a:t> the same </a:t>
            </a:r>
            <a:r>
              <a:rPr lang="pl-PL" sz="3600" u="sng" dirty="0" err="1"/>
              <a:t>features</a:t>
            </a:r>
            <a:r>
              <a:rPr lang="pl-PL" sz="3600" u="sng" dirty="0"/>
              <a:t> (</a:t>
            </a:r>
            <a:r>
              <a:rPr lang="pl-PL" sz="3600" u="sng" dirty="0" err="1"/>
              <a:t>factors</a:t>
            </a:r>
            <a:r>
              <a:rPr lang="pl-PL" sz="3600" u="sng" dirty="0"/>
              <a:t>)</a:t>
            </a:r>
            <a:r>
              <a:rPr lang="pl-PL" sz="3600" u="sng" dirty="0" smtClean="0"/>
              <a:t>.</a:t>
            </a:r>
            <a:endParaRPr lang="pl-PL" sz="3600" u="sng" dirty="0"/>
          </a:p>
          <a:p>
            <a:r>
              <a:rPr lang="pl-PL" sz="3600" dirty="0" err="1"/>
              <a:t>Thanks</a:t>
            </a:r>
            <a:r>
              <a:rPr lang="pl-PL" sz="3600" dirty="0"/>
              <a:t> to </a:t>
            </a:r>
            <a:r>
              <a:rPr lang="pl-PL" sz="3600" dirty="0" err="1"/>
              <a:t>this</a:t>
            </a:r>
            <a:r>
              <a:rPr lang="pl-PL" sz="3600" dirty="0"/>
              <a:t>, </a:t>
            </a:r>
            <a:r>
              <a:rPr lang="pl-PL" sz="3600" u="sng" dirty="0" err="1"/>
              <a:t>it</a:t>
            </a:r>
            <a:r>
              <a:rPr lang="pl-PL" sz="3600" u="sng" dirty="0"/>
              <a:t> </a:t>
            </a:r>
            <a:r>
              <a:rPr lang="pl-PL" sz="3600" u="sng" dirty="0" err="1"/>
              <a:t>will</a:t>
            </a:r>
            <a:r>
              <a:rPr lang="pl-PL" sz="3600" u="sng" dirty="0"/>
              <a:t> be </a:t>
            </a:r>
            <a:r>
              <a:rPr lang="pl-PL" sz="3600" u="sng" dirty="0" err="1"/>
              <a:t>easier</a:t>
            </a:r>
            <a:r>
              <a:rPr lang="pl-PL" sz="3600" u="sng" dirty="0"/>
              <a:t> to </a:t>
            </a:r>
            <a:r>
              <a:rPr lang="pl-PL" sz="3600" u="sng" dirty="0" err="1"/>
              <a:t>obtain</a:t>
            </a:r>
            <a:r>
              <a:rPr lang="pl-PL" sz="3600" u="sng" dirty="0"/>
              <a:t> the </a:t>
            </a:r>
            <a:r>
              <a:rPr lang="pl-PL" sz="3600" u="sng" dirty="0" err="1"/>
              <a:t>result</a:t>
            </a:r>
            <a:r>
              <a:rPr lang="pl-PL" sz="3600" u="sng" dirty="0"/>
              <a:t> of the </a:t>
            </a:r>
            <a:r>
              <a:rPr lang="pl-PL" sz="3600" u="sng" dirty="0" err="1"/>
              <a:t>comparison</a:t>
            </a:r>
            <a:r>
              <a:rPr lang="pl-PL" sz="3600" u="sng" dirty="0"/>
              <a:t> (</a:t>
            </a:r>
            <a:r>
              <a:rPr lang="pl-PL" sz="3600" u="sng" dirty="0" err="1"/>
              <a:t>differences</a:t>
            </a:r>
            <a:r>
              <a:rPr lang="pl-PL" sz="3600" u="sng" dirty="0"/>
              <a:t> and </a:t>
            </a:r>
            <a:r>
              <a:rPr lang="pl-PL" sz="3600" u="sng" dirty="0" err="1"/>
              <a:t>similarities</a:t>
            </a:r>
            <a:r>
              <a:rPr lang="pl-PL" sz="3600" u="sng" dirty="0"/>
              <a:t>).</a:t>
            </a:r>
          </a:p>
          <a:p>
            <a:endParaRPr lang="pl-PL" dirty="0"/>
          </a:p>
        </p:txBody>
      </p:sp>
    </p:spTree>
    <p:extLst>
      <p:ext uri="{BB962C8B-B14F-4D97-AF65-F5344CB8AC3E}">
        <p14:creationId xmlns:p14="http://schemas.microsoft.com/office/powerpoint/2010/main" val="2869099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a:bodyPr>
          <a:lstStyle/>
          <a:p>
            <a:pPr algn="just">
              <a:buNone/>
            </a:pPr>
            <a:r>
              <a:rPr lang="en-US" dirty="0"/>
              <a:t>Comparative law may be seen:</a:t>
            </a:r>
            <a:endParaRPr lang="pl-PL" dirty="0"/>
          </a:p>
          <a:p>
            <a:pPr algn="just">
              <a:buNone/>
            </a:pPr>
            <a:r>
              <a:rPr lang="en-US" dirty="0"/>
              <a:t> </a:t>
            </a:r>
            <a:r>
              <a:rPr lang="en-US" dirty="0" smtClean="0"/>
              <a:t>-</a:t>
            </a:r>
            <a:r>
              <a:rPr lang="pl-PL" u="sng" dirty="0" smtClean="0"/>
              <a:t>a</a:t>
            </a:r>
            <a:r>
              <a:rPr lang="en-US" u="sng" dirty="0" smtClean="0"/>
              <a:t>s </a:t>
            </a:r>
            <a:r>
              <a:rPr lang="en-US" u="sng" dirty="0"/>
              <a:t>the macro-comparison of the world’s legal systems;</a:t>
            </a:r>
            <a:endParaRPr lang="pl-PL" u="sng" dirty="0"/>
          </a:p>
          <a:p>
            <a:pPr algn="just">
              <a:buNone/>
            </a:pPr>
            <a:r>
              <a:rPr lang="en-US" u="sng" dirty="0" smtClean="0"/>
              <a:t>-</a:t>
            </a:r>
            <a:r>
              <a:rPr lang="pl-PL" u="sng" dirty="0" smtClean="0"/>
              <a:t>a</a:t>
            </a:r>
            <a:r>
              <a:rPr lang="en-US" u="sng" dirty="0" smtClean="0"/>
              <a:t>s </a:t>
            </a:r>
            <a:r>
              <a:rPr lang="en-US" u="sng" dirty="0"/>
              <a:t>the study of legal transplants</a:t>
            </a:r>
            <a:r>
              <a:rPr lang="en-US" dirty="0"/>
              <a:t>, that is - </a:t>
            </a:r>
            <a:r>
              <a:rPr lang="en-US" u="sng" dirty="0"/>
              <a:t>of the borrowing of ideas between cultures and/or systems</a:t>
            </a:r>
            <a:r>
              <a:rPr lang="en-US" dirty="0"/>
              <a:t>; </a:t>
            </a:r>
            <a:endParaRPr lang="pl-PL" dirty="0"/>
          </a:p>
          <a:p>
            <a:pPr algn="just">
              <a:buNone/>
            </a:pPr>
            <a:r>
              <a:rPr lang="en-US" dirty="0" smtClean="0"/>
              <a:t>-</a:t>
            </a:r>
            <a:r>
              <a:rPr lang="pl-PL" u="sng" dirty="0" smtClean="0"/>
              <a:t>a</a:t>
            </a:r>
            <a:r>
              <a:rPr lang="en-US" u="sng" dirty="0" smtClean="0"/>
              <a:t>s </a:t>
            </a:r>
            <a:r>
              <a:rPr lang="en-US" u="sng" dirty="0"/>
              <a:t>the most fruitful way of exploring the relationship between law and society, </a:t>
            </a:r>
            <a:r>
              <a:rPr lang="en-US" dirty="0"/>
              <a:t>and the underlying perceptions of law;</a:t>
            </a:r>
            <a:endParaRPr lang="pl-PL" dirty="0"/>
          </a:p>
          <a:p>
            <a:pPr algn="just">
              <a:buNone/>
            </a:pPr>
            <a:r>
              <a:rPr lang="en-US" dirty="0" smtClean="0"/>
              <a:t>-</a:t>
            </a:r>
            <a:r>
              <a:rPr lang="pl-PL" u="sng" dirty="0" smtClean="0"/>
              <a:t>a</a:t>
            </a:r>
            <a:r>
              <a:rPr lang="en-US" u="sng" dirty="0" smtClean="0"/>
              <a:t>s </a:t>
            </a:r>
            <a:r>
              <a:rPr lang="en-US" u="sng" dirty="0"/>
              <a:t>the magnifying glass through which one best observes how state (domestic) law lives </a:t>
            </a:r>
            <a:endParaRPr lang="en-US" u="sng" dirty="0" smtClean="0"/>
          </a:p>
          <a:p>
            <a:pPr algn="just">
              <a:buNone/>
            </a:pPr>
            <a:r>
              <a:rPr lang="en-US" u="sng" dirty="0" smtClean="0"/>
              <a:t>side </a:t>
            </a:r>
            <a:r>
              <a:rPr lang="en-US" u="sng" dirty="0"/>
              <a:t>by side with other sources of law (international or supranational).</a:t>
            </a:r>
            <a:endParaRPr lang="pl-PL" u="sng" dirty="0"/>
          </a:p>
          <a:p>
            <a:pPr algn="just">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fontScale="25000" lnSpcReduction="20000"/>
          </a:bodyPr>
          <a:lstStyle/>
          <a:p>
            <a:r>
              <a:rPr lang="pl-PL" sz="11200" b="1" dirty="0" smtClean="0"/>
              <a:t>AIMS</a:t>
            </a:r>
            <a:r>
              <a:rPr lang="pl-PL" sz="11200" dirty="0"/>
              <a:t>
1)</a:t>
            </a:r>
            <a:r>
              <a:rPr lang="pl-PL" sz="11200" u="sng" dirty="0"/>
              <a:t> </a:t>
            </a:r>
            <a:r>
              <a:rPr lang="pl-PL" sz="11200" u="sng" dirty="0" smtClean="0"/>
              <a:t>CL as </a:t>
            </a:r>
            <a:r>
              <a:rPr lang="pl-PL" sz="11200" u="sng" dirty="0" err="1"/>
              <a:t>an</a:t>
            </a:r>
            <a:r>
              <a:rPr lang="pl-PL" sz="11200" u="sng" dirty="0"/>
              <a:t> instrument of learning and </a:t>
            </a:r>
            <a:r>
              <a:rPr lang="pl-PL" sz="11200" u="sng" dirty="0" err="1"/>
              <a:t>knowledge</a:t>
            </a:r>
            <a:r>
              <a:rPr lang="pl-PL" sz="11200" dirty="0"/>
              <a:t> (</a:t>
            </a:r>
            <a:r>
              <a:rPr lang="pl-PL" sz="11200" dirty="0" err="1"/>
              <a:t>information</a:t>
            </a:r>
            <a:r>
              <a:rPr lang="pl-PL" sz="11200" dirty="0"/>
              <a:t> on the </a:t>
            </a:r>
            <a:r>
              <a:rPr lang="pl-PL" sz="11200" dirty="0" err="1"/>
              <a:t>administration</a:t>
            </a:r>
            <a:r>
              <a:rPr lang="pl-PL" sz="11200" dirty="0"/>
              <a:t> </a:t>
            </a:r>
            <a:r>
              <a:rPr lang="pl-PL" sz="11200" dirty="0" err="1"/>
              <a:t>elsewhere</a:t>
            </a:r>
            <a:r>
              <a:rPr lang="pl-PL" sz="11200" dirty="0"/>
              <a:t> and a </a:t>
            </a:r>
            <a:r>
              <a:rPr lang="pl-PL" sz="11200" dirty="0" err="1"/>
              <a:t>better</a:t>
            </a:r>
            <a:r>
              <a:rPr lang="pl-PL" sz="11200" dirty="0"/>
              <a:t> </a:t>
            </a:r>
            <a:r>
              <a:rPr lang="pl-PL" sz="11200" dirty="0" err="1"/>
              <a:t>understanding</a:t>
            </a:r>
            <a:r>
              <a:rPr lang="pl-PL" sz="11200" dirty="0"/>
              <a:t> </a:t>
            </a:r>
            <a:r>
              <a:rPr lang="pl-PL" sz="11200" dirty="0" err="1"/>
              <a:t>thereof</a:t>
            </a:r>
            <a:r>
              <a:rPr lang="pl-PL" sz="11200" dirty="0"/>
              <a:t>), 
2</a:t>
            </a:r>
            <a:r>
              <a:rPr lang="pl-PL" sz="11200" u="sng" dirty="0"/>
              <a:t>) </a:t>
            </a:r>
            <a:r>
              <a:rPr lang="pl-PL" sz="11200" u="sng" dirty="0" smtClean="0"/>
              <a:t>CL </a:t>
            </a:r>
            <a:r>
              <a:rPr lang="pl-PL" sz="11200" u="sng" dirty="0"/>
              <a:t>as </a:t>
            </a:r>
            <a:r>
              <a:rPr lang="pl-PL" sz="11200" u="sng" dirty="0" err="1"/>
              <a:t>an</a:t>
            </a:r>
            <a:r>
              <a:rPr lang="pl-PL" sz="11200" u="sng" dirty="0"/>
              <a:t> instrument of </a:t>
            </a:r>
            <a:r>
              <a:rPr lang="pl-PL" sz="11200" u="sng" dirty="0" err="1"/>
              <a:t>changes</a:t>
            </a:r>
            <a:r>
              <a:rPr lang="pl-PL" sz="11200" u="sng" dirty="0"/>
              <a:t> (</a:t>
            </a:r>
            <a:r>
              <a:rPr lang="pl-PL" sz="11200" u="sng" dirty="0" err="1"/>
              <a:t>If</a:t>
            </a:r>
            <a:r>
              <a:rPr lang="pl-PL" sz="11200" u="sng" dirty="0"/>
              <a:t> </a:t>
            </a:r>
            <a:r>
              <a:rPr lang="pl-PL" sz="11200" u="sng" dirty="0" err="1"/>
              <a:t>you</a:t>
            </a:r>
            <a:r>
              <a:rPr lang="pl-PL" sz="11200" u="sng" dirty="0"/>
              <a:t> </a:t>
            </a:r>
            <a:r>
              <a:rPr lang="pl-PL" sz="11200" u="sng" dirty="0" err="1"/>
              <a:t>know</a:t>
            </a:r>
            <a:r>
              <a:rPr lang="pl-PL" sz="11200" u="sng" dirty="0"/>
              <a:t> a </a:t>
            </a:r>
            <a:r>
              <a:rPr lang="pl-PL" sz="11200" u="sng" dirty="0" err="1"/>
              <a:t>foreign</a:t>
            </a:r>
            <a:r>
              <a:rPr lang="pl-PL" sz="11200" u="sng" dirty="0"/>
              <a:t> system, </a:t>
            </a:r>
            <a:r>
              <a:rPr lang="pl-PL" sz="11200" u="sng" dirty="0" err="1"/>
              <a:t>you</a:t>
            </a:r>
            <a:r>
              <a:rPr lang="pl-PL" sz="11200" u="sng" dirty="0"/>
              <a:t> </a:t>
            </a:r>
            <a:r>
              <a:rPr lang="pl-PL" sz="11200" u="sng" dirty="0" err="1"/>
              <a:t>can</a:t>
            </a:r>
            <a:r>
              <a:rPr lang="pl-PL" sz="11200" u="sng" dirty="0"/>
              <a:t> </a:t>
            </a:r>
            <a:r>
              <a:rPr lang="pl-PL" sz="11200" u="sng" dirty="0" err="1"/>
              <a:t>try</a:t>
            </a:r>
            <a:r>
              <a:rPr lang="pl-PL" sz="11200" u="sng" dirty="0"/>
              <a:t> </a:t>
            </a:r>
            <a:r>
              <a:rPr lang="pl-PL" sz="11200" u="sng" dirty="0" err="1"/>
              <a:t>using</a:t>
            </a:r>
            <a:r>
              <a:rPr lang="pl-PL" sz="11200" u="sng" dirty="0"/>
              <a:t> </a:t>
            </a:r>
            <a:r>
              <a:rPr lang="pl-PL" sz="11200" u="sng" dirty="0" err="1"/>
              <a:t>it</a:t>
            </a:r>
            <a:r>
              <a:rPr lang="pl-PL" sz="11200" u="sng" dirty="0"/>
              <a:t> in </a:t>
            </a:r>
            <a:r>
              <a:rPr lang="pl-PL" sz="11200" u="sng" dirty="0" err="1"/>
              <a:t>your</a:t>
            </a:r>
            <a:r>
              <a:rPr lang="pl-PL" sz="11200" u="sng" dirty="0"/>
              <a:t> countr</a:t>
            </a:r>
            <a:r>
              <a:rPr lang="pl-PL" sz="11200" dirty="0"/>
              <a:t>y), 
</a:t>
            </a:r>
            <a:r>
              <a:rPr lang="pl-PL" sz="11200" u="sng" dirty="0"/>
              <a:t>3) </a:t>
            </a:r>
            <a:r>
              <a:rPr lang="pl-PL" sz="11200" u="sng" dirty="0" err="1"/>
              <a:t>contributing</a:t>
            </a:r>
            <a:r>
              <a:rPr lang="pl-PL" sz="11200" u="sng" dirty="0"/>
              <a:t> to </a:t>
            </a:r>
            <a:r>
              <a:rPr lang="pl-PL" sz="11200" u="sng" dirty="0" err="1"/>
              <a:t>one’s</a:t>
            </a:r>
            <a:r>
              <a:rPr lang="pl-PL" sz="11200" u="sng" dirty="0"/>
              <a:t> </a:t>
            </a:r>
            <a:r>
              <a:rPr lang="pl-PL" sz="11200" u="sng" dirty="0" err="1"/>
              <a:t>own</a:t>
            </a:r>
            <a:r>
              <a:rPr lang="pl-PL" sz="11200" u="sng" dirty="0"/>
              <a:t> </a:t>
            </a:r>
            <a:r>
              <a:rPr lang="pl-PL" sz="11200" u="sng" dirty="0" err="1"/>
              <a:t>administration</a:t>
            </a:r>
            <a:r>
              <a:rPr lang="pl-PL" sz="11200" u="sng" dirty="0"/>
              <a:t> syst</a:t>
            </a:r>
            <a:r>
              <a:rPr lang="pl-PL" sz="11200" dirty="0"/>
              <a:t>em (</a:t>
            </a:r>
            <a:r>
              <a:rPr lang="pl-PL" sz="11200" dirty="0" err="1"/>
              <a:t>understanding</a:t>
            </a:r>
            <a:r>
              <a:rPr lang="pl-PL" sz="11200" dirty="0"/>
              <a:t> </a:t>
            </a:r>
            <a:r>
              <a:rPr lang="pl-PL" sz="11200" dirty="0" err="1"/>
              <a:t>it</a:t>
            </a:r>
            <a:r>
              <a:rPr lang="pl-PL" sz="11200" dirty="0"/>
              <a:t> </a:t>
            </a:r>
            <a:r>
              <a:rPr lang="pl-PL" sz="11200" dirty="0" err="1"/>
              <a:t>better</a:t>
            </a:r>
            <a:r>
              <a:rPr lang="pl-PL" sz="11200" dirty="0"/>
              <a:t>, </a:t>
            </a:r>
            <a:r>
              <a:rPr lang="pl-PL" sz="11200" dirty="0" err="1"/>
              <a:t>including</a:t>
            </a:r>
            <a:r>
              <a:rPr lang="pl-PL" sz="11200" dirty="0"/>
              <a:t> the </a:t>
            </a:r>
            <a:r>
              <a:rPr lang="pl-PL" sz="11200" dirty="0" err="1"/>
              <a:t>resistance</a:t>
            </a:r>
            <a:r>
              <a:rPr lang="pl-PL" sz="11200" dirty="0"/>
              <a:t> of </a:t>
            </a:r>
            <a:r>
              <a:rPr lang="pl-PL" sz="11200" dirty="0" err="1"/>
              <a:t>its</a:t>
            </a:r>
            <a:r>
              <a:rPr lang="pl-PL" sz="11200" dirty="0"/>
              <a:t> </a:t>
            </a:r>
            <a:r>
              <a:rPr lang="pl-PL" sz="11200" dirty="0" err="1"/>
              <a:t>traditions</a:t>
            </a:r>
            <a:r>
              <a:rPr lang="pl-PL" sz="11200" dirty="0"/>
              <a:t>, </a:t>
            </a:r>
            <a:r>
              <a:rPr lang="pl-PL" sz="11200" dirty="0" err="1"/>
              <a:t>improving</a:t>
            </a:r>
            <a:r>
              <a:rPr lang="pl-PL" sz="11200" dirty="0"/>
              <a:t> </a:t>
            </a:r>
            <a:r>
              <a:rPr lang="pl-PL" sz="11200" dirty="0" err="1"/>
              <a:t>it</a:t>
            </a:r>
            <a:r>
              <a:rPr lang="pl-PL" sz="11200" dirty="0"/>
              <a:t>, </a:t>
            </a:r>
            <a:r>
              <a:rPr lang="pl-PL" sz="11200" dirty="0" err="1"/>
              <a:t>using</a:t>
            </a:r>
            <a:r>
              <a:rPr lang="pl-PL" sz="11200" dirty="0"/>
              <a:t> </a:t>
            </a:r>
            <a:r>
              <a:rPr lang="pl-PL" sz="11200" dirty="0" err="1"/>
              <a:t>it</a:t>
            </a:r>
            <a:r>
              <a:rPr lang="pl-PL" sz="11200" dirty="0"/>
              <a:t> as a </a:t>
            </a:r>
            <a:r>
              <a:rPr lang="pl-PL" sz="11200" dirty="0" err="1"/>
              <a:t>means</a:t>
            </a:r>
            <a:r>
              <a:rPr lang="pl-PL" sz="11200" dirty="0"/>
              <a:t> for </a:t>
            </a:r>
            <a:r>
              <a:rPr lang="pl-PL" sz="11200" dirty="0" err="1"/>
              <a:t>interpreting</a:t>
            </a:r>
            <a:r>
              <a:rPr lang="pl-PL" sz="11200" dirty="0"/>
              <a:t> the </a:t>
            </a:r>
            <a:r>
              <a:rPr lang="pl-PL" sz="11200" dirty="0" err="1"/>
              <a:t>constitution</a:t>
            </a:r>
            <a:r>
              <a:rPr lang="pl-PL" sz="11200" dirty="0"/>
              <a:t>), </a:t>
            </a:r>
            <a:r>
              <a:rPr lang="pl-PL" sz="11200" u="sng" dirty="0"/>
              <a:t>
4) </a:t>
            </a:r>
            <a:r>
              <a:rPr lang="pl-PL" sz="11200" u="sng" dirty="0" err="1"/>
              <a:t>harmonization</a:t>
            </a:r>
            <a:r>
              <a:rPr lang="pl-PL" sz="11200" u="sng" dirty="0"/>
              <a:t> of </a:t>
            </a:r>
            <a:r>
              <a:rPr lang="pl-PL" sz="11200" u="sng" dirty="0" err="1"/>
              <a:t>administration</a:t>
            </a:r>
            <a:r>
              <a:rPr lang="pl-PL" sz="11200" u="sng" dirty="0"/>
              <a:t>, </a:t>
            </a:r>
            <a:r>
              <a:rPr lang="pl-PL" sz="11200" u="sng" dirty="0" err="1"/>
              <a:t>standards</a:t>
            </a:r>
            <a:r>
              <a:rPr lang="pl-PL" sz="11200" u="sng" dirty="0"/>
              <a:t> and law.</a:t>
            </a:r>
          </a:p>
          <a:p>
            <a:r>
              <a:rPr lang="pl-PL" sz="11200" u="sng" dirty="0"/>
              <a:t>
</a:t>
            </a:r>
            <a:r>
              <a:rPr lang="pl-PL" sz="11200" u="sng" dirty="0" err="1"/>
              <a:t>Such</a:t>
            </a:r>
            <a:r>
              <a:rPr lang="pl-PL" sz="11200" u="sng" dirty="0"/>
              <a:t> </a:t>
            </a:r>
            <a:r>
              <a:rPr lang="pl-PL" sz="11200" u="sng" dirty="0" err="1"/>
              <a:t>research</a:t>
            </a:r>
            <a:r>
              <a:rPr lang="pl-PL" sz="11200" u="sng" dirty="0"/>
              <a:t> </a:t>
            </a:r>
            <a:r>
              <a:rPr lang="pl-PL" sz="11200" u="sng" dirty="0" err="1"/>
              <a:t>may</a:t>
            </a:r>
            <a:r>
              <a:rPr lang="pl-PL" sz="11200" u="sng" dirty="0"/>
              <a:t> be </a:t>
            </a:r>
            <a:r>
              <a:rPr lang="pl-PL" sz="11200" u="sng" dirty="0" err="1"/>
              <a:t>useful</a:t>
            </a:r>
            <a:r>
              <a:rPr lang="pl-PL" sz="11200" u="sng" dirty="0"/>
              <a:t> </a:t>
            </a:r>
            <a:r>
              <a:rPr lang="pl-PL" sz="11200" u="sng" dirty="0" err="1"/>
              <a:t>at</a:t>
            </a:r>
            <a:r>
              <a:rPr lang="pl-PL" sz="11200" u="sng" dirty="0"/>
              <a:t> the </a:t>
            </a:r>
            <a:r>
              <a:rPr lang="pl-PL" sz="11200" u="sng" dirty="0" err="1"/>
              <a:t>informative</a:t>
            </a:r>
            <a:r>
              <a:rPr lang="pl-PL" sz="11200" u="sng" dirty="0"/>
              <a:t> </a:t>
            </a:r>
            <a:r>
              <a:rPr lang="pl-PL" sz="11200" u="sng" dirty="0" err="1"/>
              <a:t>level</a:t>
            </a:r>
            <a:r>
              <a:rPr lang="pl-PL" sz="11200" u="sng" dirty="0"/>
              <a:t>, for </a:t>
            </a:r>
            <a:r>
              <a:rPr lang="pl-PL" sz="11200" u="sng" dirty="0" err="1"/>
              <a:t>businessmen</a:t>
            </a:r>
            <a:r>
              <a:rPr lang="pl-PL" sz="11200" u="sng" dirty="0"/>
              <a:t> for </a:t>
            </a:r>
            <a:r>
              <a:rPr lang="pl-PL" sz="11200" u="sng" dirty="0" err="1"/>
              <a:t>inst</a:t>
            </a:r>
            <a:r>
              <a:rPr lang="pl-PL" sz="11200" dirty="0" err="1"/>
              <a:t>ance</a:t>
            </a:r>
            <a:endParaRPr lang="pl-PL" sz="11200" dirty="0"/>
          </a:p>
          <a:p>
            <a:r>
              <a:rPr lang="pl-PL" dirty="0"/>
              <a:t>
</a:t>
            </a:r>
          </a:p>
          <a:p>
            <a:r>
              <a:rPr lang="pl-PL" dirty="0"/>
              <a:t>
</a:t>
            </a:r>
          </a:p>
          <a:p>
            <a:r>
              <a:rPr lang="pl-PL" dirty="0"/>
              <a:t>
</a:t>
            </a:r>
          </a:p>
        </p:txBody>
      </p:sp>
    </p:spTree>
    <p:extLst>
      <p:ext uri="{BB962C8B-B14F-4D97-AF65-F5344CB8AC3E}">
        <p14:creationId xmlns:p14="http://schemas.microsoft.com/office/powerpoint/2010/main" val="3133186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lstStyle/>
          <a:p>
            <a:pPr algn="just"/>
            <a:r>
              <a:rPr lang="pl-PL" dirty="0" smtClean="0"/>
              <a:t>O</a:t>
            </a:r>
            <a:r>
              <a:rPr lang="en-US" dirty="0" err="1" smtClean="0"/>
              <a:t>ther</a:t>
            </a:r>
            <a:r>
              <a:rPr lang="en-US" dirty="0" smtClean="0"/>
              <a:t> functions</a:t>
            </a:r>
            <a:r>
              <a:rPr lang="pl-PL" dirty="0" smtClean="0"/>
              <a:t>: </a:t>
            </a:r>
            <a:endParaRPr lang="pl-PL" dirty="0"/>
          </a:p>
          <a:p>
            <a:pPr algn="just"/>
            <a:r>
              <a:rPr lang="en-US" dirty="0"/>
              <a:t>1/ </a:t>
            </a:r>
            <a:r>
              <a:rPr lang="en-US" u="sng" dirty="0" smtClean="0"/>
              <a:t>as </a:t>
            </a:r>
            <a:r>
              <a:rPr lang="en-US" u="sng" dirty="0"/>
              <a:t>an aid to legislator</a:t>
            </a:r>
            <a:r>
              <a:rPr lang="en-US" dirty="0"/>
              <a:t>, as a </a:t>
            </a:r>
            <a:r>
              <a:rPr lang="en-US" u="sng" dirty="0"/>
              <a:t>source of inspiration of lawmaking</a:t>
            </a:r>
            <a:endParaRPr lang="pl-PL" u="sng" dirty="0"/>
          </a:p>
          <a:p>
            <a:pPr algn="just"/>
            <a:r>
              <a:rPr lang="en-US" dirty="0"/>
              <a:t>2/ </a:t>
            </a:r>
            <a:r>
              <a:rPr lang="en-US" u="sng" dirty="0"/>
              <a:t>educational role of CL</a:t>
            </a:r>
            <a:r>
              <a:rPr lang="en-US" dirty="0"/>
              <a:t>, as a </a:t>
            </a:r>
            <a:r>
              <a:rPr lang="en-US" u="sng" dirty="0"/>
              <a:t>part of university’s education of lawyers</a:t>
            </a:r>
            <a:endParaRPr lang="pl-PL" u="sng" dirty="0"/>
          </a:p>
          <a:p>
            <a:pPr algn="just"/>
            <a:r>
              <a:rPr lang="en-US" dirty="0"/>
              <a:t>3/</a:t>
            </a:r>
            <a:r>
              <a:rPr lang="en-US" u="sng" dirty="0"/>
              <a:t>interpretative role of CL, especially helpful for courts </a:t>
            </a:r>
            <a:r>
              <a:rPr lang="en-US" dirty="0"/>
              <a:t>and academics </a:t>
            </a:r>
            <a:endParaRPr lang="pl-PL" dirty="0"/>
          </a:p>
          <a:p>
            <a:pPr algn="just"/>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u="sng" dirty="0" smtClean="0"/>
              <a:t>Unification</a:t>
            </a:r>
            <a:r>
              <a:rPr lang="pl-PL" u="sng" dirty="0" smtClean="0"/>
              <a:t> </a:t>
            </a:r>
            <a:r>
              <a:rPr lang="pl-PL" dirty="0" smtClean="0"/>
              <a:t>of law</a:t>
            </a:r>
            <a:endParaRPr lang="pl-PL" dirty="0"/>
          </a:p>
        </p:txBody>
      </p:sp>
      <p:sp>
        <p:nvSpPr>
          <p:cNvPr id="3" name="Symbol zastępczy zawartości 2"/>
          <p:cNvSpPr>
            <a:spLocks noGrp="1"/>
          </p:cNvSpPr>
          <p:nvPr>
            <p:ph sz="quarter" idx="1"/>
          </p:nvPr>
        </p:nvSpPr>
        <p:spPr/>
        <p:txBody>
          <a:bodyPr/>
          <a:lstStyle/>
          <a:p>
            <a:pPr algn="just"/>
            <a:r>
              <a:rPr lang="en-US" sz="2800" dirty="0"/>
              <a:t>This function of </a:t>
            </a:r>
            <a:r>
              <a:rPr lang="pl-PL" sz="2800" dirty="0" err="1" smtClean="0"/>
              <a:t>comparative</a:t>
            </a:r>
            <a:r>
              <a:rPr lang="pl-PL" sz="2800" dirty="0" smtClean="0"/>
              <a:t> law</a:t>
            </a:r>
            <a:r>
              <a:rPr lang="en-US" sz="2800" dirty="0" smtClean="0"/>
              <a:t> </a:t>
            </a:r>
            <a:r>
              <a:rPr lang="en-US" sz="2800" dirty="0"/>
              <a:t>dealt with </a:t>
            </a:r>
            <a:r>
              <a:rPr lang="en-US" sz="2800" u="sng" dirty="0"/>
              <a:t>its significant role in the preparation of projects of the international unification of law. </a:t>
            </a:r>
            <a:endParaRPr lang="en-US" sz="2800" u="sng" dirty="0" smtClean="0"/>
          </a:p>
          <a:p>
            <a:pPr algn="just"/>
            <a:r>
              <a:rPr lang="en-US" sz="2800" dirty="0" smtClean="0"/>
              <a:t>The </a:t>
            </a:r>
            <a:r>
              <a:rPr lang="en-US" sz="2800" dirty="0"/>
              <a:t>political </a:t>
            </a:r>
            <a:r>
              <a:rPr lang="en-US" sz="2800" u="sng" dirty="0"/>
              <a:t>aim behind such unification is to reduce or eliminate</a:t>
            </a:r>
            <a:r>
              <a:rPr lang="en-US" sz="2800" dirty="0"/>
              <a:t>, so far as desirable and possible</a:t>
            </a:r>
            <a:r>
              <a:rPr lang="en-US" sz="2800" dirty="0" smtClean="0"/>
              <a:t>,</a:t>
            </a:r>
          </a:p>
          <a:p>
            <a:pPr algn="just"/>
            <a:r>
              <a:rPr lang="en-US" sz="2800" u="sng" dirty="0" smtClean="0"/>
              <a:t>the </a:t>
            </a:r>
            <a:r>
              <a:rPr lang="en-US" sz="2800" u="sng" dirty="0"/>
              <a:t>differences between the national legal systems by inducing them to adopt common principles of </a:t>
            </a:r>
            <a:r>
              <a:rPr lang="en-US" sz="2800" u="sng" dirty="0" smtClean="0"/>
              <a:t>law</a:t>
            </a:r>
            <a:r>
              <a:rPr lang="pl-PL" sz="2800" u="sng" dirty="0" smtClean="0"/>
              <a:t>. </a:t>
            </a:r>
            <a:endParaRPr lang="pl-PL" sz="2800" u="sng" dirty="0"/>
          </a:p>
          <a:p>
            <a:pPr algn="just"/>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Unification</a:t>
            </a:r>
            <a:r>
              <a:rPr lang="pl-PL" dirty="0" smtClean="0"/>
              <a:t> of law</a:t>
            </a:r>
            <a:endParaRPr lang="pl-PL" dirty="0"/>
          </a:p>
        </p:txBody>
      </p:sp>
      <p:sp>
        <p:nvSpPr>
          <p:cNvPr id="3" name="Symbol zastępczy zawartości 2"/>
          <p:cNvSpPr>
            <a:spLocks noGrp="1"/>
          </p:cNvSpPr>
          <p:nvPr>
            <p:ph sz="quarter" idx="1"/>
          </p:nvPr>
        </p:nvSpPr>
        <p:spPr/>
        <p:txBody>
          <a:bodyPr/>
          <a:lstStyle/>
          <a:p>
            <a:pPr algn="just"/>
            <a:r>
              <a:rPr lang="en-US" sz="2800" dirty="0"/>
              <a:t>Method: </a:t>
            </a:r>
            <a:r>
              <a:rPr lang="en-US" sz="2800" u="sng" dirty="0"/>
              <a:t>to draw up a uniform law on the basis of work by experts in </a:t>
            </a:r>
            <a:r>
              <a:rPr lang="pl-PL" sz="2800" u="sng" dirty="0" err="1" smtClean="0"/>
              <a:t>comparative</a:t>
            </a:r>
            <a:r>
              <a:rPr lang="pl-PL" sz="2800" u="sng" dirty="0" smtClean="0"/>
              <a:t> law</a:t>
            </a:r>
            <a:r>
              <a:rPr lang="en-US" sz="2800" u="sng" dirty="0" smtClean="0"/>
              <a:t> </a:t>
            </a:r>
            <a:r>
              <a:rPr lang="en-US" sz="2800" u="sng" dirty="0"/>
              <a:t>and to incorporate it in a multilateral treaty </a:t>
            </a:r>
            <a:r>
              <a:rPr lang="en-US" sz="2800" dirty="0"/>
              <a:t>which obligates the signatories, as a matter of international law, to adopt and apply the uniform law as their domestic law.</a:t>
            </a:r>
            <a:endParaRPr lang="pl-PL" sz="2800" dirty="0"/>
          </a:p>
          <a:p>
            <a:pPr algn="just"/>
            <a:r>
              <a:rPr lang="en-US" sz="2800" u="sng" dirty="0"/>
              <a:t>Multilateral treaties are difficult to achieve and rather </a:t>
            </a:r>
            <a:r>
              <a:rPr lang="pl-PL" sz="2800" u="sng" dirty="0" err="1" smtClean="0"/>
              <a:t>difficult</a:t>
            </a:r>
            <a:r>
              <a:rPr lang="en-US" sz="2800" u="sng" dirty="0" smtClean="0"/>
              <a:t> </a:t>
            </a:r>
            <a:r>
              <a:rPr lang="en-US" sz="2800" u="sng" dirty="0"/>
              <a:t>in operation. </a:t>
            </a:r>
            <a:endParaRPr lang="pl-PL" sz="2800" u="sng" dirty="0"/>
          </a:p>
          <a:p>
            <a:pPr algn="just"/>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Unification</a:t>
            </a:r>
            <a:r>
              <a:rPr lang="pl-PL" dirty="0" smtClean="0"/>
              <a:t> of law</a:t>
            </a:r>
            <a:endParaRPr lang="pl-PL" dirty="0"/>
          </a:p>
        </p:txBody>
      </p:sp>
      <p:sp>
        <p:nvSpPr>
          <p:cNvPr id="3" name="Symbol zastępczy zawartości 2"/>
          <p:cNvSpPr>
            <a:spLocks noGrp="1"/>
          </p:cNvSpPr>
          <p:nvPr>
            <p:ph sz="quarter" idx="1"/>
          </p:nvPr>
        </p:nvSpPr>
        <p:spPr/>
        <p:txBody>
          <a:bodyPr/>
          <a:lstStyle/>
          <a:p>
            <a:pPr algn="just"/>
            <a:r>
              <a:rPr lang="en-US" u="sng" dirty="0"/>
              <a:t>Other (alternative) method</a:t>
            </a:r>
            <a:r>
              <a:rPr lang="en-US" u="sng" dirty="0" smtClean="0"/>
              <a:t>: </a:t>
            </a:r>
            <a:endParaRPr lang="en-US" u="sng" dirty="0" smtClean="0"/>
          </a:p>
          <a:p>
            <a:pPr algn="just"/>
            <a:r>
              <a:rPr lang="en-US" u="sng" dirty="0" smtClean="0"/>
              <a:t>to </a:t>
            </a:r>
            <a:r>
              <a:rPr lang="en-US" u="sng" dirty="0"/>
              <a:t>produce model laws </a:t>
            </a:r>
            <a:r>
              <a:rPr lang="en-US" dirty="0"/>
              <a:t>(this is a matter of recommendation rather then of obligation) – </a:t>
            </a:r>
            <a:endParaRPr lang="en-US" dirty="0" smtClean="0"/>
          </a:p>
          <a:p>
            <a:pPr algn="just"/>
            <a:r>
              <a:rPr lang="en-US" u="sng" dirty="0" smtClean="0"/>
              <a:t>the </a:t>
            </a:r>
            <a:r>
              <a:rPr lang="en-US" u="sng" dirty="0"/>
              <a:t>most suitable method for the future, </a:t>
            </a:r>
            <a:endParaRPr lang="en-US" u="sng" dirty="0" smtClean="0"/>
          </a:p>
          <a:p>
            <a:pPr algn="just"/>
            <a:r>
              <a:rPr lang="en-US" u="sng" dirty="0" smtClean="0"/>
              <a:t>provided </a:t>
            </a:r>
            <a:r>
              <a:rPr lang="en-US" u="sng" dirty="0"/>
              <a:t>that they are carefully drafted on the foundations of </a:t>
            </a:r>
            <a:r>
              <a:rPr lang="pl-PL" u="sng" dirty="0" err="1" smtClean="0"/>
              <a:t>comparative</a:t>
            </a:r>
            <a:r>
              <a:rPr lang="pl-PL" u="sng" dirty="0" smtClean="0"/>
              <a:t> law. </a:t>
            </a:r>
            <a:endParaRPr lang="pl-PL" u="sng" dirty="0"/>
          </a:p>
          <a:p>
            <a:pPr algn="just"/>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Unification</a:t>
            </a:r>
            <a:r>
              <a:rPr lang="pl-PL" dirty="0" smtClean="0"/>
              <a:t> of law</a:t>
            </a:r>
            <a:endParaRPr lang="pl-PL" dirty="0"/>
          </a:p>
        </p:txBody>
      </p:sp>
      <p:sp>
        <p:nvSpPr>
          <p:cNvPr id="3" name="Symbol zastępczy zawartości 2"/>
          <p:cNvSpPr>
            <a:spLocks noGrp="1"/>
          </p:cNvSpPr>
          <p:nvPr>
            <p:ph sz="quarter" idx="1"/>
          </p:nvPr>
        </p:nvSpPr>
        <p:spPr/>
        <p:txBody>
          <a:bodyPr>
            <a:normAutofit/>
          </a:bodyPr>
          <a:lstStyle/>
          <a:p>
            <a:pPr algn="just"/>
            <a:r>
              <a:rPr lang="en-US" u="sng" dirty="0"/>
              <a:t>If the laws of two countries are identical, </a:t>
            </a:r>
            <a:endParaRPr lang="en-US" u="sng" dirty="0" smtClean="0"/>
          </a:p>
          <a:p>
            <a:pPr algn="just"/>
            <a:r>
              <a:rPr lang="en-US" u="sng" dirty="0" smtClean="0"/>
              <a:t>comparative </a:t>
            </a:r>
            <a:r>
              <a:rPr lang="en-US" u="sng" dirty="0"/>
              <a:t>law is pointless</a:t>
            </a:r>
            <a:r>
              <a:rPr lang="en-US" dirty="0"/>
              <a:t>. </a:t>
            </a:r>
            <a:endParaRPr lang="en-US" dirty="0" smtClean="0"/>
          </a:p>
          <a:p>
            <a:pPr algn="just"/>
            <a:r>
              <a:rPr lang="en-US" u="sng" dirty="0" smtClean="0"/>
              <a:t>That </a:t>
            </a:r>
            <a:r>
              <a:rPr lang="en-US" u="sng" dirty="0"/>
              <a:t>is why some academics claim that we are witnesses of the end of comparative law, </a:t>
            </a:r>
            <a:endParaRPr lang="en-US" u="sng" dirty="0" smtClean="0"/>
          </a:p>
          <a:p>
            <a:pPr algn="just"/>
            <a:r>
              <a:rPr lang="en-US" u="sng" dirty="0" smtClean="0"/>
              <a:t>and </a:t>
            </a:r>
            <a:r>
              <a:rPr lang="en-US" u="sng" dirty="0"/>
              <a:t>one of the reasons is (</a:t>
            </a:r>
            <a:r>
              <a:rPr lang="en-US" u="sng" dirty="0" err="1"/>
              <a:t>i.a</a:t>
            </a:r>
            <a:r>
              <a:rPr lang="en-US" u="sng" dirty="0"/>
              <a:t>) </a:t>
            </a:r>
            <a:r>
              <a:rPr lang="en-US" u="sng" dirty="0" err="1"/>
              <a:t>harmonisation</a:t>
            </a:r>
            <a:r>
              <a:rPr lang="en-US" u="sng" dirty="0"/>
              <a:t> and convergence of legal systems leading to creation of the European (or even </a:t>
            </a:r>
            <a:r>
              <a:rPr lang="pl-PL" u="sng" dirty="0" smtClean="0"/>
              <a:t>g</a:t>
            </a:r>
            <a:r>
              <a:rPr lang="en-US" u="sng" dirty="0" err="1" smtClean="0"/>
              <a:t>lobal</a:t>
            </a:r>
            <a:r>
              <a:rPr lang="en-US" u="sng" dirty="0"/>
              <a:t>) </a:t>
            </a:r>
            <a:r>
              <a:rPr lang="pl-PL" u="sng" dirty="0" smtClean="0"/>
              <a:t>l</a:t>
            </a:r>
            <a:r>
              <a:rPr lang="en-US" u="sng" dirty="0" err="1" smtClean="0"/>
              <a:t>egal</a:t>
            </a:r>
            <a:r>
              <a:rPr lang="en-US" u="sng" dirty="0" smtClean="0"/>
              <a:t> (</a:t>
            </a:r>
            <a:r>
              <a:rPr lang="pl-PL" u="sng" dirty="0" smtClean="0"/>
              <a:t>a</a:t>
            </a:r>
            <a:r>
              <a:rPr lang="en-US" u="sng" dirty="0" err="1" smtClean="0"/>
              <a:t>dministrative</a:t>
            </a:r>
            <a:r>
              <a:rPr lang="en-US" u="sng" dirty="0"/>
              <a:t>) </a:t>
            </a:r>
            <a:r>
              <a:rPr lang="pl-PL" u="sng" dirty="0" smtClean="0"/>
              <a:t>s</a:t>
            </a:r>
            <a:r>
              <a:rPr lang="en-US" u="sng" dirty="0" smtClean="0"/>
              <a:t>pace</a:t>
            </a:r>
            <a:r>
              <a:rPr lang="en-US" dirty="0"/>
              <a:t>. </a:t>
            </a:r>
            <a:endParaRPr lang="pl-PL" dirty="0"/>
          </a:p>
          <a:p>
            <a:pPr algn="just"/>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Exam</a:t>
            </a:r>
            <a:endParaRPr lang="pl-PL" dirty="0"/>
          </a:p>
        </p:txBody>
      </p:sp>
      <p:sp>
        <p:nvSpPr>
          <p:cNvPr id="3" name="Symbol zastępczy zawartości 2"/>
          <p:cNvSpPr>
            <a:spLocks noGrp="1"/>
          </p:cNvSpPr>
          <p:nvPr>
            <p:ph sz="quarter" idx="1"/>
          </p:nvPr>
        </p:nvSpPr>
        <p:spPr>
          <a:xfrm>
            <a:off x="467544" y="1628800"/>
            <a:ext cx="8229600" cy="4937760"/>
          </a:xfrm>
        </p:spPr>
        <p:txBody>
          <a:bodyPr>
            <a:normAutofit/>
          </a:bodyPr>
          <a:lstStyle/>
          <a:p>
            <a:pPr algn="just">
              <a:buNone/>
            </a:pPr>
            <a:r>
              <a:rPr lang="pl-PL" dirty="0"/>
              <a:t>The </a:t>
            </a:r>
            <a:r>
              <a:rPr lang="pl-PL" dirty="0" err="1"/>
              <a:t>exam</a:t>
            </a:r>
            <a:r>
              <a:rPr lang="pl-PL" dirty="0"/>
              <a:t> </a:t>
            </a:r>
            <a:r>
              <a:rPr lang="pl-PL" dirty="0" err="1"/>
              <a:t>will</a:t>
            </a:r>
            <a:r>
              <a:rPr lang="pl-PL" dirty="0"/>
              <a:t> </a:t>
            </a:r>
            <a:r>
              <a:rPr lang="pl-PL" dirty="0" err="1"/>
              <a:t>have</a:t>
            </a:r>
            <a:r>
              <a:rPr lang="pl-PL" dirty="0"/>
              <a:t> a form of Take-Home </a:t>
            </a:r>
            <a:r>
              <a:rPr lang="pl-PL" dirty="0" err="1"/>
              <a:t>Exam</a:t>
            </a:r>
            <a:r>
              <a:rPr lang="pl-PL" dirty="0"/>
              <a:t> (</a:t>
            </a:r>
            <a:r>
              <a:rPr lang="pl-PL" dirty="0" err="1"/>
              <a:t>homework</a:t>
            </a:r>
            <a:r>
              <a:rPr lang="pl-PL" dirty="0"/>
              <a:t>) </a:t>
            </a:r>
          </a:p>
          <a:p>
            <a:pPr algn="just">
              <a:buNone/>
            </a:pPr>
            <a:r>
              <a:rPr lang="pl-PL" dirty="0"/>
              <a:t>It </a:t>
            </a:r>
            <a:r>
              <a:rPr lang="pl-PL" dirty="0" err="1"/>
              <a:t>can</a:t>
            </a:r>
            <a:r>
              <a:rPr lang="pl-PL" dirty="0"/>
              <a:t> be </a:t>
            </a:r>
            <a:r>
              <a:rPr lang="pl-PL" dirty="0" err="1"/>
              <a:t>case</a:t>
            </a:r>
            <a:r>
              <a:rPr lang="pl-PL" dirty="0"/>
              <a:t> </a:t>
            </a:r>
            <a:r>
              <a:rPr lang="pl-PL" dirty="0" err="1"/>
              <a:t>study</a:t>
            </a:r>
            <a:r>
              <a:rPr lang="pl-PL" dirty="0"/>
              <a:t> </a:t>
            </a:r>
            <a:r>
              <a:rPr lang="pl-PL" dirty="0" err="1"/>
              <a:t>related</a:t>
            </a:r>
            <a:r>
              <a:rPr lang="pl-PL" dirty="0"/>
              <a:t> to the </a:t>
            </a:r>
            <a:r>
              <a:rPr lang="pl-PL" dirty="0" err="1"/>
              <a:t>course</a:t>
            </a:r>
            <a:endParaRPr lang="pl-PL" dirty="0"/>
          </a:p>
          <a:p>
            <a:pPr algn="just">
              <a:buNone/>
            </a:pPr>
            <a:r>
              <a:rPr lang="pl-PL" dirty="0"/>
              <a:t>I </a:t>
            </a:r>
            <a:r>
              <a:rPr lang="pl-PL" dirty="0" err="1"/>
              <a:t>will</a:t>
            </a:r>
            <a:r>
              <a:rPr lang="pl-PL" dirty="0"/>
              <a:t> </a:t>
            </a:r>
            <a:r>
              <a:rPr lang="pl-PL" dirty="0" err="1"/>
              <a:t>send</a:t>
            </a:r>
            <a:r>
              <a:rPr lang="pl-PL" dirty="0"/>
              <a:t> </a:t>
            </a:r>
            <a:r>
              <a:rPr lang="pl-PL" dirty="0" err="1"/>
              <a:t>case</a:t>
            </a:r>
            <a:r>
              <a:rPr lang="pl-PL" dirty="0"/>
              <a:t> </a:t>
            </a:r>
            <a:r>
              <a:rPr lang="pl-PL" dirty="0" err="1"/>
              <a:t>study</a:t>
            </a:r>
            <a:r>
              <a:rPr lang="pl-PL" dirty="0"/>
              <a:t> and </a:t>
            </a:r>
            <a:r>
              <a:rPr lang="pl-PL" dirty="0" err="1"/>
              <a:t>questions</a:t>
            </a:r>
            <a:r>
              <a:rPr lang="pl-PL" dirty="0"/>
              <a:t>.</a:t>
            </a:r>
          </a:p>
          <a:p>
            <a:pPr algn="just">
              <a:buNone/>
            </a:pPr>
            <a:r>
              <a:rPr lang="pl-PL" dirty="0" err="1"/>
              <a:t>You</a:t>
            </a:r>
            <a:r>
              <a:rPr lang="pl-PL" dirty="0"/>
              <a:t> </a:t>
            </a:r>
            <a:r>
              <a:rPr lang="pl-PL" dirty="0" err="1"/>
              <a:t>have</a:t>
            </a:r>
            <a:r>
              <a:rPr lang="pl-PL" dirty="0"/>
              <a:t> to </a:t>
            </a:r>
            <a:r>
              <a:rPr lang="pl-PL" dirty="0" err="1"/>
              <a:t>prepare</a:t>
            </a:r>
            <a:r>
              <a:rPr lang="pl-PL" dirty="0"/>
              <a:t> </a:t>
            </a:r>
            <a:r>
              <a:rPr lang="pl-PL" dirty="0" err="1"/>
              <a:t>answers</a:t>
            </a:r>
            <a:r>
              <a:rPr lang="pl-PL" dirty="0"/>
              <a:t> </a:t>
            </a:r>
            <a:r>
              <a:rPr lang="pl-PL" dirty="0" err="1"/>
              <a:t>at</a:t>
            </a:r>
            <a:r>
              <a:rPr lang="pl-PL" dirty="0"/>
              <a:t> </a:t>
            </a:r>
            <a:r>
              <a:rPr lang="pl-PL" dirty="0" err="1"/>
              <a:t>home</a:t>
            </a:r>
            <a:r>
              <a:rPr lang="pl-PL" dirty="0"/>
              <a:t>, </a:t>
            </a:r>
            <a:r>
              <a:rPr lang="pl-PL" dirty="0" err="1"/>
              <a:t>library</a:t>
            </a:r>
            <a:r>
              <a:rPr lang="pl-PL" dirty="0"/>
              <a:t> </a:t>
            </a:r>
            <a:r>
              <a:rPr lang="pl-PL" dirty="0" err="1"/>
              <a:t>or</a:t>
            </a:r>
            <a:r>
              <a:rPr lang="pl-PL" dirty="0"/>
              <a:t> in the </a:t>
            </a:r>
            <a:r>
              <a:rPr lang="pl-PL" dirty="0" err="1"/>
              <a:t>reading</a:t>
            </a:r>
            <a:r>
              <a:rPr lang="pl-PL" dirty="0"/>
              <a:t> </a:t>
            </a:r>
            <a:r>
              <a:rPr lang="pl-PL" dirty="0" err="1"/>
              <a:t>room</a:t>
            </a:r>
            <a:r>
              <a:rPr lang="pl-PL" dirty="0"/>
              <a:t> and </a:t>
            </a:r>
            <a:r>
              <a:rPr lang="pl-PL" dirty="0" err="1"/>
              <a:t>send</a:t>
            </a:r>
            <a:r>
              <a:rPr lang="pl-PL" dirty="0"/>
              <a:t> </a:t>
            </a:r>
            <a:r>
              <a:rPr lang="pl-PL" dirty="0" err="1"/>
              <a:t>solutions</a:t>
            </a:r>
            <a:r>
              <a:rPr lang="pl-PL" dirty="0"/>
              <a:t> to the </a:t>
            </a:r>
            <a:r>
              <a:rPr lang="pl-PL" dirty="0" err="1"/>
              <a:t>teacher</a:t>
            </a:r>
            <a:r>
              <a:rPr lang="pl-PL" dirty="0"/>
              <a:t>. </a:t>
            </a:r>
          </a:p>
          <a:p>
            <a:pPr algn="just">
              <a:buNone/>
            </a:pPr>
            <a:r>
              <a:rPr lang="pl-PL" dirty="0"/>
              <a:t>To pass </a:t>
            </a:r>
            <a:r>
              <a:rPr lang="pl-PL" dirty="0" err="1"/>
              <a:t>exam</a:t>
            </a:r>
            <a:r>
              <a:rPr lang="pl-PL" dirty="0"/>
              <a:t> student </a:t>
            </a:r>
            <a:r>
              <a:rPr lang="pl-PL" dirty="0" err="1"/>
              <a:t>should</a:t>
            </a:r>
            <a:r>
              <a:rPr lang="pl-PL" dirty="0"/>
              <a:t> </a:t>
            </a:r>
            <a:r>
              <a:rPr lang="pl-PL" dirty="0" err="1"/>
              <a:t>recognize</a:t>
            </a:r>
            <a:r>
              <a:rPr lang="pl-PL" dirty="0"/>
              <a:t> the problem </a:t>
            </a:r>
            <a:r>
              <a:rPr lang="pl-PL" dirty="0" err="1"/>
              <a:t>correctly</a:t>
            </a:r>
            <a:r>
              <a:rPr lang="pl-PL" dirty="0"/>
              <a:t>, </a:t>
            </a:r>
            <a:r>
              <a:rPr lang="pl-PL" dirty="0" err="1"/>
              <a:t>core</a:t>
            </a:r>
            <a:r>
              <a:rPr lang="pl-PL" dirty="0"/>
              <a:t> of </a:t>
            </a:r>
            <a:r>
              <a:rPr lang="pl-PL" dirty="0" err="1"/>
              <a:t>case</a:t>
            </a:r>
            <a:r>
              <a:rPr lang="pl-PL" dirty="0"/>
              <a:t> </a:t>
            </a:r>
            <a:r>
              <a:rPr lang="pl-PL" dirty="0" err="1"/>
              <a:t>study</a:t>
            </a:r>
            <a:r>
              <a:rPr lang="pl-PL" dirty="0"/>
              <a:t> and </a:t>
            </a:r>
            <a:r>
              <a:rPr lang="pl-PL" dirty="0" err="1"/>
              <a:t>describe</a:t>
            </a:r>
            <a:r>
              <a:rPr lang="pl-PL" dirty="0"/>
              <a:t> </a:t>
            </a:r>
            <a:r>
              <a:rPr lang="pl-PL" dirty="0" err="1"/>
              <a:t>it</a:t>
            </a:r>
            <a:r>
              <a:rPr lang="pl-PL" dirty="0"/>
              <a:t> in </a:t>
            </a:r>
            <a:r>
              <a:rPr lang="pl-PL" dirty="0" err="1"/>
              <a:t>his</a:t>
            </a:r>
            <a:r>
              <a:rPr lang="pl-PL" dirty="0"/>
              <a:t>/</a:t>
            </a:r>
            <a:r>
              <a:rPr lang="pl-PL" dirty="0" err="1"/>
              <a:t>her</a:t>
            </a:r>
            <a:r>
              <a:rPr lang="pl-PL" dirty="0"/>
              <a:t> </a:t>
            </a:r>
            <a:r>
              <a:rPr lang="pl-PL" dirty="0" err="1"/>
              <a:t>own</a:t>
            </a:r>
            <a:r>
              <a:rPr lang="pl-PL" dirty="0"/>
              <a:t> </a:t>
            </a:r>
            <a:r>
              <a:rPr lang="pl-PL" dirty="0" err="1"/>
              <a:t>words</a:t>
            </a:r>
            <a:r>
              <a:rPr lang="pl-PL" dirty="0"/>
              <a:t>. To </a:t>
            </a:r>
            <a:r>
              <a:rPr lang="pl-PL" dirty="0" err="1"/>
              <a:t>get</a:t>
            </a:r>
            <a:r>
              <a:rPr lang="pl-PL" dirty="0"/>
              <a:t> B </a:t>
            </a:r>
            <a:r>
              <a:rPr lang="pl-PL" dirty="0" err="1"/>
              <a:t>or</a:t>
            </a:r>
            <a:r>
              <a:rPr lang="pl-PL" dirty="0"/>
              <a:t> A </a:t>
            </a:r>
            <a:r>
              <a:rPr lang="pl-PL" dirty="0" err="1"/>
              <a:t>grade</a:t>
            </a:r>
            <a:r>
              <a:rPr lang="pl-PL" dirty="0"/>
              <a:t> – student </a:t>
            </a:r>
            <a:r>
              <a:rPr lang="pl-PL" dirty="0" err="1"/>
              <a:t>has</a:t>
            </a:r>
            <a:r>
              <a:rPr lang="pl-PL" dirty="0"/>
              <a:t> to </a:t>
            </a:r>
            <a:r>
              <a:rPr lang="pl-PL" dirty="0" err="1"/>
              <a:t>justify</a:t>
            </a:r>
            <a:r>
              <a:rPr lang="pl-PL" dirty="0"/>
              <a:t> </a:t>
            </a:r>
            <a:r>
              <a:rPr lang="pl-PL" dirty="0" err="1"/>
              <a:t>her</a:t>
            </a:r>
            <a:r>
              <a:rPr lang="pl-PL" dirty="0"/>
              <a:t>/</a:t>
            </a:r>
            <a:r>
              <a:rPr lang="pl-PL" dirty="0" err="1"/>
              <a:t>his</a:t>
            </a:r>
            <a:r>
              <a:rPr lang="pl-PL" dirty="0"/>
              <a:t> </a:t>
            </a:r>
            <a:r>
              <a:rPr lang="pl-PL" dirty="0" err="1"/>
              <a:t>answers</a:t>
            </a:r>
            <a:r>
              <a:rPr lang="pl-PL" dirty="0"/>
              <a:t> and </a:t>
            </a:r>
            <a:r>
              <a:rPr lang="pl-PL" dirty="0" err="1"/>
              <a:t>opinions</a:t>
            </a:r>
            <a:r>
              <a:rPr lang="pl-PL" dirty="0"/>
              <a:t> </a:t>
            </a:r>
            <a:r>
              <a:rPr lang="pl-PL" dirty="0" err="1"/>
              <a:t>using</a:t>
            </a:r>
            <a:r>
              <a:rPr lang="pl-PL" dirty="0"/>
              <a:t> </a:t>
            </a:r>
            <a:r>
              <a:rPr lang="pl-PL" dirty="0" err="1"/>
              <a:t>good</a:t>
            </a:r>
            <a:r>
              <a:rPr lang="pl-PL" dirty="0"/>
              <a:t> </a:t>
            </a:r>
            <a:r>
              <a:rPr lang="pl-PL" dirty="0" err="1"/>
              <a:t>or</a:t>
            </a:r>
            <a:r>
              <a:rPr lang="pl-PL" dirty="0"/>
              <a:t> </a:t>
            </a:r>
            <a:r>
              <a:rPr lang="pl-PL" dirty="0" err="1"/>
              <a:t>very</a:t>
            </a:r>
            <a:r>
              <a:rPr lang="pl-PL" dirty="0"/>
              <a:t> </a:t>
            </a:r>
            <a:r>
              <a:rPr lang="pl-PL" dirty="0" err="1"/>
              <a:t>good</a:t>
            </a:r>
            <a:r>
              <a:rPr lang="pl-PL" dirty="0"/>
              <a:t> </a:t>
            </a:r>
            <a:r>
              <a:rPr lang="pl-PL" dirty="0" err="1"/>
              <a:t>arguments</a:t>
            </a:r>
            <a:r>
              <a:rPr lang="pl-PL" dirty="0"/>
              <a:t>.</a:t>
            </a:r>
          </a:p>
          <a:p>
            <a:pPr algn="just">
              <a:buNone/>
            </a:pPr>
            <a:endParaRPr lang="pl-PL" dirty="0"/>
          </a:p>
          <a:p>
            <a:pPr algn="just">
              <a:buNone/>
            </a:pPr>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139952" y="0"/>
            <a:ext cx="4819650" cy="1543050"/>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Europeanization</a:t>
            </a:r>
            <a:r>
              <a:rPr lang="pl-PL" dirty="0" smtClean="0"/>
              <a:t> of law</a:t>
            </a:r>
            <a:endParaRPr lang="pl-PL" dirty="0"/>
          </a:p>
        </p:txBody>
      </p:sp>
      <p:sp>
        <p:nvSpPr>
          <p:cNvPr id="3" name="Symbol zastępczy zawartości 2"/>
          <p:cNvSpPr>
            <a:spLocks noGrp="1"/>
          </p:cNvSpPr>
          <p:nvPr>
            <p:ph sz="quarter" idx="1"/>
          </p:nvPr>
        </p:nvSpPr>
        <p:spPr/>
        <p:txBody>
          <a:bodyPr>
            <a:normAutofit fontScale="92500" lnSpcReduction="20000"/>
          </a:bodyPr>
          <a:lstStyle/>
          <a:p>
            <a:pPr algn="just"/>
            <a:r>
              <a:rPr lang="en-US" u="sng" dirty="0" smtClean="0"/>
              <a:t>The term ‘Europeanization of law' refers to certain types of interaction between European law and the internal law of member states </a:t>
            </a:r>
            <a:r>
              <a:rPr lang="en-US" dirty="0" smtClean="0"/>
              <a:t>as well as the influence of one on the other.</a:t>
            </a:r>
            <a:endParaRPr lang="pl-PL" dirty="0" smtClean="0"/>
          </a:p>
          <a:p>
            <a:pPr algn="just"/>
            <a:r>
              <a:rPr lang="en-US" dirty="0" smtClean="0"/>
              <a:t>Most often, we distinguish four types of such interaction: </a:t>
            </a:r>
            <a:endParaRPr lang="pl-PL" dirty="0" smtClean="0"/>
          </a:p>
          <a:p>
            <a:pPr algn="just"/>
            <a:r>
              <a:rPr lang="en-US" dirty="0" smtClean="0"/>
              <a:t>1) Top-down Europeanization: this involves the unilateral (vertical) influence of European law on the internal laws of member states, </a:t>
            </a:r>
            <a:endParaRPr lang="pl-PL" dirty="0" smtClean="0"/>
          </a:p>
          <a:p>
            <a:pPr algn="just"/>
            <a:r>
              <a:rPr lang="en-US" dirty="0" smtClean="0"/>
              <a:t>2) Bottoms-up Europeanization: The unilateral (vertical) influence of the laws of member states on European law, </a:t>
            </a:r>
            <a:endParaRPr lang="pl-PL" dirty="0" smtClean="0"/>
          </a:p>
          <a:p>
            <a:pPr algn="just"/>
            <a:r>
              <a:rPr lang="en-US" dirty="0" smtClean="0"/>
              <a:t>3) Horizontal Europeanization: multilateral, mutual interaction between internal laws of European countries (based on European administrative law) , </a:t>
            </a:r>
            <a:endParaRPr lang="pl-PL" dirty="0" smtClean="0"/>
          </a:p>
          <a:p>
            <a:pPr algn="just"/>
            <a:r>
              <a:rPr lang="en-US" dirty="0" smtClean="0"/>
              <a:t>4) </a:t>
            </a:r>
            <a:r>
              <a:rPr lang="en-US" i="1" dirty="0" smtClean="0"/>
              <a:t>Ad extra </a:t>
            </a:r>
            <a:r>
              <a:rPr lang="en-US" dirty="0" smtClean="0"/>
              <a:t>Europeanization: the influence of European law on non-European countries and in some cases, international organizations. </a:t>
            </a:r>
            <a:endParaRPr lang="pl-PL" dirty="0" smtClean="0"/>
          </a:p>
          <a:p>
            <a:pPr algn="just"/>
            <a:endParaRPr lang="pl-PL" dirty="0" smtClean="0"/>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err="1" smtClean="0"/>
              <a:t>Europeani</a:t>
            </a:r>
            <a:r>
              <a:rPr lang="pl-PL" dirty="0" smtClean="0"/>
              <a:t>z</a:t>
            </a:r>
            <a:r>
              <a:rPr lang="en-GB" dirty="0" err="1" smtClean="0"/>
              <a:t>ation</a:t>
            </a:r>
            <a:r>
              <a:rPr lang="en-GB" dirty="0" smtClean="0"/>
              <a:t> of law</a:t>
            </a:r>
            <a:endParaRPr lang="pl-PL" dirty="0"/>
          </a:p>
        </p:txBody>
      </p:sp>
      <p:sp>
        <p:nvSpPr>
          <p:cNvPr id="3" name="Symbol zastępczy zawartości 2"/>
          <p:cNvSpPr>
            <a:spLocks noGrp="1"/>
          </p:cNvSpPr>
          <p:nvPr>
            <p:ph sz="quarter" idx="1"/>
          </p:nvPr>
        </p:nvSpPr>
        <p:spPr/>
        <p:txBody>
          <a:bodyPr>
            <a:normAutofit/>
          </a:bodyPr>
          <a:lstStyle/>
          <a:p>
            <a:pPr algn="just"/>
            <a:r>
              <a:rPr lang="en-US" sz="2800" dirty="0"/>
              <a:t>As an effect of </a:t>
            </a:r>
            <a:r>
              <a:rPr lang="en-GB" sz="2800" dirty="0"/>
              <a:t>the process of the </a:t>
            </a:r>
            <a:r>
              <a:rPr lang="en-GB" sz="2800" dirty="0" err="1" smtClean="0"/>
              <a:t>Europeani</a:t>
            </a:r>
            <a:r>
              <a:rPr lang="pl-PL" sz="2800" dirty="0" smtClean="0"/>
              <a:t>z</a:t>
            </a:r>
            <a:r>
              <a:rPr lang="en-GB" sz="2800" dirty="0" err="1" smtClean="0"/>
              <a:t>ation</a:t>
            </a:r>
            <a:r>
              <a:rPr lang="en-GB" sz="2800" dirty="0"/>
              <a:t>, the relationship between law and territory is redefined. </a:t>
            </a:r>
            <a:endParaRPr lang="en-GB" sz="2800" dirty="0" smtClean="0"/>
          </a:p>
          <a:p>
            <a:pPr algn="just"/>
            <a:r>
              <a:rPr lang="en-GB" sz="2800" dirty="0" smtClean="0"/>
              <a:t>The </a:t>
            </a:r>
            <a:r>
              <a:rPr lang="en-GB" sz="2800" dirty="0"/>
              <a:t>dividing line runs between the “community of law” (EU law) and the law of foreign countries (</a:t>
            </a:r>
            <a:r>
              <a:rPr lang="en-GB" sz="2800" dirty="0" err="1"/>
              <a:t>e.g</a:t>
            </a:r>
            <a:r>
              <a:rPr lang="en-GB" sz="2800" dirty="0"/>
              <a:t> the law of the USA). </a:t>
            </a:r>
            <a:endParaRPr lang="en-GB" sz="2800" dirty="0" smtClean="0"/>
          </a:p>
          <a:p>
            <a:pPr algn="just"/>
            <a:r>
              <a:rPr lang="en-GB" sz="2800" dirty="0" smtClean="0"/>
              <a:t>The </a:t>
            </a:r>
            <a:r>
              <a:rPr lang="en-GB" sz="2800" dirty="0"/>
              <a:t>moment a given state becomes a member of the EU, its internal laws cease to be 'foreign' in relation to other member states. </a:t>
            </a:r>
            <a:endParaRPr lang="pl-PL" sz="2800" dirty="0"/>
          </a:p>
          <a:p>
            <a:pPr algn="just"/>
            <a:endParaRPr lang="pl-PL"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err="1" smtClean="0"/>
              <a:t>Europeani</a:t>
            </a:r>
            <a:r>
              <a:rPr lang="pl-PL" dirty="0" smtClean="0"/>
              <a:t>z</a:t>
            </a:r>
            <a:r>
              <a:rPr lang="en-GB" dirty="0" err="1" smtClean="0"/>
              <a:t>ation</a:t>
            </a:r>
            <a:r>
              <a:rPr lang="en-GB" dirty="0" smtClean="0"/>
              <a:t> of law</a:t>
            </a:r>
            <a:endParaRPr lang="pl-PL" dirty="0"/>
          </a:p>
        </p:txBody>
      </p:sp>
      <p:sp>
        <p:nvSpPr>
          <p:cNvPr id="3" name="Symbol zastępczy zawartości 2"/>
          <p:cNvSpPr>
            <a:spLocks noGrp="1"/>
          </p:cNvSpPr>
          <p:nvPr>
            <p:ph sz="quarter" idx="1"/>
          </p:nvPr>
        </p:nvSpPr>
        <p:spPr/>
        <p:txBody>
          <a:bodyPr>
            <a:normAutofit/>
          </a:bodyPr>
          <a:lstStyle/>
          <a:p>
            <a:pPr algn="just"/>
            <a:r>
              <a:rPr lang="en-US" u="sng" dirty="0" err="1" smtClean="0"/>
              <a:t>Europeanisation</a:t>
            </a:r>
            <a:r>
              <a:rPr lang="en-US" u="sng" dirty="0" smtClean="0"/>
              <a:t> of international law</a:t>
            </a:r>
            <a:r>
              <a:rPr lang="pl-PL" u="sng" dirty="0" smtClean="0"/>
              <a:t> – as </a:t>
            </a:r>
            <a:r>
              <a:rPr lang="en-US" u="sng" dirty="0" smtClean="0"/>
              <a:t>a </a:t>
            </a:r>
            <a:r>
              <a:rPr lang="en-US" u="sng" dirty="0"/>
              <a:t>‘new legal order of international law’ that imposes obligations and confers rights not only on states but also on their </a:t>
            </a:r>
            <a:r>
              <a:rPr lang="en-US" u="sng" dirty="0" smtClean="0"/>
              <a:t>nationals/citizens/foreigners, </a:t>
            </a:r>
          </a:p>
          <a:p>
            <a:pPr algn="just"/>
            <a:r>
              <a:rPr lang="en-US" u="sng" dirty="0" smtClean="0"/>
              <a:t>EU </a:t>
            </a:r>
            <a:r>
              <a:rPr lang="en-US" u="sng" dirty="0"/>
              <a:t>environmental law provides additional legal means to ensure prompt and effective </a:t>
            </a:r>
            <a:r>
              <a:rPr lang="en-US" u="sng" dirty="0" smtClean="0"/>
              <a:t>implementation </a:t>
            </a:r>
            <a:r>
              <a:rPr lang="en-US" u="sng" dirty="0"/>
              <a:t>of international environmental law at the EU and Member State </a:t>
            </a:r>
            <a:r>
              <a:rPr lang="en-US" u="sng" dirty="0" smtClean="0"/>
              <a:t>level</a:t>
            </a:r>
            <a:r>
              <a:rPr lang="pl-PL" u="sng" dirty="0" smtClean="0"/>
              <a:t>. </a:t>
            </a:r>
            <a:endParaRPr lang="pl-PL" u="sng" dirty="0" smtClean="0"/>
          </a:p>
          <a:p>
            <a:pPr algn="just"/>
            <a:r>
              <a:rPr lang="en-US" dirty="0" smtClean="0"/>
              <a:t>By </a:t>
            </a:r>
            <a:r>
              <a:rPr lang="en-US" dirty="0"/>
              <a:t>becoming part of the EU legal order, international </a:t>
            </a:r>
            <a:r>
              <a:rPr lang="en-US" dirty="0" smtClean="0"/>
              <a:t>environmental</a:t>
            </a:r>
            <a:r>
              <a:rPr lang="pl-PL" dirty="0" smtClean="0"/>
              <a:t> </a:t>
            </a:r>
            <a:r>
              <a:rPr lang="en-US" dirty="0" smtClean="0"/>
              <a:t>law </a:t>
            </a:r>
            <a:r>
              <a:rPr lang="en-US" dirty="0"/>
              <a:t>acquires primacy over conflicting provisions of national law of the EU Member States.</a:t>
            </a:r>
            <a:endParaRPr lang="pl-PL" dirty="0"/>
          </a:p>
          <a:p>
            <a:pPr algn="just"/>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fontScale="92500" lnSpcReduction="10000"/>
          </a:bodyPr>
          <a:lstStyle/>
          <a:p>
            <a:pPr lvl="0" algn="just"/>
            <a:r>
              <a:rPr lang="en-US" b="1" u="sng" dirty="0"/>
              <a:t>Environmental law</a:t>
            </a:r>
            <a:r>
              <a:rPr lang="en-US" u="sng" dirty="0"/>
              <a:t> - body of rules […] concerned with the maintenance and protection of the natural environment of a </a:t>
            </a:r>
            <a:r>
              <a:rPr lang="en-US" u="sng" dirty="0" smtClean="0"/>
              <a:t>country</a:t>
            </a:r>
            <a:r>
              <a:rPr lang="pl-PL" dirty="0" smtClean="0"/>
              <a:t>, </a:t>
            </a:r>
            <a:r>
              <a:rPr lang="en-US" u="sng" dirty="0" smtClean="0">
                <a:hlinkClick r:id="rId2"/>
              </a:rPr>
              <a:t>http</a:t>
            </a:r>
            <a:r>
              <a:rPr lang="en-US" u="sng" dirty="0">
                <a:hlinkClick r:id="rId2"/>
              </a:rPr>
              <a:t>://www.businessdictionary.com</a:t>
            </a:r>
            <a:endParaRPr lang="pl-PL" dirty="0"/>
          </a:p>
          <a:p>
            <a:pPr lvl="0" algn="just"/>
            <a:r>
              <a:rPr lang="en-US" b="1" dirty="0"/>
              <a:t>International environmental law</a:t>
            </a:r>
            <a:r>
              <a:rPr lang="en-US" dirty="0"/>
              <a:t> (also known as international ecological law) </a:t>
            </a:r>
            <a:r>
              <a:rPr lang="en-US" u="sng" dirty="0"/>
              <a:t>is a field of international law which regulates the behavior of states and international organizations with respect to the environment</a:t>
            </a:r>
            <a:r>
              <a:rPr lang="en-US" dirty="0"/>
              <a:t>. </a:t>
            </a:r>
            <a:endParaRPr lang="pl-PL" dirty="0" smtClean="0"/>
          </a:p>
          <a:p>
            <a:pPr algn="just"/>
            <a:r>
              <a:rPr lang="en-US" dirty="0" smtClean="0"/>
              <a:t>Essentially, </a:t>
            </a:r>
            <a:r>
              <a:rPr lang="en-US" b="1" dirty="0" smtClean="0"/>
              <a:t>international environmental law </a:t>
            </a:r>
            <a:r>
              <a:rPr lang="en-US" dirty="0" smtClean="0"/>
              <a:t>is the application of public international law</a:t>
            </a:r>
            <a:r>
              <a:rPr lang="pl-PL" dirty="0" smtClean="0"/>
              <a:t> </a:t>
            </a:r>
            <a:r>
              <a:rPr lang="en-US" dirty="0" smtClean="0"/>
              <a:t>to environmental issues. </a:t>
            </a:r>
            <a:endParaRPr lang="pl-PL" dirty="0"/>
          </a:p>
          <a:p>
            <a:pPr lvl="0" algn="just"/>
            <a:r>
              <a:rPr lang="en-US" b="1" dirty="0"/>
              <a:t>European environmental law – </a:t>
            </a:r>
            <a:r>
              <a:rPr lang="en-US" dirty="0"/>
              <a:t>a </a:t>
            </a:r>
            <a:r>
              <a:rPr lang="en-US" u="sng" dirty="0"/>
              <a:t>regional regime of international environmental law treated  as ‘new legal order’ that imposed obligations and confers rights not only on states but also on their nationals. </a:t>
            </a:r>
            <a:endParaRPr lang="pl-PL" u="sng" dirty="0"/>
          </a:p>
          <a:p>
            <a:pPr algn="just"/>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lvl="0" algn="just"/>
            <a:r>
              <a:rPr lang="en-US" b="1" dirty="0" smtClean="0"/>
              <a:t>Environmental law</a:t>
            </a:r>
            <a:r>
              <a:rPr lang="en-US" dirty="0" smtClean="0"/>
              <a:t> is a body of law, which is a system of complex and interlocking statutes, common law, treaties, conventions, regulations and policies which seek to protect the natural environment which may be affected, impacted or endangered by human activities. </a:t>
            </a:r>
            <a:endParaRPr lang="pl-PL" dirty="0" smtClean="0"/>
          </a:p>
          <a:p>
            <a:pPr lvl="0" algn="just"/>
            <a:r>
              <a:rPr lang="en-US" b="1" u="sng" dirty="0" smtClean="0"/>
              <a:t>Environmental law</a:t>
            </a:r>
            <a:r>
              <a:rPr lang="en-US" u="sng" dirty="0" smtClean="0"/>
              <a:t> - principles, policies, directives, and regulations enacted and enforced by local, national, or international entities to regulate human treatment of the nonhuman world.</a:t>
            </a:r>
            <a:endParaRPr lang="pl-PL" u="sng" dirty="0" smtClean="0"/>
          </a:p>
          <a:p>
            <a:pPr lvl="0" algn="just"/>
            <a:r>
              <a:rPr lang="en-US" dirty="0" smtClean="0"/>
              <a:t>This vast field covers a broad range of topics in diverse legal settings (Encyclopedia Britannica, 2008). </a:t>
            </a:r>
            <a:endParaRPr lang="pl-PL" dirty="0" smtClean="0"/>
          </a:p>
          <a:p>
            <a:pPr algn="just">
              <a:buNone/>
            </a:pPr>
            <a:endParaRPr lang="pl-PL" dirty="0" smtClean="0"/>
          </a:p>
          <a:p>
            <a:pPr algn="just"/>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lvl="0" algn="just"/>
            <a:r>
              <a:rPr lang="en-US" u="sng" dirty="0" smtClean="0"/>
              <a:t>International environmental law is the study of the norms, means and processes to address global and regional environmental challenges</a:t>
            </a:r>
            <a:r>
              <a:rPr lang="en-US" dirty="0" smtClean="0"/>
              <a:t>. </a:t>
            </a:r>
            <a:endParaRPr lang="pl-PL" dirty="0"/>
          </a:p>
          <a:p>
            <a:pPr algn="just"/>
            <a:r>
              <a:rPr lang="en-US" dirty="0" smtClean="0"/>
              <a:t>International </a:t>
            </a:r>
            <a:r>
              <a:rPr lang="en-US" dirty="0"/>
              <a:t>environmental </a:t>
            </a:r>
            <a:r>
              <a:rPr lang="en-US" dirty="0" smtClean="0"/>
              <a:t>la</a:t>
            </a:r>
            <a:r>
              <a:rPr lang="pl-PL" dirty="0" smtClean="0"/>
              <a:t>w </a:t>
            </a:r>
            <a:r>
              <a:rPr lang="en-US" dirty="0" smtClean="0"/>
              <a:t>is </a:t>
            </a:r>
            <a:r>
              <a:rPr lang="en-US" dirty="0"/>
              <a:t>conceptually commodious, a reflection of interconnected ends that can be global, parochial and everything in between. It consists of a loose affiliation of treaties, principles and customs that define and describe norms, relationships and responses among and between states to </a:t>
            </a:r>
            <a:r>
              <a:rPr lang="en-US" dirty="0" smtClean="0"/>
              <a:t>meet </a:t>
            </a:r>
            <a:r>
              <a:rPr lang="en-US" dirty="0"/>
              <a:t>many global ecological challenges. </a:t>
            </a:r>
            <a:endParaRPr lang="pl-PL" dirty="0"/>
          </a:p>
          <a:p>
            <a:pPr algn="just"/>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algn="just"/>
            <a:r>
              <a:rPr lang="en-US" u="sng" dirty="0" smtClean="0"/>
              <a:t>The definition of the term </a:t>
            </a:r>
            <a:r>
              <a:rPr lang="en-US" b="1" u="sng" dirty="0" smtClean="0"/>
              <a:t>‘environment’</a:t>
            </a:r>
            <a:r>
              <a:rPr lang="en-US" u="sng" dirty="0" smtClean="0"/>
              <a:t> is a key issue in environmental law. </a:t>
            </a:r>
            <a:endParaRPr lang="en-US" u="sng" dirty="0" smtClean="0"/>
          </a:p>
          <a:p>
            <a:pPr algn="just"/>
            <a:r>
              <a:rPr lang="en-US" u="sng" dirty="0" smtClean="0"/>
              <a:t>The </a:t>
            </a:r>
            <a:r>
              <a:rPr lang="en-US" u="sng" dirty="0" smtClean="0"/>
              <a:t>broader the definition, the wider the field of environmental law. </a:t>
            </a:r>
            <a:endParaRPr lang="pl-PL" u="sng" dirty="0" smtClean="0"/>
          </a:p>
          <a:p>
            <a:pPr algn="just"/>
            <a:r>
              <a:rPr lang="en-US" dirty="0" smtClean="0"/>
              <a:t>In </a:t>
            </a:r>
            <a:r>
              <a:rPr lang="en-US" dirty="0" smtClean="0"/>
              <a:t>order to substantiate the term, </a:t>
            </a:r>
            <a:r>
              <a:rPr lang="en-US" u="sng" dirty="0" smtClean="0"/>
              <a:t>some legal orders define it comprehensively, while others do not.</a:t>
            </a:r>
            <a:endParaRPr lang="pl-PL" u="sng" dirty="0"/>
          </a:p>
        </p:txBody>
      </p:sp>
    </p:spTree>
    <p:extLst>
      <p:ext uri="{BB962C8B-B14F-4D97-AF65-F5344CB8AC3E}">
        <p14:creationId xmlns:p14="http://schemas.microsoft.com/office/powerpoint/2010/main" val="3083895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endParaRPr lang="pl-PL" dirty="0"/>
          </a:p>
        </p:txBody>
      </p:sp>
      <p:sp>
        <p:nvSpPr>
          <p:cNvPr id="3" name="Symbol zastępczy zawartości 2"/>
          <p:cNvSpPr>
            <a:spLocks noGrp="1"/>
          </p:cNvSpPr>
          <p:nvPr>
            <p:ph sz="quarter" idx="1"/>
          </p:nvPr>
        </p:nvSpPr>
        <p:spPr/>
        <p:txBody>
          <a:bodyPr>
            <a:normAutofit/>
          </a:bodyPr>
          <a:lstStyle/>
          <a:p>
            <a:pPr algn="just"/>
            <a:r>
              <a:rPr lang="pl-PL" dirty="0" smtClean="0"/>
              <a:t>Legal </a:t>
            </a:r>
            <a:r>
              <a:rPr lang="pl-PL" dirty="0" err="1" smtClean="0"/>
              <a:t>definition</a:t>
            </a:r>
            <a:r>
              <a:rPr lang="pl-PL" dirty="0" smtClean="0"/>
              <a:t> in </a:t>
            </a:r>
            <a:r>
              <a:rPr lang="pl-PL" dirty="0" err="1" smtClean="0"/>
              <a:t>the</a:t>
            </a:r>
            <a:r>
              <a:rPr lang="pl-PL" dirty="0" smtClean="0"/>
              <a:t> </a:t>
            </a:r>
            <a:r>
              <a:rPr lang="pl-PL" dirty="0" err="1" smtClean="0"/>
              <a:t>Polish</a:t>
            </a:r>
            <a:r>
              <a:rPr lang="pl-PL" dirty="0" smtClean="0"/>
              <a:t> system of law: </a:t>
            </a:r>
            <a:r>
              <a:rPr lang="en-US" b="1" dirty="0" smtClean="0"/>
              <a:t>‘Environment’</a:t>
            </a:r>
            <a:r>
              <a:rPr lang="en-US" dirty="0" smtClean="0"/>
              <a:t> </a:t>
            </a:r>
            <a:r>
              <a:rPr lang="en-US" u="sng" dirty="0" smtClean="0"/>
              <a:t>means the </a:t>
            </a:r>
            <a:r>
              <a:rPr lang="en-US" u="sng" dirty="0" smtClean="0"/>
              <a:t>entirety (whole) </a:t>
            </a:r>
            <a:r>
              <a:rPr lang="en-US" u="sng" dirty="0" smtClean="0"/>
              <a:t>of natural elements</a:t>
            </a:r>
            <a:r>
              <a:rPr lang="en-US" dirty="0" smtClean="0"/>
              <a:t>, </a:t>
            </a:r>
            <a:r>
              <a:rPr lang="en-US" u="sng" dirty="0" smtClean="0"/>
              <a:t>including those transformed by human activity</a:t>
            </a:r>
            <a:r>
              <a:rPr lang="en-US" dirty="0" smtClean="0"/>
              <a:t>; </a:t>
            </a:r>
            <a:r>
              <a:rPr lang="en-US" u="sng" dirty="0" smtClean="0"/>
              <a:t>in particular, the earth's surface, soil resources, waters, </a:t>
            </a:r>
            <a:r>
              <a:rPr lang="en-GB" u="sng" dirty="0" smtClean="0"/>
              <a:t>atmospheric</a:t>
            </a:r>
            <a:r>
              <a:rPr lang="en-US" u="sng" dirty="0" smtClean="0"/>
              <a:t> air, landscape, climate and other elements of biological diversity as well as the interaction among these elements</a:t>
            </a:r>
            <a:r>
              <a:rPr lang="pl-PL" dirty="0" smtClean="0"/>
              <a:t> (art. </a:t>
            </a:r>
            <a:r>
              <a:rPr lang="en-US" dirty="0" smtClean="0"/>
              <a:t>3 p. 39 of the </a:t>
            </a:r>
            <a:r>
              <a:rPr lang="en-GB" dirty="0" smtClean="0"/>
              <a:t>Environmental Protection Act</a:t>
            </a:r>
            <a:r>
              <a:rPr lang="pl-PL" dirty="0" smtClean="0"/>
              <a:t>). </a:t>
            </a:r>
          </a:p>
        </p:txBody>
      </p:sp>
    </p:spTree>
    <p:extLst>
      <p:ext uri="{BB962C8B-B14F-4D97-AF65-F5344CB8AC3E}">
        <p14:creationId xmlns:p14="http://schemas.microsoft.com/office/powerpoint/2010/main" val="4185391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en-US" u="sng" dirty="0" smtClean="0"/>
              <a:t>In the absence of an Environmental Law Code (</a:t>
            </a:r>
            <a:r>
              <a:rPr lang="en-US" u="sng" dirty="0" err="1" smtClean="0"/>
              <a:t>Umweltgesetzbuch</a:t>
            </a:r>
            <a:r>
              <a:rPr lang="en-US" u="sng" dirty="0" smtClean="0"/>
              <a:t>), the German legal order does not</a:t>
            </a:r>
            <a:r>
              <a:rPr lang="pl-PL" u="sng" dirty="0" smtClean="0"/>
              <a:t> </a:t>
            </a:r>
            <a:r>
              <a:rPr lang="pl-PL" u="sng" dirty="0" err="1" smtClean="0"/>
              <a:t>define</a:t>
            </a:r>
            <a:r>
              <a:rPr lang="pl-PL" u="sng" dirty="0" smtClean="0"/>
              <a:t> </a:t>
            </a:r>
            <a:r>
              <a:rPr lang="pl-PL" u="sng" dirty="0" err="1" smtClean="0"/>
              <a:t>the</a:t>
            </a:r>
            <a:r>
              <a:rPr lang="pl-PL" u="sng" dirty="0" smtClean="0"/>
              <a:t> term ‘environment</a:t>
            </a:r>
            <a:r>
              <a:rPr lang="pl-PL" dirty="0" smtClean="0"/>
              <a:t>’</a:t>
            </a:r>
            <a:r>
              <a:rPr lang="en-US" dirty="0" smtClean="0"/>
              <a:t>. </a:t>
            </a:r>
            <a:endParaRPr lang="pl-PL" dirty="0" smtClean="0"/>
          </a:p>
          <a:p>
            <a:pPr algn="just"/>
            <a:endParaRPr lang="pl-PL" dirty="0" smtClean="0"/>
          </a:p>
          <a:p>
            <a:pPr algn="just"/>
            <a:r>
              <a:rPr lang="en-US" dirty="0" smtClean="0"/>
              <a:t>‘</a:t>
            </a:r>
            <a:r>
              <a:rPr lang="pl-PL" dirty="0" smtClean="0"/>
              <a:t>E</a:t>
            </a:r>
            <a:r>
              <a:rPr lang="en-US" dirty="0" err="1" smtClean="0"/>
              <a:t>nvironment</a:t>
            </a:r>
            <a:r>
              <a:rPr lang="en-US" dirty="0" smtClean="0"/>
              <a:t>’ in Germany at present means:</a:t>
            </a:r>
            <a:endParaRPr lang="pl-PL" dirty="0" smtClean="0"/>
          </a:p>
          <a:p>
            <a:pPr algn="just">
              <a:buNone/>
            </a:pPr>
            <a:r>
              <a:rPr lang="pl-PL" dirty="0" smtClean="0"/>
              <a:t>-  </a:t>
            </a:r>
            <a:r>
              <a:rPr lang="en-US" dirty="0" smtClean="0"/>
              <a:t>medial – water, soil and atmospheric air; </a:t>
            </a:r>
            <a:endParaRPr lang="pl-PL" dirty="0" smtClean="0"/>
          </a:p>
          <a:p>
            <a:pPr algn="just">
              <a:buNone/>
            </a:pPr>
            <a:r>
              <a:rPr lang="pl-PL" dirty="0" smtClean="0"/>
              <a:t>-  </a:t>
            </a:r>
            <a:r>
              <a:rPr lang="en-US" dirty="0" smtClean="0"/>
              <a:t>vital – humans, animals and plants; </a:t>
            </a:r>
            <a:endParaRPr lang="pl-PL" dirty="0" smtClean="0"/>
          </a:p>
          <a:p>
            <a:pPr algn="just">
              <a:buNone/>
            </a:pPr>
            <a:r>
              <a:rPr lang="pl-PL" dirty="0" smtClean="0"/>
              <a:t>-  </a:t>
            </a:r>
            <a:r>
              <a:rPr lang="en-US" dirty="0" smtClean="0"/>
              <a:t>natural-cultural – landscapes; </a:t>
            </a:r>
            <a:endParaRPr lang="pl-PL" dirty="0" smtClean="0"/>
          </a:p>
          <a:p>
            <a:pPr algn="just">
              <a:buNone/>
            </a:pPr>
            <a:r>
              <a:rPr lang="pl-PL" dirty="0" smtClean="0"/>
              <a:t>-  </a:t>
            </a:r>
            <a:r>
              <a:rPr lang="en-US" dirty="0" smtClean="0"/>
              <a:t>objective – certain material property, and </a:t>
            </a:r>
            <a:endParaRPr lang="pl-PL" dirty="0" smtClean="0"/>
          </a:p>
          <a:p>
            <a:pPr algn="just">
              <a:buNone/>
            </a:pPr>
            <a:r>
              <a:rPr lang="pl-PL" dirty="0" smtClean="0"/>
              <a:t>- </a:t>
            </a:r>
            <a:r>
              <a:rPr lang="en-US" dirty="0" smtClean="0"/>
              <a:t>integrative – the observance of the interaction between these components. </a:t>
            </a:r>
            <a:endParaRPr lang="pl-PL" dirty="0" smtClean="0"/>
          </a:p>
          <a:p>
            <a:pPr algn="just">
              <a:buFontTx/>
              <a:buChar char="-"/>
            </a:pPr>
            <a:endParaRPr lang="pl-PL" dirty="0" smtClean="0"/>
          </a:p>
          <a:p>
            <a:pPr algn="just"/>
            <a:r>
              <a:rPr lang="pl-PL" u="sng" dirty="0" smtClean="0"/>
              <a:t>T</a:t>
            </a:r>
            <a:r>
              <a:rPr lang="en-US" u="sng" dirty="0" smtClean="0"/>
              <a:t>his meaning is consistent with European Union environmental law.</a:t>
            </a:r>
            <a:endParaRPr lang="pl-PL" u="sng" dirty="0" smtClean="0"/>
          </a:p>
          <a:p>
            <a:pPr algn="just"/>
            <a:endParaRPr lang="pl-PL" dirty="0" smtClean="0"/>
          </a:p>
          <a:p>
            <a:r>
              <a:rPr lang="en-US" dirty="0" smtClean="0"/>
              <a:t> </a:t>
            </a:r>
            <a:r>
              <a:rPr lang="pl-PL" dirty="0" smtClean="0"/>
              <a:t>A</a:t>
            </a:r>
            <a:r>
              <a:rPr lang="en-US" dirty="0" smtClean="0"/>
              <a:t> general legal definition of the term</a:t>
            </a:r>
            <a:r>
              <a:rPr lang="pl-PL" dirty="0" smtClean="0"/>
              <a:t> ‘environment’ in </a:t>
            </a:r>
            <a:r>
              <a:rPr lang="pl-PL" dirty="0" err="1" smtClean="0"/>
              <a:t>the</a:t>
            </a:r>
            <a:r>
              <a:rPr lang="pl-PL" dirty="0" smtClean="0"/>
              <a:t> </a:t>
            </a:r>
            <a:r>
              <a:rPr lang="pl-PL" dirty="0" err="1" smtClean="0"/>
              <a:t>Polish</a:t>
            </a:r>
            <a:r>
              <a:rPr lang="pl-PL" dirty="0" smtClean="0"/>
              <a:t> legal system </a:t>
            </a:r>
            <a:r>
              <a:rPr lang="en-US" dirty="0" smtClean="0"/>
              <a:t>almost exactly</a:t>
            </a:r>
            <a:r>
              <a:rPr lang="pl-PL" dirty="0" smtClean="0"/>
              <a:t> </a:t>
            </a:r>
            <a:r>
              <a:rPr lang="en-US" dirty="0" smtClean="0"/>
              <a:t>coincides with the one resulting from the interpretation of the term in the</a:t>
            </a:r>
            <a:r>
              <a:rPr lang="pl-PL" dirty="0" smtClean="0"/>
              <a:t> German legal order. </a:t>
            </a:r>
          </a:p>
        </p:txBody>
      </p:sp>
    </p:spTree>
    <p:extLst>
      <p:ext uri="{BB962C8B-B14F-4D97-AF65-F5344CB8AC3E}">
        <p14:creationId xmlns:p14="http://schemas.microsoft.com/office/powerpoint/2010/main" val="2228477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US" u="sng" dirty="0" smtClean="0"/>
              <a:t>The English Environment Protection Act 1990</a:t>
            </a:r>
            <a:r>
              <a:rPr lang="en-US" dirty="0" smtClean="0"/>
              <a:t>, defines the “</a:t>
            </a:r>
            <a:r>
              <a:rPr lang="en-US" u="sng" dirty="0" smtClean="0"/>
              <a:t>environment” as consisting “of all, or</a:t>
            </a:r>
            <a:r>
              <a:rPr lang="pl-PL" u="sng" dirty="0" smtClean="0"/>
              <a:t> </a:t>
            </a:r>
            <a:r>
              <a:rPr lang="en-US" u="sng" dirty="0" smtClean="0"/>
              <a:t>any, </a:t>
            </a:r>
            <a:r>
              <a:rPr lang="en-US" dirty="0" smtClean="0"/>
              <a:t>of the [media] </a:t>
            </a:r>
            <a:r>
              <a:rPr lang="en-US" u="sng" dirty="0" smtClean="0"/>
              <a:t>the air, water and land; and the medium of air includes the air within buildings</a:t>
            </a:r>
            <a:r>
              <a:rPr lang="pl-PL" u="sng" dirty="0" smtClean="0"/>
              <a:t> </a:t>
            </a:r>
            <a:r>
              <a:rPr lang="en-US" u="sng" dirty="0" smtClean="0"/>
              <a:t>and the air within other natural or man-made structures above or below groun</a:t>
            </a:r>
            <a:r>
              <a:rPr lang="en-US" dirty="0" smtClean="0"/>
              <a:t>d”</a:t>
            </a:r>
            <a:r>
              <a:rPr lang="pl-PL" dirty="0" smtClean="0"/>
              <a:t>. </a:t>
            </a:r>
            <a:endParaRPr lang="pl-PL" dirty="0"/>
          </a:p>
        </p:txBody>
      </p:sp>
    </p:spTree>
    <p:extLst>
      <p:ext uri="{BB962C8B-B14F-4D97-AF65-F5344CB8AC3E}">
        <p14:creationId xmlns:p14="http://schemas.microsoft.com/office/powerpoint/2010/main" val="358538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Exam</a:t>
            </a:r>
            <a:endParaRPr lang="pl-PL" dirty="0"/>
          </a:p>
        </p:txBody>
      </p:sp>
      <p:sp>
        <p:nvSpPr>
          <p:cNvPr id="3" name="Symbol zastępczy zawartości 2"/>
          <p:cNvSpPr>
            <a:spLocks noGrp="1"/>
          </p:cNvSpPr>
          <p:nvPr>
            <p:ph sz="quarter" idx="1"/>
          </p:nvPr>
        </p:nvSpPr>
        <p:spPr/>
        <p:txBody>
          <a:bodyPr>
            <a:normAutofit/>
          </a:bodyPr>
          <a:lstStyle/>
          <a:p>
            <a:endParaRPr lang="en-US" sz="2800" dirty="0" smtClean="0">
              <a:solidFill>
                <a:srgbClr val="000000"/>
              </a:solidFill>
            </a:endParaRPr>
          </a:p>
          <a:p>
            <a:r>
              <a:rPr lang="en-US" sz="2800" dirty="0" smtClean="0">
                <a:solidFill>
                  <a:srgbClr val="000000"/>
                </a:solidFill>
              </a:rPr>
              <a:t>You </a:t>
            </a:r>
            <a:r>
              <a:rPr lang="en-US" sz="2800" dirty="0">
                <a:solidFill>
                  <a:srgbClr val="000000"/>
                </a:solidFill>
              </a:rPr>
              <a:t>can prepare your essay about Environmental law </a:t>
            </a:r>
            <a:r>
              <a:rPr lang="en-US" sz="2800" u="sng" dirty="0">
                <a:solidFill>
                  <a:srgbClr val="000000"/>
                </a:solidFill>
              </a:rPr>
              <a:t>and waste </a:t>
            </a:r>
            <a:r>
              <a:rPr lang="pl-PL" sz="2800" u="sng" dirty="0">
                <a:solidFill>
                  <a:srgbClr val="000000"/>
                </a:solidFill>
              </a:rPr>
              <a:t>management</a:t>
            </a:r>
            <a:r>
              <a:rPr lang="en-US" sz="2800" u="sng" dirty="0">
                <a:solidFill>
                  <a:srgbClr val="000000"/>
                </a:solidFill>
              </a:rPr>
              <a:t> in your country or international movements of waste </a:t>
            </a:r>
            <a:r>
              <a:rPr lang="en-US" sz="2800" dirty="0">
                <a:solidFill>
                  <a:srgbClr val="000000"/>
                </a:solidFill>
              </a:rPr>
              <a:t>at home or in the reading room </a:t>
            </a:r>
          </a:p>
          <a:p>
            <a:r>
              <a:rPr lang="en-US" sz="2800" dirty="0">
                <a:solidFill>
                  <a:srgbClr val="000000"/>
                </a:solidFill>
              </a:rPr>
              <a:t>and bring it at the term paper of last classes where we will discuss it.</a:t>
            </a:r>
            <a:endParaRPr lang="pl-PL" sz="2800" dirty="0">
              <a:solidFill>
                <a:srgbClr val="000000"/>
              </a:solidFill>
            </a:endParaRPr>
          </a:p>
          <a:p>
            <a:r>
              <a:rPr lang="en-US" sz="2800" dirty="0">
                <a:solidFill>
                  <a:srgbClr val="000000"/>
                </a:solidFill>
              </a:rPr>
              <a:t>Each essay should consist of at least 2 pages but no more than 5 pages.</a:t>
            </a:r>
            <a:endParaRPr lang="pl-PL" sz="2800" dirty="0">
              <a:solidFill>
                <a:srgbClr val="000000"/>
              </a:solidFill>
              <a:latin typeface="Arial Unicode MS" pitchFamily="34" charset="-128"/>
              <a:ea typeface="Arial Unicode MS" pitchFamily="34" charset="-128"/>
              <a:cs typeface="Arial Unicode MS" pitchFamily="34" charset="-128"/>
            </a:endParaRPr>
          </a:p>
          <a:p>
            <a:pPr algn="just">
              <a:buNone/>
            </a:pPr>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139952" y="-5680"/>
            <a:ext cx="4819650" cy="1543050"/>
          </a:xfrm>
          <a:prstGeom prst="rect">
            <a:avLst/>
          </a:prstGeom>
          <a:noFill/>
          <a:ln>
            <a:noFill/>
          </a:ln>
        </p:spPr>
      </p:pic>
    </p:spTree>
    <p:extLst>
      <p:ext uri="{BB962C8B-B14F-4D97-AF65-F5344CB8AC3E}">
        <p14:creationId xmlns:p14="http://schemas.microsoft.com/office/powerpoint/2010/main" val="309443314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pl-PL" u="sng" dirty="0" smtClean="0"/>
              <a:t>T</a:t>
            </a:r>
            <a:r>
              <a:rPr lang="en-US" u="sng" dirty="0" smtClean="0"/>
              <a:t>he New Zealand Environment Act of 1986</a:t>
            </a:r>
            <a:r>
              <a:rPr lang="pl-PL" u="sng" dirty="0" smtClean="0"/>
              <a:t> </a:t>
            </a:r>
            <a:r>
              <a:rPr lang="en-US" u="sng" dirty="0" smtClean="0"/>
              <a:t> </a:t>
            </a:r>
            <a:r>
              <a:rPr lang="pl-PL" u="sng" dirty="0" err="1" smtClean="0"/>
              <a:t>defines</a:t>
            </a:r>
            <a:r>
              <a:rPr lang="pl-PL" u="sng" dirty="0" smtClean="0"/>
              <a:t> </a:t>
            </a:r>
            <a:r>
              <a:rPr lang="en-US" u="sng" dirty="0" smtClean="0"/>
              <a:t>environment  as including</a:t>
            </a:r>
            <a:r>
              <a:rPr lang="en-US" dirty="0" smtClean="0"/>
              <a:t>:</a:t>
            </a:r>
          </a:p>
          <a:p>
            <a:pPr algn="just"/>
            <a:r>
              <a:rPr lang="en-US" dirty="0" smtClean="0"/>
              <a:t>a) </a:t>
            </a:r>
            <a:r>
              <a:rPr lang="en-US" u="sng" dirty="0" smtClean="0"/>
              <a:t>ecosystems </a:t>
            </a:r>
            <a:r>
              <a:rPr lang="en-US" dirty="0" smtClean="0"/>
              <a:t>and their constituent parts;</a:t>
            </a:r>
          </a:p>
          <a:p>
            <a:pPr algn="just"/>
            <a:r>
              <a:rPr lang="en-US" dirty="0" smtClean="0"/>
              <a:t>b) </a:t>
            </a:r>
            <a:r>
              <a:rPr lang="en-US" u="sng" dirty="0" smtClean="0"/>
              <a:t>all natural and physical resources</a:t>
            </a:r>
            <a:r>
              <a:rPr lang="en-US" dirty="0" smtClean="0"/>
              <a:t>;</a:t>
            </a:r>
          </a:p>
          <a:p>
            <a:pPr algn="just"/>
            <a:r>
              <a:rPr lang="en-US" dirty="0" smtClean="0"/>
              <a:t>c) </a:t>
            </a:r>
            <a:r>
              <a:rPr lang="en-US" u="sng" dirty="0" smtClean="0"/>
              <a:t>the social, economic</a:t>
            </a:r>
            <a:r>
              <a:rPr lang="en-US" dirty="0" smtClean="0"/>
              <a:t>, aesthetic and </a:t>
            </a:r>
            <a:r>
              <a:rPr lang="en-US" u="sng" dirty="0" smtClean="0"/>
              <a:t>cultural conditions which affect the environment</a:t>
            </a:r>
            <a:r>
              <a:rPr lang="pl-PL" u="sng" dirty="0" smtClean="0"/>
              <a:t> </a:t>
            </a:r>
            <a:r>
              <a:rPr lang="en-US" u="sng" dirty="0" smtClean="0"/>
              <a:t>or which are affected by changes to the environment</a:t>
            </a:r>
            <a:r>
              <a:rPr lang="en-US" dirty="0" smtClean="0"/>
              <a:t>.</a:t>
            </a:r>
            <a:endParaRPr lang="pl-PL" dirty="0"/>
          </a:p>
        </p:txBody>
      </p:sp>
    </p:spTree>
    <p:extLst>
      <p:ext uri="{BB962C8B-B14F-4D97-AF65-F5344CB8AC3E}">
        <p14:creationId xmlns:p14="http://schemas.microsoft.com/office/powerpoint/2010/main" val="401224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err="1" smtClean="0"/>
              <a:t>The</a:t>
            </a:r>
            <a:r>
              <a:rPr lang="pl-PL" dirty="0" smtClean="0"/>
              <a:t> EU law: </a:t>
            </a:r>
          </a:p>
          <a:p>
            <a:pPr algn="just"/>
            <a:r>
              <a:rPr lang="en-US" dirty="0" smtClean="0"/>
              <a:t>Directive 2003/4/EC of the European Parliament and of the Council of 28 January 2003</a:t>
            </a:r>
            <a:r>
              <a:rPr lang="pl-PL" dirty="0" smtClean="0"/>
              <a:t> </a:t>
            </a:r>
            <a:r>
              <a:rPr lang="en-US" dirty="0" smtClean="0"/>
              <a:t>on public access to environmental information and repealing Council Directive 90/313/EEC</a:t>
            </a:r>
            <a:endParaRPr lang="pl-PL" dirty="0" smtClean="0"/>
          </a:p>
          <a:p>
            <a:pPr algn="just"/>
            <a:r>
              <a:rPr lang="en-US" dirty="0" smtClean="0"/>
              <a:t>Art 2</a:t>
            </a:r>
            <a:r>
              <a:rPr lang="pl-PL" dirty="0" smtClean="0"/>
              <a:t>.</a:t>
            </a:r>
            <a:r>
              <a:rPr lang="en-US" dirty="0" smtClean="0"/>
              <a:t> 1.: “‘Environmental information’ shall</a:t>
            </a:r>
            <a:r>
              <a:rPr lang="pl-PL" dirty="0" smtClean="0"/>
              <a:t> </a:t>
            </a:r>
            <a:r>
              <a:rPr lang="en-US" dirty="0" smtClean="0"/>
              <a:t>mean any information […] on: (a) the state of the elements of the environment, such as air</a:t>
            </a:r>
            <a:r>
              <a:rPr lang="pl-PL" dirty="0" smtClean="0"/>
              <a:t> </a:t>
            </a:r>
            <a:r>
              <a:rPr lang="en-US" dirty="0" smtClean="0"/>
              <a:t>and atmosphere, water, soil, land, landscape and natural sites including wetlands, coastal</a:t>
            </a:r>
            <a:r>
              <a:rPr lang="pl-PL" dirty="0" smtClean="0"/>
              <a:t> </a:t>
            </a:r>
            <a:r>
              <a:rPr lang="en-US" dirty="0" smtClean="0"/>
              <a:t>and marine areas, biological diversity and its components, including genetically modified</a:t>
            </a:r>
            <a:r>
              <a:rPr lang="pl-PL" dirty="0" smtClean="0"/>
              <a:t> </a:t>
            </a:r>
            <a:r>
              <a:rPr lang="en-US" dirty="0" smtClean="0"/>
              <a:t>organisms, and the interaction among these elements.”</a:t>
            </a:r>
            <a:endParaRPr lang="pl-PL" dirty="0"/>
          </a:p>
        </p:txBody>
      </p:sp>
    </p:spTree>
    <p:extLst>
      <p:ext uri="{BB962C8B-B14F-4D97-AF65-F5344CB8AC3E}">
        <p14:creationId xmlns:p14="http://schemas.microsoft.com/office/powerpoint/2010/main" val="3002440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endParaRPr lang="pl-PL" dirty="0"/>
          </a:p>
        </p:txBody>
      </p:sp>
      <p:sp>
        <p:nvSpPr>
          <p:cNvPr id="3" name="Symbol zastępczy zawartości 2"/>
          <p:cNvSpPr>
            <a:spLocks noGrp="1"/>
          </p:cNvSpPr>
          <p:nvPr>
            <p:ph sz="quarter" idx="1"/>
          </p:nvPr>
        </p:nvSpPr>
        <p:spPr/>
        <p:txBody>
          <a:bodyPr>
            <a:normAutofit fontScale="92500"/>
          </a:bodyPr>
          <a:lstStyle/>
          <a:p>
            <a:pPr algn="just"/>
            <a:r>
              <a:rPr lang="en-US" dirty="0" smtClean="0"/>
              <a:t>Directive 2011/92/EU of the European Parliament and  the Council of 13 December</a:t>
            </a:r>
            <a:r>
              <a:rPr lang="pl-PL" dirty="0" smtClean="0"/>
              <a:t> </a:t>
            </a:r>
            <a:r>
              <a:rPr lang="en-US" dirty="0" smtClean="0"/>
              <a:t>2011 on the assessment of the effects of certain public and private projects on the</a:t>
            </a:r>
            <a:r>
              <a:rPr lang="pl-PL" dirty="0" smtClean="0"/>
              <a:t> </a:t>
            </a:r>
            <a:r>
              <a:rPr lang="en-US" dirty="0" smtClean="0"/>
              <a:t>environment </a:t>
            </a:r>
            <a:endParaRPr lang="pl-PL" dirty="0" smtClean="0"/>
          </a:p>
          <a:p>
            <a:pPr algn="just"/>
            <a:r>
              <a:rPr lang="pl-PL" dirty="0" smtClean="0"/>
              <a:t>A</a:t>
            </a:r>
            <a:r>
              <a:rPr lang="en-US" dirty="0" err="1" smtClean="0"/>
              <a:t>rt</a:t>
            </a:r>
            <a:r>
              <a:rPr lang="en-US" dirty="0" smtClean="0"/>
              <a:t> 3: “The environmental impact</a:t>
            </a:r>
            <a:r>
              <a:rPr lang="pl-PL" dirty="0" smtClean="0"/>
              <a:t> </a:t>
            </a:r>
            <a:r>
              <a:rPr lang="en-US" dirty="0" smtClean="0"/>
              <a:t>assessment shall identify, describe and assess in an appropriate manner […] the direct and</a:t>
            </a:r>
            <a:r>
              <a:rPr lang="pl-PL" dirty="0" smtClean="0"/>
              <a:t> </a:t>
            </a:r>
            <a:r>
              <a:rPr lang="en-US" dirty="0" smtClean="0"/>
              <a:t>indirect effects of a project on the following factors:</a:t>
            </a:r>
          </a:p>
          <a:p>
            <a:pPr algn="just"/>
            <a:r>
              <a:rPr lang="en-US" dirty="0" smtClean="0"/>
              <a:t>(a) human beings, fauna and flora;</a:t>
            </a:r>
          </a:p>
          <a:p>
            <a:pPr algn="just"/>
            <a:r>
              <a:rPr lang="en-US" dirty="0" smtClean="0"/>
              <a:t>(b) soil, water, air, climate and the landscape;</a:t>
            </a:r>
          </a:p>
          <a:p>
            <a:pPr algn="just"/>
            <a:r>
              <a:rPr lang="en-US" dirty="0" smtClean="0"/>
              <a:t>(c) material assets and the cultural heritage;</a:t>
            </a:r>
          </a:p>
          <a:p>
            <a:pPr algn="just"/>
            <a:r>
              <a:rPr lang="en-US" dirty="0" smtClean="0"/>
              <a:t>(d) the interaction between the factors referred to in points (a), (b) and (c).”</a:t>
            </a:r>
            <a:endParaRPr lang="pl-PL" dirty="0"/>
          </a:p>
        </p:txBody>
      </p:sp>
    </p:spTree>
    <p:extLst>
      <p:ext uri="{BB962C8B-B14F-4D97-AF65-F5344CB8AC3E}">
        <p14:creationId xmlns:p14="http://schemas.microsoft.com/office/powerpoint/2010/main" val="2672483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US" dirty="0" smtClean="0"/>
              <a:t>The necessity to observe the interaction between the single</a:t>
            </a:r>
            <a:r>
              <a:rPr lang="pl-PL" dirty="0" smtClean="0"/>
              <a:t> </a:t>
            </a:r>
            <a:r>
              <a:rPr lang="en-US" dirty="0" smtClean="0"/>
              <a:t>components of the environment is called internal integration, </a:t>
            </a:r>
            <a:r>
              <a:rPr lang="en-US" dirty="0" smtClean="0"/>
              <a:t>in </a:t>
            </a:r>
            <a:r>
              <a:rPr lang="en-US" dirty="0" smtClean="0"/>
              <a:t>opposition</a:t>
            </a:r>
            <a:r>
              <a:rPr lang="pl-PL" dirty="0" smtClean="0"/>
              <a:t> </a:t>
            </a:r>
            <a:r>
              <a:rPr lang="en-US" dirty="0" smtClean="0"/>
              <a:t>to the equal need for external integration. </a:t>
            </a:r>
            <a:endParaRPr lang="en-US" dirty="0" smtClean="0"/>
          </a:p>
          <a:p>
            <a:pPr algn="just"/>
            <a:r>
              <a:rPr lang="en-US" dirty="0" smtClean="0"/>
              <a:t>This </a:t>
            </a:r>
            <a:r>
              <a:rPr lang="en-US" dirty="0" smtClean="0"/>
              <a:t>means that</a:t>
            </a:r>
            <a:r>
              <a:rPr lang="pl-PL" dirty="0" smtClean="0"/>
              <a:t> e</a:t>
            </a:r>
            <a:r>
              <a:rPr lang="en-US" dirty="0" err="1" smtClean="0"/>
              <a:t>nvironmental</a:t>
            </a:r>
            <a:r>
              <a:rPr lang="pl-PL" dirty="0" smtClean="0"/>
              <a:t> </a:t>
            </a:r>
            <a:r>
              <a:rPr lang="en-US" dirty="0" smtClean="0"/>
              <a:t>protection requirements must be integrated into the definition and</a:t>
            </a:r>
            <a:r>
              <a:rPr lang="pl-PL" dirty="0" smtClean="0"/>
              <a:t> </a:t>
            </a:r>
            <a:r>
              <a:rPr lang="en-US" dirty="0" smtClean="0"/>
              <a:t>implementation of other policies and activities, with a view to promoting</a:t>
            </a:r>
            <a:r>
              <a:rPr lang="pl-PL" dirty="0" smtClean="0"/>
              <a:t> </a:t>
            </a:r>
            <a:r>
              <a:rPr lang="pl-PL" dirty="0" err="1" smtClean="0"/>
              <a:t>sustainable</a:t>
            </a:r>
            <a:r>
              <a:rPr lang="pl-PL" dirty="0" smtClean="0"/>
              <a:t> development. </a:t>
            </a:r>
          </a:p>
          <a:p>
            <a:endParaRPr lang="pl-PL" dirty="0" smtClean="0"/>
          </a:p>
          <a:p>
            <a:endParaRPr lang="pl-PL" dirty="0"/>
          </a:p>
        </p:txBody>
      </p:sp>
    </p:spTree>
    <p:extLst>
      <p:ext uri="{BB962C8B-B14F-4D97-AF65-F5344CB8AC3E}">
        <p14:creationId xmlns:p14="http://schemas.microsoft.com/office/powerpoint/2010/main" val="22087293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US" dirty="0" smtClean="0"/>
              <a:t>Principle 2 </a:t>
            </a:r>
            <a:r>
              <a:rPr lang="pl-PL" dirty="0" smtClean="0"/>
              <a:t>of </a:t>
            </a:r>
            <a:r>
              <a:rPr lang="en-US" b="1" dirty="0" smtClean="0"/>
              <a:t>Declaration of the United Nations Conference on the Human Environment </a:t>
            </a:r>
            <a:r>
              <a:rPr lang="pl-PL" dirty="0" smtClean="0"/>
              <a:t>(</a:t>
            </a:r>
            <a:r>
              <a:rPr lang="pl-PL" dirty="0" err="1" smtClean="0"/>
              <a:t>Stockholm</a:t>
            </a:r>
            <a:r>
              <a:rPr lang="pl-PL" dirty="0" smtClean="0"/>
              <a:t> 1972)</a:t>
            </a:r>
            <a:endParaRPr lang="en-US" dirty="0" smtClean="0"/>
          </a:p>
          <a:p>
            <a:pPr algn="just"/>
            <a:r>
              <a:rPr lang="en-US" u="sng" dirty="0" smtClean="0"/>
              <a:t>The natural resources of the earth, including the air, water, land, flora and fauna and especially representative samples of natural ecosystems, must be safeguarded for the benefit of present and future generations through careful planning or </a:t>
            </a:r>
            <a:r>
              <a:rPr lang="pl-PL" u="sng" dirty="0" smtClean="0"/>
              <a:t>m</a:t>
            </a:r>
            <a:r>
              <a:rPr lang="en-US" u="sng" dirty="0" err="1" smtClean="0"/>
              <a:t>anagement</a:t>
            </a:r>
            <a:r>
              <a:rPr lang="en-US" u="sng" dirty="0" smtClean="0"/>
              <a:t>, as appropriate</a:t>
            </a:r>
            <a:r>
              <a:rPr lang="en-US" dirty="0" smtClean="0"/>
              <a:t>. </a:t>
            </a:r>
          </a:p>
          <a:p>
            <a:endParaRPr lang="pl-PL" dirty="0"/>
          </a:p>
        </p:txBody>
      </p:sp>
    </p:spTree>
    <p:extLst>
      <p:ext uri="{BB962C8B-B14F-4D97-AF65-F5344CB8AC3E}">
        <p14:creationId xmlns:p14="http://schemas.microsoft.com/office/powerpoint/2010/main" val="31594732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fontScale="92500" lnSpcReduction="20000"/>
          </a:bodyPr>
          <a:lstStyle/>
          <a:p>
            <a:pPr algn="just"/>
            <a:r>
              <a:rPr lang="en-US" dirty="0" smtClean="0"/>
              <a:t>The legal approach to “the environment” is to separate regulations into broad</a:t>
            </a:r>
            <a:r>
              <a:rPr lang="pl-PL" dirty="0" smtClean="0"/>
              <a:t> </a:t>
            </a:r>
            <a:r>
              <a:rPr lang="en-US" dirty="0" smtClean="0"/>
              <a:t>categories. </a:t>
            </a:r>
            <a:endParaRPr lang="pl-PL" dirty="0" smtClean="0"/>
          </a:p>
          <a:p>
            <a:pPr algn="just"/>
            <a:r>
              <a:rPr lang="pl-PL" dirty="0" smtClean="0"/>
              <a:t>R </a:t>
            </a:r>
            <a:r>
              <a:rPr lang="pl-PL" dirty="0" err="1" smtClean="0"/>
              <a:t>Salter</a:t>
            </a:r>
            <a:r>
              <a:rPr lang="pl-PL" dirty="0" smtClean="0"/>
              <a:t> (</a:t>
            </a:r>
            <a:r>
              <a:rPr lang="pl-PL" i="1" dirty="0" err="1" smtClean="0"/>
              <a:t>European</a:t>
            </a:r>
            <a:r>
              <a:rPr lang="pl-PL" i="1" dirty="0" smtClean="0"/>
              <a:t> </a:t>
            </a:r>
            <a:r>
              <a:rPr lang="pl-PL" i="1" dirty="0" err="1" smtClean="0"/>
              <a:t>Environmental</a:t>
            </a:r>
            <a:r>
              <a:rPr lang="pl-PL" i="1" dirty="0" smtClean="0"/>
              <a:t> Law, </a:t>
            </a:r>
            <a:r>
              <a:rPr lang="pl-PL" dirty="0" smtClean="0"/>
              <a:t>1994</a:t>
            </a:r>
            <a:r>
              <a:rPr lang="pl-PL" i="1" dirty="0" smtClean="0"/>
              <a:t>) </a:t>
            </a:r>
            <a:r>
              <a:rPr lang="en-US" dirty="0" smtClean="0"/>
              <a:t>has suggested three groups</a:t>
            </a:r>
            <a:r>
              <a:rPr lang="pl-PL" dirty="0" smtClean="0"/>
              <a:t>: </a:t>
            </a:r>
          </a:p>
          <a:p>
            <a:pPr algn="just"/>
            <a:r>
              <a:rPr lang="pl-PL" dirty="0" smtClean="0"/>
              <a:t>1/ </a:t>
            </a:r>
            <a:r>
              <a:rPr lang="en-US" u="sng" dirty="0" smtClean="0"/>
              <a:t>Under a heading of “natural” environment</a:t>
            </a:r>
            <a:r>
              <a:rPr lang="en-US" dirty="0" smtClean="0"/>
              <a:t>,</a:t>
            </a:r>
            <a:r>
              <a:rPr lang="pl-PL" dirty="0" smtClean="0"/>
              <a:t> </a:t>
            </a:r>
            <a:r>
              <a:rPr lang="en-US" dirty="0" smtClean="0"/>
              <a:t>protection of environmental media is included. </a:t>
            </a:r>
            <a:endParaRPr lang="pl-PL" dirty="0" smtClean="0"/>
          </a:p>
          <a:p>
            <a:pPr algn="just"/>
            <a:r>
              <a:rPr lang="pl-PL" dirty="0" smtClean="0"/>
              <a:t>2/ </a:t>
            </a:r>
            <a:r>
              <a:rPr lang="en-US" u="sng" dirty="0" smtClean="0"/>
              <a:t>A second category is the “manmade”</a:t>
            </a:r>
            <a:r>
              <a:rPr lang="pl-PL" u="sng" dirty="0" smtClean="0"/>
              <a:t> </a:t>
            </a:r>
            <a:r>
              <a:rPr lang="en-US" u="sng" dirty="0" smtClean="0"/>
              <a:t>environment including the cultural heritage. </a:t>
            </a:r>
            <a:endParaRPr lang="pl-PL" u="sng" dirty="0" smtClean="0"/>
          </a:p>
          <a:p>
            <a:pPr algn="just"/>
            <a:r>
              <a:rPr lang="pl-PL" dirty="0" smtClean="0"/>
              <a:t>3/ </a:t>
            </a:r>
            <a:r>
              <a:rPr lang="en-US" u="sng" dirty="0" smtClean="0"/>
              <a:t>A third category concerns “human”</a:t>
            </a:r>
            <a:r>
              <a:rPr lang="pl-PL" u="sng" dirty="0" smtClean="0"/>
              <a:t> </a:t>
            </a:r>
            <a:r>
              <a:rPr lang="en-US" u="sng" dirty="0" smtClean="0"/>
              <a:t>environment, including regulations on food content, products, safety issues, leisure and</a:t>
            </a:r>
            <a:r>
              <a:rPr lang="pl-PL" u="sng" dirty="0" smtClean="0"/>
              <a:t> </a:t>
            </a:r>
            <a:r>
              <a:rPr lang="en-US" u="sng" dirty="0" smtClean="0"/>
              <a:t>economic health </a:t>
            </a:r>
            <a:r>
              <a:rPr lang="en-US" dirty="0" smtClean="0"/>
              <a:t>(consumer protection, eco-</a:t>
            </a:r>
            <a:r>
              <a:rPr lang="en-US" dirty="0" err="1" smtClean="0"/>
              <a:t>labelling</a:t>
            </a:r>
            <a:r>
              <a:rPr lang="en-US" dirty="0" smtClean="0"/>
              <a:t>, and so forth).</a:t>
            </a:r>
            <a:endParaRPr lang="pl-PL" dirty="0" smtClean="0"/>
          </a:p>
          <a:p>
            <a:pPr algn="just"/>
            <a:r>
              <a:rPr lang="en-US" dirty="0" smtClean="0"/>
              <a:t> </a:t>
            </a:r>
            <a:r>
              <a:rPr lang="pl-PL" dirty="0" smtClean="0"/>
              <a:t>4/ </a:t>
            </a:r>
            <a:r>
              <a:rPr lang="en-US" dirty="0" smtClean="0"/>
              <a:t>Further categ</a:t>
            </a:r>
            <a:r>
              <a:rPr lang="en-US" u="sng" dirty="0" smtClean="0"/>
              <a:t>ories</a:t>
            </a:r>
            <a:r>
              <a:rPr lang="pl-PL" u="sng" dirty="0" smtClean="0"/>
              <a:t> </a:t>
            </a:r>
            <a:r>
              <a:rPr lang="en-US" u="sng" dirty="0" smtClean="0"/>
              <a:t>could be indoor and working environment, but in Salter’s distinctions these should</a:t>
            </a:r>
            <a:r>
              <a:rPr lang="pl-PL" u="sng" dirty="0" smtClean="0"/>
              <a:t> </a:t>
            </a:r>
            <a:r>
              <a:rPr lang="en-US" u="sng" dirty="0" smtClean="0"/>
              <a:t>probably be treated as sub-categories o</a:t>
            </a:r>
            <a:r>
              <a:rPr lang="pl-PL" u="sng" dirty="0" smtClean="0"/>
              <a:t> </a:t>
            </a:r>
            <a:r>
              <a:rPr lang="en-US" u="sng" dirty="0" smtClean="0"/>
              <a:t>f a “man-made“ environment</a:t>
            </a:r>
            <a:r>
              <a:rPr lang="en-US" dirty="0" smtClean="0"/>
              <a:t>.</a:t>
            </a:r>
            <a:endParaRPr lang="pl-PL" dirty="0" smtClean="0"/>
          </a:p>
          <a:p>
            <a:endParaRPr lang="pl-PL" dirty="0"/>
          </a:p>
        </p:txBody>
      </p:sp>
    </p:spTree>
    <p:extLst>
      <p:ext uri="{BB962C8B-B14F-4D97-AF65-F5344CB8AC3E}">
        <p14:creationId xmlns:p14="http://schemas.microsoft.com/office/powerpoint/2010/main" val="954432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algn="just"/>
            <a:r>
              <a:rPr lang="en-US" b="1" u="sng" dirty="0" smtClean="0"/>
              <a:t>Environment </a:t>
            </a:r>
            <a:r>
              <a:rPr lang="en-US" u="sng" dirty="0" smtClean="0"/>
              <a:t>literally means surrounding and everything that affect an organism</a:t>
            </a:r>
            <a:r>
              <a:rPr lang="pl-PL" u="sng" dirty="0" smtClean="0"/>
              <a:t> </a:t>
            </a:r>
            <a:r>
              <a:rPr lang="en-US" u="sng" dirty="0" smtClean="0"/>
              <a:t>during its </a:t>
            </a:r>
            <a:r>
              <a:rPr lang="en-US" u="sng" dirty="0" err="1" smtClean="0"/>
              <a:t>lifetim</a:t>
            </a:r>
            <a:r>
              <a:rPr lang="pl-PL" u="sng" dirty="0" smtClean="0"/>
              <a:t>e</a:t>
            </a:r>
            <a:r>
              <a:rPr lang="en-US" u="sng" dirty="0" smtClean="0"/>
              <a:t>.</a:t>
            </a:r>
          </a:p>
          <a:p>
            <a:pPr algn="just"/>
            <a:r>
              <a:rPr lang="en-US" dirty="0" smtClean="0"/>
              <a:t> “</a:t>
            </a:r>
            <a:r>
              <a:rPr lang="en-US" u="sng" dirty="0" smtClean="0"/>
              <a:t>Environment is sum total of water, air and land interrelationships</a:t>
            </a:r>
            <a:r>
              <a:rPr lang="pl-PL" u="sng" dirty="0" smtClean="0"/>
              <a:t> </a:t>
            </a:r>
            <a:r>
              <a:rPr lang="en-US" u="sng" dirty="0" smtClean="0"/>
              <a:t>among themselves and also with the human being, other living organisms and property</a:t>
            </a:r>
            <a:r>
              <a:rPr lang="en-US" dirty="0" smtClean="0"/>
              <a:t>”.</a:t>
            </a:r>
            <a:r>
              <a:rPr lang="pl-PL" dirty="0" smtClean="0"/>
              <a:t> </a:t>
            </a:r>
            <a:r>
              <a:rPr lang="en-US" dirty="0" smtClean="0"/>
              <a:t>It includes all the physical and biological surrounding and their interactions.</a:t>
            </a:r>
            <a:endParaRPr lang="pl-PL" dirty="0" smtClean="0"/>
          </a:p>
          <a:p>
            <a:pPr algn="just"/>
            <a:r>
              <a:rPr lang="en-US" dirty="0" smtClean="0"/>
              <a:t>The term “environment” could be said to cover “all those</a:t>
            </a:r>
            <a:r>
              <a:rPr lang="pl-PL" dirty="0" smtClean="0"/>
              <a:t> </a:t>
            </a:r>
            <a:r>
              <a:rPr lang="en-US" dirty="0" smtClean="0"/>
              <a:t>elements which in their complex inter-</a:t>
            </a:r>
            <a:r>
              <a:rPr lang="pl-PL" dirty="0" err="1" smtClean="0"/>
              <a:t>r</a:t>
            </a:r>
            <a:r>
              <a:rPr lang="en-US" dirty="0" err="1" smtClean="0"/>
              <a:t>elationships</a:t>
            </a:r>
            <a:r>
              <a:rPr lang="en-US" dirty="0" smtClean="0"/>
              <a:t> form the framework, setting and</a:t>
            </a:r>
            <a:r>
              <a:rPr lang="pl-PL" dirty="0" smtClean="0"/>
              <a:t> </a:t>
            </a:r>
            <a:r>
              <a:rPr lang="en-US" dirty="0" smtClean="0"/>
              <a:t>living conditions for mankind, by their very existence or by virtue of their impact“.</a:t>
            </a:r>
            <a:endParaRPr lang="pl-PL" dirty="0" smtClean="0"/>
          </a:p>
          <a:p>
            <a:endParaRPr lang="pl-PL" dirty="0"/>
          </a:p>
        </p:txBody>
      </p:sp>
    </p:spTree>
    <p:extLst>
      <p:ext uri="{BB962C8B-B14F-4D97-AF65-F5344CB8AC3E}">
        <p14:creationId xmlns:p14="http://schemas.microsoft.com/office/powerpoint/2010/main" val="3317714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smtClean="0"/>
              <a:t> </a:t>
            </a:r>
            <a:r>
              <a:rPr lang="pl-PL" dirty="0"/>
              <a:t/>
            </a:r>
            <a:br>
              <a:rPr lang="pl-PL" dirty="0"/>
            </a:br>
            <a:r>
              <a:rPr lang="en-US" u="sng" dirty="0" smtClean="0"/>
              <a:t>Environmental law or environmental </a:t>
            </a:r>
            <a:r>
              <a:rPr lang="en-GB" u="sng" dirty="0" smtClean="0"/>
              <a:t>protection </a:t>
            </a:r>
            <a:r>
              <a:rPr lang="pl-PL" u="sng" dirty="0" smtClean="0"/>
              <a:t>law?</a:t>
            </a:r>
            <a:endParaRPr lang="pl-PL" u="sng" dirty="0"/>
          </a:p>
        </p:txBody>
      </p:sp>
      <p:sp>
        <p:nvSpPr>
          <p:cNvPr id="3" name="Symbol zastępczy zawartości 2"/>
          <p:cNvSpPr>
            <a:spLocks noGrp="1"/>
          </p:cNvSpPr>
          <p:nvPr>
            <p:ph sz="quarter" idx="1"/>
          </p:nvPr>
        </p:nvSpPr>
        <p:spPr/>
        <p:txBody>
          <a:bodyPr/>
          <a:lstStyle/>
          <a:p>
            <a:pPr algn="just"/>
            <a:r>
              <a:rPr lang="pl-PL" u="sng" dirty="0" smtClean="0"/>
              <a:t>I</a:t>
            </a:r>
            <a:r>
              <a:rPr lang="en-GB" u="sng" dirty="0" smtClean="0"/>
              <a:t>n </a:t>
            </a:r>
            <a:r>
              <a:rPr lang="en-GB" u="sng" dirty="0"/>
              <a:t>international and European law the term “environmental law” is definitely predominant</a:t>
            </a:r>
            <a:r>
              <a:rPr lang="en-GB" dirty="0"/>
              <a:t>. </a:t>
            </a:r>
            <a:endParaRPr lang="en-GB" dirty="0" smtClean="0"/>
          </a:p>
          <a:p>
            <a:pPr algn="just"/>
            <a:r>
              <a:rPr lang="en-GB" dirty="0" smtClean="0"/>
              <a:t>This </a:t>
            </a:r>
            <a:r>
              <a:rPr lang="en-GB" u="sng" dirty="0"/>
              <a:t>term is commonly used by various European countries’ systems of </a:t>
            </a:r>
            <a:r>
              <a:rPr lang="en-GB" u="sng" dirty="0" smtClean="0"/>
              <a:t>law</a:t>
            </a:r>
            <a:r>
              <a:rPr lang="pl-PL" dirty="0" smtClean="0"/>
              <a:t>. </a:t>
            </a:r>
            <a:endParaRPr lang="pl-PL" dirty="0" smtClean="0"/>
          </a:p>
          <a:p>
            <a:pPr algn="just"/>
            <a:r>
              <a:rPr lang="pl-PL" dirty="0" smtClean="0"/>
              <a:t>Poland?</a:t>
            </a:r>
            <a:endParaRPr lang="pl-PL" dirty="0"/>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Environmental law or environmental </a:t>
            </a:r>
            <a:r>
              <a:rPr lang="en-GB" dirty="0" smtClean="0"/>
              <a:t>protection law?</a:t>
            </a:r>
            <a:endParaRPr lang="pl-PL" dirty="0"/>
          </a:p>
        </p:txBody>
      </p:sp>
      <p:sp>
        <p:nvSpPr>
          <p:cNvPr id="3" name="Symbol zastępczy zawartości 2"/>
          <p:cNvSpPr>
            <a:spLocks noGrp="1"/>
          </p:cNvSpPr>
          <p:nvPr>
            <p:ph sz="quarter" idx="1"/>
          </p:nvPr>
        </p:nvSpPr>
        <p:spPr/>
        <p:txBody>
          <a:bodyPr>
            <a:normAutofit fontScale="92500"/>
          </a:bodyPr>
          <a:lstStyle/>
          <a:p>
            <a:pPr algn="just"/>
            <a:r>
              <a:rPr lang="en-GB" u="sng" dirty="0"/>
              <a:t>Italy</a:t>
            </a:r>
            <a:r>
              <a:rPr lang="en-GB" dirty="0"/>
              <a:t>: Environmental law- </a:t>
            </a:r>
            <a:r>
              <a:rPr lang="en-GB" u="sng" dirty="0"/>
              <a:t>a specialized branch of public (administrative) law dealing with the study of the sources of domestic, international and European law in the context of environmental protection and using environmental resources. </a:t>
            </a:r>
            <a:endParaRPr lang="pl-PL" u="sng" dirty="0"/>
          </a:p>
          <a:p>
            <a:pPr algn="just"/>
            <a:r>
              <a:rPr lang="en-GB" u="sng" dirty="0"/>
              <a:t>Germany: </a:t>
            </a:r>
            <a:r>
              <a:rPr lang="en-GB" dirty="0"/>
              <a:t>numerous </a:t>
            </a:r>
            <a:r>
              <a:rPr lang="en-GB" u="sng" dirty="0"/>
              <a:t>definitions pay attention to the relationship between environmental protection and sustainable development </a:t>
            </a:r>
            <a:r>
              <a:rPr lang="en-GB" dirty="0"/>
              <a:t>or </a:t>
            </a:r>
            <a:r>
              <a:rPr lang="en-GB" dirty="0" smtClean="0"/>
              <a:t>form</a:t>
            </a:r>
            <a:r>
              <a:rPr lang="en-US" dirty="0" smtClean="0"/>
              <a:t> </a:t>
            </a:r>
            <a:r>
              <a:rPr lang="en-US" dirty="0"/>
              <a:t>a concept of environmental protection primarily in terms of international law and European law. </a:t>
            </a:r>
            <a:endParaRPr lang="en-US" dirty="0" smtClean="0"/>
          </a:p>
          <a:p>
            <a:pPr algn="just"/>
            <a:r>
              <a:rPr lang="en-US" dirty="0" smtClean="0"/>
              <a:t>It </a:t>
            </a:r>
            <a:r>
              <a:rPr lang="en-US" u="sng" dirty="0"/>
              <a:t>is often recognized that the environment cannot be seen solely in terms of protection, but also in terms of its economic significance and utilization</a:t>
            </a:r>
            <a:r>
              <a:rPr lang="en-US" dirty="0"/>
              <a:t>. </a:t>
            </a:r>
            <a:r>
              <a:rPr lang="en-US" u="sng" dirty="0"/>
              <a:t>Individual rights are also emphasized in this context. </a:t>
            </a:r>
            <a:endParaRPr lang="pl-PL" u="sng" dirty="0"/>
          </a:p>
          <a:p>
            <a:pPr algn="just"/>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Environmental law or environmental </a:t>
            </a:r>
            <a:r>
              <a:rPr lang="en-GB" dirty="0" smtClean="0"/>
              <a:t>protection law?</a:t>
            </a:r>
            <a:endParaRPr lang="pl-PL" dirty="0"/>
          </a:p>
        </p:txBody>
      </p:sp>
      <p:sp>
        <p:nvSpPr>
          <p:cNvPr id="3" name="Symbol zastępczy zawartości 2"/>
          <p:cNvSpPr>
            <a:spLocks noGrp="1"/>
          </p:cNvSpPr>
          <p:nvPr>
            <p:ph sz="quarter" idx="1"/>
          </p:nvPr>
        </p:nvSpPr>
        <p:spPr/>
        <p:txBody>
          <a:bodyPr/>
          <a:lstStyle/>
          <a:p>
            <a:pPr algn="just"/>
            <a:r>
              <a:rPr lang="en-GB" dirty="0"/>
              <a:t>In Polish law the term “environmental </a:t>
            </a:r>
            <a:r>
              <a:rPr lang="en-GB" b="1" dirty="0"/>
              <a:t>protection</a:t>
            </a:r>
            <a:r>
              <a:rPr lang="en-GB" dirty="0"/>
              <a:t> law” is definitely predominant. </a:t>
            </a:r>
            <a:endParaRPr lang="en-GB" dirty="0" smtClean="0"/>
          </a:p>
          <a:p>
            <a:pPr algn="just"/>
            <a:r>
              <a:rPr lang="en-GB" dirty="0" smtClean="0"/>
              <a:t>The </a:t>
            </a:r>
            <a:r>
              <a:rPr lang="en-GB" dirty="0"/>
              <a:t>doctrine of Polish law, following the title of the fundamental legal act (</a:t>
            </a:r>
            <a:r>
              <a:rPr lang="en-GB" b="1" dirty="0"/>
              <a:t>the Environmental Protection Act of 27 April 2001), </a:t>
            </a:r>
            <a:r>
              <a:rPr lang="en-GB" dirty="0"/>
              <a:t>uniformly adopt the name “environmental </a:t>
            </a:r>
            <a:r>
              <a:rPr lang="en-GB" b="1" dirty="0"/>
              <a:t>protection</a:t>
            </a:r>
            <a:r>
              <a:rPr lang="en-GB" dirty="0"/>
              <a:t> law”. </a:t>
            </a:r>
            <a:endParaRPr lang="pl-PL" dirty="0"/>
          </a:p>
          <a:p>
            <a:pPr algn="just"/>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Course outline</a:t>
            </a:r>
            <a:endParaRPr lang="pl-PL" dirty="0"/>
          </a:p>
        </p:txBody>
      </p:sp>
      <p:sp>
        <p:nvSpPr>
          <p:cNvPr id="3" name="Symbol zastępczy zawartości 2"/>
          <p:cNvSpPr>
            <a:spLocks noGrp="1"/>
          </p:cNvSpPr>
          <p:nvPr>
            <p:ph sz="quarter" idx="1"/>
          </p:nvPr>
        </p:nvSpPr>
        <p:spPr/>
        <p:txBody>
          <a:bodyPr>
            <a:normAutofit/>
          </a:bodyPr>
          <a:lstStyle/>
          <a:p>
            <a:pPr algn="just">
              <a:buNone/>
            </a:pPr>
            <a:r>
              <a:rPr lang="en-US" dirty="0" smtClean="0"/>
              <a:t>I</a:t>
            </a:r>
            <a:r>
              <a:rPr lang="pl-PL" dirty="0"/>
              <a:t>.</a:t>
            </a:r>
            <a:r>
              <a:rPr lang="en-US" dirty="0"/>
              <a:t>	What is comparative law?</a:t>
            </a:r>
            <a:endParaRPr lang="pl-PL" dirty="0"/>
          </a:p>
          <a:p>
            <a:pPr algn="just">
              <a:buNone/>
            </a:pPr>
            <a:r>
              <a:rPr lang="en-US" dirty="0" smtClean="0"/>
              <a:t>What </a:t>
            </a:r>
            <a:r>
              <a:rPr lang="en-US" dirty="0"/>
              <a:t>is International Environmental Law? Common Issues, Concepts and Definitions. </a:t>
            </a:r>
            <a:endParaRPr lang="pl-PL" dirty="0"/>
          </a:p>
          <a:p>
            <a:pPr algn="just">
              <a:buNone/>
            </a:pPr>
            <a:r>
              <a:rPr lang="pl-PL" dirty="0" smtClean="0"/>
              <a:t>II</a:t>
            </a:r>
            <a:r>
              <a:rPr lang="pl-PL" dirty="0" smtClean="0"/>
              <a:t>. </a:t>
            </a:r>
            <a:r>
              <a:rPr lang="pl-PL" dirty="0"/>
              <a:t>O</a:t>
            </a:r>
            <a:r>
              <a:rPr lang="en-US" dirty="0" err="1" smtClean="0"/>
              <a:t>rigin</a:t>
            </a:r>
            <a:r>
              <a:rPr lang="en-US" dirty="0" smtClean="0"/>
              <a:t> </a:t>
            </a:r>
            <a:r>
              <a:rPr lang="en-US" dirty="0"/>
              <a:t>and development of environmental policy and law. </a:t>
            </a:r>
            <a:endParaRPr lang="pl-PL" dirty="0" smtClean="0"/>
          </a:p>
          <a:p>
            <a:pPr algn="just">
              <a:buNone/>
            </a:pPr>
            <a:r>
              <a:rPr lang="pl-PL" dirty="0" smtClean="0"/>
              <a:t>III. S</a:t>
            </a:r>
            <a:r>
              <a:rPr lang="en-US" dirty="0" err="1" smtClean="0"/>
              <a:t>ources</a:t>
            </a:r>
            <a:r>
              <a:rPr lang="en-US" dirty="0" smtClean="0"/>
              <a:t> </a:t>
            </a:r>
            <a:r>
              <a:rPr lang="en-US" dirty="0"/>
              <a:t>of international and regional (European) law. </a:t>
            </a:r>
            <a:endParaRPr lang="pl-PL" dirty="0" smtClean="0"/>
          </a:p>
          <a:p>
            <a:pPr algn="just">
              <a:buNone/>
            </a:pPr>
            <a:r>
              <a:rPr lang="pl-PL" dirty="0" smtClean="0"/>
              <a:t>IV. </a:t>
            </a:r>
            <a:r>
              <a:rPr lang="pl-PL" dirty="0"/>
              <a:t>G</a:t>
            </a:r>
            <a:r>
              <a:rPr lang="en-US" dirty="0" err="1" smtClean="0"/>
              <a:t>eneral</a:t>
            </a:r>
            <a:r>
              <a:rPr lang="en-US" dirty="0" smtClean="0"/>
              <a:t> </a:t>
            </a:r>
            <a:r>
              <a:rPr lang="en-US" dirty="0"/>
              <a:t>principles of international and European (regional) environmental law. </a:t>
            </a:r>
            <a:endParaRPr lang="pl-PL" dirty="0" smtClean="0"/>
          </a:p>
          <a:p>
            <a:pPr algn="just">
              <a:buNone/>
            </a:pPr>
            <a:r>
              <a:rPr lang="pl-PL" dirty="0" smtClean="0"/>
              <a:t>V. O</a:t>
            </a:r>
            <a:r>
              <a:rPr lang="en-US" dirty="0" err="1" smtClean="0"/>
              <a:t>rganization</a:t>
            </a:r>
            <a:r>
              <a:rPr lang="en-US" dirty="0" smtClean="0"/>
              <a:t> </a:t>
            </a:r>
            <a:r>
              <a:rPr lang="en-US" dirty="0"/>
              <a:t>of environmental protection</a:t>
            </a:r>
            <a:r>
              <a:rPr lang="en-US" dirty="0" smtClean="0"/>
              <a:t>.</a:t>
            </a:r>
            <a:endParaRPr lang="pl-PL" dirty="0" smtClean="0"/>
          </a:p>
          <a:p>
            <a:pPr algn="just">
              <a:buNone/>
            </a:pPr>
            <a:r>
              <a:rPr lang="pl-PL" dirty="0" smtClean="0"/>
              <a:t>VI. </a:t>
            </a:r>
            <a:r>
              <a:rPr lang="en-US" dirty="0"/>
              <a:t>Selected issues from substantive law </a:t>
            </a:r>
            <a:r>
              <a:rPr lang="en-US" dirty="0" smtClean="0"/>
              <a:t>area</a:t>
            </a:r>
            <a:r>
              <a:rPr lang="pl-PL" dirty="0" smtClean="0"/>
              <a:t>.</a:t>
            </a:r>
          </a:p>
          <a:p>
            <a:pPr algn="just">
              <a:buNone/>
            </a:pPr>
            <a:r>
              <a:rPr lang="pl-PL" dirty="0" smtClean="0"/>
              <a:t>VII. R</a:t>
            </a:r>
            <a:r>
              <a:rPr lang="en-US" dirty="0" err="1" smtClean="0"/>
              <a:t>egional</a:t>
            </a:r>
            <a:r>
              <a:rPr lang="en-US" dirty="0" smtClean="0"/>
              <a:t> </a:t>
            </a:r>
            <a:r>
              <a:rPr lang="en-US" dirty="0"/>
              <a:t>systems of environmental </a:t>
            </a:r>
            <a:r>
              <a:rPr lang="en-US" dirty="0" smtClean="0"/>
              <a:t>law</a:t>
            </a:r>
            <a:r>
              <a:rPr lang="pl-PL" dirty="0" smtClean="0"/>
              <a:t>.</a:t>
            </a:r>
            <a:endParaRPr lang="pl-PL" dirty="0"/>
          </a:p>
          <a:p>
            <a:pPr algn="just">
              <a:buNone/>
            </a:pPr>
            <a:endParaRPr lang="pl-PL" dirty="0"/>
          </a:p>
          <a:p>
            <a:pPr algn="just">
              <a:buNone/>
            </a:pPr>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139952" y="0"/>
            <a:ext cx="4819650" cy="1543050"/>
          </a:xfrm>
          <a:prstGeom prst="rect">
            <a:avLst/>
          </a:prstGeom>
          <a:noFill/>
          <a:ln>
            <a:noFill/>
          </a:ln>
        </p:spPr>
      </p:pic>
    </p:spTree>
    <p:extLst>
      <p:ext uri="{BB962C8B-B14F-4D97-AF65-F5344CB8AC3E}">
        <p14:creationId xmlns:p14="http://schemas.microsoft.com/office/powerpoint/2010/main" val="239306476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Environmental law or environmental </a:t>
            </a:r>
            <a:r>
              <a:rPr lang="en-GB" dirty="0" smtClean="0"/>
              <a:t>protection law?</a:t>
            </a:r>
            <a:endParaRPr lang="pl-PL" dirty="0"/>
          </a:p>
        </p:txBody>
      </p:sp>
      <p:sp>
        <p:nvSpPr>
          <p:cNvPr id="3" name="Symbol zastępczy zawartości 2"/>
          <p:cNvSpPr>
            <a:spLocks noGrp="1"/>
          </p:cNvSpPr>
          <p:nvPr>
            <p:ph sz="quarter" idx="1"/>
          </p:nvPr>
        </p:nvSpPr>
        <p:spPr/>
        <p:txBody>
          <a:bodyPr>
            <a:normAutofit/>
          </a:bodyPr>
          <a:lstStyle/>
          <a:p>
            <a:pPr algn="just"/>
            <a:r>
              <a:rPr lang="en-US" u="sng" dirty="0"/>
              <a:t>Using either of the two terms, the lawmaker reveals its vision of regulating environmental issues in the system of law. </a:t>
            </a:r>
            <a:endParaRPr lang="pl-PL" u="sng" dirty="0" smtClean="0"/>
          </a:p>
          <a:p>
            <a:pPr algn="just"/>
            <a:r>
              <a:rPr lang="en-US" dirty="0" smtClean="0"/>
              <a:t>In </a:t>
            </a:r>
            <a:r>
              <a:rPr lang="en-US" b="1" dirty="0"/>
              <a:t>environmental protection law </a:t>
            </a:r>
            <a:r>
              <a:rPr lang="en-US" dirty="0"/>
              <a:t>the protective nature of a legal norm is emphasized, and at the same time the control and supervisory powers of public administration authorities are increased. </a:t>
            </a:r>
            <a:endParaRPr lang="pl-PL" dirty="0" smtClean="0"/>
          </a:p>
          <a:p>
            <a:pPr algn="just"/>
            <a:r>
              <a:rPr lang="en-US" dirty="0" smtClean="0"/>
              <a:t>In </a:t>
            </a:r>
            <a:r>
              <a:rPr lang="en-US" dirty="0"/>
              <a:t>the case of environmental protection law the confrontation element is in the foreground and the lawmaker immediately advocates the environment.</a:t>
            </a:r>
            <a:endParaRPr lang="pl-PL" dirty="0"/>
          </a:p>
          <a:p>
            <a:pPr algn="just"/>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Environmental law or environmental </a:t>
            </a:r>
            <a:r>
              <a:rPr lang="en-GB" dirty="0" smtClean="0"/>
              <a:t>protection law?</a:t>
            </a:r>
            <a:endParaRPr lang="pl-PL" dirty="0"/>
          </a:p>
        </p:txBody>
      </p:sp>
      <p:sp>
        <p:nvSpPr>
          <p:cNvPr id="3" name="Symbol zastępczy zawartości 2"/>
          <p:cNvSpPr>
            <a:spLocks noGrp="1"/>
          </p:cNvSpPr>
          <p:nvPr>
            <p:ph sz="quarter" idx="1"/>
          </p:nvPr>
        </p:nvSpPr>
        <p:spPr/>
        <p:txBody>
          <a:bodyPr>
            <a:normAutofit/>
          </a:bodyPr>
          <a:lstStyle/>
          <a:p>
            <a:pPr algn="just"/>
            <a:r>
              <a:rPr lang="en-US" u="sng" dirty="0"/>
              <a:t>Although the system of Polish law </a:t>
            </a:r>
            <a:r>
              <a:rPr lang="en-US" dirty="0"/>
              <a:t>traditionally</a:t>
            </a:r>
            <a:r>
              <a:rPr lang="en-US" u="sng" dirty="0"/>
              <a:t> uses the name “environmental protection law” in the language of law </a:t>
            </a:r>
            <a:r>
              <a:rPr lang="en-US" dirty="0"/>
              <a:t>and the language of lawyers, </a:t>
            </a:r>
            <a:r>
              <a:rPr lang="en-US" u="sng" dirty="0"/>
              <a:t>the predominant elements are characteristic of environmental law </a:t>
            </a:r>
            <a:r>
              <a:rPr lang="en-US" dirty="0"/>
              <a:t>– conciliation elements with the principle of sustainable development at the forefront. Therefore, the name of this area of normative regulations should be reviewed and </a:t>
            </a:r>
            <a:r>
              <a:rPr lang="en-US" u="sng" dirty="0"/>
              <a:t>environmental protection law should be renamed “environmental law”.</a:t>
            </a:r>
            <a:endParaRPr lang="pl-PL" u="sng" dirty="0"/>
          </a:p>
          <a:p>
            <a:pPr algn="just"/>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smtClean="0"/>
              <a:t>Environmental law or environmental </a:t>
            </a:r>
            <a:r>
              <a:rPr lang="en-GB" dirty="0" smtClean="0"/>
              <a:t>protection law?</a:t>
            </a:r>
            <a:endParaRPr lang="pl-PL" dirty="0"/>
          </a:p>
        </p:txBody>
      </p:sp>
      <p:sp>
        <p:nvSpPr>
          <p:cNvPr id="3" name="Symbol zastępczy zawartości 2"/>
          <p:cNvSpPr>
            <a:spLocks noGrp="1"/>
          </p:cNvSpPr>
          <p:nvPr>
            <p:ph sz="quarter" idx="1"/>
          </p:nvPr>
        </p:nvSpPr>
        <p:spPr/>
        <p:txBody>
          <a:bodyPr/>
          <a:lstStyle/>
          <a:p>
            <a:pPr algn="just"/>
            <a:r>
              <a:rPr lang="pl-PL" u="sng" dirty="0" smtClean="0"/>
              <a:t>I</a:t>
            </a:r>
            <a:r>
              <a:rPr lang="en-US" u="sng" dirty="0" smtClean="0"/>
              <a:t>n </a:t>
            </a:r>
            <a:r>
              <a:rPr lang="en-US" u="sng" dirty="0"/>
              <a:t>the case of </a:t>
            </a:r>
            <a:r>
              <a:rPr lang="en-US" b="1" u="sng" dirty="0"/>
              <a:t>environmental law </a:t>
            </a:r>
            <a:r>
              <a:rPr lang="en-US" u="sng" dirty="0"/>
              <a:t>the predominant element </a:t>
            </a:r>
            <a:r>
              <a:rPr lang="en-US" u="sng" dirty="0" smtClean="0"/>
              <a:t>is conciliation/balance, </a:t>
            </a:r>
            <a:r>
              <a:rPr lang="en-US" u="sng" dirty="0"/>
              <a:t>that is, the </a:t>
            </a:r>
            <a:r>
              <a:rPr lang="en-US" u="sng" dirty="0" smtClean="0"/>
              <a:t>balancing (reconciliation) </a:t>
            </a:r>
            <a:r>
              <a:rPr lang="en-US" u="sng" dirty="0"/>
              <a:t>of conflicting values. </a:t>
            </a:r>
            <a:endParaRPr lang="pl-PL" u="sng" dirty="0" smtClean="0"/>
          </a:p>
          <a:p>
            <a:pPr algn="just"/>
            <a:r>
              <a:rPr lang="en-US" u="sng" dirty="0" smtClean="0"/>
              <a:t>The </a:t>
            </a:r>
            <a:r>
              <a:rPr lang="en-US" u="sng" dirty="0"/>
              <a:t>role of the authorities is not limited to control and supervision, </a:t>
            </a:r>
            <a:endParaRPr lang="en-US" u="sng" dirty="0" smtClean="0"/>
          </a:p>
          <a:p>
            <a:pPr algn="just"/>
            <a:r>
              <a:rPr lang="en-US" u="sng" dirty="0" smtClean="0"/>
              <a:t>but </a:t>
            </a:r>
            <a:r>
              <a:rPr lang="en-US" u="sng" dirty="0"/>
              <a:t>rather they should resolve conflicts between different values.</a:t>
            </a:r>
            <a:endParaRPr lang="pl-PL" u="sng" dirty="0"/>
          </a:p>
          <a:p>
            <a:pPr algn="just"/>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lvl="0" algn="just"/>
            <a:r>
              <a:rPr lang="en-US" b="1" dirty="0"/>
              <a:t>Policy of environmental protection</a:t>
            </a:r>
            <a:r>
              <a:rPr lang="en-US" dirty="0"/>
              <a:t> – </a:t>
            </a:r>
            <a:r>
              <a:rPr lang="en-US" u="sng" dirty="0"/>
              <a:t>a set of actions aimed at creating conditions necessary for the ensure of environmental protection, </a:t>
            </a:r>
            <a:endParaRPr lang="en-US" u="sng" dirty="0" smtClean="0"/>
          </a:p>
          <a:p>
            <a:pPr lvl="0" algn="just"/>
            <a:r>
              <a:rPr lang="en-US" u="sng" dirty="0" smtClean="0"/>
              <a:t>in </a:t>
            </a:r>
            <a:r>
              <a:rPr lang="en-US" u="sng" dirty="0"/>
              <a:t>accordance with the principle of sustainable development </a:t>
            </a:r>
            <a:r>
              <a:rPr lang="en-US" dirty="0"/>
              <a:t>(art. </a:t>
            </a:r>
            <a:r>
              <a:rPr lang="en-US" dirty="0" smtClean="0"/>
              <a:t>13</a:t>
            </a:r>
            <a:r>
              <a:rPr lang="pl-PL" dirty="0" smtClean="0"/>
              <a:t> </a:t>
            </a:r>
            <a:r>
              <a:rPr lang="en-US" dirty="0" smtClean="0"/>
              <a:t>of the </a:t>
            </a:r>
            <a:r>
              <a:rPr lang="en-GB" dirty="0" smtClean="0"/>
              <a:t>Environmental Protection Act</a:t>
            </a:r>
            <a:r>
              <a:rPr lang="pl-PL" dirty="0" smtClean="0"/>
              <a:t>). </a:t>
            </a:r>
            <a:endParaRPr lang="pl-PL" dirty="0"/>
          </a:p>
          <a:p>
            <a:pPr algn="just">
              <a:buNone/>
            </a:pP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Terminology</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algn="just"/>
            <a:r>
              <a:rPr lang="en-US" dirty="0" smtClean="0"/>
              <a:t> According to art. 3 p. </a:t>
            </a:r>
            <a:r>
              <a:rPr lang="pl-PL" dirty="0" smtClean="0"/>
              <a:t>13</a:t>
            </a:r>
            <a:r>
              <a:rPr lang="en-US" dirty="0" smtClean="0"/>
              <a:t> of the </a:t>
            </a:r>
            <a:r>
              <a:rPr lang="en-GB" dirty="0" smtClean="0"/>
              <a:t>Environmental Protection Act</a:t>
            </a:r>
            <a:r>
              <a:rPr lang="en-GB" b="1" dirty="0" smtClean="0"/>
              <a:t> </a:t>
            </a:r>
            <a:r>
              <a:rPr lang="en-US" dirty="0" smtClean="0"/>
              <a:t>the term </a:t>
            </a:r>
            <a:r>
              <a:rPr lang="en-US" b="1" dirty="0" smtClean="0"/>
              <a:t>'environmental protection' </a:t>
            </a:r>
            <a:r>
              <a:rPr lang="en-US" dirty="0" smtClean="0"/>
              <a:t>refers to </a:t>
            </a:r>
            <a:r>
              <a:rPr lang="en-US" u="sng" dirty="0" smtClean="0"/>
              <a:t>action taken or refrained from in order to maintain or restore balance in nature</a:t>
            </a:r>
            <a:r>
              <a:rPr lang="en-US" dirty="0" smtClean="0"/>
              <a:t>. </a:t>
            </a:r>
            <a:endParaRPr lang="en-US" dirty="0" smtClean="0"/>
          </a:p>
          <a:p>
            <a:pPr algn="just"/>
            <a:r>
              <a:rPr lang="en-US" dirty="0" smtClean="0"/>
              <a:t>In </a:t>
            </a:r>
            <a:r>
              <a:rPr lang="en-US" dirty="0" smtClean="0"/>
              <a:t>particular, </a:t>
            </a:r>
            <a:r>
              <a:rPr lang="en-US" u="sng" dirty="0" smtClean="0"/>
              <a:t>this protection entails: </a:t>
            </a:r>
            <a:endParaRPr lang="pl-PL" u="sng" dirty="0" smtClean="0"/>
          </a:p>
          <a:p>
            <a:pPr algn="just"/>
            <a:r>
              <a:rPr lang="en-US" dirty="0" smtClean="0"/>
              <a:t>a) </a:t>
            </a:r>
            <a:r>
              <a:rPr lang="en-US" u="sng" dirty="0" smtClean="0"/>
              <a:t>rational utilization of the environment and management of its resources in accordance with the principle of sustainable development,</a:t>
            </a:r>
            <a:endParaRPr lang="pl-PL" u="sng" dirty="0" smtClean="0"/>
          </a:p>
          <a:p>
            <a:pPr algn="just"/>
            <a:r>
              <a:rPr lang="en-US" u="sng" dirty="0" smtClean="0"/>
              <a:t>b) counteracting pollution,</a:t>
            </a:r>
            <a:endParaRPr lang="pl-PL" u="sng" dirty="0" smtClean="0"/>
          </a:p>
          <a:p>
            <a:pPr algn="just"/>
            <a:r>
              <a:rPr lang="en-US" u="sng" dirty="0" smtClean="0"/>
              <a:t>c) restoring natural elements to their original state.</a:t>
            </a:r>
            <a:endParaRPr lang="pl-PL" u="sng" dirty="0" smtClean="0"/>
          </a:p>
          <a:p>
            <a:pPr algn="just"/>
            <a:endParaRPr lang="pl-PL" u="sng"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sz="quarter" idx="1"/>
          </p:nvPr>
        </p:nvSpPr>
        <p:spPr/>
        <p:txBody>
          <a:bodyPr>
            <a:normAutofit/>
          </a:bodyPr>
          <a:lstStyle/>
          <a:p>
            <a:pPr algn="just"/>
            <a:r>
              <a:rPr lang="en-US" dirty="0" smtClean="0"/>
              <a:t> </a:t>
            </a:r>
            <a:endParaRPr lang="pl-PL" u="sng" dirty="0"/>
          </a:p>
        </p:txBody>
      </p:sp>
    </p:spTree>
    <p:extLst>
      <p:ext uri="{BB962C8B-B14F-4D97-AF65-F5344CB8AC3E}">
        <p14:creationId xmlns:p14="http://schemas.microsoft.com/office/powerpoint/2010/main" val="1206749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3200" dirty="0" smtClean="0"/>
              <a:t>Case</a:t>
            </a:r>
          </a:p>
          <a:p>
            <a:r>
              <a:rPr lang="en-US" sz="3200" dirty="0"/>
              <a:t>Article 1 of Directive 75/442 provides</a:t>
            </a:r>
            <a:r>
              <a:rPr lang="en-US" sz="3200" dirty="0" smtClean="0"/>
              <a:t>:</a:t>
            </a:r>
            <a:endParaRPr lang="pl-PL" sz="3200" dirty="0"/>
          </a:p>
          <a:p>
            <a:r>
              <a:rPr lang="en-US" sz="3200" dirty="0"/>
              <a:t>‘For the purposes of this Directive</a:t>
            </a:r>
            <a:r>
              <a:rPr lang="en-US" sz="3200" dirty="0" smtClean="0"/>
              <a:t>:</a:t>
            </a:r>
            <a:r>
              <a:rPr lang="pl-PL" sz="3200" dirty="0"/>
              <a:t> </a:t>
            </a:r>
            <a:r>
              <a:rPr lang="en-US" sz="3200" dirty="0" smtClean="0"/>
              <a:t>(</a:t>
            </a:r>
            <a:r>
              <a:rPr lang="en-US" sz="3200" dirty="0"/>
              <a:t>a</a:t>
            </a:r>
            <a:r>
              <a:rPr lang="en-US" sz="3200" dirty="0" smtClean="0"/>
              <a:t>)</a:t>
            </a:r>
            <a:r>
              <a:rPr lang="pl-PL" sz="3200" dirty="0"/>
              <a:t> </a:t>
            </a:r>
            <a:r>
              <a:rPr lang="en-US" sz="3200" dirty="0" smtClean="0"/>
              <a:t>“</a:t>
            </a:r>
            <a:r>
              <a:rPr lang="en-US" sz="3200" b="1" dirty="0"/>
              <a:t>waste</a:t>
            </a:r>
            <a:r>
              <a:rPr lang="en-US" sz="3200" dirty="0"/>
              <a:t>” shall mean any </a:t>
            </a:r>
            <a:r>
              <a:rPr lang="en-US" sz="3200" u="sng" dirty="0"/>
              <a:t>substance or object </a:t>
            </a:r>
            <a:r>
              <a:rPr lang="en-US" sz="3200" strike="sngStrike" dirty="0"/>
              <a:t>in the categories set out in Annex I</a:t>
            </a:r>
            <a:r>
              <a:rPr lang="en-US" sz="3200" dirty="0"/>
              <a:t> </a:t>
            </a:r>
            <a:r>
              <a:rPr lang="en-US" sz="3200" u="sng" dirty="0"/>
              <a:t>which the holder discards or intends or is required to discard</a:t>
            </a:r>
            <a:r>
              <a:rPr lang="pl-PL" sz="3200" u="sng" dirty="0"/>
              <a:t> </a:t>
            </a:r>
            <a:endParaRPr lang="pl-PL" sz="3200" u="sng" dirty="0" smtClean="0"/>
          </a:p>
          <a:p>
            <a:endParaRPr lang="pl-PL" sz="24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0709029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400" dirty="0" smtClean="0"/>
              <a:t>Case</a:t>
            </a:r>
          </a:p>
          <a:p>
            <a:r>
              <a:rPr lang="en-US" sz="2400" u="sng" dirty="0"/>
              <a:t>The Brussels‑Capital Region owns a building </a:t>
            </a:r>
            <a:r>
              <a:rPr lang="en-US" sz="2400" dirty="0"/>
              <a:t>at 132 avenue du Pont de </a:t>
            </a:r>
            <a:r>
              <a:rPr lang="en-US" sz="2400" dirty="0" err="1"/>
              <a:t>Luttre</a:t>
            </a:r>
            <a:r>
              <a:rPr lang="en-US" sz="2400" dirty="0"/>
              <a:t> in Brussels (Belgium). </a:t>
            </a:r>
            <a:endParaRPr lang="en-US" sz="2400" dirty="0" smtClean="0"/>
          </a:p>
          <a:p>
            <a:r>
              <a:rPr lang="en-US" sz="2400" u="sng" dirty="0" smtClean="0"/>
              <a:t>The </a:t>
            </a:r>
            <a:r>
              <a:rPr lang="en-US" sz="2400" u="sng" dirty="0"/>
              <a:t>renovation of that building </a:t>
            </a:r>
            <a:r>
              <a:rPr lang="en-US" sz="2400" dirty="0"/>
              <a:t>which </a:t>
            </a:r>
            <a:r>
              <a:rPr lang="en-US" sz="2400" u="sng" dirty="0"/>
              <a:t>it had undertaken in order to set up a social assistance </a:t>
            </a:r>
            <a:r>
              <a:rPr lang="en-US" sz="2400" u="sng" dirty="0" err="1"/>
              <a:t>centre</a:t>
            </a:r>
            <a:r>
              <a:rPr lang="en-US" sz="2400" u="sng" dirty="0"/>
              <a:t> had to be halted on 18 January 1993 </a:t>
            </a:r>
            <a:endParaRPr lang="en-US" sz="2400" u="sng" dirty="0" smtClean="0"/>
          </a:p>
          <a:p>
            <a:r>
              <a:rPr lang="en-US" sz="2400" u="sng" dirty="0" smtClean="0"/>
              <a:t>as </a:t>
            </a:r>
            <a:r>
              <a:rPr lang="en-US" sz="2400" u="sng" dirty="0"/>
              <a:t>the result of the discovery that water </a:t>
            </a:r>
            <a:r>
              <a:rPr lang="en-US" sz="2400" dirty="0"/>
              <a:t>saturated</a:t>
            </a:r>
            <a:r>
              <a:rPr lang="en-US" sz="2400" u="sng" dirty="0"/>
              <a:t> with hydrocarbons was leaking into the cellar of the building from the wall which separates that building from the adjacent building at 134 avenue du Pont de </a:t>
            </a:r>
            <a:r>
              <a:rPr lang="en-US" sz="2400" u="sng" dirty="0" err="1"/>
              <a:t>Luttre</a:t>
            </a:r>
            <a:r>
              <a:rPr lang="en-US" sz="2400" u="sng" dirty="0"/>
              <a:t>, where a Texaco service station was at that time located.</a:t>
            </a:r>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5836832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0"/>
            <a:ext cx="6400800" cy="5417840"/>
          </a:xfrm>
          <a:prstGeom prst="rect">
            <a:avLst/>
          </a:prstGeom>
        </p:spPr>
        <p:txBody>
          <a:bodyPr>
            <a:noAutofit/>
          </a:bodyPr>
          <a:lstStyle/>
          <a:p>
            <a:r>
              <a:rPr lang="en-US" sz="2800" u="sng" dirty="0"/>
              <a:t>The service station was covered by a commercial lease between Texaco and the owner of the premises</a:t>
            </a:r>
            <a:r>
              <a:rPr lang="pl-PL" sz="2800" dirty="0"/>
              <a:t> </a:t>
            </a:r>
            <a:endParaRPr lang="pl-PL" sz="2800" dirty="0" smtClean="0"/>
          </a:p>
          <a:p>
            <a:r>
              <a:rPr lang="en-US" sz="2800" dirty="0"/>
              <a:t>Although disclaiming liability, </a:t>
            </a:r>
            <a:r>
              <a:rPr lang="en-US" sz="2800" u="sng" dirty="0"/>
              <a:t>Texaco proceeded to decontaminate (disinfect) the soil and replaced part of the storage facilities which gave rise to the hydrocarbon leak</a:t>
            </a:r>
            <a:r>
              <a:rPr lang="pl-PL" sz="2800" u="sng" dirty="0"/>
              <a:t> </a:t>
            </a:r>
            <a:endParaRPr lang="pl-PL" sz="2800" u="sng" dirty="0" smtClean="0"/>
          </a:p>
          <a:p>
            <a:r>
              <a:rPr lang="en-US" sz="2800" u="sng" dirty="0"/>
              <a:t>Whether soil contaminated (polluted) as the result of an accidental spill of hydrocarbons could be considered waste</a:t>
            </a:r>
            <a:r>
              <a:rPr lang="en-US" sz="2800" u="sng" dirty="0" smtClean="0"/>
              <a:t>?</a:t>
            </a:r>
          </a:p>
          <a:p>
            <a:endParaRPr lang="pl-PL" sz="2800" dirty="0"/>
          </a:p>
          <a:p>
            <a:r>
              <a:rPr lang="en-US" sz="2800" u="sng" dirty="0"/>
              <a:t>Who is responsible for the problem?</a:t>
            </a:r>
            <a:endParaRPr lang="pl-PL" sz="2800" u="sng" dirty="0"/>
          </a:p>
          <a:p>
            <a:pPr marL="45720" indent="0">
              <a:buNone/>
            </a:pPr>
            <a:endParaRPr lang="pl-PL" sz="2800" dirty="0"/>
          </a:p>
          <a:p>
            <a:endParaRPr lang="pl-PL" sz="27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0701234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24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519967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a:xfrm>
            <a:off x="467544" y="1700808"/>
            <a:ext cx="8229600" cy="4937760"/>
          </a:xfrm>
        </p:spPr>
        <p:txBody>
          <a:bodyPr>
            <a:normAutofit/>
          </a:bodyPr>
          <a:lstStyle/>
          <a:p>
            <a:pPr algn="just"/>
            <a:r>
              <a:rPr lang="en-US" dirty="0" smtClean="0"/>
              <a:t>As </a:t>
            </a:r>
            <a:r>
              <a:rPr lang="en-US" dirty="0" err="1"/>
              <a:t>Zweigert</a:t>
            </a:r>
            <a:r>
              <a:rPr lang="en-US" dirty="0"/>
              <a:t> and </a:t>
            </a:r>
            <a:r>
              <a:rPr lang="en-US" dirty="0" err="1"/>
              <a:t>Kotz</a:t>
            </a:r>
            <a:r>
              <a:rPr lang="en-US" dirty="0"/>
              <a:t> (two famous comparative lawyers) claim: “comparative law” </a:t>
            </a:r>
            <a:endParaRPr lang="en-US" dirty="0" smtClean="0"/>
          </a:p>
          <a:p>
            <a:pPr algn="just"/>
            <a:r>
              <a:rPr lang="en-US" dirty="0" smtClean="0"/>
              <a:t>suggest </a:t>
            </a:r>
            <a:r>
              <a:rPr lang="en-US" dirty="0"/>
              <a:t>an intellectual activity with </a:t>
            </a:r>
            <a:r>
              <a:rPr lang="en-US" u="sng" dirty="0"/>
              <a:t>law</a:t>
            </a:r>
            <a:r>
              <a:rPr lang="en-US" dirty="0"/>
              <a:t> as its object and </a:t>
            </a:r>
            <a:r>
              <a:rPr lang="en-US" u="sng" dirty="0"/>
              <a:t>comparison as its process</a:t>
            </a:r>
            <a:r>
              <a:rPr lang="en-US" dirty="0"/>
              <a:t>”. </a:t>
            </a:r>
            <a:endParaRPr lang="en-US" dirty="0" smtClean="0"/>
          </a:p>
          <a:p>
            <a:pPr algn="just"/>
            <a:r>
              <a:rPr lang="en-US" dirty="0" smtClean="0"/>
              <a:t>The </a:t>
            </a:r>
            <a:r>
              <a:rPr lang="en-US" dirty="0"/>
              <a:t>space, </a:t>
            </a:r>
            <a:r>
              <a:rPr lang="en-US" u="sng" dirty="0"/>
              <a:t>the territory </a:t>
            </a:r>
            <a:r>
              <a:rPr lang="en-US" dirty="0"/>
              <a:t>is a </a:t>
            </a:r>
            <a:r>
              <a:rPr lang="en-US" u="sng" dirty="0"/>
              <a:t>key element </a:t>
            </a:r>
            <a:r>
              <a:rPr lang="en-US" dirty="0"/>
              <a:t>of comparative law.  </a:t>
            </a:r>
            <a:endParaRPr lang="en-US" dirty="0" smtClean="0"/>
          </a:p>
          <a:p>
            <a:pPr algn="just"/>
            <a:r>
              <a:rPr lang="en-US" u="sng" dirty="0" smtClean="0"/>
              <a:t>The </a:t>
            </a:r>
            <a:r>
              <a:rPr lang="en-US" u="sng" dirty="0"/>
              <a:t>special dimension </a:t>
            </a:r>
            <a:r>
              <a:rPr lang="en-US" dirty="0"/>
              <a:t>of law and </a:t>
            </a:r>
            <a:r>
              <a:rPr lang="en-US" u="sng" dirty="0"/>
              <a:t>comparison</a:t>
            </a:r>
            <a:r>
              <a:rPr lang="en-US" dirty="0"/>
              <a:t> is that of </a:t>
            </a:r>
            <a:r>
              <a:rPr lang="en-US" u="sng" dirty="0"/>
              <a:t>internationalism</a:t>
            </a:r>
            <a:r>
              <a:rPr lang="en-US" dirty="0"/>
              <a:t>. </a:t>
            </a:r>
            <a:endParaRPr lang="en-US" dirty="0" smtClean="0"/>
          </a:p>
          <a:p>
            <a:pPr algn="just"/>
            <a:r>
              <a:rPr lang="en-US" dirty="0" smtClean="0"/>
              <a:t>Thus </a:t>
            </a:r>
            <a:r>
              <a:rPr lang="en-US" dirty="0"/>
              <a:t>‘comparative law’ is the </a:t>
            </a:r>
            <a:r>
              <a:rPr lang="en-US" u="sng" dirty="0"/>
              <a:t>comparison of the different legal systems of the </a:t>
            </a:r>
            <a:r>
              <a:rPr lang="en-US" u="sng" dirty="0" smtClean="0"/>
              <a:t>world or analysis of foreign law</a:t>
            </a:r>
            <a:r>
              <a:rPr lang="en-US" dirty="0" smtClean="0"/>
              <a:t>. </a:t>
            </a:r>
            <a:endParaRPr lang="pl-PL" dirty="0"/>
          </a:p>
          <a:p>
            <a:pPr algn="just"/>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0870"/>
            <a:ext cx="4819650" cy="1543050"/>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16632"/>
            <a:ext cx="6400800" cy="5301208"/>
          </a:xfrm>
          <a:prstGeom prst="rect">
            <a:avLst/>
          </a:prstGeom>
        </p:spPr>
        <p:txBody>
          <a:bodyPr>
            <a:noAutofit/>
          </a:bodyPr>
          <a:lstStyle/>
          <a:p>
            <a:r>
              <a:rPr lang="en-US" sz="3000" i="1" dirty="0"/>
              <a:t>The Court’s reply</a:t>
            </a:r>
            <a:endParaRPr lang="pl-PL" sz="3000" dirty="0"/>
          </a:p>
          <a:p>
            <a:r>
              <a:rPr lang="en-US" sz="3000" dirty="0"/>
              <a:t>Article 1(a) of Directive 75/442 defines </a:t>
            </a:r>
            <a:r>
              <a:rPr lang="en-US" sz="3000" u="sng" dirty="0"/>
              <a:t>waste as ‘any substance or object</a:t>
            </a:r>
            <a:r>
              <a:rPr lang="en-US" sz="3000" dirty="0"/>
              <a:t> in the categories set out in Annex I </a:t>
            </a:r>
            <a:r>
              <a:rPr lang="en-US" sz="3000" u="sng" dirty="0"/>
              <a:t>which the holder discards or intends … to discard’</a:t>
            </a:r>
            <a:r>
              <a:rPr lang="en-US" sz="3000" dirty="0"/>
              <a:t> (throw out</a:t>
            </a:r>
            <a:r>
              <a:rPr lang="en-US" sz="3000" dirty="0" smtClean="0"/>
              <a:t>)</a:t>
            </a:r>
          </a:p>
          <a:p>
            <a:r>
              <a:rPr lang="en-US" sz="3000" u="sng" dirty="0"/>
              <a:t>The annex clarifies and illustrates that definition </a:t>
            </a:r>
            <a:r>
              <a:rPr lang="en-US" sz="3000" dirty="0"/>
              <a:t>by providing lists of substances and objects which can be classified as </a:t>
            </a:r>
            <a:r>
              <a:rPr lang="en-US" sz="3000" dirty="0" smtClean="0"/>
              <a:t>waste </a:t>
            </a:r>
          </a:p>
          <a:p>
            <a:r>
              <a:rPr lang="en-US" sz="3000" dirty="0" smtClean="0"/>
              <a:t>I</a:t>
            </a:r>
            <a:r>
              <a:rPr lang="pl-PL" sz="3000" dirty="0" smtClean="0"/>
              <a:t>s not </a:t>
            </a:r>
            <a:r>
              <a:rPr lang="pl-PL" sz="3000" dirty="0" err="1" smtClean="0"/>
              <a:t>exhaustive</a:t>
            </a:r>
            <a:r>
              <a:rPr lang="pl-PL" sz="3000" dirty="0" smtClean="0"/>
              <a:t> list,</a:t>
            </a:r>
            <a:r>
              <a:rPr lang="pl-PL" sz="3000" dirty="0"/>
              <a:t> </a:t>
            </a:r>
            <a:r>
              <a:rPr lang="pl-PL" sz="3000" dirty="0" err="1"/>
              <a:t>closed</a:t>
            </a:r>
            <a:r>
              <a:rPr lang="pl-PL" sz="3000" dirty="0"/>
              <a:t> </a:t>
            </a:r>
            <a:r>
              <a:rPr lang="pl-PL" sz="3000" dirty="0" smtClean="0"/>
              <a:t>list, </a:t>
            </a:r>
            <a:r>
              <a:rPr lang="pl-PL" sz="3000" dirty="0"/>
              <a:t>numerus clausus</a:t>
            </a:r>
            <a:r>
              <a:rPr lang="pl-PL" sz="3000" dirty="0" smtClean="0"/>
              <a:t> </a:t>
            </a:r>
            <a:endParaRPr lang="pl-PL" sz="3000" dirty="0"/>
          </a:p>
          <a:p>
            <a:endParaRPr lang="pl-PL" sz="2900" dirty="0"/>
          </a:p>
        </p:txBody>
      </p:sp>
      <p:sp>
        <p:nvSpPr>
          <p:cNvPr id="2" name="PoleTekstowe 1"/>
          <p:cNvSpPr txBox="1"/>
          <p:nvPr/>
        </p:nvSpPr>
        <p:spPr>
          <a:xfrm>
            <a:off x="2555776" y="3068960"/>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0293032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331640" y="332656"/>
            <a:ext cx="6400800" cy="5301208"/>
          </a:xfrm>
          <a:prstGeom prst="rect">
            <a:avLst/>
          </a:prstGeom>
        </p:spPr>
        <p:txBody>
          <a:bodyPr>
            <a:noAutofit/>
          </a:bodyPr>
          <a:lstStyle/>
          <a:p>
            <a:r>
              <a:rPr lang="en-US" sz="4000" dirty="0" smtClean="0"/>
              <a:t>However</a:t>
            </a:r>
            <a:r>
              <a:rPr lang="en-US" sz="4000" dirty="0"/>
              <a:t>, the </a:t>
            </a:r>
            <a:r>
              <a:rPr lang="en-US" sz="4000" u="sng" dirty="0"/>
              <a:t>lists are only intended as</a:t>
            </a:r>
            <a:r>
              <a:rPr lang="en-US" sz="4000" dirty="0"/>
              <a:t> </a:t>
            </a:r>
            <a:r>
              <a:rPr lang="en-US" sz="4000" u="sng" dirty="0"/>
              <a:t>guidance</a:t>
            </a:r>
            <a:r>
              <a:rPr lang="en-US" sz="4000" dirty="0"/>
              <a:t>, and the classification of waste is to be inferred primarily from the holder’s actions and the meaning of the term ‘discard’.</a:t>
            </a:r>
            <a:endParaRPr lang="pl-PL" sz="4000" dirty="0"/>
          </a:p>
          <a:p>
            <a:endParaRPr lang="pl-PL" sz="4000" dirty="0"/>
          </a:p>
        </p:txBody>
      </p:sp>
      <p:sp>
        <p:nvSpPr>
          <p:cNvPr id="2" name="PoleTekstowe 1"/>
          <p:cNvSpPr txBox="1"/>
          <p:nvPr/>
        </p:nvSpPr>
        <p:spPr>
          <a:xfrm>
            <a:off x="2555776" y="3068960"/>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853158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2400" dirty="0"/>
              <a:t>The fact that Annex I to Directive 75/442, entitled ‘</a:t>
            </a:r>
            <a:r>
              <a:rPr lang="en-US" sz="2400" u="sng" dirty="0"/>
              <a:t>Categories of waste’, refers in heading Q4 to ‘materials </a:t>
            </a:r>
            <a:r>
              <a:rPr lang="en-US" sz="2400" u="sng" dirty="0" smtClean="0"/>
              <a:t>spilled (</a:t>
            </a:r>
            <a:r>
              <a:rPr lang="mr-IN" sz="2400" u="sng" dirty="0" smtClean="0"/>
              <a:t>…</a:t>
            </a:r>
            <a:r>
              <a:rPr lang="pl-PL" sz="2400" u="sng" dirty="0" smtClean="0"/>
              <a:t>)</a:t>
            </a:r>
            <a:r>
              <a:rPr lang="en-US" sz="2400" dirty="0" smtClean="0"/>
              <a:t> </a:t>
            </a:r>
            <a:r>
              <a:rPr lang="en-US" sz="2400" dirty="0"/>
              <a:t>etc</a:t>
            </a:r>
            <a:r>
              <a:rPr lang="en-US" sz="2400" dirty="0" smtClean="0"/>
              <a:t>.’ </a:t>
            </a:r>
            <a:r>
              <a:rPr lang="en-US" sz="2400" dirty="0"/>
              <a:t>merely indicates </a:t>
            </a:r>
            <a:r>
              <a:rPr lang="en-US" sz="2400" u="sng" dirty="0"/>
              <a:t>that such materials may fall within the scope of ‘waste’</a:t>
            </a:r>
            <a:r>
              <a:rPr lang="pl-PL" sz="2400" u="sng" dirty="0"/>
              <a:t> </a:t>
            </a:r>
            <a:endParaRPr lang="pl-PL" sz="2400" u="sng" dirty="0" smtClean="0"/>
          </a:p>
          <a:p>
            <a:r>
              <a:rPr lang="en-US" sz="2400" dirty="0"/>
              <a:t>It cannot suffice to classify as waste hydrocarbons which are </a:t>
            </a:r>
            <a:r>
              <a:rPr lang="en-US" sz="2400" u="sng" dirty="0"/>
              <a:t>spilled by accident </a:t>
            </a:r>
            <a:r>
              <a:rPr lang="en-US" sz="2400" dirty="0"/>
              <a:t>and </a:t>
            </a:r>
            <a:r>
              <a:rPr lang="en-US" sz="2400" u="sng" dirty="0"/>
              <a:t>which </a:t>
            </a:r>
            <a:r>
              <a:rPr lang="en-US" sz="2400" u="sng" dirty="0" smtClean="0"/>
              <a:t>contaminate (pollute, infect) </a:t>
            </a:r>
            <a:r>
              <a:rPr lang="en-US" sz="2400" u="sng" dirty="0"/>
              <a:t>soil and </a:t>
            </a:r>
            <a:r>
              <a:rPr lang="en-US" sz="2400" u="sng" dirty="0" smtClean="0"/>
              <a:t>groundwater.</a:t>
            </a:r>
            <a:r>
              <a:rPr lang="pl-PL" sz="2400" u="sng" dirty="0" smtClean="0"/>
              <a:t> </a:t>
            </a:r>
          </a:p>
          <a:p>
            <a:r>
              <a:rPr lang="en-US" sz="2400" dirty="0"/>
              <a:t>In those circumstances, it </a:t>
            </a:r>
            <a:r>
              <a:rPr lang="en-US" sz="2400" u="sng" dirty="0"/>
              <a:t>is necessary to consider whether that </a:t>
            </a:r>
            <a:r>
              <a:rPr lang="en-US" sz="2400" b="1" u="sng" dirty="0"/>
              <a:t>accidental spill</a:t>
            </a:r>
            <a:r>
              <a:rPr lang="en-US" sz="2400" dirty="0"/>
              <a:t> of hydrocarbons </a:t>
            </a:r>
            <a:r>
              <a:rPr lang="en-US" sz="2400" u="sng" dirty="0"/>
              <a:t>is an act by which the holder ‘discards’ </a:t>
            </a:r>
            <a:r>
              <a:rPr lang="en-US" sz="2400" u="sng" dirty="0" smtClean="0"/>
              <a:t>them</a:t>
            </a:r>
          </a:p>
          <a:p>
            <a:r>
              <a:rPr lang="en-US" sz="2400" dirty="0"/>
              <a:t>?</a:t>
            </a:r>
            <a:endParaRPr lang="pl-PL" sz="2400" dirty="0"/>
          </a:p>
          <a:p>
            <a:endParaRPr lang="pl-PL" sz="24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3990250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2800" dirty="0"/>
              <a:t>The verb ‘to discard’ (“to give up</a:t>
            </a:r>
            <a:r>
              <a:rPr lang="en-US" sz="2800" dirty="0" smtClean="0"/>
              <a:t>”, “throw out”)</a:t>
            </a:r>
            <a:r>
              <a:rPr lang="en-US" sz="2800" dirty="0"/>
              <a:t>, which determines the scope of ‘waste’, therefore cannot be interpreted restrictively</a:t>
            </a:r>
            <a:r>
              <a:rPr lang="en-US" sz="2800" dirty="0" smtClean="0"/>
              <a:t>.</a:t>
            </a:r>
          </a:p>
          <a:p>
            <a:r>
              <a:rPr lang="en-US" sz="2800" u="sng" dirty="0"/>
              <a:t>Verb ‘to discard’ must be interpreted in the light of the aim of Directive </a:t>
            </a:r>
            <a:r>
              <a:rPr lang="en-US" sz="2800" dirty="0"/>
              <a:t>75/442, which, in the wording of the third recital in the preamble, i</a:t>
            </a:r>
            <a:r>
              <a:rPr lang="en-US" sz="2800" u="sng" dirty="0"/>
              <a:t>s the protection of human health and the environment against harmful effects caused by the collection, transport, treatment, storage and tipping of waste</a:t>
            </a:r>
            <a:r>
              <a:rPr lang="pl-PL" sz="2800" dirty="0"/>
              <a:t> </a:t>
            </a:r>
          </a:p>
          <a:p>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7723433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2400" u="sng" dirty="0"/>
              <a:t>When the substance or object </a:t>
            </a:r>
            <a:r>
              <a:rPr lang="en-US" sz="2400" dirty="0"/>
              <a:t>in question </a:t>
            </a:r>
            <a:r>
              <a:rPr lang="en-US" sz="2400" u="sng" dirty="0"/>
              <a:t>is a production residue</a:t>
            </a:r>
            <a:r>
              <a:rPr lang="en-US" sz="2400" dirty="0"/>
              <a:t>, that is to say</a:t>
            </a:r>
            <a:r>
              <a:rPr lang="en-US" sz="2400" dirty="0" smtClean="0"/>
              <a:t>,</a:t>
            </a:r>
          </a:p>
          <a:p>
            <a:r>
              <a:rPr lang="en-US" sz="2400" dirty="0" smtClean="0"/>
              <a:t> </a:t>
            </a:r>
            <a:r>
              <a:rPr lang="en-US" sz="2400" dirty="0"/>
              <a:t>a </a:t>
            </a:r>
            <a:r>
              <a:rPr lang="en-US" sz="2400" u="sng" dirty="0"/>
              <a:t>product which is not itself wanted for subsequent use </a:t>
            </a:r>
            <a:endParaRPr lang="en-US" sz="2400" u="sng" dirty="0" smtClean="0"/>
          </a:p>
          <a:p>
            <a:r>
              <a:rPr lang="en-US" sz="2400" u="sng" dirty="0" smtClean="0"/>
              <a:t>and </a:t>
            </a:r>
            <a:r>
              <a:rPr lang="en-US" sz="2400" u="sng" dirty="0"/>
              <a:t>which the holder cannot economically re-use without prior processing, </a:t>
            </a:r>
            <a:endParaRPr lang="en-US" sz="2400" u="sng" dirty="0" smtClean="0"/>
          </a:p>
          <a:p>
            <a:r>
              <a:rPr lang="en-US" sz="2400" u="sng" dirty="0" smtClean="0"/>
              <a:t>It </a:t>
            </a:r>
            <a:r>
              <a:rPr lang="en-US" sz="2400" u="sng" dirty="0"/>
              <a:t>must be considered to be a burden which the holder seeks to ‘discard’</a:t>
            </a:r>
            <a:r>
              <a:rPr lang="en-US" sz="2400" u="sng" dirty="0" smtClean="0"/>
              <a:t>.</a:t>
            </a:r>
          </a:p>
          <a:p>
            <a:r>
              <a:rPr lang="en-US" sz="2400" u="sng" dirty="0" smtClean="0"/>
              <a:t> </a:t>
            </a:r>
            <a:r>
              <a:rPr lang="en-US" sz="2400" u="sng" dirty="0"/>
              <a:t>It is clear that </a:t>
            </a:r>
            <a:endParaRPr lang="en-US" sz="2400" u="sng" dirty="0" smtClean="0"/>
          </a:p>
          <a:p>
            <a:r>
              <a:rPr lang="en-US" sz="2400" u="sng" dirty="0" smtClean="0"/>
              <a:t>accidentally </a:t>
            </a:r>
            <a:r>
              <a:rPr lang="en-US" sz="2400" u="sng" dirty="0"/>
              <a:t>spilled hydrocarbons which cause soil and groundwater contamination </a:t>
            </a:r>
            <a:r>
              <a:rPr lang="en-US" sz="2400" u="sng" dirty="0" smtClean="0"/>
              <a:t>(pollution) </a:t>
            </a:r>
            <a:endParaRPr lang="en-US" sz="2400" u="sng" dirty="0" smtClean="0"/>
          </a:p>
          <a:p>
            <a:r>
              <a:rPr lang="en-US" sz="2400" u="sng" dirty="0" smtClean="0"/>
              <a:t>are </a:t>
            </a:r>
            <a:r>
              <a:rPr lang="en-US" sz="2400" u="sng" dirty="0"/>
              <a:t>not a product which can be re-used without processing.</a:t>
            </a:r>
            <a:endParaRPr lang="pl-PL" sz="2400" dirty="0"/>
          </a:p>
          <a:p>
            <a:endParaRPr lang="pl-PL" sz="2400" u="sng" dirty="0"/>
          </a:p>
          <a:p>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6313667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3600" dirty="0"/>
              <a:t>Their </a:t>
            </a:r>
            <a:r>
              <a:rPr lang="en-US" sz="3600" dirty="0" smtClean="0"/>
              <a:t>re-use is </a:t>
            </a:r>
            <a:r>
              <a:rPr lang="en-US" sz="3600" dirty="0"/>
              <a:t>very uncertain and, </a:t>
            </a:r>
            <a:r>
              <a:rPr lang="en-US" sz="3600" u="sng" dirty="0"/>
              <a:t>even if it were possible, implies preliminary operations would be uneconomical for their holder. </a:t>
            </a:r>
            <a:endParaRPr lang="en-US" sz="3600" u="sng" dirty="0" smtClean="0"/>
          </a:p>
          <a:p>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4337237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3200" dirty="0"/>
              <a:t>The same classification as ‘waste’ within the meaning of Directive 75/442 applies to soil contaminated as the result of an accidental spill of hydrocarbons. </a:t>
            </a:r>
            <a:endParaRPr lang="pl-PL" sz="3200" dirty="0"/>
          </a:p>
          <a:p>
            <a:r>
              <a:rPr lang="en-US" sz="3200" u="sng" dirty="0"/>
              <a:t>In that case, the hydrocarbons cannot be separated from the land which they have contaminated</a:t>
            </a:r>
            <a:endParaRPr lang="pl-PL" sz="3200" dirty="0"/>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4448053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2400" u="sng" dirty="0"/>
              <a:t>The hydrocarbons spilled by accident </a:t>
            </a:r>
            <a:endParaRPr lang="en-US" sz="2400" u="sng" dirty="0" smtClean="0"/>
          </a:p>
          <a:p>
            <a:r>
              <a:rPr lang="en-US" sz="2400" u="sng" dirty="0" smtClean="0"/>
              <a:t>as </a:t>
            </a:r>
            <a:r>
              <a:rPr lang="en-US" sz="2400" u="sng" dirty="0"/>
              <a:t>the result of a leak from a service station’s storage facilities </a:t>
            </a:r>
            <a:endParaRPr lang="en-US" sz="2400" u="sng" dirty="0" smtClean="0"/>
          </a:p>
          <a:p>
            <a:r>
              <a:rPr lang="en-US" sz="2400" u="sng" dirty="0" smtClean="0"/>
              <a:t>had </a:t>
            </a:r>
            <a:r>
              <a:rPr lang="en-US" sz="2400" u="sng" dirty="0"/>
              <a:t>been bought by that service station to meet its operating needs. </a:t>
            </a:r>
            <a:endParaRPr lang="en-US" sz="2400" u="sng" dirty="0" smtClean="0"/>
          </a:p>
          <a:p>
            <a:r>
              <a:rPr lang="en-US" sz="2400" u="sng" dirty="0" smtClean="0"/>
              <a:t>They </a:t>
            </a:r>
            <a:r>
              <a:rPr lang="en-US" sz="2400" u="sng" dirty="0"/>
              <a:t>are therefore in the possession of the service station’s manager.</a:t>
            </a:r>
            <a:endParaRPr lang="pl-PL" sz="2400" dirty="0"/>
          </a:p>
          <a:p>
            <a:r>
              <a:rPr lang="en-US" sz="2400" u="sng" dirty="0"/>
              <a:t>Principle of polluter pays </a:t>
            </a:r>
            <a:r>
              <a:rPr lang="mr-IN" sz="2400" dirty="0" smtClean="0"/>
              <a:t>–</a:t>
            </a:r>
            <a:r>
              <a:rPr lang="en-US" sz="2400" dirty="0" smtClean="0"/>
              <a:t> </a:t>
            </a:r>
          </a:p>
          <a:p>
            <a:r>
              <a:rPr lang="en-US" sz="2400" u="sng" dirty="0" smtClean="0"/>
              <a:t>the </a:t>
            </a:r>
            <a:r>
              <a:rPr lang="en-US" sz="2400" u="sng" dirty="0"/>
              <a:t>persons who cause the waste</a:t>
            </a:r>
            <a:r>
              <a:rPr lang="en-US" sz="2400" dirty="0"/>
              <a:t>, whether they </a:t>
            </a:r>
            <a:r>
              <a:rPr lang="en-US" sz="2400" u="sng" dirty="0"/>
              <a:t>are holders or former holders of the waste or even producers of the product from which the waste came.</a:t>
            </a:r>
            <a:endParaRPr lang="pl-PL" sz="2400" u="sng" dirty="0"/>
          </a:p>
          <a:p>
            <a:r>
              <a:rPr lang="pl-PL" sz="2400" dirty="0" smtClean="0"/>
              <a:t>?</a:t>
            </a:r>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3521592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5113641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800" dirty="0" smtClean="0">
                <a:effectLst/>
              </a:rPr>
              <a:t>CASE 2</a:t>
            </a:r>
          </a:p>
          <a:p>
            <a:r>
              <a:rPr lang="pl-PL" sz="2800" dirty="0"/>
              <a:t> </a:t>
            </a:r>
            <a:r>
              <a:rPr lang="en-US" sz="2800" u="sng" dirty="0"/>
              <a:t>On 3 September 2006 Shell loaded Ultra Light </a:t>
            </a:r>
            <a:r>
              <a:rPr lang="en-US" sz="2800" u="sng" dirty="0" err="1"/>
              <a:t>Sulphur</a:t>
            </a:r>
            <a:r>
              <a:rPr lang="en-US" sz="2800" u="sng" dirty="0"/>
              <a:t> Diesel (</a:t>
            </a:r>
            <a:r>
              <a:rPr lang="en-US" sz="2800" dirty="0"/>
              <a:t>ULSD) </a:t>
            </a:r>
            <a:r>
              <a:rPr lang="en-US" sz="2800" u="sng" dirty="0"/>
              <a:t>onto a ship and delivered it to a client established in Belgium </a:t>
            </a:r>
            <a:r>
              <a:rPr lang="en-US" sz="2800" dirty="0"/>
              <a:t>(‘the Belgian client’)</a:t>
            </a:r>
            <a:r>
              <a:rPr lang="en-US" sz="2800" dirty="0" smtClean="0"/>
              <a:t>.</a:t>
            </a:r>
          </a:p>
          <a:p>
            <a:r>
              <a:rPr lang="en-US" sz="2800" u="sng" dirty="0"/>
              <a:t>When the </a:t>
            </a:r>
            <a:r>
              <a:rPr lang="en-US" sz="2800" u="sng" dirty="0" smtClean="0"/>
              <a:t>consignment/shipment </a:t>
            </a:r>
            <a:r>
              <a:rPr lang="en-US" sz="2800" dirty="0"/>
              <a:t>at issue </a:t>
            </a:r>
            <a:r>
              <a:rPr lang="en-US" sz="2800" u="sng" dirty="0"/>
              <a:t>was delivered to that client, it became apparent that</a:t>
            </a:r>
            <a:r>
              <a:rPr lang="en-US" sz="2800" dirty="0"/>
              <a:t>, at the time that the ship was loaded, </a:t>
            </a:r>
            <a:r>
              <a:rPr lang="en-US" sz="2800" u="sng" dirty="0"/>
              <a:t>the tanks were not completely empty,</a:t>
            </a:r>
            <a:r>
              <a:rPr lang="en-US" sz="2800" dirty="0"/>
              <a:t> </a:t>
            </a:r>
            <a:r>
              <a:rPr lang="en-US" sz="2800" u="sng" dirty="0"/>
              <a:t>which resulted in the ULSD being mixed with methyl tertiary butyl ether (MTBE)</a:t>
            </a:r>
            <a:endParaRPr lang="pl-PL" sz="2800" u="sng" dirty="0"/>
          </a:p>
          <a:p>
            <a:endParaRPr lang="pl-PL" sz="2800" dirty="0"/>
          </a:p>
          <a:p>
            <a:endParaRPr lang="pl-PL" sz="2800" u="sng" dirty="0">
              <a:effectLst/>
            </a:endParaRP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193693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a:xfrm>
            <a:off x="467544" y="1700808"/>
            <a:ext cx="8229600" cy="4937760"/>
          </a:xfrm>
        </p:spPr>
        <p:txBody>
          <a:bodyPr>
            <a:normAutofit/>
          </a:bodyPr>
          <a:lstStyle/>
          <a:p>
            <a:pPr algn="just"/>
            <a:r>
              <a:rPr lang="pl-PL" u="sng" dirty="0" err="1"/>
              <a:t>Any</a:t>
            </a:r>
            <a:r>
              <a:rPr lang="pl-PL" u="sng" dirty="0"/>
              <a:t> </a:t>
            </a:r>
            <a:r>
              <a:rPr lang="pl-PL" u="sng" dirty="0" err="1"/>
              <a:t>comparative</a:t>
            </a:r>
            <a:r>
              <a:rPr lang="pl-PL" u="sng" dirty="0"/>
              <a:t> </a:t>
            </a:r>
            <a:r>
              <a:rPr lang="pl-PL" u="sng" dirty="0" err="1"/>
              <a:t>approach</a:t>
            </a:r>
            <a:r>
              <a:rPr lang="pl-PL" u="sng" dirty="0"/>
              <a:t> </a:t>
            </a:r>
            <a:r>
              <a:rPr lang="pl-PL" u="sng" dirty="0" err="1"/>
              <a:t>has</a:t>
            </a:r>
            <a:r>
              <a:rPr lang="pl-PL" u="sng" dirty="0"/>
              <a:t> to </a:t>
            </a:r>
            <a:r>
              <a:rPr lang="pl-PL" u="sng" dirty="0" err="1"/>
              <a:t>take</a:t>
            </a:r>
            <a:r>
              <a:rPr lang="pl-PL" u="sng" dirty="0"/>
              <a:t> </a:t>
            </a:r>
            <a:r>
              <a:rPr lang="pl-PL" u="sng" dirty="0" err="1" smtClean="0"/>
              <a:t>full</a:t>
            </a:r>
            <a:r>
              <a:rPr lang="pl-PL" u="sng" dirty="0" smtClean="0"/>
              <a:t> </a:t>
            </a:r>
            <a:r>
              <a:rPr lang="pl-PL" u="sng" dirty="0" err="1"/>
              <a:t>account</a:t>
            </a:r>
            <a:r>
              <a:rPr lang="pl-PL" u="sng" dirty="0"/>
              <a:t> of the </a:t>
            </a:r>
            <a:r>
              <a:rPr lang="pl-PL" u="sng" dirty="0" err="1"/>
              <a:t>institutional</a:t>
            </a:r>
            <a:r>
              <a:rPr lang="pl-PL" u="sng" dirty="0"/>
              <a:t> </a:t>
            </a:r>
            <a:r>
              <a:rPr lang="pl-PL" u="sng" dirty="0" err="1"/>
              <a:t>context</a:t>
            </a:r>
            <a:r>
              <a:rPr lang="pl-PL" dirty="0"/>
              <a:t>. </a:t>
            </a:r>
          </a:p>
          <a:p>
            <a:pPr algn="just"/>
            <a:r>
              <a:rPr lang="pl-PL" dirty="0"/>
              <a:t>For </a:t>
            </a:r>
            <a:r>
              <a:rPr lang="pl-PL" dirty="0" err="1"/>
              <a:t>this</a:t>
            </a:r>
            <a:r>
              <a:rPr lang="pl-PL" dirty="0"/>
              <a:t> </a:t>
            </a:r>
            <a:r>
              <a:rPr lang="pl-PL" dirty="0" err="1"/>
              <a:t>reason</a:t>
            </a:r>
            <a:r>
              <a:rPr lang="pl-PL" dirty="0"/>
              <a:t>, much </a:t>
            </a:r>
            <a:r>
              <a:rPr lang="pl-PL" dirty="0" err="1"/>
              <a:t>work</a:t>
            </a:r>
            <a:r>
              <a:rPr lang="pl-PL" dirty="0"/>
              <a:t> by </a:t>
            </a:r>
            <a:r>
              <a:rPr lang="pl-PL" u="sng" dirty="0" err="1"/>
              <a:t>comparative</a:t>
            </a:r>
            <a:r>
              <a:rPr lang="pl-PL" u="sng" dirty="0"/>
              <a:t> </a:t>
            </a:r>
            <a:r>
              <a:rPr lang="pl-PL" u="sng" dirty="0" err="1"/>
              <a:t>persons</a:t>
            </a:r>
            <a:r>
              <a:rPr lang="pl-PL" u="sng" dirty="0"/>
              <a:t> </a:t>
            </a:r>
            <a:r>
              <a:rPr lang="pl-PL" u="sng" dirty="0" err="1"/>
              <a:t>involves</a:t>
            </a:r>
            <a:r>
              <a:rPr lang="pl-PL" u="sng" dirty="0"/>
              <a:t> the </a:t>
            </a:r>
            <a:r>
              <a:rPr lang="pl-PL" u="sng" dirty="0" err="1"/>
              <a:t>study</a:t>
            </a:r>
            <a:r>
              <a:rPr lang="pl-PL" u="sng" dirty="0"/>
              <a:t> in </a:t>
            </a:r>
            <a:r>
              <a:rPr lang="pl-PL" u="sng" dirty="0" err="1" smtClean="0"/>
              <a:t>depth</a:t>
            </a:r>
            <a:r>
              <a:rPr lang="pl-PL" u="sng" dirty="0" smtClean="0"/>
              <a:t> of </a:t>
            </a:r>
            <a:r>
              <a:rPr lang="pl-PL" u="sng" dirty="0"/>
              <a:t>one </a:t>
            </a:r>
            <a:r>
              <a:rPr lang="pl-PL" dirty="0" err="1"/>
              <a:t>other</a:t>
            </a:r>
            <a:r>
              <a:rPr lang="pl-PL" dirty="0"/>
              <a:t> </a:t>
            </a:r>
            <a:r>
              <a:rPr lang="pl-PL" dirty="0" err="1"/>
              <a:t>administrative</a:t>
            </a:r>
            <a:r>
              <a:rPr lang="pl-PL" dirty="0"/>
              <a:t> system, </a:t>
            </a:r>
          </a:p>
          <a:p>
            <a:pPr algn="just"/>
            <a:r>
              <a:rPr lang="pl-PL" dirty="0" err="1"/>
              <a:t>which</a:t>
            </a:r>
            <a:r>
              <a:rPr lang="pl-PL" dirty="0"/>
              <a:t> </a:t>
            </a:r>
            <a:r>
              <a:rPr lang="pl-PL" dirty="0" err="1"/>
              <a:t>is</a:t>
            </a:r>
            <a:r>
              <a:rPr lang="pl-PL" dirty="0"/>
              <a:t> </a:t>
            </a:r>
            <a:r>
              <a:rPr lang="pl-PL" dirty="0" err="1"/>
              <a:t>then</a:t>
            </a:r>
            <a:r>
              <a:rPr lang="pl-PL" dirty="0"/>
              <a:t> </a:t>
            </a:r>
            <a:r>
              <a:rPr lang="pl-PL" dirty="0" err="1"/>
              <a:t>explained</a:t>
            </a:r>
            <a:r>
              <a:rPr lang="pl-PL" dirty="0"/>
              <a:t> in </a:t>
            </a:r>
            <a:r>
              <a:rPr lang="pl-PL" dirty="0" err="1"/>
              <a:t>terms</a:t>
            </a:r>
            <a:r>
              <a:rPr lang="pl-PL" dirty="0"/>
              <a:t> </a:t>
            </a:r>
            <a:r>
              <a:rPr lang="pl-PL" dirty="0" err="1"/>
              <a:t>familiar</a:t>
            </a:r>
            <a:r>
              <a:rPr lang="pl-PL" dirty="0"/>
              <a:t> to </a:t>
            </a:r>
            <a:r>
              <a:rPr lang="pl-PL" dirty="0" err="1"/>
              <a:t>those</a:t>
            </a:r>
            <a:r>
              <a:rPr lang="pl-PL" dirty="0"/>
              <a:t> from the </a:t>
            </a:r>
            <a:r>
              <a:rPr lang="pl-PL" dirty="0" err="1"/>
              <a:t>comparatist's</a:t>
            </a:r>
            <a:r>
              <a:rPr lang="pl-PL" dirty="0"/>
              <a:t> </a:t>
            </a:r>
            <a:r>
              <a:rPr lang="pl-PL" dirty="0" err="1"/>
              <a:t>own</a:t>
            </a:r>
            <a:r>
              <a:rPr lang="pl-PL" dirty="0"/>
              <a:t> system</a:t>
            </a:r>
          </a:p>
          <a:p>
            <a:pPr algn="just"/>
            <a:endParaRPr lang="pl-PL" dirty="0"/>
          </a:p>
          <a:p>
            <a:pPr algn="just"/>
            <a:endParaRPr lang="pl-PL" dirty="0"/>
          </a:p>
          <a:p>
            <a:pPr algn="just"/>
            <a:endParaRPr lang="pl-PL"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0870"/>
            <a:ext cx="4819650" cy="1543050"/>
          </a:xfrm>
          <a:prstGeom prst="rect">
            <a:avLst/>
          </a:prstGeom>
          <a:noFill/>
          <a:ln>
            <a:noFill/>
          </a:ln>
        </p:spPr>
      </p:pic>
    </p:spTree>
    <p:extLst>
      <p:ext uri="{BB962C8B-B14F-4D97-AF65-F5344CB8AC3E}">
        <p14:creationId xmlns:p14="http://schemas.microsoft.com/office/powerpoint/2010/main" val="489092003"/>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400" dirty="0"/>
              <a:t> </a:t>
            </a:r>
            <a:r>
              <a:rPr lang="en-US" sz="2400" u="sng" dirty="0"/>
              <a:t>Consignment </a:t>
            </a:r>
            <a:r>
              <a:rPr lang="en-US" sz="2400" dirty="0"/>
              <a:t>(</a:t>
            </a:r>
            <a:r>
              <a:rPr lang="en-US" sz="2400" u="sng" dirty="0"/>
              <a:t>shipment</a:t>
            </a:r>
            <a:r>
              <a:rPr lang="en-US" sz="2400" dirty="0"/>
              <a:t>, transport) could</a:t>
            </a:r>
            <a:r>
              <a:rPr lang="en-US" sz="2400" u="sng" dirty="0"/>
              <a:t> be sold on the market, without having been processed, in the condition in which it was when it was returned to Shell</a:t>
            </a:r>
            <a:r>
              <a:rPr lang="en-US" sz="2400" u="sng" dirty="0" smtClean="0"/>
              <a:t>.</a:t>
            </a:r>
          </a:p>
          <a:p>
            <a:r>
              <a:rPr lang="en-US" sz="2400" dirty="0"/>
              <a:t>In its written observations, the Commission submits, nevertheless, that since, </a:t>
            </a:r>
            <a:r>
              <a:rPr lang="en-US" sz="2400" u="sng" dirty="0"/>
              <a:t>firstly, the consignment at issue was not suitable for the use intended for it by the Belgian client </a:t>
            </a:r>
            <a:r>
              <a:rPr lang="en-US" sz="2400" dirty="0"/>
              <a:t>and, secondly, the Belgian client was not </a:t>
            </a:r>
            <a:r>
              <a:rPr lang="en-US" sz="2400" dirty="0" err="1"/>
              <a:t>authorised</a:t>
            </a:r>
            <a:r>
              <a:rPr lang="en-US" sz="2400" dirty="0"/>
              <a:t> to store it, due to its low flashpoint, that consignment was, so far as that client was concerned, a burden of which it intended, if it was not required, to discard</a:t>
            </a:r>
            <a:r>
              <a:rPr lang="en-US" sz="2400" dirty="0" smtClean="0"/>
              <a:t>.</a:t>
            </a:r>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2659478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3200" dirty="0"/>
              <a:t> </a:t>
            </a:r>
            <a:r>
              <a:rPr lang="en-US" sz="3200" dirty="0"/>
              <a:t>Consignment (shipment, transport) could be sold on the market, without having been processed, in the condition in which it was when it was returned to Shell</a:t>
            </a:r>
            <a:r>
              <a:rPr lang="en-US" sz="3200" dirty="0" smtClean="0"/>
              <a:t>.</a:t>
            </a:r>
          </a:p>
          <a:p>
            <a:r>
              <a:rPr lang="en-US" sz="3200" dirty="0"/>
              <a:t>Shell took back the consignment at issue with the intention of blending it and placing it back on the market</a:t>
            </a:r>
            <a:r>
              <a:rPr lang="en-US" sz="3200" dirty="0" smtClean="0"/>
              <a:t>.</a:t>
            </a: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902011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71400"/>
            <a:ext cx="6400800" cy="5589240"/>
          </a:xfrm>
          <a:prstGeom prst="rect">
            <a:avLst/>
          </a:prstGeom>
        </p:spPr>
        <p:txBody>
          <a:bodyPr>
            <a:noAutofit/>
          </a:bodyPr>
          <a:lstStyle/>
          <a:p>
            <a:pPr marL="45720" indent="0">
              <a:buNone/>
            </a:pPr>
            <a:r>
              <a:rPr lang="pl-PL" sz="3200" dirty="0"/>
              <a:t> </a:t>
            </a:r>
            <a:endParaRPr lang="en-US" sz="3200" dirty="0"/>
          </a:p>
          <a:p>
            <a:r>
              <a:rPr lang="en-US" sz="2800" dirty="0"/>
              <a:t>In its written observations, the Commission submits, nevertheless, that since, </a:t>
            </a:r>
            <a:endParaRPr lang="en-US" sz="2800" dirty="0" smtClean="0"/>
          </a:p>
          <a:p>
            <a:r>
              <a:rPr lang="en-US" sz="2800" dirty="0" smtClean="0"/>
              <a:t>firstly</a:t>
            </a:r>
            <a:r>
              <a:rPr lang="en-US" sz="2800" dirty="0"/>
              <a:t>, the consignment at issue was not suitable for the use intended for it by the Belgian client and, secondly, </a:t>
            </a:r>
            <a:endParaRPr lang="en-US" sz="2800" dirty="0" smtClean="0"/>
          </a:p>
          <a:p>
            <a:r>
              <a:rPr lang="en-US" sz="2800" dirty="0" smtClean="0"/>
              <a:t>the </a:t>
            </a:r>
            <a:r>
              <a:rPr lang="en-US" sz="2800" dirty="0"/>
              <a:t>Belgian client was not </a:t>
            </a:r>
            <a:r>
              <a:rPr lang="en-US" sz="2800" dirty="0" err="1"/>
              <a:t>authorised</a:t>
            </a:r>
            <a:r>
              <a:rPr lang="en-US" sz="2800" dirty="0"/>
              <a:t> to store it, due to its low flashpoint, that consignment was, so far as that client was concerned, a burden of which it intended, if it was not required, to discard.</a:t>
            </a:r>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4512887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16632"/>
            <a:ext cx="6400800" cy="5301208"/>
          </a:xfrm>
          <a:prstGeom prst="rect">
            <a:avLst/>
          </a:prstGeom>
        </p:spPr>
        <p:txBody>
          <a:bodyPr>
            <a:noAutofit/>
          </a:bodyPr>
          <a:lstStyle/>
          <a:p>
            <a:endParaRPr lang="pl-PL" sz="2800" dirty="0"/>
          </a:p>
          <a:p>
            <a:r>
              <a:rPr lang="en-US" sz="2800" dirty="0"/>
              <a:t>Before the </a:t>
            </a:r>
            <a:r>
              <a:rPr lang="en-US" sz="2800" dirty="0" err="1"/>
              <a:t>Rechtbank</a:t>
            </a:r>
            <a:r>
              <a:rPr lang="en-US" sz="2800" dirty="0"/>
              <a:t> </a:t>
            </a:r>
            <a:r>
              <a:rPr lang="en-US" sz="2800" dirty="0" err="1"/>
              <a:t>te</a:t>
            </a:r>
            <a:r>
              <a:rPr lang="en-US" sz="2800" dirty="0"/>
              <a:t> Rotterdam (Rotterdam District Court), the prosecutor alleges that, at the time of its shipment from Belgium to the Netherlands, the product in question constituted waste </a:t>
            </a:r>
            <a:endParaRPr lang="pl-PL" sz="2800" dirty="0"/>
          </a:p>
          <a:p>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2648472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600" dirty="0"/>
              <a:t> </a:t>
            </a:r>
            <a:r>
              <a:rPr lang="pl-PL" sz="2800" dirty="0" err="1"/>
              <a:t>consignment</a:t>
            </a:r>
            <a:r>
              <a:rPr lang="pl-PL" sz="2800" dirty="0"/>
              <a:t> </a:t>
            </a:r>
            <a:r>
              <a:rPr lang="pl-PL" sz="2800" dirty="0" err="1"/>
              <a:t>could</a:t>
            </a:r>
            <a:r>
              <a:rPr lang="pl-PL" sz="2800" dirty="0"/>
              <a:t> be sold on the market, </a:t>
            </a:r>
            <a:r>
              <a:rPr lang="pl-PL" sz="2800" dirty="0" err="1"/>
              <a:t>without</a:t>
            </a:r>
            <a:r>
              <a:rPr lang="pl-PL" sz="2800" dirty="0"/>
              <a:t> </a:t>
            </a:r>
            <a:r>
              <a:rPr lang="pl-PL" sz="2800" dirty="0" err="1"/>
              <a:t>having</a:t>
            </a:r>
            <a:r>
              <a:rPr lang="pl-PL" sz="2800" dirty="0"/>
              <a:t> </a:t>
            </a:r>
            <a:r>
              <a:rPr lang="pl-PL" sz="2800" dirty="0" err="1"/>
              <a:t>been</a:t>
            </a:r>
            <a:r>
              <a:rPr lang="pl-PL" sz="2800" dirty="0"/>
              <a:t> </a:t>
            </a:r>
            <a:r>
              <a:rPr lang="pl-PL" sz="2800" dirty="0" err="1"/>
              <a:t>processed</a:t>
            </a:r>
            <a:r>
              <a:rPr lang="pl-PL" sz="2800" dirty="0"/>
              <a:t>, in the </a:t>
            </a:r>
            <a:r>
              <a:rPr lang="pl-PL" sz="2800" dirty="0" err="1"/>
              <a:t>condition</a:t>
            </a:r>
            <a:r>
              <a:rPr lang="pl-PL" sz="2800" dirty="0"/>
              <a:t> in </a:t>
            </a:r>
            <a:r>
              <a:rPr lang="pl-PL" sz="2800" dirty="0" err="1"/>
              <a:t>which</a:t>
            </a:r>
            <a:r>
              <a:rPr lang="pl-PL" sz="2800" dirty="0"/>
              <a:t> </a:t>
            </a:r>
            <a:r>
              <a:rPr lang="pl-PL" sz="2800" dirty="0" err="1"/>
              <a:t>it</a:t>
            </a:r>
            <a:r>
              <a:rPr lang="pl-PL" sz="2800" dirty="0"/>
              <a:t> was </a:t>
            </a:r>
            <a:r>
              <a:rPr lang="pl-PL" sz="2800" dirty="0" err="1"/>
              <a:t>when</a:t>
            </a:r>
            <a:r>
              <a:rPr lang="pl-PL" sz="2800" dirty="0"/>
              <a:t> </a:t>
            </a:r>
            <a:r>
              <a:rPr lang="pl-PL" sz="2800" dirty="0" err="1"/>
              <a:t>it</a:t>
            </a:r>
            <a:r>
              <a:rPr lang="pl-PL" sz="2800" dirty="0"/>
              <a:t> was </a:t>
            </a:r>
            <a:r>
              <a:rPr lang="pl-PL" sz="2800" dirty="0" err="1"/>
              <a:t>returned</a:t>
            </a:r>
            <a:r>
              <a:rPr lang="pl-PL" sz="2800" dirty="0"/>
              <a:t> to Shell.</a:t>
            </a:r>
          </a:p>
          <a:p>
            <a:r>
              <a:rPr lang="pl-PL" sz="2800" dirty="0" smtClean="0"/>
              <a:t>In </a:t>
            </a:r>
            <a:r>
              <a:rPr lang="pl-PL" sz="2800" dirty="0" err="1"/>
              <a:t>its</a:t>
            </a:r>
            <a:r>
              <a:rPr lang="pl-PL" sz="2800" dirty="0"/>
              <a:t> </a:t>
            </a:r>
            <a:r>
              <a:rPr lang="pl-PL" sz="2800" dirty="0" err="1"/>
              <a:t>written</a:t>
            </a:r>
            <a:r>
              <a:rPr lang="pl-PL" sz="2800" dirty="0"/>
              <a:t> </a:t>
            </a:r>
            <a:r>
              <a:rPr lang="pl-PL" sz="2800" dirty="0" err="1"/>
              <a:t>observations</a:t>
            </a:r>
            <a:r>
              <a:rPr lang="pl-PL" sz="2800" dirty="0"/>
              <a:t>, the </a:t>
            </a:r>
            <a:r>
              <a:rPr lang="pl-PL" sz="2800" dirty="0" err="1"/>
              <a:t>Commission</a:t>
            </a:r>
            <a:r>
              <a:rPr lang="pl-PL" sz="2800" dirty="0"/>
              <a:t> </a:t>
            </a:r>
            <a:r>
              <a:rPr lang="pl-PL" sz="2800" dirty="0" err="1"/>
              <a:t>submits</a:t>
            </a:r>
            <a:r>
              <a:rPr lang="pl-PL" sz="2800" dirty="0"/>
              <a:t>, </a:t>
            </a:r>
            <a:r>
              <a:rPr lang="pl-PL" sz="2800" dirty="0" err="1"/>
              <a:t>nevertheless</a:t>
            </a:r>
            <a:r>
              <a:rPr lang="pl-PL" sz="2800" dirty="0"/>
              <a:t>, </a:t>
            </a:r>
            <a:r>
              <a:rPr lang="pl-PL" sz="2800" dirty="0" err="1"/>
              <a:t>that</a:t>
            </a:r>
            <a:r>
              <a:rPr lang="pl-PL" sz="2800" dirty="0"/>
              <a:t> </a:t>
            </a:r>
            <a:r>
              <a:rPr lang="pl-PL" sz="2800" dirty="0" err="1" smtClean="0"/>
              <a:t>since</a:t>
            </a:r>
            <a:r>
              <a:rPr lang="pl-PL" sz="2800" dirty="0" smtClean="0"/>
              <a:t> the </a:t>
            </a:r>
            <a:r>
              <a:rPr lang="pl-PL" sz="2800" dirty="0" err="1"/>
              <a:t>consignment</a:t>
            </a:r>
            <a:r>
              <a:rPr lang="pl-PL" sz="2800" dirty="0"/>
              <a:t> </a:t>
            </a:r>
            <a:r>
              <a:rPr lang="pl-PL" sz="2800" dirty="0" err="1"/>
              <a:t>at</a:t>
            </a:r>
            <a:r>
              <a:rPr lang="pl-PL" sz="2800" dirty="0"/>
              <a:t> </a:t>
            </a:r>
            <a:r>
              <a:rPr lang="pl-PL" sz="2800" dirty="0" err="1"/>
              <a:t>issue</a:t>
            </a:r>
            <a:r>
              <a:rPr lang="pl-PL" sz="2800" dirty="0"/>
              <a:t> was not </a:t>
            </a:r>
            <a:r>
              <a:rPr lang="pl-PL" sz="2800" dirty="0" err="1"/>
              <a:t>suitable</a:t>
            </a:r>
            <a:r>
              <a:rPr lang="pl-PL" sz="2800" dirty="0"/>
              <a:t> for the </a:t>
            </a:r>
            <a:r>
              <a:rPr lang="pl-PL" sz="2800" dirty="0" err="1"/>
              <a:t>use</a:t>
            </a:r>
            <a:r>
              <a:rPr lang="pl-PL" sz="2800" dirty="0"/>
              <a:t> </a:t>
            </a:r>
            <a:r>
              <a:rPr lang="pl-PL" sz="2800" dirty="0" err="1"/>
              <a:t>intended</a:t>
            </a:r>
            <a:r>
              <a:rPr lang="pl-PL" sz="2800" dirty="0"/>
              <a:t> for </a:t>
            </a:r>
            <a:r>
              <a:rPr lang="pl-PL" sz="2800" dirty="0" err="1"/>
              <a:t>it</a:t>
            </a:r>
            <a:r>
              <a:rPr lang="pl-PL" sz="2800" dirty="0"/>
              <a:t> by the </a:t>
            </a:r>
            <a:r>
              <a:rPr lang="pl-PL" sz="2800" dirty="0" err="1"/>
              <a:t>Belgian</a:t>
            </a:r>
            <a:r>
              <a:rPr lang="pl-PL" sz="2800" dirty="0"/>
              <a:t> </a:t>
            </a:r>
            <a:r>
              <a:rPr lang="pl-PL" sz="2800" dirty="0" err="1" smtClean="0"/>
              <a:t>client</a:t>
            </a:r>
            <a:endParaRPr lang="pl-PL" sz="2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0301083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600" dirty="0"/>
              <a:t> </a:t>
            </a:r>
            <a:r>
              <a:rPr lang="pl-PL" sz="2800" dirty="0" smtClean="0"/>
              <a:t>It </a:t>
            </a:r>
            <a:r>
              <a:rPr lang="pl-PL" sz="2800" dirty="0" err="1"/>
              <a:t>is</a:t>
            </a:r>
            <a:r>
              <a:rPr lang="pl-PL" sz="2800" dirty="0"/>
              <a:t> </a:t>
            </a:r>
            <a:r>
              <a:rPr lang="pl-PL" sz="2800" dirty="0" err="1"/>
              <a:t>necessary</a:t>
            </a:r>
            <a:r>
              <a:rPr lang="pl-PL" sz="2800" dirty="0"/>
              <a:t> to </a:t>
            </a:r>
            <a:r>
              <a:rPr lang="pl-PL" sz="2800" dirty="0" err="1"/>
              <a:t>bear</a:t>
            </a:r>
            <a:r>
              <a:rPr lang="pl-PL" sz="2800" dirty="0"/>
              <a:t> in </a:t>
            </a:r>
            <a:r>
              <a:rPr lang="pl-PL" sz="2800" dirty="0" err="1"/>
              <a:t>mind</a:t>
            </a:r>
            <a:r>
              <a:rPr lang="pl-PL" sz="2800" dirty="0"/>
              <a:t> in </a:t>
            </a:r>
            <a:r>
              <a:rPr lang="pl-PL" sz="2800" dirty="0" err="1"/>
              <a:t>that</a:t>
            </a:r>
            <a:r>
              <a:rPr lang="pl-PL" sz="2800" dirty="0"/>
              <a:t> </a:t>
            </a:r>
            <a:r>
              <a:rPr lang="pl-PL" sz="2800" dirty="0" err="1"/>
              <a:t>regard</a:t>
            </a:r>
            <a:r>
              <a:rPr lang="pl-PL" sz="2800" dirty="0"/>
              <a:t> </a:t>
            </a:r>
            <a:r>
              <a:rPr lang="pl-PL" sz="2800" dirty="0" err="1"/>
              <a:t>that</a:t>
            </a:r>
            <a:r>
              <a:rPr lang="pl-PL" sz="2800" dirty="0" smtClean="0"/>
              <a:t>,</a:t>
            </a:r>
          </a:p>
          <a:p>
            <a:r>
              <a:rPr lang="pl-PL" sz="2800" dirty="0" smtClean="0"/>
              <a:t>in </a:t>
            </a:r>
            <a:r>
              <a:rPr lang="pl-PL" sz="2800" dirty="0" err="1"/>
              <a:t>accordance</a:t>
            </a:r>
            <a:r>
              <a:rPr lang="pl-PL" sz="2800" dirty="0"/>
              <a:t> with </a:t>
            </a:r>
            <a:r>
              <a:rPr lang="pl-PL" sz="2800" dirty="0" err="1"/>
              <a:t>settled</a:t>
            </a:r>
            <a:r>
              <a:rPr lang="pl-PL" sz="2800" dirty="0"/>
              <a:t> </a:t>
            </a:r>
            <a:r>
              <a:rPr lang="pl-PL" sz="2800" dirty="0" err="1"/>
              <a:t>case</a:t>
            </a:r>
            <a:r>
              <a:rPr lang="pl-PL" sz="2800" dirty="0"/>
              <a:t>-law, </a:t>
            </a:r>
            <a:endParaRPr lang="pl-PL" sz="2800" dirty="0" smtClean="0"/>
          </a:p>
          <a:p>
            <a:r>
              <a:rPr lang="pl-PL" sz="2800" dirty="0" smtClean="0"/>
              <a:t>the </a:t>
            </a:r>
            <a:r>
              <a:rPr lang="pl-PL" sz="2800" dirty="0" err="1"/>
              <a:t>concept</a:t>
            </a:r>
            <a:r>
              <a:rPr lang="pl-PL" sz="2800" dirty="0"/>
              <a:t> of ‘waste’ </a:t>
            </a:r>
            <a:r>
              <a:rPr lang="pl-PL" sz="2800" dirty="0" err="1"/>
              <a:t>must</a:t>
            </a:r>
            <a:r>
              <a:rPr lang="pl-PL" sz="2800" dirty="0"/>
              <a:t> not be </a:t>
            </a:r>
            <a:r>
              <a:rPr lang="pl-PL" sz="2800" dirty="0" err="1"/>
              <a:t>understood</a:t>
            </a:r>
            <a:r>
              <a:rPr lang="pl-PL" sz="2800" dirty="0"/>
              <a:t> as </a:t>
            </a:r>
            <a:r>
              <a:rPr lang="pl-PL" sz="2800" dirty="0" err="1"/>
              <a:t>excluding</a:t>
            </a:r>
            <a:r>
              <a:rPr lang="pl-PL" sz="2800" dirty="0"/>
              <a:t> </a:t>
            </a:r>
            <a:r>
              <a:rPr lang="pl-PL" sz="2800" dirty="0" err="1"/>
              <a:t>substances</a:t>
            </a:r>
            <a:r>
              <a:rPr lang="pl-PL" sz="2800" dirty="0"/>
              <a:t> and </a:t>
            </a:r>
            <a:r>
              <a:rPr lang="pl-PL" sz="2800" dirty="0" err="1"/>
              <a:t>objects</a:t>
            </a:r>
            <a:r>
              <a:rPr lang="pl-PL" sz="2800" dirty="0"/>
              <a:t> </a:t>
            </a:r>
            <a:r>
              <a:rPr lang="pl-PL" sz="2800" dirty="0" err="1"/>
              <a:t>which</a:t>
            </a:r>
            <a:r>
              <a:rPr lang="pl-PL" sz="2800" dirty="0"/>
              <a:t> </a:t>
            </a:r>
            <a:r>
              <a:rPr lang="pl-PL" sz="2800" dirty="0" err="1"/>
              <a:t>have</a:t>
            </a:r>
            <a:r>
              <a:rPr lang="pl-PL" sz="2800" dirty="0"/>
              <a:t> a </a:t>
            </a:r>
            <a:r>
              <a:rPr lang="pl-PL" sz="2800" dirty="0" err="1"/>
              <a:t>commercial</a:t>
            </a:r>
            <a:r>
              <a:rPr lang="pl-PL" sz="2800" dirty="0"/>
              <a:t> </a:t>
            </a:r>
            <a:r>
              <a:rPr lang="pl-PL" sz="2800" dirty="0" err="1"/>
              <a:t>value</a:t>
            </a:r>
            <a:r>
              <a:rPr lang="pl-PL" sz="2800" dirty="0"/>
              <a:t> and </a:t>
            </a:r>
            <a:r>
              <a:rPr lang="pl-PL" sz="2800" dirty="0" err="1"/>
              <a:t>which</a:t>
            </a:r>
            <a:r>
              <a:rPr lang="pl-PL" sz="2800" dirty="0"/>
              <a:t> </a:t>
            </a:r>
            <a:r>
              <a:rPr lang="pl-PL" sz="2800" dirty="0" err="1"/>
              <a:t>are</a:t>
            </a:r>
            <a:r>
              <a:rPr lang="pl-PL" sz="2800" dirty="0"/>
              <a:t> </a:t>
            </a:r>
            <a:r>
              <a:rPr lang="pl-PL" sz="2800" dirty="0" err="1"/>
              <a:t>capable</a:t>
            </a:r>
            <a:r>
              <a:rPr lang="pl-PL" sz="2800" dirty="0"/>
              <a:t> of </a:t>
            </a:r>
            <a:r>
              <a:rPr lang="pl-PL" sz="2800" dirty="0" err="1"/>
              <a:t>economic</a:t>
            </a:r>
            <a:r>
              <a:rPr lang="pl-PL" sz="2800" dirty="0"/>
              <a:t> </a:t>
            </a:r>
            <a:r>
              <a:rPr lang="pl-PL" sz="2800" dirty="0" err="1"/>
              <a:t>reutilisation</a:t>
            </a:r>
            <a:endParaRPr lang="pl-PL" sz="26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80877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0"/>
            <a:ext cx="6400800" cy="5417840"/>
          </a:xfrm>
          <a:prstGeom prst="rect">
            <a:avLst/>
          </a:prstGeom>
        </p:spPr>
        <p:txBody>
          <a:bodyPr>
            <a:noAutofit/>
          </a:bodyPr>
          <a:lstStyle/>
          <a:p>
            <a:r>
              <a:rPr lang="pl-PL" sz="2800" dirty="0"/>
              <a:t>T</a:t>
            </a:r>
            <a:r>
              <a:rPr lang="pl-PL" sz="2800" dirty="0" smtClean="0"/>
              <a:t>he </a:t>
            </a:r>
            <a:r>
              <a:rPr lang="pl-PL" sz="2800" dirty="0" err="1"/>
              <a:t>fact</a:t>
            </a:r>
            <a:r>
              <a:rPr lang="pl-PL" sz="2800" dirty="0"/>
              <a:t> </a:t>
            </a:r>
            <a:r>
              <a:rPr lang="pl-PL" sz="2800" dirty="0" err="1"/>
              <a:t>that</a:t>
            </a:r>
            <a:r>
              <a:rPr lang="pl-PL" sz="2800" dirty="0"/>
              <a:t> Shell </a:t>
            </a:r>
            <a:r>
              <a:rPr lang="pl-PL" sz="2800" dirty="0" err="1"/>
              <a:t>took</a:t>
            </a:r>
            <a:r>
              <a:rPr lang="pl-PL" sz="2800" dirty="0"/>
              <a:t> </a:t>
            </a:r>
            <a:r>
              <a:rPr lang="pl-PL" sz="2800" dirty="0" err="1"/>
              <a:t>back</a:t>
            </a:r>
            <a:r>
              <a:rPr lang="pl-PL" sz="2800" dirty="0"/>
              <a:t> the </a:t>
            </a:r>
            <a:r>
              <a:rPr lang="pl-PL" sz="2800" dirty="0" err="1"/>
              <a:t>consignment</a:t>
            </a:r>
            <a:r>
              <a:rPr lang="pl-PL" sz="2800" dirty="0"/>
              <a:t> </a:t>
            </a:r>
            <a:r>
              <a:rPr lang="pl-PL" sz="2800" dirty="0" err="1"/>
              <a:t>at</a:t>
            </a:r>
            <a:r>
              <a:rPr lang="pl-PL" sz="2800" dirty="0"/>
              <a:t> </a:t>
            </a:r>
            <a:r>
              <a:rPr lang="pl-PL" sz="2800" dirty="0" err="1"/>
              <a:t>issue</a:t>
            </a:r>
            <a:r>
              <a:rPr lang="pl-PL" sz="2800" dirty="0"/>
              <a:t> with the </a:t>
            </a:r>
            <a:r>
              <a:rPr lang="pl-PL" sz="2800" dirty="0" err="1"/>
              <a:t>intention</a:t>
            </a:r>
            <a:r>
              <a:rPr lang="pl-PL" sz="2800" dirty="0"/>
              <a:t> of </a:t>
            </a:r>
            <a:r>
              <a:rPr lang="pl-PL" sz="2800" dirty="0" err="1"/>
              <a:t>blending</a:t>
            </a:r>
            <a:r>
              <a:rPr lang="pl-PL" sz="2800" dirty="0"/>
              <a:t> </a:t>
            </a:r>
            <a:r>
              <a:rPr lang="pl-PL" sz="2800" dirty="0" err="1"/>
              <a:t>it</a:t>
            </a:r>
            <a:r>
              <a:rPr lang="pl-PL" sz="2800" dirty="0"/>
              <a:t> and </a:t>
            </a:r>
            <a:r>
              <a:rPr lang="pl-PL" sz="2800" dirty="0" err="1"/>
              <a:t>placing</a:t>
            </a:r>
            <a:r>
              <a:rPr lang="pl-PL" sz="2800" dirty="0"/>
              <a:t> </a:t>
            </a:r>
            <a:r>
              <a:rPr lang="pl-PL" sz="2800" dirty="0" err="1"/>
              <a:t>it</a:t>
            </a:r>
            <a:r>
              <a:rPr lang="pl-PL" sz="2800" dirty="0"/>
              <a:t> </a:t>
            </a:r>
            <a:r>
              <a:rPr lang="pl-PL" sz="2800" dirty="0" err="1"/>
              <a:t>back</a:t>
            </a:r>
            <a:r>
              <a:rPr lang="pl-PL" sz="2800" dirty="0"/>
              <a:t> on the market </a:t>
            </a:r>
            <a:r>
              <a:rPr lang="pl-PL" sz="2800" dirty="0" err="1"/>
              <a:t>is</a:t>
            </a:r>
            <a:r>
              <a:rPr lang="pl-PL" sz="2800" dirty="0"/>
              <a:t> of </a:t>
            </a:r>
            <a:r>
              <a:rPr lang="pl-PL" sz="2800" dirty="0" err="1"/>
              <a:t>decisive</a:t>
            </a:r>
            <a:r>
              <a:rPr lang="pl-PL" sz="2800" dirty="0"/>
              <a:t> </a:t>
            </a:r>
            <a:r>
              <a:rPr lang="pl-PL" sz="2800" dirty="0" err="1"/>
              <a:t>importance</a:t>
            </a:r>
            <a:r>
              <a:rPr lang="pl-PL" sz="2800" dirty="0"/>
              <a:t> in the </a:t>
            </a:r>
            <a:r>
              <a:rPr lang="pl-PL" sz="2800" dirty="0" err="1"/>
              <a:t>present</a:t>
            </a:r>
            <a:r>
              <a:rPr lang="pl-PL" sz="2800" dirty="0"/>
              <a:t> </a:t>
            </a:r>
            <a:r>
              <a:rPr lang="pl-PL" sz="2800" dirty="0" err="1" smtClean="0"/>
              <a:t>case</a:t>
            </a:r>
            <a:endParaRPr lang="pl-PL" sz="2800" dirty="0" smtClean="0"/>
          </a:p>
          <a:p>
            <a:r>
              <a:rPr lang="pl-PL" sz="2800" dirty="0" err="1"/>
              <a:t>However</a:t>
            </a:r>
            <a:r>
              <a:rPr lang="pl-PL" sz="2800" dirty="0"/>
              <a:t>, </a:t>
            </a:r>
            <a:r>
              <a:rPr lang="pl-PL" sz="2800" dirty="0" err="1"/>
              <a:t>having</a:t>
            </a:r>
            <a:r>
              <a:rPr lang="pl-PL" sz="2800" dirty="0"/>
              <a:t> </a:t>
            </a:r>
            <a:r>
              <a:rPr lang="pl-PL" sz="2800" dirty="0" err="1"/>
              <a:t>regard</a:t>
            </a:r>
            <a:r>
              <a:rPr lang="pl-PL" sz="2800" dirty="0"/>
              <a:t> to the </a:t>
            </a:r>
            <a:r>
              <a:rPr lang="pl-PL" sz="2800" dirty="0" err="1"/>
              <a:t>requirement</a:t>
            </a:r>
            <a:r>
              <a:rPr lang="pl-PL" sz="2800" dirty="0"/>
              <a:t> to </a:t>
            </a:r>
            <a:r>
              <a:rPr lang="pl-PL" sz="2800" dirty="0" err="1"/>
              <a:t>interpret</a:t>
            </a:r>
            <a:r>
              <a:rPr lang="pl-PL" sz="2800" dirty="0"/>
              <a:t> the </a:t>
            </a:r>
            <a:r>
              <a:rPr lang="pl-PL" sz="2800" dirty="0" err="1"/>
              <a:t>concept</a:t>
            </a:r>
            <a:r>
              <a:rPr lang="pl-PL" sz="2800" dirty="0"/>
              <a:t> of ‘waste’ </a:t>
            </a:r>
            <a:r>
              <a:rPr lang="pl-PL" sz="2800" dirty="0" err="1"/>
              <a:t>widely</a:t>
            </a:r>
            <a:r>
              <a:rPr lang="pl-PL" sz="2800" dirty="0"/>
              <a:t>, the </a:t>
            </a:r>
            <a:r>
              <a:rPr lang="pl-PL" sz="2800" dirty="0" err="1"/>
              <a:t>reasoning</a:t>
            </a:r>
            <a:r>
              <a:rPr lang="pl-PL" sz="2800" dirty="0"/>
              <a:t> </a:t>
            </a:r>
            <a:r>
              <a:rPr lang="pl-PL" sz="2800" dirty="0" err="1"/>
              <a:t>should</a:t>
            </a:r>
            <a:r>
              <a:rPr lang="pl-PL" sz="2800" dirty="0"/>
              <a:t> be </a:t>
            </a:r>
            <a:r>
              <a:rPr lang="pl-PL" sz="2800" dirty="0" err="1"/>
              <a:t>confined</a:t>
            </a:r>
            <a:r>
              <a:rPr lang="pl-PL" sz="2800" dirty="0"/>
              <a:t> to </a:t>
            </a:r>
            <a:r>
              <a:rPr lang="pl-PL" sz="2800" dirty="0" err="1"/>
              <a:t>situations</a:t>
            </a:r>
            <a:r>
              <a:rPr lang="pl-PL" sz="2800" dirty="0"/>
              <a:t> in </a:t>
            </a:r>
            <a:r>
              <a:rPr lang="pl-PL" sz="2800" dirty="0" err="1"/>
              <a:t>which</a:t>
            </a:r>
            <a:r>
              <a:rPr lang="pl-PL" sz="2800" dirty="0"/>
              <a:t> the </a:t>
            </a:r>
            <a:r>
              <a:rPr lang="pl-PL" sz="2800" dirty="0" err="1"/>
              <a:t>reuse</a:t>
            </a:r>
            <a:r>
              <a:rPr lang="pl-PL" sz="2800" dirty="0"/>
              <a:t> of the </a:t>
            </a:r>
            <a:r>
              <a:rPr lang="pl-PL" sz="2800" dirty="0" err="1"/>
              <a:t>goods</a:t>
            </a:r>
            <a:r>
              <a:rPr lang="pl-PL" sz="2800" dirty="0"/>
              <a:t> </a:t>
            </a:r>
            <a:r>
              <a:rPr lang="pl-PL" sz="2800" dirty="0" err="1"/>
              <a:t>or</a:t>
            </a:r>
            <a:r>
              <a:rPr lang="pl-PL" sz="2800" dirty="0"/>
              <a:t> </a:t>
            </a:r>
            <a:r>
              <a:rPr lang="pl-PL" sz="2800" dirty="0" err="1"/>
              <a:t>substance</a:t>
            </a:r>
            <a:r>
              <a:rPr lang="pl-PL" sz="2800" dirty="0"/>
              <a:t> in </a:t>
            </a:r>
            <a:r>
              <a:rPr lang="pl-PL" sz="2800" dirty="0" err="1"/>
              <a:t>question</a:t>
            </a:r>
            <a:r>
              <a:rPr lang="pl-PL" sz="2800" dirty="0"/>
              <a:t> </a:t>
            </a:r>
            <a:r>
              <a:rPr lang="pl-PL" sz="2800" dirty="0" err="1"/>
              <a:t>is</a:t>
            </a:r>
            <a:r>
              <a:rPr lang="pl-PL" sz="2800" dirty="0"/>
              <a:t> not a </a:t>
            </a:r>
            <a:r>
              <a:rPr lang="pl-PL" sz="2800" dirty="0" err="1"/>
              <a:t>mere</a:t>
            </a:r>
            <a:r>
              <a:rPr lang="pl-PL" sz="2800" dirty="0"/>
              <a:t> </a:t>
            </a:r>
            <a:r>
              <a:rPr lang="pl-PL" sz="2800" dirty="0" err="1"/>
              <a:t>possibility</a:t>
            </a:r>
            <a:r>
              <a:rPr lang="pl-PL" sz="2800" dirty="0"/>
              <a:t> but a </a:t>
            </a:r>
            <a:r>
              <a:rPr lang="pl-PL" sz="2800" dirty="0" err="1"/>
              <a:t>certainty</a:t>
            </a:r>
            <a:endParaRPr lang="pl-PL" sz="2800" dirty="0"/>
          </a:p>
          <a:p>
            <a:endParaRPr lang="en-CA" sz="28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7741844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800" dirty="0"/>
              <a:t> </a:t>
            </a:r>
            <a:r>
              <a:rPr lang="pl-PL" sz="2800" dirty="0" err="1" smtClean="0"/>
              <a:t>Recovery</a:t>
            </a:r>
            <a:r>
              <a:rPr lang="pl-PL" sz="2800" dirty="0" smtClean="0"/>
              <a:t> </a:t>
            </a:r>
            <a:r>
              <a:rPr lang="pl-PL" sz="2800" dirty="0" err="1"/>
              <a:t>operations</a:t>
            </a:r>
            <a:r>
              <a:rPr lang="pl-PL" sz="2800" dirty="0"/>
              <a:t> </a:t>
            </a:r>
            <a:r>
              <a:rPr lang="pl-PL" sz="2800" dirty="0" err="1"/>
              <a:t>should</a:t>
            </a:r>
            <a:r>
              <a:rPr lang="pl-PL" sz="2800" dirty="0"/>
              <a:t> </a:t>
            </a:r>
            <a:r>
              <a:rPr lang="pl-PL" sz="2800" dirty="0" err="1"/>
              <a:t>carry</a:t>
            </a:r>
            <a:r>
              <a:rPr lang="pl-PL" sz="2800" dirty="0"/>
              <a:t> out </a:t>
            </a:r>
            <a:r>
              <a:rPr lang="pl-PL" sz="2800" dirty="0" err="1"/>
              <a:t>without</a:t>
            </a:r>
            <a:r>
              <a:rPr lang="pl-PL" sz="2800" dirty="0"/>
              <a:t> </a:t>
            </a:r>
            <a:r>
              <a:rPr lang="pl-PL" sz="2800" dirty="0" err="1"/>
              <a:t>endangering</a:t>
            </a:r>
            <a:r>
              <a:rPr lang="pl-PL" sz="2800" dirty="0"/>
              <a:t> </a:t>
            </a:r>
            <a:r>
              <a:rPr lang="pl-PL" sz="2800" dirty="0" err="1"/>
              <a:t>human</a:t>
            </a:r>
            <a:r>
              <a:rPr lang="pl-PL" sz="2800" dirty="0"/>
              <a:t> </a:t>
            </a:r>
            <a:r>
              <a:rPr lang="pl-PL" sz="2800" dirty="0" err="1"/>
              <a:t>health</a:t>
            </a:r>
            <a:r>
              <a:rPr lang="pl-PL" sz="2800" dirty="0"/>
              <a:t> and </a:t>
            </a:r>
            <a:r>
              <a:rPr lang="pl-PL" sz="2800" dirty="0" err="1"/>
              <a:t>without</a:t>
            </a:r>
            <a:r>
              <a:rPr lang="pl-PL" sz="2800" dirty="0"/>
              <a:t> </a:t>
            </a:r>
            <a:r>
              <a:rPr lang="pl-PL" sz="2800" dirty="0" err="1"/>
              <a:t>using</a:t>
            </a:r>
            <a:r>
              <a:rPr lang="pl-PL" sz="2800" dirty="0"/>
              <a:t> </a:t>
            </a:r>
            <a:r>
              <a:rPr lang="pl-PL" sz="2800" dirty="0" err="1"/>
              <a:t>processes</a:t>
            </a:r>
            <a:r>
              <a:rPr lang="pl-PL" sz="2800" dirty="0"/>
              <a:t> </a:t>
            </a:r>
            <a:r>
              <a:rPr lang="pl-PL" sz="2800" dirty="0" err="1"/>
              <a:t>or</a:t>
            </a:r>
            <a:r>
              <a:rPr lang="pl-PL" sz="2800" dirty="0"/>
              <a:t> </a:t>
            </a:r>
            <a:r>
              <a:rPr lang="pl-PL" sz="2800" dirty="0" err="1"/>
              <a:t>methods</a:t>
            </a:r>
            <a:r>
              <a:rPr lang="pl-PL" sz="2800" dirty="0"/>
              <a:t> </a:t>
            </a:r>
            <a:r>
              <a:rPr lang="pl-PL" sz="2800" dirty="0" err="1"/>
              <a:t>which</a:t>
            </a:r>
            <a:r>
              <a:rPr lang="pl-PL" sz="2800" dirty="0"/>
              <a:t> </a:t>
            </a:r>
            <a:r>
              <a:rPr lang="pl-PL" sz="2800" dirty="0" err="1"/>
              <a:t>could</a:t>
            </a:r>
            <a:r>
              <a:rPr lang="pl-PL" sz="2800" dirty="0"/>
              <a:t> </a:t>
            </a:r>
            <a:r>
              <a:rPr lang="pl-PL" sz="2800" dirty="0" err="1"/>
              <a:t>harm</a:t>
            </a:r>
            <a:r>
              <a:rPr lang="pl-PL" sz="2800" dirty="0"/>
              <a:t> the </a:t>
            </a:r>
            <a:r>
              <a:rPr lang="pl-PL" sz="2800" dirty="0" smtClean="0"/>
              <a:t>environment</a:t>
            </a:r>
          </a:p>
          <a:p>
            <a:r>
              <a:rPr lang="pl-PL" sz="2800" dirty="0"/>
              <a:t>a </a:t>
            </a:r>
            <a:r>
              <a:rPr lang="pl-PL" sz="2800" dirty="0" err="1"/>
              <a:t>consignment</a:t>
            </a:r>
            <a:r>
              <a:rPr lang="pl-PL" sz="2800" dirty="0"/>
              <a:t> of diesel </a:t>
            </a:r>
            <a:r>
              <a:rPr lang="pl-PL" sz="2800" dirty="0" err="1"/>
              <a:t>accidentally</a:t>
            </a:r>
            <a:r>
              <a:rPr lang="pl-PL" sz="2800" dirty="0"/>
              <a:t> </a:t>
            </a:r>
            <a:r>
              <a:rPr lang="pl-PL" sz="2800" dirty="0" err="1"/>
              <a:t>mixed</a:t>
            </a:r>
            <a:r>
              <a:rPr lang="pl-PL" sz="2800" dirty="0"/>
              <a:t> with </a:t>
            </a:r>
            <a:r>
              <a:rPr lang="pl-PL" sz="2800" dirty="0" err="1"/>
              <a:t>another</a:t>
            </a:r>
            <a:r>
              <a:rPr lang="pl-PL" sz="2800" dirty="0"/>
              <a:t> </a:t>
            </a:r>
            <a:r>
              <a:rPr lang="pl-PL" sz="2800" dirty="0" err="1"/>
              <a:t>substance</a:t>
            </a:r>
            <a:r>
              <a:rPr lang="pl-PL" sz="2800" dirty="0"/>
              <a:t> </a:t>
            </a:r>
            <a:r>
              <a:rPr lang="pl-PL" sz="2800" dirty="0" err="1"/>
              <a:t>is</a:t>
            </a:r>
            <a:r>
              <a:rPr lang="pl-PL" sz="2800" dirty="0"/>
              <a:t> not </a:t>
            </a:r>
            <a:r>
              <a:rPr lang="pl-PL" sz="2800" dirty="0" err="1"/>
              <a:t>covered</a:t>
            </a:r>
            <a:r>
              <a:rPr lang="pl-PL" sz="2800" dirty="0"/>
              <a:t> by the </a:t>
            </a:r>
            <a:r>
              <a:rPr lang="pl-PL" sz="2800" dirty="0" err="1"/>
              <a:t>concept</a:t>
            </a:r>
            <a:r>
              <a:rPr lang="pl-PL" sz="2800" dirty="0"/>
              <a:t> of ‘waste’, </a:t>
            </a:r>
            <a:r>
              <a:rPr lang="pl-PL" sz="2800" dirty="0" err="1"/>
              <a:t>provided</a:t>
            </a:r>
            <a:r>
              <a:rPr lang="pl-PL" sz="2800" dirty="0"/>
              <a:t> </a:t>
            </a:r>
            <a:r>
              <a:rPr lang="pl-PL" sz="2800" dirty="0" err="1"/>
              <a:t>that</a:t>
            </a:r>
            <a:r>
              <a:rPr lang="pl-PL" sz="2800" dirty="0"/>
              <a:t> the </a:t>
            </a:r>
            <a:r>
              <a:rPr lang="pl-PL" sz="2800" dirty="0" err="1"/>
              <a:t>holder</a:t>
            </a:r>
            <a:r>
              <a:rPr lang="pl-PL" sz="2800" dirty="0"/>
              <a:t> of </a:t>
            </a:r>
            <a:r>
              <a:rPr lang="pl-PL" sz="2800" dirty="0" err="1"/>
              <a:t>that</a:t>
            </a:r>
            <a:r>
              <a:rPr lang="pl-PL" sz="2800" dirty="0"/>
              <a:t> </a:t>
            </a:r>
            <a:r>
              <a:rPr lang="pl-PL" sz="2800" dirty="0" err="1"/>
              <a:t>consignment</a:t>
            </a:r>
            <a:r>
              <a:rPr lang="pl-PL" sz="2800" dirty="0"/>
              <a:t> </a:t>
            </a:r>
            <a:r>
              <a:rPr lang="pl-PL" sz="2800" dirty="0" err="1"/>
              <a:t>does</a:t>
            </a:r>
            <a:r>
              <a:rPr lang="pl-PL" sz="2800" dirty="0"/>
              <a:t> </a:t>
            </a:r>
            <a:r>
              <a:rPr lang="pl-PL" sz="2800" dirty="0" err="1"/>
              <a:t>actually</a:t>
            </a:r>
            <a:r>
              <a:rPr lang="pl-PL" sz="2800" dirty="0"/>
              <a:t> </a:t>
            </a:r>
            <a:r>
              <a:rPr lang="pl-PL" sz="2800" dirty="0" err="1"/>
              <a:t>intend</a:t>
            </a:r>
            <a:r>
              <a:rPr lang="pl-PL" sz="2800" dirty="0"/>
              <a:t> to place </a:t>
            </a:r>
            <a:r>
              <a:rPr lang="pl-PL" sz="2800" dirty="0" err="1"/>
              <a:t>that</a:t>
            </a:r>
            <a:r>
              <a:rPr lang="pl-PL" sz="2800" dirty="0"/>
              <a:t> </a:t>
            </a:r>
            <a:r>
              <a:rPr lang="pl-PL" sz="2800" dirty="0" err="1"/>
              <a:t>consignment</a:t>
            </a:r>
            <a:r>
              <a:rPr lang="pl-PL" sz="2800" dirty="0"/>
              <a:t>, </a:t>
            </a:r>
            <a:r>
              <a:rPr lang="pl-PL" sz="2800" dirty="0" err="1"/>
              <a:t>mixed</a:t>
            </a:r>
            <a:r>
              <a:rPr lang="pl-PL" sz="2800" dirty="0"/>
              <a:t> with </a:t>
            </a:r>
            <a:r>
              <a:rPr lang="pl-PL" sz="2800" dirty="0" err="1"/>
              <a:t>another</a:t>
            </a:r>
            <a:r>
              <a:rPr lang="pl-PL" sz="2800" dirty="0"/>
              <a:t> </a:t>
            </a:r>
            <a:r>
              <a:rPr lang="pl-PL" sz="2800" dirty="0" err="1"/>
              <a:t>product</a:t>
            </a:r>
            <a:r>
              <a:rPr lang="pl-PL" sz="2800" dirty="0"/>
              <a:t>, </a:t>
            </a:r>
            <a:r>
              <a:rPr lang="pl-PL" sz="2800" dirty="0" err="1"/>
              <a:t>back</a:t>
            </a:r>
            <a:r>
              <a:rPr lang="pl-PL" sz="2800" dirty="0"/>
              <a:t> on the </a:t>
            </a:r>
            <a:r>
              <a:rPr lang="pl-PL" sz="3200" dirty="0"/>
              <a:t>market</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152932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400" dirty="0" err="1" smtClean="0"/>
              <a:t>Next</a:t>
            </a:r>
            <a:r>
              <a:rPr lang="pl-PL" sz="2400" dirty="0" smtClean="0"/>
              <a:t> </a:t>
            </a:r>
            <a:r>
              <a:rPr lang="pl-PL" sz="2400" dirty="0" err="1" smtClean="0"/>
              <a:t>case</a:t>
            </a:r>
            <a:endParaRPr lang="pl-PL" sz="24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7063629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3200" dirty="0"/>
              <a:t>Where the substance or object in question is </a:t>
            </a:r>
            <a:r>
              <a:rPr lang="en-US" sz="3200" u="sng" dirty="0"/>
              <a:t>a production residue</a:t>
            </a:r>
            <a:r>
              <a:rPr lang="en-US" sz="3200" dirty="0"/>
              <a:t>, that is to say, a product which is not itself wanted for subsequent use and </a:t>
            </a:r>
            <a:r>
              <a:rPr lang="en-US" sz="3200" u="sng" dirty="0"/>
              <a:t>which the holder cannot reuse on economically advantageous terms </a:t>
            </a:r>
            <a:r>
              <a:rPr lang="en-US" sz="3200" dirty="0"/>
              <a:t>without prior processing, it </a:t>
            </a:r>
            <a:r>
              <a:rPr lang="en-US" sz="3200" u="sng" dirty="0"/>
              <a:t>must be regarded as a burden which the holder ‘discards</a:t>
            </a:r>
            <a:r>
              <a:rPr lang="en-US" sz="3200" dirty="0"/>
              <a:t>’</a:t>
            </a:r>
            <a:r>
              <a:rPr lang="en-US" sz="3200" dirty="0" smtClean="0"/>
              <a:t>.</a:t>
            </a: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9586018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a:xfrm>
            <a:off x="467544" y="1700808"/>
            <a:ext cx="8229600" cy="4937760"/>
          </a:xfrm>
        </p:spPr>
        <p:txBody>
          <a:bodyPr>
            <a:noAutofit/>
          </a:bodyPr>
          <a:lstStyle/>
          <a:p>
            <a:r>
              <a:rPr lang="pl-PL" sz="2800" u="sng" dirty="0"/>
              <a:t>The </a:t>
            </a:r>
            <a:r>
              <a:rPr lang="pl-PL" sz="2800" u="sng" dirty="0" err="1"/>
              <a:t>best</a:t>
            </a:r>
            <a:r>
              <a:rPr lang="pl-PL" sz="2800" u="sng" dirty="0"/>
              <a:t> of </a:t>
            </a:r>
            <a:r>
              <a:rPr lang="pl-PL" sz="2800" u="sng" dirty="0" err="1"/>
              <a:t>this</a:t>
            </a:r>
            <a:r>
              <a:rPr lang="pl-PL" sz="2800" u="sng" dirty="0"/>
              <a:t> </a:t>
            </a:r>
            <a:r>
              <a:rPr lang="pl-PL" sz="2800" u="sng" dirty="0" err="1"/>
              <a:t>work</a:t>
            </a:r>
            <a:r>
              <a:rPr lang="pl-PL" sz="2800" u="sng" dirty="0"/>
              <a:t> </a:t>
            </a:r>
            <a:r>
              <a:rPr lang="pl-PL" sz="2800" u="sng" dirty="0" err="1"/>
              <a:t>is</a:t>
            </a:r>
            <a:r>
              <a:rPr lang="pl-PL" sz="2800" dirty="0"/>
              <a:t> </a:t>
            </a:r>
            <a:r>
              <a:rPr lang="pl-PL" sz="2800" dirty="0" err="1"/>
              <a:t>explicitly</a:t>
            </a:r>
            <a:r>
              <a:rPr lang="pl-PL" sz="2800" dirty="0"/>
              <a:t> </a:t>
            </a:r>
            <a:r>
              <a:rPr lang="pl-PL" sz="2800" dirty="0" err="1"/>
              <a:t>comparative</a:t>
            </a:r>
            <a:r>
              <a:rPr lang="pl-PL" sz="2800" dirty="0"/>
              <a:t> in </a:t>
            </a:r>
            <a:r>
              <a:rPr lang="pl-PL" sz="2800" dirty="0" err="1"/>
              <a:t>terms</a:t>
            </a:r>
            <a:r>
              <a:rPr lang="pl-PL" sz="2800" dirty="0"/>
              <a:t> of the </a:t>
            </a:r>
            <a:r>
              <a:rPr lang="pl-PL" sz="2800" dirty="0" err="1"/>
              <a:t>questions</a:t>
            </a:r>
            <a:r>
              <a:rPr lang="pl-PL" sz="2800" dirty="0"/>
              <a:t> </a:t>
            </a:r>
            <a:r>
              <a:rPr lang="pl-PL" sz="2800" dirty="0" err="1"/>
              <a:t>asked</a:t>
            </a:r>
            <a:r>
              <a:rPr lang="pl-PL" sz="2800" dirty="0"/>
              <a:t> </a:t>
            </a:r>
            <a:r>
              <a:rPr lang="pl-PL" sz="2800" u="sng" dirty="0" err="1"/>
              <a:t>about</a:t>
            </a:r>
            <a:r>
              <a:rPr lang="pl-PL" sz="2800" u="sng" dirty="0"/>
              <a:t> the </a:t>
            </a:r>
            <a:r>
              <a:rPr lang="pl-PL" sz="2800" u="sng" dirty="0" err="1"/>
              <a:t>other</a:t>
            </a:r>
            <a:r>
              <a:rPr lang="pl-PL" sz="2800" u="sng" dirty="0"/>
              <a:t> system </a:t>
            </a:r>
            <a:r>
              <a:rPr lang="pl-PL" sz="2800" dirty="0"/>
              <a:t>and the </a:t>
            </a:r>
            <a:r>
              <a:rPr lang="pl-PL" sz="2800" dirty="0" err="1"/>
              <a:t>explanations</a:t>
            </a:r>
            <a:r>
              <a:rPr lang="pl-PL" sz="2800" dirty="0"/>
              <a:t> </a:t>
            </a:r>
            <a:r>
              <a:rPr lang="pl-PL" sz="2800" dirty="0" err="1"/>
              <a:t>offered</a:t>
            </a:r>
            <a:r>
              <a:rPr lang="pl-PL" sz="2800" dirty="0"/>
              <a:t> for the </a:t>
            </a:r>
            <a:r>
              <a:rPr lang="pl-PL" sz="2800" dirty="0" err="1"/>
              <a:t>particular</a:t>
            </a:r>
            <a:r>
              <a:rPr lang="pl-PL" sz="2800" dirty="0"/>
              <a:t> </a:t>
            </a:r>
            <a:r>
              <a:rPr lang="pl-PL" sz="2800" dirty="0" err="1"/>
              <a:t>character</a:t>
            </a:r>
            <a:r>
              <a:rPr lang="pl-PL" sz="2800" dirty="0"/>
              <a:t> of the </a:t>
            </a:r>
            <a:r>
              <a:rPr lang="pl-PL" sz="2800" dirty="0" err="1"/>
              <a:t>system's</a:t>
            </a:r>
            <a:r>
              <a:rPr lang="pl-PL" sz="2800" dirty="0"/>
              <a:t> development. </a:t>
            </a:r>
          </a:p>
          <a:p>
            <a:r>
              <a:rPr lang="pl-PL" sz="2800" u="sng" dirty="0" err="1"/>
              <a:t>Comparisons</a:t>
            </a:r>
            <a:r>
              <a:rPr lang="pl-PL" sz="2800" u="sng" dirty="0"/>
              <a:t> with </a:t>
            </a:r>
            <a:r>
              <a:rPr lang="pl-PL" sz="2800" u="sng" dirty="0" err="1"/>
              <a:t>more</a:t>
            </a:r>
            <a:r>
              <a:rPr lang="pl-PL" sz="2800" u="sng" dirty="0"/>
              <a:t> </a:t>
            </a:r>
            <a:r>
              <a:rPr lang="pl-PL" sz="2800" u="sng" dirty="0" err="1"/>
              <a:t>than</a:t>
            </a:r>
            <a:r>
              <a:rPr lang="pl-PL" sz="2800" u="sng" dirty="0"/>
              <a:t> one system </a:t>
            </a:r>
            <a:r>
              <a:rPr lang="pl-PL" sz="2800" u="sng" dirty="0" err="1"/>
              <a:t>are</a:t>
            </a:r>
            <a:r>
              <a:rPr lang="pl-PL" sz="2800" u="sng" dirty="0"/>
              <a:t> </a:t>
            </a:r>
            <a:r>
              <a:rPr lang="pl-PL" sz="2800" u="sng" dirty="0" err="1"/>
              <a:t>often</a:t>
            </a:r>
            <a:r>
              <a:rPr lang="pl-PL" sz="2800" u="sng" dirty="0"/>
              <a:t> less </a:t>
            </a:r>
            <a:r>
              <a:rPr lang="pl-PL" sz="2800" u="sng" dirty="0" err="1"/>
              <a:t>successful</a:t>
            </a:r>
            <a:r>
              <a:rPr lang="pl-PL" sz="2800" u="sng" dirty="0"/>
              <a:t>. </a:t>
            </a:r>
          </a:p>
          <a:p>
            <a:r>
              <a:rPr lang="pl-PL" sz="2800" dirty="0" err="1"/>
              <a:t>If</a:t>
            </a:r>
            <a:r>
              <a:rPr lang="pl-PL" sz="2800" dirty="0"/>
              <a:t> a </a:t>
            </a:r>
            <a:r>
              <a:rPr lang="pl-PL" sz="2800" u="sng" dirty="0"/>
              <a:t>single </a:t>
            </a:r>
            <a:r>
              <a:rPr lang="pl-PL" sz="2800" u="sng" dirty="0" err="1"/>
              <a:t>author</a:t>
            </a:r>
            <a:r>
              <a:rPr lang="pl-PL" sz="2800" u="sng" dirty="0"/>
              <a:t> </a:t>
            </a:r>
            <a:r>
              <a:rPr lang="pl-PL" sz="2800" u="sng" dirty="0" err="1"/>
              <a:t>undertakes</a:t>
            </a:r>
            <a:r>
              <a:rPr lang="pl-PL" sz="2800" u="sng" dirty="0"/>
              <a:t> </a:t>
            </a:r>
            <a:r>
              <a:rPr lang="pl-PL" sz="2800" u="sng" dirty="0" err="1"/>
              <a:t>such</a:t>
            </a:r>
            <a:r>
              <a:rPr lang="pl-PL" sz="2800" u="sng" dirty="0"/>
              <a:t> </a:t>
            </a:r>
            <a:r>
              <a:rPr lang="pl-PL" sz="2800" u="sng" dirty="0" err="1"/>
              <a:t>an</a:t>
            </a:r>
            <a:r>
              <a:rPr lang="pl-PL" sz="2800" u="sng" dirty="0"/>
              <a:t> </a:t>
            </a:r>
            <a:r>
              <a:rPr lang="pl-PL" sz="2800" u="sng" dirty="0" err="1"/>
              <a:t>enterprise</a:t>
            </a:r>
            <a:r>
              <a:rPr lang="pl-PL" sz="2800" u="sng" dirty="0"/>
              <a:t>, </a:t>
            </a:r>
            <a:r>
              <a:rPr lang="pl-PL" sz="2800" u="sng" dirty="0" err="1"/>
              <a:t>then</a:t>
            </a:r>
            <a:r>
              <a:rPr lang="pl-PL" sz="2800" u="sng" dirty="0"/>
              <a:t> </a:t>
            </a:r>
            <a:r>
              <a:rPr lang="pl-PL" sz="2800" u="sng" dirty="0" err="1"/>
              <a:t>it</a:t>
            </a:r>
            <a:r>
              <a:rPr lang="pl-PL" sz="2800" u="sng" dirty="0"/>
              <a:t> </a:t>
            </a:r>
            <a:r>
              <a:rPr lang="pl-PL" sz="2800" u="sng" dirty="0" err="1"/>
              <a:t>is</a:t>
            </a:r>
            <a:r>
              <a:rPr lang="pl-PL" sz="2800" u="sng" dirty="0"/>
              <a:t> </a:t>
            </a:r>
            <a:r>
              <a:rPr lang="pl-PL" sz="2800" u="sng" dirty="0" err="1"/>
              <a:t>often</a:t>
            </a:r>
            <a:r>
              <a:rPr lang="pl-PL" sz="2800" u="sng" dirty="0"/>
              <a:t> </a:t>
            </a:r>
            <a:r>
              <a:rPr lang="pl-PL" sz="2800" u="sng" dirty="0" err="1"/>
              <a:t>difficult</a:t>
            </a:r>
            <a:r>
              <a:rPr lang="pl-PL" sz="2800" u="sng" dirty="0"/>
              <a:t> for </a:t>
            </a:r>
            <a:r>
              <a:rPr lang="pl-PL" sz="2800" u="sng" dirty="0" err="1"/>
              <a:t>her</a:t>
            </a:r>
            <a:r>
              <a:rPr lang="pl-PL" sz="2800" u="sng" dirty="0"/>
              <a:t> </a:t>
            </a:r>
            <a:r>
              <a:rPr lang="pl-PL" sz="2800" u="sng" dirty="0" err="1"/>
              <a:t>or</a:t>
            </a:r>
            <a:r>
              <a:rPr lang="pl-PL" sz="2800" u="sng" dirty="0"/>
              <a:t> </a:t>
            </a:r>
            <a:r>
              <a:rPr lang="pl-PL" sz="2800" u="sng" dirty="0" err="1"/>
              <a:t>him</a:t>
            </a:r>
            <a:r>
              <a:rPr lang="pl-PL" sz="2800" u="sng" dirty="0"/>
              <a:t> to </a:t>
            </a:r>
            <a:r>
              <a:rPr lang="pl-PL" sz="2800" u="sng" dirty="0" err="1"/>
              <a:t>have</a:t>
            </a:r>
            <a:r>
              <a:rPr lang="pl-PL" sz="2800" u="sng" dirty="0"/>
              <a:t> </a:t>
            </a:r>
            <a:r>
              <a:rPr lang="pl-PL" sz="2800" u="sng" dirty="0" err="1"/>
              <a:t>an</a:t>
            </a:r>
            <a:r>
              <a:rPr lang="pl-PL" sz="2800" u="sng" dirty="0"/>
              <a:t> </a:t>
            </a:r>
            <a:r>
              <a:rPr lang="pl-PL" sz="2800" u="sng" dirty="0" err="1"/>
              <a:t>adequately</a:t>
            </a:r>
            <a:r>
              <a:rPr lang="pl-PL" sz="2800" u="sng" dirty="0"/>
              <a:t> </a:t>
            </a:r>
            <a:r>
              <a:rPr lang="pl-PL" sz="2800" u="sng" dirty="0" err="1"/>
              <a:t>deep</a:t>
            </a:r>
            <a:r>
              <a:rPr lang="pl-PL" sz="2800" u="sng" dirty="0"/>
              <a:t> </a:t>
            </a:r>
            <a:r>
              <a:rPr lang="pl-PL" sz="2800" u="sng" dirty="0" err="1"/>
              <a:t>understanding</a:t>
            </a:r>
            <a:r>
              <a:rPr lang="pl-PL" sz="2800" u="sng" dirty="0"/>
              <a:t> of </a:t>
            </a:r>
            <a:r>
              <a:rPr lang="pl-PL" sz="2800" u="sng" dirty="0" err="1"/>
              <a:t>how</a:t>
            </a:r>
            <a:r>
              <a:rPr lang="pl-PL" sz="2800" u="sng" dirty="0"/>
              <a:t> the </a:t>
            </a:r>
            <a:r>
              <a:rPr lang="pl-PL" sz="2800" u="sng" dirty="0" err="1"/>
              <a:t>governmental</a:t>
            </a:r>
            <a:r>
              <a:rPr lang="pl-PL" sz="2800" u="sng" dirty="0"/>
              <a:t> </a:t>
            </a:r>
            <a:r>
              <a:rPr lang="pl-PL" sz="2800" u="sng" dirty="0" err="1"/>
              <a:t>systems</a:t>
            </a:r>
            <a:r>
              <a:rPr lang="pl-PL" sz="2800" u="sng" dirty="0"/>
              <a:t> of </a:t>
            </a:r>
            <a:r>
              <a:rPr lang="pl-PL" sz="2800" u="sng" dirty="0" err="1"/>
              <a:t>all</a:t>
            </a:r>
            <a:r>
              <a:rPr lang="pl-PL" sz="2800" u="sng" dirty="0"/>
              <a:t> the </a:t>
            </a:r>
            <a:r>
              <a:rPr lang="pl-PL" sz="2800" u="sng" dirty="0" err="1"/>
              <a:t>different</a:t>
            </a:r>
            <a:r>
              <a:rPr lang="pl-PL" sz="2800" u="sng" dirty="0"/>
              <a:t> </a:t>
            </a:r>
            <a:r>
              <a:rPr lang="pl-PL" sz="2800" u="sng" dirty="0" err="1"/>
              <a:t>countries</a:t>
            </a:r>
            <a:r>
              <a:rPr lang="pl-PL" sz="2800" u="sng" dirty="0"/>
              <a:t> </a:t>
            </a:r>
            <a:r>
              <a:rPr lang="pl-PL" sz="2800" u="sng" dirty="0" err="1"/>
              <a:t>work</a:t>
            </a:r>
            <a:r>
              <a:rPr lang="pl-PL" sz="2800" u="sng" dirty="0" smtClean="0"/>
              <a:t>.</a:t>
            </a:r>
            <a:endParaRPr lang="pl-PL" sz="2800" u="sng" dirty="0"/>
          </a:p>
        </p:txBody>
      </p:sp>
      <p:pic>
        <p:nvPicPr>
          <p:cNvPr id="4" name="Obraz 3" descr="Znalezione obrazy dla zapytania logo uniwersytetu wrocławskiego wzór prezentacji"/>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0870"/>
            <a:ext cx="4819650" cy="1543050"/>
          </a:xfrm>
          <a:prstGeom prst="rect">
            <a:avLst/>
          </a:prstGeom>
          <a:noFill/>
          <a:ln>
            <a:noFill/>
          </a:ln>
        </p:spPr>
      </p:pic>
    </p:spTree>
    <p:extLst>
      <p:ext uri="{BB962C8B-B14F-4D97-AF65-F5344CB8AC3E}">
        <p14:creationId xmlns:p14="http://schemas.microsoft.com/office/powerpoint/2010/main" val="2482759822"/>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en-US" sz="3200" dirty="0"/>
              <a:t>In the case of hydrocarbons which are accidentally </a:t>
            </a:r>
            <a:r>
              <a:rPr lang="en-US" sz="3200" u="sng" dirty="0"/>
              <a:t>spilled and cause soil and groundwater contaminatio</a:t>
            </a:r>
            <a:r>
              <a:rPr lang="en-US" sz="3200" dirty="0"/>
              <a:t>n, the Court has held </a:t>
            </a:r>
            <a:r>
              <a:rPr lang="en-US" sz="3200" u="sng" dirty="0"/>
              <a:t>that they do not constitute a product which can be reused without prior processing </a:t>
            </a:r>
            <a:r>
              <a:rPr lang="en-US" sz="3200" dirty="0"/>
              <a:t>(see </a:t>
            </a:r>
            <a:r>
              <a:rPr lang="en-US" sz="3200" i="1" dirty="0"/>
              <a:t>Van der </a:t>
            </a:r>
            <a:r>
              <a:rPr lang="en-US" sz="3200" i="1" dirty="0" err="1"/>
              <a:t>Walle</a:t>
            </a:r>
            <a:r>
              <a:rPr lang="en-US" sz="3200" dirty="0"/>
              <a:t>, paragraph 47</a:t>
            </a:r>
            <a:r>
              <a:rPr lang="en-US" sz="3200" dirty="0" smtClean="0"/>
              <a:t>)</a:t>
            </a: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9873065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3200" dirty="0"/>
          </a:p>
          <a:p>
            <a:r>
              <a:rPr lang="en-US" sz="3200" u="sng" dirty="0"/>
              <a:t>The same conclusion must be reached</a:t>
            </a:r>
            <a:r>
              <a:rPr lang="en-US" sz="3200" dirty="0"/>
              <a:t> in the case of </a:t>
            </a:r>
            <a:r>
              <a:rPr lang="en-US" sz="3200" u="sng" dirty="0"/>
              <a:t>hydrocarbons which are accidentally spilled at sea </a:t>
            </a:r>
            <a:r>
              <a:rPr lang="en-US" sz="3200" dirty="0"/>
              <a:t>and cause pollution of the territorial waters and then the coastline of a Member State</a:t>
            </a:r>
            <a:r>
              <a:rPr lang="en-US" sz="3200" dirty="0" smtClean="0"/>
              <a:t>.</a:t>
            </a: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024986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3200" dirty="0"/>
          </a:p>
          <a:p>
            <a:endParaRPr lang="pl-PL" sz="3200" dirty="0"/>
          </a:p>
          <a:p>
            <a:r>
              <a:rPr lang="en-US" sz="3200" dirty="0"/>
              <a:t>It is common ground that the </a:t>
            </a:r>
            <a:r>
              <a:rPr lang="en-US" sz="3200" u="sng" dirty="0"/>
              <a:t>exploiting or marketing of such hydrocarbons</a:t>
            </a:r>
            <a:r>
              <a:rPr lang="en-US" sz="3200" dirty="0"/>
              <a:t>, spread or forming an emulsion in the water or agglomerated with sediment, </a:t>
            </a:r>
            <a:r>
              <a:rPr lang="en-US" sz="3200" u="sng" dirty="0"/>
              <a:t>is very uncertain or even hypothetical</a:t>
            </a:r>
            <a:endParaRPr lang="pl-PL" sz="3200" u="sng" dirty="0"/>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8101939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3200" dirty="0"/>
          </a:p>
          <a:p>
            <a:endParaRPr lang="pl-PL" sz="3200" dirty="0"/>
          </a:p>
          <a:p>
            <a:r>
              <a:rPr lang="pl-PL" sz="3200" dirty="0"/>
              <a:t>It </a:t>
            </a:r>
            <a:r>
              <a:rPr lang="pl-PL" sz="3200" dirty="0" err="1"/>
              <a:t>follows</a:t>
            </a:r>
            <a:r>
              <a:rPr lang="pl-PL" sz="3200" dirty="0"/>
              <a:t> </a:t>
            </a:r>
            <a:r>
              <a:rPr lang="pl-PL" sz="3200" dirty="0" err="1"/>
              <a:t>that</a:t>
            </a:r>
            <a:r>
              <a:rPr lang="pl-PL" sz="3200" dirty="0"/>
              <a:t> </a:t>
            </a:r>
            <a:r>
              <a:rPr lang="pl-PL" sz="3200" dirty="0" err="1"/>
              <a:t>such</a:t>
            </a:r>
            <a:r>
              <a:rPr lang="pl-PL" sz="3200" dirty="0"/>
              <a:t> </a:t>
            </a:r>
            <a:r>
              <a:rPr lang="pl-PL" sz="3200" dirty="0" err="1"/>
              <a:t>hydrocarbons</a:t>
            </a:r>
            <a:r>
              <a:rPr lang="pl-PL" sz="3200" dirty="0"/>
              <a:t> </a:t>
            </a:r>
            <a:r>
              <a:rPr lang="pl-PL" sz="3200" dirty="0" err="1"/>
              <a:t>accidentally</a:t>
            </a:r>
            <a:r>
              <a:rPr lang="pl-PL" sz="3200" dirty="0"/>
              <a:t> </a:t>
            </a:r>
            <a:r>
              <a:rPr lang="pl-PL" sz="3200" dirty="0" err="1"/>
              <a:t>spilled</a:t>
            </a:r>
            <a:r>
              <a:rPr lang="pl-PL" sz="3200" dirty="0"/>
              <a:t> </a:t>
            </a:r>
            <a:r>
              <a:rPr lang="pl-PL" sz="3200" dirty="0" err="1"/>
              <a:t>at</a:t>
            </a:r>
            <a:r>
              <a:rPr lang="pl-PL" sz="3200" dirty="0"/>
              <a:t> </a:t>
            </a:r>
            <a:r>
              <a:rPr lang="pl-PL" sz="3200" dirty="0" err="1"/>
              <a:t>sea</a:t>
            </a:r>
            <a:r>
              <a:rPr lang="pl-PL" sz="3200" dirty="0"/>
              <a:t> </a:t>
            </a:r>
            <a:r>
              <a:rPr lang="pl-PL" sz="3200" dirty="0" err="1"/>
              <a:t>are</a:t>
            </a:r>
            <a:r>
              <a:rPr lang="pl-PL" sz="3200" dirty="0"/>
              <a:t> to be </a:t>
            </a:r>
            <a:r>
              <a:rPr lang="pl-PL" sz="3200" dirty="0" err="1"/>
              <a:t>regarded</a:t>
            </a:r>
            <a:r>
              <a:rPr lang="pl-PL" sz="3200" dirty="0"/>
              <a:t> as </a:t>
            </a:r>
            <a:r>
              <a:rPr lang="pl-PL" sz="3200" dirty="0" err="1"/>
              <a:t>substances</a:t>
            </a:r>
            <a:r>
              <a:rPr lang="pl-PL" sz="3200" dirty="0"/>
              <a:t> </a:t>
            </a:r>
            <a:r>
              <a:rPr lang="pl-PL" sz="3200" dirty="0" err="1"/>
              <a:t>which</a:t>
            </a:r>
            <a:r>
              <a:rPr lang="pl-PL" sz="3200" dirty="0"/>
              <a:t> the </a:t>
            </a:r>
            <a:r>
              <a:rPr lang="pl-PL" sz="3200" dirty="0" err="1"/>
              <a:t>holder</a:t>
            </a:r>
            <a:r>
              <a:rPr lang="pl-PL" sz="3200" dirty="0"/>
              <a:t> </a:t>
            </a:r>
            <a:r>
              <a:rPr lang="pl-PL" sz="3200" dirty="0" err="1"/>
              <a:t>did</a:t>
            </a:r>
            <a:r>
              <a:rPr lang="pl-PL" sz="3200" dirty="0"/>
              <a:t> not </a:t>
            </a:r>
            <a:r>
              <a:rPr lang="pl-PL" sz="3200" dirty="0" err="1"/>
              <a:t>intend</a:t>
            </a:r>
            <a:r>
              <a:rPr lang="pl-PL" sz="3200" dirty="0"/>
              <a:t> to </a:t>
            </a:r>
            <a:r>
              <a:rPr lang="pl-PL" sz="3200" dirty="0" err="1"/>
              <a:t>produce</a:t>
            </a:r>
            <a:r>
              <a:rPr lang="pl-PL" sz="3200" dirty="0"/>
              <a:t> and </a:t>
            </a:r>
            <a:r>
              <a:rPr lang="pl-PL" sz="3200" dirty="0" err="1"/>
              <a:t>which</a:t>
            </a:r>
            <a:r>
              <a:rPr lang="pl-PL" sz="3200" dirty="0"/>
              <a:t> he ‘</a:t>
            </a:r>
            <a:r>
              <a:rPr lang="pl-PL" sz="3200" dirty="0" err="1"/>
              <a:t>discards</a:t>
            </a:r>
            <a:r>
              <a:rPr lang="pl-PL" sz="3200" dirty="0" smtClean="0"/>
              <a:t>’</a:t>
            </a:r>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7274960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endParaRPr lang="pl-PL" sz="3200" dirty="0"/>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7362001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3200" dirty="0" smtClean="0"/>
              <a:t>NEXT</a:t>
            </a:r>
          </a:p>
          <a:p>
            <a:r>
              <a:rPr lang="pl-PL" sz="3200" dirty="0"/>
              <a:t>‘waste’ </a:t>
            </a:r>
            <a:r>
              <a:rPr lang="pl-PL" sz="3200" dirty="0" err="1"/>
              <a:t>is</a:t>
            </a:r>
            <a:r>
              <a:rPr lang="pl-PL" sz="3200" dirty="0"/>
              <a:t> </a:t>
            </a:r>
            <a:r>
              <a:rPr lang="pl-PL" sz="3200" dirty="0" err="1"/>
              <a:t>regarded</a:t>
            </a:r>
            <a:r>
              <a:rPr lang="pl-PL" sz="3200" dirty="0"/>
              <a:t> as ‘</a:t>
            </a:r>
            <a:r>
              <a:rPr lang="pl-PL" sz="3200" dirty="0" err="1"/>
              <a:t>any</a:t>
            </a:r>
            <a:r>
              <a:rPr lang="pl-PL" sz="3200" dirty="0"/>
              <a:t> </a:t>
            </a:r>
            <a:r>
              <a:rPr lang="pl-PL" sz="3200" dirty="0" err="1"/>
              <a:t>substance</a:t>
            </a:r>
            <a:r>
              <a:rPr lang="pl-PL" sz="3200" dirty="0"/>
              <a:t> </a:t>
            </a:r>
            <a:r>
              <a:rPr lang="pl-PL" sz="3200" dirty="0" err="1"/>
              <a:t>or</a:t>
            </a:r>
            <a:r>
              <a:rPr lang="pl-PL" sz="3200" dirty="0"/>
              <a:t> </a:t>
            </a:r>
            <a:r>
              <a:rPr lang="pl-PL" sz="3200" dirty="0" err="1"/>
              <a:t>object</a:t>
            </a:r>
            <a:r>
              <a:rPr lang="pl-PL" sz="3200" dirty="0"/>
              <a:t> </a:t>
            </a:r>
            <a:r>
              <a:rPr lang="pl-PL" sz="3200" dirty="0" smtClean="0"/>
              <a:t>(</a:t>
            </a:r>
            <a:r>
              <a:rPr lang="mr-IN" sz="3200" dirty="0" smtClean="0"/>
              <a:t>…</a:t>
            </a:r>
            <a:r>
              <a:rPr lang="pl-PL" sz="3200" dirty="0" smtClean="0"/>
              <a:t>) </a:t>
            </a:r>
            <a:r>
              <a:rPr lang="pl-PL" sz="3200" dirty="0" err="1" smtClean="0"/>
              <a:t>which</a:t>
            </a:r>
            <a:r>
              <a:rPr lang="pl-PL" sz="3200" dirty="0" smtClean="0"/>
              <a:t> </a:t>
            </a:r>
            <a:r>
              <a:rPr lang="pl-PL" sz="3200" dirty="0"/>
              <a:t>the </a:t>
            </a:r>
            <a:r>
              <a:rPr lang="pl-PL" sz="3200" dirty="0" err="1"/>
              <a:t>holder</a:t>
            </a:r>
            <a:r>
              <a:rPr lang="pl-PL" sz="3200" dirty="0"/>
              <a:t> </a:t>
            </a:r>
            <a:r>
              <a:rPr lang="pl-PL" sz="3200" dirty="0" err="1"/>
              <a:t>discards</a:t>
            </a:r>
            <a:r>
              <a:rPr lang="pl-PL" sz="3200" dirty="0"/>
              <a:t> </a:t>
            </a:r>
            <a:r>
              <a:rPr lang="pl-PL" sz="3200" dirty="0" err="1"/>
              <a:t>or</a:t>
            </a:r>
            <a:r>
              <a:rPr lang="pl-PL" sz="3200" dirty="0"/>
              <a:t> </a:t>
            </a:r>
            <a:r>
              <a:rPr lang="pl-PL" sz="3200" dirty="0" err="1"/>
              <a:t>intends</a:t>
            </a:r>
            <a:r>
              <a:rPr lang="pl-PL" sz="3200" dirty="0"/>
              <a:t> </a:t>
            </a:r>
            <a:r>
              <a:rPr lang="pl-PL" sz="3200" dirty="0" err="1"/>
              <a:t>or</a:t>
            </a:r>
            <a:r>
              <a:rPr lang="pl-PL" sz="3200" dirty="0"/>
              <a:t> </a:t>
            </a:r>
            <a:r>
              <a:rPr lang="pl-PL" sz="3200" u="sng" dirty="0" err="1"/>
              <a:t>is</a:t>
            </a:r>
            <a:r>
              <a:rPr lang="pl-PL" sz="3200" u="sng" dirty="0"/>
              <a:t> </a:t>
            </a:r>
            <a:r>
              <a:rPr lang="pl-PL" sz="3200" u="sng" dirty="0" err="1"/>
              <a:t>required</a:t>
            </a:r>
            <a:r>
              <a:rPr lang="pl-PL" sz="3200" u="sng" dirty="0"/>
              <a:t> to </a:t>
            </a:r>
            <a:r>
              <a:rPr lang="pl-PL" sz="3200" u="sng" dirty="0" err="1"/>
              <a:t>discard</a:t>
            </a:r>
            <a:r>
              <a:rPr lang="pl-PL" sz="3200" dirty="0"/>
              <a:t>’</a:t>
            </a:r>
            <a:r>
              <a:rPr lang="pl-PL" sz="3200" dirty="0" smtClean="0"/>
              <a:t>.</a:t>
            </a:r>
          </a:p>
          <a:p>
            <a:r>
              <a:rPr lang="pl-PL" sz="3200" dirty="0" err="1"/>
              <a:t>legal</a:t>
            </a:r>
            <a:r>
              <a:rPr lang="pl-PL" sz="3200" dirty="0"/>
              <a:t> </a:t>
            </a:r>
            <a:r>
              <a:rPr lang="pl-PL" sz="3200" dirty="0" err="1"/>
              <a:t>obligation</a:t>
            </a:r>
            <a:endParaRPr lang="pl-PL" sz="3200" dirty="0" smtClean="0"/>
          </a:p>
          <a:p>
            <a:endParaRPr lang="pl-PL" sz="3200" dirty="0"/>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2456232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800" dirty="0" smtClean="0"/>
              <a:t>Materials </a:t>
            </a:r>
            <a:r>
              <a:rPr lang="pl-PL" sz="2800" dirty="0" err="1"/>
              <a:t>such</a:t>
            </a:r>
            <a:r>
              <a:rPr lang="pl-PL" sz="2800" dirty="0"/>
              <a:t> as </a:t>
            </a:r>
            <a:r>
              <a:rPr lang="pl-PL" sz="2800" u="sng" dirty="0" err="1"/>
              <a:t>meat</a:t>
            </a:r>
            <a:r>
              <a:rPr lang="pl-PL" sz="2800" u="sng" dirty="0"/>
              <a:t>-and-</a:t>
            </a:r>
            <a:r>
              <a:rPr lang="pl-PL" sz="2800" u="sng" dirty="0" err="1"/>
              <a:t>bone</a:t>
            </a:r>
            <a:r>
              <a:rPr lang="pl-PL" sz="2800" u="sng" dirty="0"/>
              <a:t> </a:t>
            </a:r>
            <a:r>
              <a:rPr lang="pl-PL" sz="2800" u="sng" dirty="0" err="1"/>
              <a:t>meal</a:t>
            </a:r>
            <a:r>
              <a:rPr lang="pl-PL" sz="2800" u="sng" dirty="0"/>
              <a:t> </a:t>
            </a:r>
            <a:r>
              <a:rPr lang="pl-PL" sz="2800" u="sng" dirty="0" err="1"/>
              <a:t>can</a:t>
            </a:r>
            <a:r>
              <a:rPr lang="pl-PL" sz="2800" u="sng" dirty="0"/>
              <a:t> be </a:t>
            </a:r>
            <a:r>
              <a:rPr lang="pl-PL" sz="2800" u="sng" dirty="0" err="1"/>
              <a:t>classified</a:t>
            </a:r>
            <a:r>
              <a:rPr lang="pl-PL" sz="2800" u="sng" dirty="0"/>
              <a:t> as waste in </a:t>
            </a:r>
            <a:r>
              <a:rPr lang="pl-PL" sz="2800" u="sng" dirty="0" err="1"/>
              <a:t>view</a:t>
            </a:r>
            <a:r>
              <a:rPr lang="pl-PL" sz="2800" u="sng" dirty="0"/>
              <a:t> of the </a:t>
            </a:r>
            <a:r>
              <a:rPr lang="pl-PL" sz="2800" u="sng" dirty="0" err="1"/>
              <a:t>requirements</a:t>
            </a:r>
            <a:r>
              <a:rPr lang="pl-PL" sz="2800" u="sng" dirty="0"/>
              <a:t> </a:t>
            </a:r>
            <a:r>
              <a:rPr lang="pl-PL" sz="2800" u="sng" dirty="0" err="1"/>
              <a:t>imposed</a:t>
            </a:r>
            <a:r>
              <a:rPr lang="pl-PL" sz="2800" dirty="0"/>
              <a:t>, as </a:t>
            </a:r>
            <a:r>
              <a:rPr lang="pl-PL" sz="2800" dirty="0" err="1"/>
              <a:t>regards</a:t>
            </a:r>
            <a:r>
              <a:rPr lang="pl-PL" sz="2800" dirty="0"/>
              <a:t> </a:t>
            </a:r>
            <a:r>
              <a:rPr lang="pl-PL" sz="2800" dirty="0" err="1"/>
              <a:t>animal</a:t>
            </a:r>
            <a:r>
              <a:rPr lang="pl-PL" sz="2800" dirty="0"/>
              <a:t> by-products, by the </a:t>
            </a:r>
            <a:r>
              <a:rPr lang="pl-PL" sz="2800" dirty="0" err="1"/>
              <a:t>provisions</a:t>
            </a:r>
            <a:r>
              <a:rPr lang="pl-PL" sz="2800" dirty="0"/>
              <a:t> of </a:t>
            </a:r>
            <a:r>
              <a:rPr lang="pl-PL" sz="2800" dirty="0" err="1"/>
              <a:t>Regulation</a:t>
            </a:r>
            <a:r>
              <a:rPr lang="pl-PL" sz="2800" dirty="0"/>
              <a:t> No 1774/2002. </a:t>
            </a:r>
          </a:p>
          <a:p>
            <a:r>
              <a:rPr lang="pl-PL" sz="2800" dirty="0" smtClean="0"/>
              <a:t>The </a:t>
            </a:r>
            <a:r>
              <a:rPr lang="pl-PL" sz="2800" dirty="0" err="1"/>
              <a:t>relevance</a:t>
            </a:r>
            <a:r>
              <a:rPr lang="pl-PL" sz="2800" dirty="0"/>
              <a:t> of </a:t>
            </a:r>
            <a:r>
              <a:rPr lang="pl-PL" sz="2800" dirty="0" err="1"/>
              <a:t>those</a:t>
            </a:r>
            <a:r>
              <a:rPr lang="pl-PL" sz="2800" dirty="0"/>
              <a:t> </a:t>
            </a:r>
            <a:r>
              <a:rPr lang="pl-PL" sz="2800" dirty="0" err="1"/>
              <a:t>provisions</a:t>
            </a:r>
            <a:r>
              <a:rPr lang="pl-PL" sz="2800" dirty="0"/>
              <a:t> </a:t>
            </a:r>
            <a:r>
              <a:rPr lang="pl-PL" sz="2800" dirty="0" err="1"/>
              <a:t>must</a:t>
            </a:r>
            <a:r>
              <a:rPr lang="pl-PL" sz="2800" dirty="0"/>
              <a:t> </a:t>
            </a:r>
            <a:r>
              <a:rPr lang="pl-PL" sz="2800" dirty="0" err="1"/>
              <a:t>therefore</a:t>
            </a:r>
            <a:r>
              <a:rPr lang="pl-PL" sz="2800" dirty="0"/>
              <a:t> be </a:t>
            </a:r>
            <a:r>
              <a:rPr lang="pl-PL" sz="2800" dirty="0" err="1"/>
              <a:t>examined</a:t>
            </a:r>
            <a:r>
              <a:rPr lang="pl-PL" sz="2800" dirty="0"/>
              <a:t> and </a:t>
            </a:r>
            <a:r>
              <a:rPr lang="pl-PL" sz="2800" dirty="0" err="1"/>
              <a:t>it</a:t>
            </a:r>
            <a:r>
              <a:rPr lang="pl-PL" sz="2800" dirty="0"/>
              <a:t> </a:t>
            </a:r>
            <a:r>
              <a:rPr lang="pl-PL" sz="2800" dirty="0" err="1"/>
              <a:t>must</a:t>
            </a:r>
            <a:r>
              <a:rPr lang="pl-PL" sz="2800" dirty="0"/>
              <a:t> be </a:t>
            </a:r>
            <a:r>
              <a:rPr lang="pl-PL" sz="2800" dirty="0" err="1"/>
              <a:t>considered</a:t>
            </a:r>
            <a:r>
              <a:rPr lang="pl-PL" sz="2800" dirty="0"/>
              <a:t>, in </a:t>
            </a:r>
            <a:r>
              <a:rPr lang="pl-PL" sz="2800" dirty="0" err="1"/>
              <a:t>particular</a:t>
            </a:r>
            <a:r>
              <a:rPr lang="pl-PL" sz="2800" dirty="0"/>
              <a:t>, </a:t>
            </a:r>
            <a:r>
              <a:rPr lang="pl-PL" sz="2800" u="sng" dirty="0" err="1"/>
              <a:t>whether</a:t>
            </a:r>
            <a:r>
              <a:rPr lang="pl-PL" sz="2800" u="sng" dirty="0"/>
              <a:t> a </a:t>
            </a:r>
            <a:r>
              <a:rPr lang="pl-PL" sz="2800" u="sng" dirty="0" err="1"/>
              <a:t>requirement</a:t>
            </a:r>
            <a:r>
              <a:rPr lang="pl-PL" sz="2800" u="sng" dirty="0"/>
              <a:t> to </a:t>
            </a:r>
            <a:r>
              <a:rPr lang="pl-PL" sz="2800" u="sng" dirty="0" err="1"/>
              <a:t>discard</a:t>
            </a:r>
            <a:r>
              <a:rPr lang="pl-PL" sz="2800" u="sng" dirty="0"/>
              <a:t> </a:t>
            </a:r>
            <a:r>
              <a:rPr lang="pl-PL" sz="2800" u="sng" dirty="0" err="1"/>
              <a:t>meat</a:t>
            </a:r>
            <a:r>
              <a:rPr lang="pl-PL" sz="2800" u="sng" dirty="0"/>
              <a:t>-and-</a:t>
            </a:r>
            <a:r>
              <a:rPr lang="pl-PL" sz="2800" u="sng" dirty="0" err="1"/>
              <a:t>bone</a:t>
            </a:r>
            <a:r>
              <a:rPr lang="pl-PL" sz="2800" u="sng" dirty="0"/>
              <a:t> </a:t>
            </a:r>
            <a:r>
              <a:rPr lang="pl-PL" sz="2800" u="sng" dirty="0" err="1"/>
              <a:t>meal</a:t>
            </a:r>
            <a:r>
              <a:rPr lang="pl-PL" sz="2800" u="sng" dirty="0"/>
              <a:t> </a:t>
            </a:r>
            <a:r>
              <a:rPr lang="pl-PL" sz="2800" u="sng" dirty="0" err="1"/>
              <a:t>can</a:t>
            </a:r>
            <a:r>
              <a:rPr lang="pl-PL" sz="2800" u="sng" dirty="0"/>
              <a:t> be </a:t>
            </a:r>
            <a:r>
              <a:rPr lang="pl-PL" sz="2800" u="sng" dirty="0" err="1"/>
              <a:t>inferred</a:t>
            </a:r>
            <a:r>
              <a:rPr lang="pl-PL" sz="2800" u="sng" dirty="0"/>
              <a:t> from </a:t>
            </a:r>
            <a:r>
              <a:rPr lang="pl-PL" sz="2800" u="sng" dirty="0" err="1"/>
              <a:t>them</a:t>
            </a:r>
            <a:r>
              <a:rPr lang="pl-PL" sz="2800" dirty="0"/>
              <a:t>.</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5166779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2800" dirty="0" err="1"/>
              <a:t>If</a:t>
            </a:r>
            <a:r>
              <a:rPr lang="pl-PL" sz="2800" dirty="0"/>
              <a:t> </a:t>
            </a:r>
            <a:r>
              <a:rPr lang="pl-PL" sz="2800" u="sng" dirty="0" err="1"/>
              <a:t>that</a:t>
            </a:r>
            <a:r>
              <a:rPr lang="pl-PL" sz="2800" u="sng" dirty="0"/>
              <a:t> </a:t>
            </a:r>
            <a:r>
              <a:rPr lang="pl-PL" sz="2800" u="sng" dirty="0" err="1"/>
              <a:t>meat</a:t>
            </a:r>
            <a:r>
              <a:rPr lang="pl-PL" sz="2800" u="sng" dirty="0"/>
              <a:t>-and-</a:t>
            </a:r>
            <a:r>
              <a:rPr lang="pl-PL" sz="2800" u="sng" dirty="0" err="1"/>
              <a:t>bone</a:t>
            </a:r>
            <a:r>
              <a:rPr lang="pl-PL" sz="2800" u="sng" dirty="0"/>
              <a:t> </a:t>
            </a:r>
            <a:r>
              <a:rPr lang="pl-PL" sz="2800" u="sng" dirty="0" err="1"/>
              <a:t>meal</a:t>
            </a:r>
            <a:r>
              <a:rPr lang="pl-PL" sz="2800" u="sng" dirty="0"/>
              <a:t> </a:t>
            </a:r>
            <a:r>
              <a:rPr lang="pl-PL" sz="2800" u="sng" dirty="0" err="1"/>
              <a:t>contains</a:t>
            </a:r>
            <a:r>
              <a:rPr lang="pl-PL" sz="2800" u="sng" dirty="0"/>
              <a:t> </a:t>
            </a:r>
            <a:r>
              <a:rPr lang="pl-PL" sz="2800" u="sng" dirty="0" err="1"/>
              <a:t>specified</a:t>
            </a:r>
            <a:r>
              <a:rPr lang="pl-PL" sz="2800" u="sng" dirty="0"/>
              <a:t> </a:t>
            </a:r>
            <a:r>
              <a:rPr lang="pl-PL" sz="2800" u="sng" dirty="0" err="1"/>
              <a:t>risk</a:t>
            </a:r>
            <a:r>
              <a:rPr lang="pl-PL" sz="2800" u="sng" dirty="0"/>
              <a:t> </a:t>
            </a:r>
            <a:r>
              <a:rPr lang="pl-PL" sz="2800" u="sng" dirty="0" err="1"/>
              <a:t>material</a:t>
            </a:r>
            <a:r>
              <a:rPr lang="pl-PL" sz="2800" u="sng" dirty="0"/>
              <a:t>, </a:t>
            </a:r>
            <a:r>
              <a:rPr lang="pl-PL" sz="2800" u="sng" dirty="0" err="1"/>
              <a:t>it</a:t>
            </a:r>
            <a:r>
              <a:rPr lang="pl-PL" sz="2800" u="sng" dirty="0"/>
              <a:t> </a:t>
            </a:r>
            <a:r>
              <a:rPr lang="pl-PL" sz="2800" u="sng" dirty="0" err="1"/>
              <a:t>must</a:t>
            </a:r>
            <a:r>
              <a:rPr lang="pl-PL" sz="2800" u="sng" dirty="0"/>
              <a:t> be </a:t>
            </a:r>
            <a:r>
              <a:rPr lang="pl-PL" sz="2800" u="sng" dirty="0" err="1"/>
              <a:t>classified</a:t>
            </a:r>
            <a:r>
              <a:rPr lang="pl-PL" sz="2800" u="sng" dirty="0"/>
              <a:t> as ‘</a:t>
            </a:r>
            <a:r>
              <a:rPr lang="pl-PL" sz="2800" u="sng" dirty="0" err="1"/>
              <a:t>Category</a:t>
            </a:r>
            <a:r>
              <a:rPr lang="pl-PL" sz="2800" u="sng" dirty="0"/>
              <a:t> 1 </a:t>
            </a:r>
            <a:r>
              <a:rPr lang="pl-PL" sz="2800" u="sng" dirty="0" err="1"/>
              <a:t>material</a:t>
            </a:r>
            <a:r>
              <a:rPr lang="pl-PL" sz="2800" u="sng" dirty="0"/>
              <a:t>’ </a:t>
            </a:r>
            <a:r>
              <a:rPr lang="pl-PL" sz="2800" dirty="0" err="1"/>
              <a:t>within</a:t>
            </a:r>
            <a:r>
              <a:rPr lang="pl-PL" sz="2800" dirty="0"/>
              <a:t> the </a:t>
            </a:r>
            <a:r>
              <a:rPr lang="pl-PL" sz="2800" dirty="0" err="1"/>
              <a:t>meaning</a:t>
            </a:r>
            <a:r>
              <a:rPr lang="pl-PL" sz="2800" dirty="0"/>
              <a:t> of </a:t>
            </a:r>
            <a:r>
              <a:rPr lang="pl-PL" sz="2800" dirty="0" err="1"/>
              <a:t>Article</a:t>
            </a:r>
            <a:r>
              <a:rPr lang="pl-PL" sz="2800" dirty="0"/>
              <a:t> 4(1)(b)(i) of </a:t>
            </a:r>
            <a:r>
              <a:rPr lang="pl-PL" sz="2800" dirty="0" err="1"/>
              <a:t>Regulation</a:t>
            </a:r>
            <a:r>
              <a:rPr lang="pl-PL" sz="2800" dirty="0"/>
              <a:t> No 1774/2002. </a:t>
            </a:r>
            <a:endParaRPr lang="pl-PL" sz="2800" dirty="0" smtClean="0"/>
          </a:p>
          <a:p>
            <a:r>
              <a:rPr lang="pl-PL" sz="2800" dirty="0" smtClean="0"/>
              <a:t>In </a:t>
            </a:r>
            <a:r>
              <a:rPr lang="pl-PL" sz="2800" dirty="0" err="1"/>
              <a:t>accordance</a:t>
            </a:r>
            <a:r>
              <a:rPr lang="pl-PL" sz="2800" dirty="0"/>
              <a:t> with </a:t>
            </a:r>
            <a:r>
              <a:rPr lang="pl-PL" sz="2800" dirty="0" err="1"/>
              <a:t>that</a:t>
            </a:r>
            <a:r>
              <a:rPr lang="pl-PL" sz="2800" dirty="0"/>
              <a:t> </a:t>
            </a:r>
            <a:r>
              <a:rPr lang="pl-PL" sz="2800" dirty="0" err="1"/>
              <a:t>provision</a:t>
            </a:r>
            <a:r>
              <a:rPr lang="pl-PL" sz="2800" dirty="0"/>
              <a:t>, </a:t>
            </a:r>
            <a:r>
              <a:rPr lang="pl-PL" sz="2800" u="sng" dirty="0" err="1"/>
              <a:t>Category</a:t>
            </a:r>
            <a:r>
              <a:rPr lang="pl-PL" sz="2800" u="sng" dirty="0"/>
              <a:t> 1 </a:t>
            </a:r>
            <a:r>
              <a:rPr lang="pl-PL" sz="2800" u="sng" dirty="0" err="1"/>
              <a:t>material</a:t>
            </a:r>
            <a:r>
              <a:rPr lang="pl-PL" sz="2800" u="sng" dirty="0"/>
              <a:t> </a:t>
            </a:r>
            <a:r>
              <a:rPr lang="pl-PL" sz="2800" u="sng" dirty="0" err="1"/>
              <a:t>is</a:t>
            </a:r>
            <a:r>
              <a:rPr lang="pl-PL" sz="2800" u="sng" dirty="0"/>
              <a:t> to </a:t>
            </a:r>
            <a:r>
              <a:rPr lang="pl-PL" sz="2800" u="sng" dirty="0" err="1"/>
              <a:t>comprise</a:t>
            </a:r>
            <a:r>
              <a:rPr lang="pl-PL" sz="2800" u="sng" dirty="0"/>
              <a:t> </a:t>
            </a:r>
            <a:r>
              <a:rPr lang="pl-PL" sz="2800" u="sng" dirty="0" err="1"/>
              <a:t>specified</a:t>
            </a:r>
            <a:r>
              <a:rPr lang="pl-PL" sz="2800" u="sng" dirty="0"/>
              <a:t> </a:t>
            </a:r>
            <a:r>
              <a:rPr lang="pl-PL" sz="2800" u="sng" dirty="0" err="1"/>
              <a:t>risk</a:t>
            </a:r>
            <a:r>
              <a:rPr lang="pl-PL" sz="2800" u="sng" dirty="0"/>
              <a:t> </a:t>
            </a:r>
            <a:r>
              <a:rPr lang="pl-PL" sz="2800" u="sng" dirty="0" err="1"/>
              <a:t>material</a:t>
            </a:r>
            <a:r>
              <a:rPr lang="pl-PL" sz="2800" u="sng" dirty="0"/>
              <a:t> </a:t>
            </a:r>
            <a:r>
              <a:rPr lang="pl-PL" sz="2800" u="sng" dirty="0" err="1"/>
              <a:t>or</a:t>
            </a:r>
            <a:r>
              <a:rPr lang="pl-PL" sz="2800" u="sng" dirty="0"/>
              <a:t> </a:t>
            </a:r>
            <a:r>
              <a:rPr lang="pl-PL" sz="2800" u="sng" dirty="0" err="1"/>
              <a:t>any</a:t>
            </a:r>
            <a:r>
              <a:rPr lang="pl-PL" sz="2800" u="sng" dirty="0"/>
              <a:t> </a:t>
            </a:r>
            <a:r>
              <a:rPr lang="pl-PL" sz="2800" u="sng" dirty="0" err="1"/>
              <a:t>material</a:t>
            </a:r>
            <a:r>
              <a:rPr lang="pl-PL" sz="2800" u="sng" dirty="0"/>
              <a:t> </a:t>
            </a:r>
            <a:r>
              <a:rPr lang="pl-PL" sz="2800" u="sng" dirty="0" err="1"/>
              <a:t>containing</a:t>
            </a:r>
            <a:r>
              <a:rPr lang="pl-PL" sz="2800" u="sng" dirty="0"/>
              <a:t> </a:t>
            </a:r>
            <a:r>
              <a:rPr lang="pl-PL" sz="2800" u="sng" dirty="0" err="1"/>
              <a:t>such</a:t>
            </a:r>
            <a:r>
              <a:rPr lang="pl-PL" sz="2800" u="sng" dirty="0"/>
              <a:t> </a:t>
            </a:r>
            <a:r>
              <a:rPr lang="pl-PL" sz="2800" u="sng" dirty="0" err="1"/>
              <a:t>material</a:t>
            </a:r>
            <a:r>
              <a:rPr lang="pl-PL" sz="2800" dirty="0"/>
              <a:t>.</a:t>
            </a:r>
            <a:endParaRPr lang="pl-PL" sz="2800" dirty="0" smtClean="0"/>
          </a:p>
          <a:p>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1667675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4294967295"/>
          </p:nvPr>
        </p:nvSpPr>
        <p:spPr>
          <a:xfrm>
            <a:off x="1259632" y="188640"/>
            <a:ext cx="6400800" cy="5229200"/>
          </a:xfrm>
          <a:prstGeom prst="rect">
            <a:avLst/>
          </a:prstGeom>
        </p:spPr>
        <p:txBody>
          <a:bodyPr>
            <a:noAutofit/>
          </a:bodyPr>
          <a:lstStyle/>
          <a:p>
            <a:r>
              <a:rPr lang="pl-PL" sz="3200" dirty="0" err="1" smtClean="0"/>
              <a:t>Therefore</a:t>
            </a:r>
            <a:r>
              <a:rPr lang="pl-PL" sz="3200" dirty="0" smtClean="0"/>
              <a:t>, </a:t>
            </a:r>
            <a:r>
              <a:rPr lang="pl-PL" sz="3200" dirty="0" err="1" smtClean="0"/>
              <a:t>that</a:t>
            </a:r>
            <a:r>
              <a:rPr lang="pl-PL" sz="3200" dirty="0" smtClean="0"/>
              <a:t> </a:t>
            </a:r>
            <a:r>
              <a:rPr lang="pl-PL" sz="3200" dirty="0" err="1" smtClean="0"/>
              <a:t>meat</a:t>
            </a:r>
            <a:r>
              <a:rPr lang="pl-PL" sz="3200" dirty="0" smtClean="0"/>
              <a:t>-and-</a:t>
            </a:r>
            <a:r>
              <a:rPr lang="pl-PL" sz="3200" dirty="0" err="1" smtClean="0"/>
              <a:t>bone</a:t>
            </a:r>
            <a:r>
              <a:rPr lang="pl-PL" sz="3200" dirty="0" smtClean="0"/>
              <a:t> </a:t>
            </a:r>
            <a:r>
              <a:rPr lang="pl-PL" sz="3200" dirty="0" err="1" smtClean="0"/>
              <a:t>meal</a:t>
            </a:r>
            <a:r>
              <a:rPr lang="pl-PL" sz="3200" dirty="0" smtClean="0"/>
              <a:t>, </a:t>
            </a:r>
            <a:r>
              <a:rPr lang="pl-PL" sz="3200" dirty="0" err="1" smtClean="0"/>
              <a:t>if</a:t>
            </a:r>
            <a:r>
              <a:rPr lang="pl-PL" sz="3200" dirty="0" smtClean="0"/>
              <a:t> </a:t>
            </a:r>
            <a:r>
              <a:rPr lang="pl-PL" sz="3200" dirty="0" err="1" smtClean="0"/>
              <a:t>it</a:t>
            </a:r>
            <a:r>
              <a:rPr lang="pl-PL" sz="3200" dirty="0" smtClean="0"/>
              <a:t> </a:t>
            </a:r>
            <a:r>
              <a:rPr lang="pl-PL" sz="3200" dirty="0" err="1" smtClean="0"/>
              <a:t>contains</a:t>
            </a:r>
            <a:r>
              <a:rPr lang="pl-PL" sz="3200" dirty="0" smtClean="0"/>
              <a:t> </a:t>
            </a:r>
            <a:r>
              <a:rPr lang="pl-PL" sz="3200" dirty="0" err="1" smtClean="0"/>
              <a:t>such</a:t>
            </a:r>
            <a:r>
              <a:rPr lang="pl-PL" sz="3200" dirty="0" smtClean="0"/>
              <a:t> </a:t>
            </a:r>
            <a:r>
              <a:rPr lang="pl-PL" sz="3200" dirty="0" err="1" smtClean="0"/>
              <a:t>material</a:t>
            </a:r>
            <a:r>
              <a:rPr lang="pl-PL" sz="3200" dirty="0" smtClean="0"/>
              <a:t>, </a:t>
            </a:r>
            <a:r>
              <a:rPr lang="pl-PL" sz="3200" dirty="0" err="1" smtClean="0"/>
              <a:t>must</a:t>
            </a:r>
            <a:r>
              <a:rPr lang="pl-PL" sz="3200" dirty="0" smtClean="0"/>
              <a:t> be </a:t>
            </a:r>
            <a:r>
              <a:rPr lang="pl-PL" sz="3200" dirty="0" err="1" smtClean="0"/>
              <a:t>regarded</a:t>
            </a:r>
            <a:r>
              <a:rPr lang="pl-PL" sz="3200" dirty="0" smtClean="0"/>
              <a:t> as a </a:t>
            </a:r>
            <a:r>
              <a:rPr lang="pl-PL" sz="3200" dirty="0" err="1" smtClean="0"/>
              <a:t>substance</a:t>
            </a:r>
            <a:r>
              <a:rPr lang="pl-PL" sz="3200" dirty="0" smtClean="0"/>
              <a:t> </a:t>
            </a:r>
          </a:p>
          <a:p>
            <a:r>
              <a:rPr lang="pl-PL" sz="3200" dirty="0" err="1" smtClean="0"/>
              <a:t>which</a:t>
            </a:r>
            <a:r>
              <a:rPr lang="pl-PL" sz="3200" dirty="0" smtClean="0"/>
              <a:t> the </a:t>
            </a:r>
            <a:r>
              <a:rPr lang="pl-PL" sz="3200" dirty="0" err="1" smtClean="0"/>
              <a:t>holder</a:t>
            </a:r>
            <a:r>
              <a:rPr lang="pl-PL" sz="3200" dirty="0" smtClean="0"/>
              <a:t> </a:t>
            </a:r>
            <a:r>
              <a:rPr lang="pl-PL" sz="3200" dirty="0" err="1" smtClean="0"/>
              <a:t>is</a:t>
            </a:r>
            <a:r>
              <a:rPr lang="pl-PL" sz="3200" dirty="0" smtClean="0"/>
              <a:t> </a:t>
            </a:r>
            <a:r>
              <a:rPr lang="pl-PL" sz="3200" dirty="0" err="1" smtClean="0"/>
              <a:t>required</a:t>
            </a:r>
            <a:r>
              <a:rPr lang="pl-PL" sz="3200" dirty="0" smtClean="0"/>
              <a:t> to ‘</a:t>
            </a:r>
            <a:r>
              <a:rPr lang="pl-PL" sz="3200" dirty="0" err="1" smtClean="0"/>
              <a:t>discard</a:t>
            </a:r>
            <a:r>
              <a:rPr lang="pl-PL" sz="3200" dirty="0" smtClean="0"/>
              <a:t>’ </a:t>
            </a:r>
            <a:r>
              <a:rPr lang="pl-PL" sz="3200" dirty="0" err="1" smtClean="0"/>
              <a:t>within</a:t>
            </a:r>
            <a:r>
              <a:rPr lang="pl-PL" sz="3200" dirty="0" smtClean="0"/>
              <a:t> the </a:t>
            </a:r>
            <a:r>
              <a:rPr lang="pl-PL" sz="3200" dirty="0" err="1" smtClean="0"/>
              <a:t>meaning</a:t>
            </a:r>
            <a:r>
              <a:rPr lang="pl-PL" sz="3200" dirty="0" smtClean="0"/>
              <a:t> of </a:t>
            </a:r>
            <a:r>
              <a:rPr lang="pl-PL" sz="3200" dirty="0" err="1" smtClean="0"/>
              <a:t>Article</a:t>
            </a:r>
            <a:r>
              <a:rPr lang="pl-PL" sz="3200" dirty="0" smtClean="0"/>
              <a:t> 1(a) of Directive 75/442 and, </a:t>
            </a:r>
            <a:r>
              <a:rPr lang="pl-PL" sz="3200" dirty="0" err="1" smtClean="0"/>
              <a:t>therefore</a:t>
            </a:r>
            <a:r>
              <a:rPr lang="pl-PL" sz="3200" dirty="0" smtClean="0"/>
              <a:t>, as waste</a:t>
            </a: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63549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Origin</a:t>
            </a:r>
            <a:r>
              <a:rPr lang="pl-PL" dirty="0" smtClean="0"/>
              <a:t> and development </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en-US" dirty="0" smtClean="0"/>
              <a:t>National movements for environmental</a:t>
            </a:r>
            <a:r>
              <a:rPr lang="pl-PL" dirty="0" smtClean="0"/>
              <a:t> </a:t>
            </a:r>
            <a:r>
              <a:rPr lang="en-US" dirty="0" smtClean="0"/>
              <a:t>protection and conservation, resulting in national environmental laws in a few states by the</a:t>
            </a:r>
            <a:r>
              <a:rPr lang="pl-PL" dirty="0" smtClean="0"/>
              <a:t> </a:t>
            </a:r>
            <a:r>
              <a:rPr lang="en-US" dirty="0" smtClean="0"/>
              <a:t>end of the 1960s and early 1970s, were followed by regional conservation efforts made by</a:t>
            </a:r>
            <a:r>
              <a:rPr lang="pl-PL" dirty="0" smtClean="0"/>
              <a:t> </a:t>
            </a:r>
            <a:r>
              <a:rPr lang="en-US" dirty="0" smtClean="0"/>
              <a:t>several </a:t>
            </a:r>
            <a:r>
              <a:rPr lang="en-US" dirty="0" err="1" smtClean="0"/>
              <a:t>industrialised</a:t>
            </a:r>
            <a:r>
              <a:rPr lang="en-US" dirty="0" smtClean="0"/>
              <a:t> nations and ultimately preceded cooperation on a global scale. </a:t>
            </a:r>
            <a:endParaRPr lang="pl-PL" dirty="0" smtClean="0"/>
          </a:p>
          <a:p>
            <a:pPr algn="just"/>
            <a:r>
              <a:rPr lang="en-US" dirty="0" smtClean="0"/>
              <a:t>Until the late 1960s, most international agreements aimed at protecting the environment served</a:t>
            </a:r>
            <a:r>
              <a:rPr lang="pl-PL" dirty="0" smtClean="0"/>
              <a:t> </a:t>
            </a:r>
            <a:r>
              <a:rPr lang="pl-PL" dirty="0" err="1" smtClean="0"/>
              <a:t>narrowly</a:t>
            </a:r>
            <a:r>
              <a:rPr lang="pl-PL" dirty="0" smtClean="0"/>
              <a:t> </a:t>
            </a:r>
            <a:r>
              <a:rPr lang="pl-PL" dirty="0" err="1" smtClean="0"/>
              <a:t>defined</a:t>
            </a:r>
            <a:r>
              <a:rPr lang="pl-PL" dirty="0" smtClean="0"/>
              <a:t> </a:t>
            </a:r>
            <a:r>
              <a:rPr lang="pl-PL" dirty="0" err="1" smtClean="0"/>
              <a:t>utilitarian</a:t>
            </a:r>
            <a:r>
              <a:rPr lang="pl-PL" dirty="0" smtClean="0"/>
              <a:t> </a:t>
            </a:r>
            <a:r>
              <a:rPr lang="pl-PL" dirty="0" err="1" smtClean="0"/>
              <a:t>purposes</a:t>
            </a:r>
            <a:r>
              <a:rPr lang="pl-PL" dirty="0" smtClean="0"/>
              <a:t>. </a:t>
            </a:r>
          </a:p>
          <a:p>
            <a:pPr algn="just"/>
            <a:r>
              <a:rPr lang="en-US" dirty="0" smtClean="0"/>
              <a:t>The United Nations (UN) Conference on the Human Environment, held in Stockholm</a:t>
            </a:r>
            <a:r>
              <a:rPr lang="pl-PL" dirty="0" smtClean="0"/>
              <a:t> </a:t>
            </a:r>
            <a:r>
              <a:rPr lang="en-US" dirty="0" smtClean="0"/>
              <a:t>in </a:t>
            </a:r>
            <a:r>
              <a:rPr lang="en-US" b="1" dirty="0" smtClean="0"/>
              <a:t>1972</a:t>
            </a:r>
            <a:r>
              <a:rPr lang="en-US" dirty="0" smtClean="0"/>
              <a:t>, gave legitimacy to environmental policy as a universal concern among nations. </a:t>
            </a:r>
            <a:endParaRPr lang="pl-PL" dirty="0" smtClean="0"/>
          </a:p>
          <a:p>
            <a:pPr algn="just"/>
            <a:r>
              <a:rPr lang="en-US" dirty="0" smtClean="0"/>
              <a:t>International efforts before the Stockholm </a:t>
            </a:r>
            <a:r>
              <a:rPr lang="pl-PL" dirty="0" smtClean="0"/>
              <a:t>Co</a:t>
            </a:r>
            <a:r>
              <a:rPr lang="en-US" dirty="0" err="1" smtClean="0"/>
              <a:t>nference</a:t>
            </a:r>
            <a:r>
              <a:rPr lang="en-US" dirty="0" smtClean="0"/>
              <a:t> were mostly focused on resource</a:t>
            </a:r>
            <a:r>
              <a:rPr lang="pl-PL" dirty="0" smtClean="0"/>
              <a:t> </a:t>
            </a:r>
            <a:r>
              <a:rPr lang="en-US" dirty="0" smtClean="0"/>
              <a:t>conservation, for strategic and economic reasons. </a:t>
            </a:r>
            <a:endParaRPr lang="pl-PL" dirty="0" smtClean="0"/>
          </a:p>
          <a:p>
            <a:pPr algn="just"/>
            <a:r>
              <a:rPr lang="pl-PL" dirty="0" err="1" smtClean="0"/>
              <a:t>It</a:t>
            </a:r>
            <a:r>
              <a:rPr lang="en-US" dirty="0" smtClean="0"/>
              <a:t> became</a:t>
            </a:r>
            <a:r>
              <a:rPr lang="pl-PL" dirty="0" smtClean="0"/>
              <a:t> </a:t>
            </a:r>
            <a:r>
              <a:rPr lang="en-US" dirty="0" smtClean="0"/>
              <a:t>clear that </a:t>
            </a:r>
            <a:r>
              <a:rPr lang="en-US" dirty="0" err="1" smtClean="0"/>
              <a:t>transboundary</a:t>
            </a:r>
            <a:r>
              <a:rPr lang="en-US" dirty="0" smtClean="0"/>
              <a:t> environmental problems had to be addressed by the world community in order to find effective solutions. </a:t>
            </a:r>
            <a:endParaRPr lang="pl-PL" dirty="0" smtClean="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a:xfrm>
            <a:off x="457200" y="1219200"/>
            <a:ext cx="8229600" cy="5638800"/>
          </a:xfrm>
        </p:spPr>
        <p:txBody>
          <a:bodyPr>
            <a:normAutofit lnSpcReduction="10000"/>
          </a:bodyPr>
          <a:lstStyle/>
          <a:p>
            <a:r>
              <a:rPr lang="pl-PL" sz="3200" u="sng" dirty="0" err="1"/>
              <a:t>Comparatists</a:t>
            </a:r>
            <a:r>
              <a:rPr lang="pl-PL" sz="3200" u="sng" dirty="0"/>
              <a:t> </a:t>
            </a:r>
            <a:r>
              <a:rPr lang="pl-PL" sz="3200" u="sng" dirty="0" err="1"/>
              <a:t>often</a:t>
            </a:r>
            <a:r>
              <a:rPr lang="pl-PL" sz="3200" u="sng" dirty="0"/>
              <a:t> </a:t>
            </a:r>
            <a:r>
              <a:rPr lang="pl-PL" sz="3200" u="sng" dirty="0" err="1"/>
              <a:t>act</a:t>
            </a:r>
            <a:r>
              <a:rPr lang="pl-PL" sz="3200" u="sng" dirty="0"/>
              <a:t> </a:t>
            </a:r>
            <a:r>
              <a:rPr lang="pl-PL" sz="3200" u="sng" dirty="0" err="1"/>
              <a:t>like</a:t>
            </a:r>
            <a:r>
              <a:rPr lang="pl-PL" sz="3200" u="sng" dirty="0"/>
              <a:t> </a:t>
            </a:r>
            <a:r>
              <a:rPr lang="pl-PL" sz="3200" u="sng" dirty="0" err="1"/>
              <a:t>tourists</a:t>
            </a:r>
            <a:r>
              <a:rPr lang="pl-PL" sz="3200" u="sng" dirty="0"/>
              <a:t> </a:t>
            </a:r>
            <a:r>
              <a:rPr lang="pl-PL" sz="3200" u="sng" dirty="0" err="1"/>
              <a:t>who</a:t>
            </a:r>
            <a:r>
              <a:rPr lang="pl-PL" sz="3200" u="sng" dirty="0"/>
              <a:t> </a:t>
            </a:r>
            <a:r>
              <a:rPr lang="pl-PL" sz="3200" u="sng" dirty="0" err="1"/>
              <a:t>visit</a:t>
            </a:r>
            <a:r>
              <a:rPr lang="pl-PL" sz="3200" u="sng" dirty="0"/>
              <a:t> </a:t>
            </a:r>
            <a:r>
              <a:rPr lang="pl-PL" sz="3200" dirty="0"/>
              <a:t>a </a:t>
            </a:r>
            <a:r>
              <a:rPr lang="pl-PL" sz="3200" u="sng" dirty="0" err="1"/>
              <a:t>foreign</a:t>
            </a:r>
            <a:r>
              <a:rPr lang="pl-PL" sz="3200" u="sng" dirty="0"/>
              <a:t> </a:t>
            </a:r>
            <a:r>
              <a:rPr lang="pl-PL" sz="3200" u="sng" dirty="0" err="1"/>
              <a:t>city</a:t>
            </a:r>
            <a:r>
              <a:rPr lang="pl-PL" sz="3200" u="sng" dirty="0"/>
              <a:t> </a:t>
            </a:r>
            <a:r>
              <a:rPr lang="pl-PL" sz="3200" dirty="0"/>
              <a:t>and </a:t>
            </a:r>
            <a:r>
              <a:rPr lang="pl-PL" sz="3200" u="sng" dirty="0"/>
              <a:t>
</a:t>
            </a:r>
            <a:r>
              <a:rPr lang="pl-PL" sz="3200" u="sng" dirty="0" err="1"/>
              <a:t>notice</a:t>
            </a:r>
            <a:r>
              <a:rPr lang="pl-PL" sz="3200" u="sng" dirty="0"/>
              <a:t> </a:t>
            </a:r>
            <a:r>
              <a:rPr lang="pl-PL" sz="3200" u="sng" dirty="0" err="1"/>
              <a:t>that</a:t>
            </a:r>
            <a:r>
              <a:rPr lang="pl-PL" sz="3200" u="sng" dirty="0"/>
              <a:t> </a:t>
            </a:r>
            <a:r>
              <a:rPr lang="pl-PL" sz="3200" u="sng" dirty="0" err="1"/>
              <a:t>things</a:t>
            </a:r>
            <a:r>
              <a:rPr lang="pl-PL" sz="3200" u="sng" dirty="0"/>
              <a:t> </a:t>
            </a:r>
            <a:r>
              <a:rPr lang="pl-PL" sz="3200" u="sng" dirty="0" err="1"/>
              <a:t>are</a:t>
            </a:r>
            <a:r>
              <a:rPr lang="pl-PL" sz="3200" u="sng" dirty="0"/>
              <a:t> </a:t>
            </a:r>
            <a:r>
              <a:rPr lang="pl-PL" sz="3200" u="sng" dirty="0" err="1"/>
              <a:t>differen</a:t>
            </a:r>
            <a:r>
              <a:rPr lang="pl-PL" sz="3200" dirty="0" err="1"/>
              <a:t>t</a:t>
            </a:r>
            <a:r>
              <a:rPr lang="pl-PL" sz="3200" dirty="0"/>
              <a:t>, be </a:t>
            </a:r>
            <a:r>
              <a:rPr lang="pl-PL" sz="3200" dirty="0" err="1"/>
              <a:t>it</a:t>
            </a:r>
            <a:r>
              <a:rPr lang="pl-PL" sz="3200" dirty="0"/>
              <a:t> to </a:t>
            </a:r>
            <a:r>
              <a:rPr lang="pl-PL" sz="3200" dirty="0" err="1"/>
              <a:t>some</a:t>
            </a:r>
            <a:r>
              <a:rPr lang="pl-PL" sz="3200" dirty="0"/>
              <a:t> </a:t>
            </a:r>
            <a:r>
              <a:rPr lang="pl-PL" sz="3200" dirty="0" err="1"/>
              <a:t>extent</a:t>
            </a:r>
            <a:r>
              <a:rPr lang="pl-PL" sz="3200" dirty="0"/>
              <a:t> </a:t>
            </a:r>
            <a:r>
              <a:rPr lang="pl-PL" sz="3200" dirty="0" err="1"/>
              <a:t>similar</a:t>
            </a:r>
            <a:r>
              <a:rPr lang="pl-PL" sz="3200" dirty="0"/>
              <a:t> </a:t>
            </a:r>
            <a:r>
              <a:rPr lang="pl-PL" sz="3200" dirty="0" err="1"/>
              <a:t>too</a:t>
            </a:r>
            <a:r>
              <a:rPr lang="pl-PL" sz="3200" dirty="0"/>
              <a:t>,</a:t>
            </a:r>
            <a:r>
              <a:rPr lang="pl-PL" sz="3200" u="sng" dirty="0"/>
              <a:t> </a:t>
            </a:r>
            <a:endParaRPr lang="pl-PL" sz="3200" u="sng" dirty="0" smtClean="0"/>
          </a:p>
          <a:p>
            <a:r>
              <a:rPr lang="pl-PL" sz="3200" u="sng" dirty="0" err="1" smtClean="0"/>
              <a:t>compared</a:t>
            </a:r>
            <a:r>
              <a:rPr lang="pl-PL" sz="3200" u="sng" dirty="0" smtClean="0"/>
              <a:t> </a:t>
            </a:r>
            <a:r>
              <a:rPr lang="pl-PL" sz="3200" u="sng" dirty="0"/>
              <a:t>to </a:t>
            </a:r>
            <a:r>
              <a:rPr lang="pl-PL" sz="3200" u="sng" dirty="0" err="1"/>
              <a:t>their</a:t>
            </a:r>
            <a:r>
              <a:rPr lang="pl-PL" sz="3200" u="sng" dirty="0"/>
              <a:t> </a:t>
            </a:r>
            <a:r>
              <a:rPr lang="pl-PL" sz="3200" u="sng" dirty="0" err="1"/>
              <a:t>home-town</a:t>
            </a:r>
            <a:r>
              <a:rPr lang="pl-PL" sz="3200" u="sng" dirty="0"/>
              <a:t>. 
</a:t>
            </a:r>
            <a:r>
              <a:rPr lang="pl-PL" sz="3200" u="sng" dirty="0" err="1"/>
              <a:t>After</a:t>
            </a:r>
            <a:r>
              <a:rPr lang="pl-PL" sz="3200" u="sng" dirty="0"/>
              <a:t> </a:t>
            </a:r>
            <a:r>
              <a:rPr lang="pl-PL" sz="3200" u="sng" dirty="0" err="1"/>
              <a:t>their</a:t>
            </a:r>
            <a:r>
              <a:rPr lang="pl-PL" sz="3200" u="sng" dirty="0"/>
              <a:t> </a:t>
            </a:r>
            <a:r>
              <a:rPr lang="pl-PL" sz="3200" u="sng" dirty="0" err="1"/>
              <a:t>visit</a:t>
            </a:r>
            <a:r>
              <a:rPr lang="pl-PL" sz="3200" u="sng" dirty="0"/>
              <a:t> </a:t>
            </a:r>
            <a:r>
              <a:rPr lang="pl-PL" sz="3200" u="sng" dirty="0" err="1"/>
              <a:t>they</a:t>
            </a:r>
            <a:r>
              <a:rPr lang="pl-PL" sz="3200" u="sng" dirty="0"/>
              <a:t> </a:t>
            </a:r>
            <a:r>
              <a:rPr lang="pl-PL" sz="3200" u="sng" dirty="0" err="1"/>
              <a:t>will</a:t>
            </a:r>
            <a:r>
              <a:rPr lang="pl-PL" sz="3200" u="sng" dirty="0"/>
              <a:t> be </a:t>
            </a:r>
            <a:r>
              <a:rPr lang="pl-PL" sz="3200" u="sng" dirty="0" err="1"/>
              <a:t>able</a:t>
            </a:r>
            <a:r>
              <a:rPr lang="pl-PL" sz="3200" u="sng" dirty="0"/>
              <a:t> to </a:t>
            </a:r>
            <a:r>
              <a:rPr lang="pl-PL" sz="3200" u="sng" dirty="0" err="1"/>
              <a:t>describe</a:t>
            </a:r>
            <a:r>
              <a:rPr lang="pl-PL" sz="3200" u="sng" dirty="0"/>
              <a:t> </a:t>
            </a:r>
            <a:r>
              <a:rPr lang="pl-PL" sz="3200" u="sng" dirty="0" err="1"/>
              <a:t>what</a:t>
            </a:r>
            <a:r>
              <a:rPr lang="pl-PL" sz="3200" u="sng" dirty="0"/>
              <a:t> </a:t>
            </a:r>
            <a:r>
              <a:rPr lang="pl-PL" sz="3200" u="sng" dirty="0" err="1"/>
              <a:t>they</a:t>
            </a:r>
            <a:r>
              <a:rPr lang="pl-PL" sz="3200" u="sng" dirty="0"/>
              <a:t> </a:t>
            </a:r>
            <a:r>
              <a:rPr lang="pl-PL" sz="3200" u="sng" dirty="0" err="1"/>
              <a:t>have</a:t>
            </a:r>
            <a:r>
              <a:rPr lang="pl-PL" sz="3200" u="sng" dirty="0"/>
              <a:t> </a:t>
            </a:r>
            <a:r>
              <a:rPr lang="pl-PL" sz="3200" u="sng" dirty="0" err="1"/>
              <a:t>seen</a:t>
            </a:r>
            <a:r>
              <a:rPr lang="pl-PL" sz="3200" u="sng" dirty="0"/>
              <a:t> to </a:t>
            </a:r>
            <a:r>
              <a:rPr lang="pl-PL" sz="3200" u="sng" dirty="0" err="1"/>
              <a:t>their</a:t>
            </a:r>
            <a:r>
              <a:rPr lang="pl-PL" sz="3200" u="sng" dirty="0"/>
              <a:t> family and </a:t>
            </a:r>
            <a:r>
              <a:rPr lang="pl-PL" sz="3200" u="sng" dirty="0" err="1"/>
              <a:t>friends</a:t>
            </a:r>
            <a:r>
              <a:rPr lang="pl-PL" sz="3200" u="sng" dirty="0"/>
              <a:t> </a:t>
            </a:r>
            <a:r>
              <a:rPr lang="pl-PL" sz="3200" u="sng" dirty="0" err="1"/>
              <a:t>at</a:t>
            </a:r>
            <a:r>
              <a:rPr lang="pl-PL" sz="3200" u="sng" dirty="0"/>
              <a:t> </a:t>
            </a:r>
            <a:r>
              <a:rPr lang="pl-PL" sz="3200" u="sng" dirty="0" err="1" smtClean="0"/>
              <a:t>hom</a:t>
            </a:r>
            <a:r>
              <a:rPr lang="pl-PL" sz="3200" dirty="0" err="1" smtClean="0"/>
              <a:t>e</a:t>
            </a:r>
            <a:endParaRPr lang="pl-PL" sz="3200" dirty="0" smtClean="0"/>
          </a:p>
          <a:p>
            <a:r>
              <a:rPr lang="pl-PL" sz="3200" u="sng" dirty="0" err="1" smtClean="0"/>
              <a:t>Comparative</a:t>
            </a:r>
            <a:r>
              <a:rPr lang="pl-PL" sz="3200" u="sng" dirty="0" smtClean="0"/>
              <a:t> </a:t>
            </a:r>
            <a:r>
              <a:rPr lang="pl-PL" sz="3200" u="sng" dirty="0" err="1"/>
              <a:t>researchers</a:t>
            </a:r>
            <a:r>
              <a:rPr lang="pl-PL" sz="3200" u="sng" dirty="0"/>
              <a:t> </a:t>
            </a:r>
            <a:r>
              <a:rPr lang="pl-PL" sz="3200" u="sng" dirty="0" err="1"/>
              <a:t>should</a:t>
            </a:r>
            <a:r>
              <a:rPr lang="pl-PL" sz="3200" u="sng" dirty="0"/>
              <a:t> </a:t>
            </a:r>
            <a:r>
              <a:rPr lang="pl-PL" sz="3200" u="sng" dirty="0" err="1"/>
              <a:t>become</a:t>
            </a:r>
            <a:r>
              <a:rPr lang="pl-PL" sz="3200" u="sng" dirty="0"/>
              <a:t> </a:t>
            </a:r>
            <a:r>
              <a:rPr lang="pl-PL" sz="3200" u="sng" dirty="0" err="1"/>
              <a:t>professionals</a:t>
            </a:r>
            <a:r>
              <a:rPr lang="pl-PL" sz="3200" u="sng" dirty="0"/>
              <a:t> </a:t>
            </a:r>
            <a:r>
              <a:rPr lang="pl-PL" sz="3200" u="sng" dirty="0" err="1"/>
              <a:t>rather</a:t>
            </a:r>
            <a:r>
              <a:rPr lang="pl-PL" sz="3200" u="sng" dirty="0"/>
              <a:t> </a:t>
            </a:r>
            <a:r>
              <a:rPr lang="pl-PL" sz="3200" u="sng" dirty="0" err="1"/>
              <a:t>than</a:t>
            </a:r>
            <a:r>
              <a:rPr lang="pl-PL" sz="3200" u="sng" dirty="0"/>
              <a:t> be </a:t>
            </a:r>
            <a:r>
              <a:rPr lang="pl-PL" sz="3200" u="sng" dirty="0" err="1"/>
              <a:t>touri</a:t>
            </a:r>
            <a:r>
              <a:rPr lang="pl-PL" sz="3200" dirty="0" err="1"/>
              <a:t>sts</a:t>
            </a:r>
            <a:endParaRPr lang="pl-PL" sz="3200" dirty="0"/>
          </a:p>
          <a:p>
            <a:r>
              <a:rPr lang="pl-PL" dirty="0"/>
              <a:t>
</a:t>
            </a:r>
          </a:p>
        </p:txBody>
      </p:sp>
    </p:spTree>
    <p:extLst>
      <p:ext uri="{BB962C8B-B14F-4D97-AF65-F5344CB8AC3E}">
        <p14:creationId xmlns:p14="http://schemas.microsoft.com/office/powerpoint/2010/main" val="1108823391"/>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endParaRPr lang="pl-PL" dirty="0"/>
          </a:p>
        </p:txBody>
      </p:sp>
      <p:sp>
        <p:nvSpPr>
          <p:cNvPr id="3" name="Symbol zastępczy zawartości 2"/>
          <p:cNvSpPr>
            <a:spLocks noGrp="1"/>
          </p:cNvSpPr>
          <p:nvPr>
            <p:ph sz="quarter" idx="1"/>
          </p:nvPr>
        </p:nvSpPr>
        <p:spPr/>
        <p:txBody>
          <a:bodyPr>
            <a:normAutofit/>
          </a:bodyPr>
          <a:lstStyle/>
          <a:p>
            <a:r>
              <a:rPr lang="en-GB" dirty="0" smtClean="0"/>
              <a:t>The beginnings </a:t>
            </a:r>
            <a:endParaRPr lang="pl-PL" dirty="0" smtClean="0"/>
          </a:p>
          <a:p>
            <a:r>
              <a:rPr lang="en-GB" dirty="0" smtClean="0"/>
              <a:t>The contemporary approach</a:t>
            </a:r>
            <a:r>
              <a:rPr lang="pl-PL" dirty="0" smtClean="0"/>
              <a:t>:</a:t>
            </a:r>
          </a:p>
          <a:p>
            <a:r>
              <a:rPr lang="pl-PL" dirty="0" smtClean="0"/>
              <a:t>1/ </a:t>
            </a:r>
            <a:r>
              <a:rPr lang="pl-PL" dirty="0" err="1" smtClean="0"/>
              <a:t>the</a:t>
            </a:r>
            <a:r>
              <a:rPr lang="pl-PL" dirty="0" smtClean="0"/>
              <a:t> first </a:t>
            </a:r>
            <a:r>
              <a:rPr lang="pl-PL" dirty="0" err="1" smtClean="0"/>
              <a:t>phase</a:t>
            </a:r>
            <a:r>
              <a:rPr lang="pl-PL" dirty="0" smtClean="0"/>
              <a:t> – </a:t>
            </a:r>
            <a:r>
              <a:rPr lang="pl-PL" dirty="0" err="1" smtClean="0"/>
              <a:t>the</a:t>
            </a:r>
            <a:r>
              <a:rPr lang="pl-PL" dirty="0" smtClean="0"/>
              <a:t> </a:t>
            </a:r>
            <a:r>
              <a:rPr lang="pl-PL" dirty="0" err="1" smtClean="0"/>
              <a:t>end</a:t>
            </a:r>
            <a:r>
              <a:rPr lang="pl-PL" dirty="0" smtClean="0"/>
              <a:t> of </a:t>
            </a:r>
            <a:r>
              <a:rPr lang="pl-PL" dirty="0" err="1" smtClean="0"/>
              <a:t>the</a:t>
            </a:r>
            <a:r>
              <a:rPr lang="pl-PL" dirty="0" smtClean="0"/>
              <a:t> 19th</a:t>
            </a:r>
            <a:r>
              <a:rPr lang="en-US" dirty="0" smtClean="0"/>
              <a:t> century</a:t>
            </a:r>
            <a:r>
              <a:rPr lang="pl-PL" dirty="0" smtClean="0"/>
              <a:t> – 1930s </a:t>
            </a:r>
          </a:p>
          <a:p>
            <a:r>
              <a:rPr lang="pl-PL" dirty="0" smtClean="0"/>
              <a:t>2/ </a:t>
            </a:r>
            <a:r>
              <a:rPr lang="pl-PL" dirty="0" err="1" smtClean="0"/>
              <a:t>the</a:t>
            </a:r>
            <a:r>
              <a:rPr lang="pl-PL" dirty="0" smtClean="0"/>
              <a:t> </a:t>
            </a:r>
            <a:r>
              <a:rPr lang="pl-PL" dirty="0" err="1" smtClean="0"/>
              <a:t>second</a:t>
            </a:r>
            <a:r>
              <a:rPr lang="pl-PL" dirty="0" smtClean="0"/>
              <a:t> </a:t>
            </a:r>
            <a:r>
              <a:rPr lang="pl-PL" dirty="0" err="1" smtClean="0"/>
              <a:t>phase</a:t>
            </a:r>
            <a:r>
              <a:rPr lang="pl-PL" dirty="0" smtClean="0"/>
              <a:t> – </a:t>
            </a:r>
            <a:r>
              <a:rPr lang="pl-PL" dirty="0" err="1" smtClean="0"/>
              <a:t>after</a:t>
            </a:r>
            <a:r>
              <a:rPr lang="pl-PL" dirty="0" smtClean="0"/>
              <a:t> </a:t>
            </a:r>
            <a:r>
              <a:rPr lang="pl-PL" dirty="0" err="1" smtClean="0"/>
              <a:t>the</a:t>
            </a:r>
            <a:r>
              <a:rPr lang="pl-PL" dirty="0" smtClean="0"/>
              <a:t> </a:t>
            </a:r>
            <a:r>
              <a:rPr lang="pl-PL" dirty="0" err="1" smtClean="0"/>
              <a:t>Second</a:t>
            </a:r>
            <a:r>
              <a:rPr lang="pl-PL" dirty="0" smtClean="0"/>
              <a:t>  </a:t>
            </a:r>
            <a:r>
              <a:rPr lang="pl-PL" dirty="0" err="1" smtClean="0"/>
              <a:t>World</a:t>
            </a:r>
            <a:r>
              <a:rPr lang="pl-PL" dirty="0" smtClean="0"/>
              <a:t> War – 1989 </a:t>
            </a:r>
          </a:p>
          <a:p>
            <a:r>
              <a:rPr lang="pl-PL" dirty="0" smtClean="0"/>
              <a:t>3/ </a:t>
            </a:r>
            <a:r>
              <a:rPr lang="pl-PL" dirty="0" err="1" smtClean="0"/>
              <a:t>the</a:t>
            </a:r>
            <a:r>
              <a:rPr lang="pl-PL" dirty="0" smtClean="0"/>
              <a:t> third </a:t>
            </a:r>
            <a:r>
              <a:rPr lang="pl-PL" dirty="0" err="1" smtClean="0"/>
              <a:t>phase</a:t>
            </a:r>
            <a:r>
              <a:rPr lang="pl-PL" dirty="0" smtClean="0"/>
              <a:t> - 1989- 2001</a:t>
            </a:r>
          </a:p>
          <a:p>
            <a:r>
              <a:rPr lang="pl-PL" dirty="0" smtClean="0"/>
              <a:t>4/ </a:t>
            </a:r>
            <a:r>
              <a:rPr lang="pl-PL" dirty="0" err="1" smtClean="0"/>
              <a:t>the</a:t>
            </a:r>
            <a:r>
              <a:rPr lang="pl-PL" dirty="0" smtClean="0"/>
              <a:t> </a:t>
            </a:r>
            <a:r>
              <a:rPr lang="pl-PL" dirty="0" err="1" smtClean="0"/>
              <a:t>fourth</a:t>
            </a:r>
            <a:r>
              <a:rPr lang="pl-PL" dirty="0" smtClean="0"/>
              <a:t> </a:t>
            </a:r>
            <a:r>
              <a:rPr lang="pl-PL" dirty="0" err="1" smtClean="0"/>
              <a:t>phase</a:t>
            </a:r>
            <a:r>
              <a:rPr lang="pl-PL" dirty="0" smtClean="0"/>
              <a:t>- 2001- </a:t>
            </a:r>
            <a:r>
              <a:rPr lang="pl-PL" dirty="0" err="1" smtClean="0"/>
              <a:t>till</a:t>
            </a:r>
            <a:r>
              <a:rPr lang="pl-PL" dirty="0" smtClean="0"/>
              <a:t> </a:t>
            </a:r>
            <a:r>
              <a:rPr lang="pl-PL" dirty="0" err="1" smtClean="0"/>
              <a:t>date</a:t>
            </a:r>
            <a:endParaRPr lang="pl-PL" dirty="0" smtClean="0"/>
          </a:p>
          <a:p>
            <a:endParaRPr lang="pl-PL"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 </a:t>
            </a:r>
            <a:r>
              <a:rPr lang="pl-PL" dirty="0" err="1" smtClean="0"/>
              <a:t>the</a:t>
            </a:r>
            <a:r>
              <a:rPr lang="pl-PL" dirty="0" smtClean="0"/>
              <a:t> </a:t>
            </a:r>
            <a:r>
              <a:rPr lang="pl-PL" dirty="0" err="1" smtClean="0"/>
              <a:t>beginnings</a:t>
            </a:r>
            <a:r>
              <a:rPr lang="pl-PL" dirty="0" smtClean="0"/>
              <a:t> </a:t>
            </a:r>
            <a:endParaRPr lang="pl-PL" dirty="0"/>
          </a:p>
        </p:txBody>
      </p:sp>
      <p:sp>
        <p:nvSpPr>
          <p:cNvPr id="3" name="Symbol zastępczy zawartości 2"/>
          <p:cNvSpPr>
            <a:spLocks noGrp="1"/>
          </p:cNvSpPr>
          <p:nvPr>
            <p:ph sz="quarter" idx="1"/>
          </p:nvPr>
        </p:nvSpPr>
        <p:spPr/>
        <p:txBody>
          <a:bodyPr/>
          <a:lstStyle/>
          <a:p>
            <a:r>
              <a:rPr lang="en-GB" dirty="0" smtClean="0"/>
              <a:t>The beginnings of environmental protection law were linked with </a:t>
            </a:r>
            <a:r>
              <a:rPr lang="en-GB" b="1" dirty="0" smtClean="0"/>
              <a:t>economic and commercial </a:t>
            </a:r>
            <a:r>
              <a:rPr lang="en-GB" dirty="0" smtClean="0"/>
              <a:t>values.</a:t>
            </a:r>
            <a:endParaRPr lang="pl-PL" dirty="0" smtClean="0"/>
          </a:p>
          <a:p>
            <a:r>
              <a:rPr lang="en-GB" dirty="0" smtClean="0"/>
              <a:t>royal hunting regalia</a:t>
            </a:r>
            <a:endParaRPr lang="pl-PL" dirty="0" smtClean="0"/>
          </a:p>
          <a:p>
            <a:r>
              <a:rPr lang="pl-PL" dirty="0" smtClean="0"/>
              <a:t>e</a:t>
            </a:r>
            <a:r>
              <a:rPr lang="en-GB" dirty="0" err="1" smtClean="0"/>
              <a:t>lements</a:t>
            </a:r>
            <a:r>
              <a:rPr lang="en-GB" dirty="0" smtClean="0"/>
              <a:t> of protection of fish, trees and mineral deposits</a:t>
            </a:r>
            <a:endParaRPr lang="pl-PL" dirty="0" smtClean="0"/>
          </a:p>
          <a:p>
            <a:r>
              <a:rPr lang="en-GB" dirty="0" smtClean="0"/>
              <a:t>harvesting honey </a:t>
            </a:r>
            <a:endParaRPr lang="pl-PL" dirty="0" smtClean="0"/>
          </a:p>
          <a:p>
            <a:r>
              <a:rPr lang="en-GB" dirty="0" smtClean="0"/>
              <a:t>mining rights</a:t>
            </a:r>
            <a:endParaRPr lang="pl-PL" dirty="0" smtClean="0"/>
          </a:p>
          <a:p>
            <a:endParaRPr lang="pl-PL"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t>
            </a:r>
            <a:r>
              <a:rPr lang="pl-PL" dirty="0" err="1" smtClean="0"/>
              <a:t>the</a:t>
            </a:r>
            <a:r>
              <a:rPr lang="pl-PL" dirty="0" smtClean="0"/>
              <a:t> </a:t>
            </a:r>
            <a:r>
              <a:rPr lang="pl-PL" dirty="0" err="1" smtClean="0"/>
              <a:t>beginnings</a:t>
            </a:r>
            <a:r>
              <a:rPr lang="pl-PL" dirty="0" smtClean="0"/>
              <a:t> </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smtClean="0"/>
              <a:t>King </a:t>
            </a:r>
            <a:r>
              <a:rPr lang="en-US" dirty="0" smtClean="0"/>
              <a:t>Boleslaw </a:t>
            </a:r>
            <a:r>
              <a:rPr lang="en-US" dirty="0" err="1" smtClean="0"/>
              <a:t>Chrobry</a:t>
            </a:r>
            <a:r>
              <a:rPr lang="en-US" dirty="0" smtClean="0"/>
              <a:t> </a:t>
            </a:r>
            <a:r>
              <a:rPr lang="pl-PL" dirty="0" smtClean="0"/>
              <a:t> - </a:t>
            </a:r>
            <a:r>
              <a:rPr lang="en-US" dirty="0" smtClean="0"/>
              <a:t>the prohibition of hunting beavers</a:t>
            </a:r>
            <a:r>
              <a:rPr lang="pl-PL" dirty="0" smtClean="0"/>
              <a:t>; </a:t>
            </a:r>
            <a:r>
              <a:rPr lang="en-US" dirty="0" smtClean="0"/>
              <a:t> </a:t>
            </a:r>
            <a:endParaRPr lang="pl-PL" dirty="0" smtClean="0"/>
          </a:p>
          <a:p>
            <a:r>
              <a:rPr lang="en-US" dirty="0" smtClean="0"/>
              <a:t>King </a:t>
            </a:r>
            <a:r>
              <a:rPr lang="en-US" dirty="0" err="1" smtClean="0"/>
              <a:t>Kazimierz</a:t>
            </a:r>
            <a:r>
              <a:rPr lang="en-US" dirty="0" smtClean="0"/>
              <a:t> </a:t>
            </a:r>
            <a:r>
              <a:rPr lang="en-US" dirty="0" err="1" smtClean="0"/>
              <a:t>Wielki</a:t>
            </a:r>
            <a:r>
              <a:rPr lang="en-US" dirty="0" smtClean="0"/>
              <a:t>, in the </a:t>
            </a:r>
            <a:r>
              <a:rPr lang="en-US" dirty="0" err="1" smtClean="0"/>
              <a:t>Piotrków-Wiślica</a:t>
            </a:r>
            <a:r>
              <a:rPr lang="en-US" dirty="0" smtClean="0"/>
              <a:t> Statutes</a:t>
            </a:r>
            <a:r>
              <a:rPr lang="pl-PL" dirty="0" smtClean="0"/>
              <a:t> - </a:t>
            </a:r>
            <a:r>
              <a:rPr lang="en-US" dirty="0" smtClean="0"/>
              <a:t> ordered the protection of forests, </a:t>
            </a:r>
            <a:endParaRPr lang="pl-PL" dirty="0" smtClean="0"/>
          </a:p>
          <a:p>
            <a:r>
              <a:rPr lang="pl-PL" dirty="0" smtClean="0"/>
              <a:t>King </a:t>
            </a:r>
            <a:r>
              <a:rPr lang="en-US" dirty="0" err="1" smtClean="0"/>
              <a:t>Wladyslaw</a:t>
            </a:r>
            <a:r>
              <a:rPr lang="en-US" dirty="0" smtClean="0"/>
              <a:t> </a:t>
            </a:r>
            <a:r>
              <a:rPr lang="en-US" dirty="0" err="1" smtClean="0"/>
              <a:t>Jagiello</a:t>
            </a:r>
            <a:r>
              <a:rPr lang="en-US" dirty="0" smtClean="0"/>
              <a:t> </a:t>
            </a:r>
            <a:r>
              <a:rPr lang="pl-PL" dirty="0" smtClean="0"/>
              <a:t>- </a:t>
            </a:r>
            <a:r>
              <a:rPr lang="en-US" dirty="0" smtClean="0"/>
              <a:t>in 1423 introduced to the Warta Statute provisions on the protection of yew and “large animals” and wild game protection periods. </a:t>
            </a:r>
            <a:endParaRPr lang="pl-PL" dirty="0" smtClean="0"/>
          </a:p>
          <a:p>
            <a:r>
              <a:rPr lang="en-US" dirty="0" smtClean="0"/>
              <a:t>The dukes of </a:t>
            </a:r>
            <a:r>
              <a:rPr lang="en-US" dirty="0" err="1" smtClean="0"/>
              <a:t>Mazovia</a:t>
            </a:r>
            <a:r>
              <a:rPr lang="en-US" dirty="0" smtClean="0"/>
              <a:t> took special care of aurochs, and they even set up a special guard to protect </a:t>
            </a:r>
            <a:r>
              <a:rPr lang="pl-PL" dirty="0" err="1" smtClean="0"/>
              <a:t>them</a:t>
            </a:r>
            <a:r>
              <a:rPr lang="en-US" dirty="0" smtClean="0"/>
              <a:t>.</a:t>
            </a:r>
            <a:endParaRPr lang="pl-PL" dirty="0" smtClean="0"/>
          </a:p>
          <a:p>
            <a:r>
              <a:rPr lang="en-US" dirty="0" smtClean="0"/>
              <a:t> King </a:t>
            </a:r>
            <a:r>
              <a:rPr lang="en-US" dirty="0" err="1" smtClean="0"/>
              <a:t>Zygmunt</a:t>
            </a:r>
            <a:r>
              <a:rPr lang="en-US" dirty="0" smtClean="0"/>
              <a:t> I, in the Statute of Lithuania (1523), took protection over, </a:t>
            </a:r>
            <a:r>
              <a:rPr lang="en-US" i="1" dirty="0" smtClean="0"/>
              <a:t>inter alia</a:t>
            </a:r>
            <a:r>
              <a:rPr lang="en-US" dirty="0" smtClean="0"/>
              <a:t>, bison, aurochs, beaver, falcon and swan.</a:t>
            </a:r>
            <a:endParaRPr lang="pl-PL" dirty="0" smtClean="0"/>
          </a:p>
          <a:p>
            <a:pPr algn="just"/>
            <a:endParaRPr lang="pl-PL"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 </a:t>
            </a:r>
            <a:br>
              <a:rPr lang="pl-PL" dirty="0" smtClean="0"/>
            </a:br>
            <a:r>
              <a:rPr lang="en-GB" b="1" dirty="0" smtClean="0"/>
              <a:t> </a:t>
            </a:r>
            <a:r>
              <a:rPr lang="pl-PL" dirty="0" smtClean="0"/>
              <a:t>t</a:t>
            </a:r>
            <a:r>
              <a:rPr lang="en-GB" dirty="0" smtClean="0"/>
              <a:t>he contemporary approach</a:t>
            </a:r>
            <a:r>
              <a:rPr lang="pl-PL" dirty="0" smtClean="0"/>
              <a:t> - 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buNone/>
            </a:pPr>
            <a:endParaRPr lang="pl-PL" dirty="0" smtClean="0"/>
          </a:p>
          <a:p>
            <a:endParaRPr lang="pl-PL" dirty="0" smtClean="0"/>
          </a:p>
          <a:p>
            <a:pPr algn="just"/>
            <a:r>
              <a:rPr lang="en-US" dirty="0" smtClean="0"/>
              <a:t>A modern approach to nature protection was initiated in the nineteenth century, which was caused by rapid development of industry, </a:t>
            </a:r>
            <a:r>
              <a:rPr lang="en-US" dirty="0" err="1" smtClean="0"/>
              <a:t>urbani</a:t>
            </a:r>
            <a:r>
              <a:rPr lang="pl-PL" dirty="0" smtClean="0"/>
              <a:t>s</a:t>
            </a:r>
            <a:r>
              <a:rPr lang="en-US" dirty="0" err="1" smtClean="0"/>
              <a:t>ation</a:t>
            </a:r>
            <a:r>
              <a:rPr lang="en-US" dirty="0" smtClean="0"/>
              <a:t> and intensification of agriculture</a:t>
            </a:r>
            <a:r>
              <a:rPr lang="pl-PL" dirty="0" smtClean="0"/>
              <a:t>.</a:t>
            </a:r>
          </a:p>
          <a:p>
            <a:pPr algn="just"/>
            <a:r>
              <a:rPr lang="pl-PL" dirty="0" smtClean="0"/>
              <a:t> </a:t>
            </a:r>
            <a:r>
              <a:rPr lang="en-GB" dirty="0" smtClean="0"/>
              <a:t>Regulations characteristic of a contemporary approach to protection can be observed from the moment when the primary motive for their implementation became so-called ideal values</a:t>
            </a:r>
            <a:r>
              <a:rPr lang="pl-PL" dirty="0" smtClean="0"/>
              <a:t>. </a:t>
            </a:r>
          </a:p>
          <a:p>
            <a:endParaRPr lang="pl-PL"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fontScale="70000" lnSpcReduction="20000"/>
          </a:bodyPr>
          <a:lstStyle/>
          <a:p>
            <a:pPr algn="just"/>
            <a:r>
              <a:rPr lang="pl-PL" b="1" dirty="0" err="1" smtClean="0"/>
              <a:t>Examples</a:t>
            </a:r>
            <a:r>
              <a:rPr lang="pl-PL" b="1" dirty="0" smtClean="0"/>
              <a:t> of legal </a:t>
            </a:r>
            <a:r>
              <a:rPr lang="pl-PL" b="1" dirty="0" err="1" smtClean="0"/>
              <a:t>acts</a:t>
            </a:r>
            <a:r>
              <a:rPr lang="pl-PL" b="1" dirty="0" smtClean="0"/>
              <a:t>: </a:t>
            </a:r>
          </a:p>
          <a:p>
            <a:pPr algn="just"/>
            <a:r>
              <a:rPr lang="en-GB" dirty="0" smtClean="0"/>
              <a:t>the Act of the National Parliament in </a:t>
            </a:r>
            <a:r>
              <a:rPr lang="en-GB" dirty="0" err="1" smtClean="0"/>
              <a:t>Lwów</a:t>
            </a:r>
            <a:r>
              <a:rPr lang="en-GB" dirty="0" smtClean="0"/>
              <a:t> of 10 July 1869 "forbidding the capture, extermination and sale of Alpine animals found in the </a:t>
            </a:r>
            <a:r>
              <a:rPr lang="en-GB" dirty="0" err="1" smtClean="0"/>
              <a:t>Tatras</a:t>
            </a:r>
            <a:r>
              <a:rPr lang="en-GB" dirty="0" smtClean="0"/>
              <a:t>,  groundhogs and wild goats". </a:t>
            </a:r>
            <a:endParaRPr lang="pl-PL" dirty="0" smtClean="0"/>
          </a:p>
          <a:p>
            <a:pPr algn="just"/>
            <a:r>
              <a:rPr lang="en-GB" dirty="0" smtClean="0"/>
              <a:t>the </a:t>
            </a:r>
            <a:r>
              <a:rPr lang="pl-PL" dirty="0" smtClean="0"/>
              <a:t>D</a:t>
            </a:r>
            <a:r>
              <a:rPr lang="en-GB" dirty="0" err="1" smtClean="0"/>
              <a:t>ecree</a:t>
            </a:r>
            <a:r>
              <a:rPr lang="en-GB" dirty="0" smtClean="0"/>
              <a:t> of the Regency Council of the Kingdom of Poland of 31 October 1918 on protection of monuments of art and culture.</a:t>
            </a:r>
            <a:endParaRPr lang="pl-PL" dirty="0" smtClean="0"/>
          </a:p>
          <a:p>
            <a:pPr algn="just"/>
            <a:r>
              <a:rPr lang="en-GB" dirty="0" smtClean="0"/>
              <a:t>the Regulation of the Minister of Religious Faiths and Public Enlightenment of 16 September 1919 on protection of some natural monuments. </a:t>
            </a:r>
            <a:endParaRPr lang="pl-PL" dirty="0" smtClean="0"/>
          </a:p>
          <a:p>
            <a:pPr algn="just"/>
            <a:r>
              <a:rPr lang="en-US" dirty="0" smtClean="0"/>
              <a:t>In 1923</a:t>
            </a:r>
            <a:r>
              <a:rPr lang="pl-PL" dirty="0" smtClean="0"/>
              <a:t> -</a:t>
            </a:r>
            <a:r>
              <a:rPr lang="en-US" dirty="0" smtClean="0"/>
              <a:t> restitution of wisent in the </a:t>
            </a:r>
            <a:r>
              <a:rPr lang="en-US" dirty="0" err="1" smtClean="0"/>
              <a:t>Bialowieza</a:t>
            </a:r>
            <a:r>
              <a:rPr lang="en-US" dirty="0" smtClean="0"/>
              <a:t> Forest </a:t>
            </a:r>
            <a:endParaRPr lang="pl-PL" dirty="0" smtClean="0"/>
          </a:p>
          <a:p>
            <a:pPr algn="just"/>
            <a:r>
              <a:rPr lang="pl-PL" dirty="0" smtClean="0"/>
              <a:t>I</a:t>
            </a:r>
            <a:r>
              <a:rPr lang="en-US" dirty="0" smtClean="0"/>
              <a:t>n 1932</a:t>
            </a:r>
            <a:r>
              <a:rPr lang="pl-PL" dirty="0" smtClean="0"/>
              <a:t> - </a:t>
            </a:r>
            <a:r>
              <a:rPr lang="en-US" dirty="0" smtClean="0"/>
              <a:t> two first national parks within the territory of Poland were designated: ”</a:t>
            </a:r>
            <a:r>
              <a:rPr lang="en-US" dirty="0" err="1" smtClean="0"/>
              <a:t>Bialowieza</a:t>
            </a:r>
            <a:r>
              <a:rPr lang="en-US" dirty="0" smtClean="0"/>
              <a:t> National Park”, covering part of the </a:t>
            </a:r>
            <a:r>
              <a:rPr lang="en-US" dirty="0" err="1" smtClean="0"/>
              <a:t>Bialowieza</a:t>
            </a:r>
            <a:r>
              <a:rPr lang="en-US" dirty="0" smtClean="0"/>
              <a:t> Forest, and ”</a:t>
            </a:r>
            <a:r>
              <a:rPr lang="en-US" dirty="0" err="1" smtClean="0"/>
              <a:t>Pieniny</a:t>
            </a:r>
            <a:r>
              <a:rPr lang="en-US" dirty="0" smtClean="0"/>
              <a:t> National Park”, covering </a:t>
            </a:r>
            <a:r>
              <a:rPr lang="en-US" dirty="0" err="1" smtClean="0"/>
              <a:t>Pieniny</a:t>
            </a:r>
            <a:r>
              <a:rPr lang="en-US" dirty="0" smtClean="0"/>
              <a:t>.</a:t>
            </a:r>
            <a:endParaRPr lang="pl-PL" dirty="0" smtClean="0"/>
          </a:p>
          <a:p>
            <a:pPr algn="just"/>
            <a:r>
              <a:rPr lang="en-GB" dirty="0" smtClean="0"/>
              <a:t>A range of legal acts contained fragmentary regulation concerning particular elements of nature (e.g. the Water Act of 19 September 1922, the Regulation of the President of the Republic of Poland of 22 March 1927 on the law applicable to hunting, the Fishing Act of 7 March 1932).  </a:t>
            </a:r>
            <a:endParaRPr lang="pl-PL" dirty="0" smtClean="0"/>
          </a:p>
          <a:p>
            <a:pPr algn="just"/>
            <a:r>
              <a:rPr lang="en-GB" dirty="0" smtClean="0"/>
              <a:t>the Nature Protection Act of 10 March 1934</a:t>
            </a:r>
            <a:r>
              <a:rPr lang="pl-PL" dirty="0" smtClean="0"/>
              <a:t> - </a:t>
            </a:r>
            <a:r>
              <a:rPr lang="en-GB" dirty="0" smtClean="0"/>
              <a:t>the first example of modern environmental law in Poland. </a:t>
            </a:r>
            <a:endParaRPr lang="pl-PL" dirty="0" smtClean="0"/>
          </a:p>
          <a:p>
            <a:pPr algn="just"/>
            <a:endParaRPr lang="pl-PL"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lnSpcReduction="10000"/>
          </a:bodyPr>
          <a:lstStyle/>
          <a:p>
            <a:endParaRPr lang="pl-PL" dirty="0" smtClean="0"/>
          </a:p>
          <a:p>
            <a:endParaRPr lang="pl-PL" dirty="0" smtClean="0"/>
          </a:p>
          <a:p>
            <a:pPr algn="just"/>
            <a:r>
              <a:rPr lang="en-GB" b="1" dirty="0" smtClean="0"/>
              <a:t>Nature Protection Act of 7 April 1949</a:t>
            </a:r>
            <a:r>
              <a:rPr lang="en-GB" dirty="0" smtClean="0"/>
              <a:t>, constituting part of an entire complex of legislation from that period dealing with issues of using and protecting natural resources, part of the so-called ‘planning’ trend</a:t>
            </a:r>
            <a:r>
              <a:rPr lang="pl-PL" dirty="0" smtClean="0"/>
              <a:t>. </a:t>
            </a:r>
          </a:p>
          <a:p>
            <a:pPr algn="just"/>
            <a:r>
              <a:rPr lang="en-GB" dirty="0" smtClean="0"/>
              <a:t>The Act established a framework for constructing and carrying out a comprehensive environmental protection policy</a:t>
            </a:r>
            <a:r>
              <a:rPr lang="pl-PL" dirty="0" smtClean="0"/>
              <a:t>.</a:t>
            </a:r>
          </a:p>
          <a:p>
            <a:pPr algn="just"/>
            <a:r>
              <a:rPr lang="en-GB" dirty="0" smtClean="0"/>
              <a:t>These concepts were not truly implemented in practice owing to the ideological and economic reality of Poland in the 1950s</a:t>
            </a:r>
            <a:r>
              <a:rPr lang="pl-PL" dirty="0" smtClean="0"/>
              <a:t>.</a:t>
            </a:r>
          </a:p>
          <a:p>
            <a:endParaRPr lang="pl-PL"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fontScale="92500"/>
          </a:bodyPr>
          <a:lstStyle/>
          <a:p>
            <a:r>
              <a:rPr lang="pl-PL" dirty="0" err="1" smtClean="0"/>
              <a:t>Other</a:t>
            </a:r>
            <a:r>
              <a:rPr lang="pl-PL" dirty="0" smtClean="0"/>
              <a:t> </a:t>
            </a:r>
            <a:r>
              <a:rPr lang="pl-PL" dirty="0" err="1" smtClean="0"/>
              <a:t>legislation</a:t>
            </a:r>
            <a:r>
              <a:rPr lang="pl-PL" dirty="0" smtClean="0"/>
              <a:t>: </a:t>
            </a:r>
          </a:p>
          <a:p>
            <a:endParaRPr lang="pl-PL" dirty="0" smtClean="0"/>
          </a:p>
          <a:p>
            <a:pPr algn="just"/>
            <a:r>
              <a:rPr lang="pl-PL" dirty="0" smtClean="0"/>
              <a:t>I</a:t>
            </a:r>
            <a:r>
              <a:rPr lang="en-GB" dirty="0" smtClean="0"/>
              <a:t>n relation to protection of the environment against pollution</a:t>
            </a:r>
            <a:r>
              <a:rPr lang="pl-PL" dirty="0" smtClean="0"/>
              <a:t>:</a:t>
            </a:r>
          </a:p>
          <a:p>
            <a:pPr algn="just"/>
            <a:r>
              <a:rPr lang="pl-PL" dirty="0" smtClean="0"/>
              <a:t>- </a:t>
            </a:r>
            <a:r>
              <a:rPr lang="en-GB" dirty="0" smtClean="0"/>
              <a:t>the Clean Water Protection Act of 31 January 1961, later incorporated into the Water Act of 30 May 1962, whose assumptions were further elaborated in the Water Act of 24 October 1974. </a:t>
            </a:r>
            <a:endParaRPr lang="pl-PL" dirty="0" smtClean="0"/>
          </a:p>
          <a:p>
            <a:pPr algn="just"/>
            <a:r>
              <a:rPr lang="pl-PL" dirty="0" smtClean="0"/>
              <a:t>- t</a:t>
            </a:r>
            <a:r>
              <a:rPr lang="en-GB" dirty="0" smtClean="0"/>
              <a:t>he Clean Air Protection Act of 21 April 1966.</a:t>
            </a:r>
            <a:endParaRPr lang="pl-PL" dirty="0" smtClean="0"/>
          </a:p>
          <a:p>
            <a:pPr algn="just"/>
            <a:endParaRPr lang="pl-PL" dirty="0" smtClean="0"/>
          </a:p>
          <a:p>
            <a:pPr algn="just"/>
            <a:r>
              <a:rPr lang="en-GB" dirty="0" smtClean="0"/>
              <a:t> Issues of environmental protection also began to show up in regulations concerning other areas such as spatial management, building law, mining law and land use law. </a:t>
            </a:r>
            <a:endParaRPr lang="pl-PL" dirty="0" smtClean="0"/>
          </a:p>
          <a:p>
            <a:endParaRPr lang="pl-PL"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US" dirty="0" smtClean="0"/>
              <a:t>In 1976, the  Constitution was amended with two new provisions especially designed for environmental protection. </a:t>
            </a:r>
            <a:endParaRPr lang="pl-PL" dirty="0" smtClean="0"/>
          </a:p>
          <a:p>
            <a:pPr algn="just"/>
            <a:r>
              <a:rPr lang="en-US" dirty="0" smtClean="0"/>
              <a:t>Article 12.2</a:t>
            </a:r>
            <a:r>
              <a:rPr lang="pl-PL" dirty="0" smtClean="0"/>
              <a:t> : ‘</a:t>
            </a:r>
            <a:r>
              <a:rPr lang="en-US" dirty="0" smtClean="0"/>
              <a:t>The Polish People's Republic insures the protection and the rational control of the natural environment, which is essential to the welfare of the nation</a:t>
            </a:r>
            <a:r>
              <a:rPr lang="pl-PL" dirty="0" smtClean="0"/>
              <a:t>’.</a:t>
            </a:r>
          </a:p>
          <a:p>
            <a:pPr algn="just"/>
            <a:r>
              <a:rPr lang="en-US" dirty="0" smtClean="0"/>
              <a:t>Article 71</a:t>
            </a:r>
            <a:r>
              <a:rPr lang="pl-PL" dirty="0" smtClean="0"/>
              <a:t>:</a:t>
            </a:r>
            <a:r>
              <a:rPr lang="en-US" dirty="0" smtClean="0"/>
              <a:t> </a:t>
            </a:r>
            <a:r>
              <a:rPr lang="pl-PL" dirty="0" smtClean="0"/>
              <a:t>‘</a:t>
            </a:r>
            <a:r>
              <a:rPr lang="en-US" dirty="0" smtClean="0"/>
              <a:t>Citizens of the Polish People's Republic have the right to make use of the resources of the natural environment and the obligation to protect it</a:t>
            </a:r>
            <a:r>
              <a:rPr lang="pl-PL" dirty="0" smtClean="0"/>
              <a:t>’.</a:t>
            </a:r>
            <a:r>
              <a:rPr lang="en-US" dirty="0" smtClean="0"/>
              <a:t> </a:t>
            </a:r>
            <a:endParaRPr lang="pl-PL" dirty="0" smtClean="0"/>
          </a:p>
          <a:p>
            <a:endParaRPr lang="pl-PL"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buNone/>
            </a:pPr>
            <a:endParaRPr lang="pl-PL" dirty="0" smtClean="0"/>
          </a:p>
          <a:p>
            <a:pPr algn="just"/>
            <a:r>
              <a:rPr lang="en-GB" dirty="0" smtClean="0"/>
              <a:t>The next stage began with </a:t>
            </a:r>
            <a:r>
              <a:rPr lang="en-GB" b="1" dirty="0" smtClean="0"/>
              <a:t>the Environmental Protection and Development Act of 1980 </a:t>
            </a:r>
            <a:r>
              <a:rPr lang="pl-PL" dirty="0" smtClean="0"/>
              <a:t>(ustawa o ochronie i kształtowaniu środowiska).</a:t>
            </a:r>
          </a:p>
          <a:p>
            <a:pPr algn="just"/>
            <a:r>
              <a:rPr lang="en-GB" dirty="0" smtClean="0"/>
              <a:t>This act was the most important legal act in the field of environmental protection at that time. </a:t>
            </a:r>
            <a:endParaRPr lang="pl-PL" dirty="0" smtClean="0"/>
          </a:p>
          <a:p>
            <a:endParaRPr lang="pl-PL"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GB" dirty="0" smtClean="0"/>
              <a:t>The intention of the legislator was that this Act would constitute a partial codification, containing general provisions applicable to all legal regulation addressing the issue of environmental protection, and that it would address a wide range of more specific issues, making it the exclusive grounds for undertaking protective activities.</a:t>
            </a:r>
            <a:endParaRPr lang="pl-PL" dirty="0" smtClean="0"/>
          </a:p>
          <a:p>
            <a:pPr algn="just"/>
            <a:r>
              <a:rPr lang="en-US" dirty="0" smtClean="0"/>
              <a:t>The</a:t>
            </a:r>
            <a:r>
              <a:rPr lang="pl-PL" dirty="0" smtClean="0"/>
              <a:t> </a:t>
            </a:r>
            <a:r>
              <a:rPr lang="pl-PL" dirty="0" err="1" smtClean="0"/>
              <a:t>Act</a:t>
            </a:r>
            <a:r>
              <a:rPr lang="en-US" dirty="0" smtClean="0"/>
              <a:t> takes precedence in the Polish legal system over all legal regulations pertaining to environmental protection. </a:t>
            </a:r>
            <a:endParaRPr lang="pl-PL" dirty="0" smtClean="0"/>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Comparative</a:t>
            </a:r>
            <a:r>
              <a:rPr lang="pl-PL" dirty="0" smtClean="0"/>
              <a:t> law</a:t>
            </a:r>
            <a:endParaRPr lang="pl-PL" dirty="0"/>
          </a:p>
        </p:txBody>
      </p:sp>
      <p:sp>
        <p:nvSpPr>
          <p:cNvPr id="3" name="Symbol zastępczy zawartości 2"/>
          <p:cNvSpPr>
            <a:spLocks noGrp="1"/>
          </p:cNvSpPr>
          <p:nvPr>
            <p:ph sz="quarter" idx="1"/>
          </p:nvPr>
        </p:nvSpPr>
        <p:spPr/>
        <p:txBody>
          <a:bodyPr>
            <a:normAutofit/>
          </a:bodyPr>
          <a:lstStyle/>
          <a:p>
            <a:pPr algn="just"/>
            <a:r>
              <a:rPr lang="en-US" sz="3200" dirty="0"/>
              <a:t>There are </a:t>
            </a:r>
            <a:r>
              <a:rPr lang="en-US" sz="3200" u="sng" dirty="0"/>
              <a:t>two main approaches to comparative law. </a:t>
            </a:r>
            <a:endParaRPr lang="pl-PL" sz="3200" u="sng" dirty="0"/>
          </a:p>
          <a:p>
            <a:pPr algn="just"/>
            <a:r>
              <a:rPr lang="en-US" sz="3200" dirty="0" smtClean="0"/>
              <a:t>On </a:t>
            </a:r>
            <a:r>
              <a:rPr lang="en-US" sz="3200" dirty="0"/>
              <a:t>the one hand, comparative law is regarded as a </a:t>
            </a:r>
            <a:r>
              <a:rPr lang="en-US" sz="3200" u="sng" dirty="0"/>
              <a:t>separate discipline of law </a:t>
            </a:r>
            <a:r>
              <a:rPr lang="en-US" sz="3200" dirty="0"/>
              <a:t>and jurisprudence and </a:t>
            </a:r>
            <a:r>
              <a:rPr lang="en-US" sz="3200" u="sng" dirty="0"/>
              <a:t>is treated as such</a:t>
            </a:r>
            <a:r>
              <a:rPr lang="en-US" sz="3200" u="sng" dirty="0" smtClean="0"/>
              <a:t>.</a:t>
            </a:r>
          </a:p>
          <a:p>
            <a:pPr algn="just"/>
            <a:r>
              <a:rPr lang="en-US" sz="3200" dirty="0" smtClean="0"/>
              <a:t>On </a:t>
            </a:r>
            <a:r>
              <a:rPr lang="en-US" sz="3200" dirty="0"/>
              <a:t>the other hand, some academic recognize it exclusively as </a:t>
            </a:r>
            <a:r>
              <a:rPr lang="en-US" sz="3200" u="sng" dirty="0"/>
              <a:t>one of the methods of studying law. </a:t>
            </a:r>
            <a:endParaRPr lang="pl-PL" sz="3200" u="sng" dirty="0"/>
          </a:p>
          <a:p>
            <a:pPr algn="just"/>
            <a:endParaRPr lang="pl-PL" sz="3200" dirty="0"/>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lnSpcReduction="10000"/>
          </a:bodyPr>
          <a:lstStyle/>
          <a:p>
            <a:r>
              <a:rPr lang="en-US" dirty="0" smtClean="0"/>
              <a:t>In addition, </a:t>
            </a:r>
            <a:r>
              <a:rPr lang="pl-PL" dirty="0" err="1" smtClean="0"/>
              <a:t>the</a:t>
            </a:r>
            <a:r>
              <a:rPr lang="pl-PL" dirty="0" smtClean="0"/>
              <a:t> </a:t>
            </a:r>
            <a:r>
              <a:rPr lang="pl-PL" dirty="0" err="1" smtClean="0"/>
              <a:t>Act</a:t>
            </a:r>
            <a:r>
              <a:rPr lang="en-US" dirty="0" smtClean="0"/>
              <a:t> did the following:</a:t>
            </a:r>
            <a:endParaRPr lang="pl-PL" dirty="0" smtClean="0"/>
          </a:p>
          <a:p>
            <a:r>
              <a:rPr lang="en-US" dirty="0" smtClean="0"/>
              <a:t>- determine</a:t>
            </a:r>
            <a:r>
              <a:rPr lang="pl-PL" dirty="0" smtClean="0"/>
              <a:t>d</a:t>
            </a:r>
            <a:r>
              <a:rPr lang="en-US" dirty="0" smtClean="0"/>
              <a:t> the basic orientation of environmental protection, </a:t>
            </a:r>
            <a:endParaRPr lang="pl-PL" dirty="0" smtClean="0"/>
          </a:p>
          <a:p>
            <a:r>
              <a:rPr lang="en-US" b="1" dirty="0" smtClean="0"/>
              <a:t>- </a:t>
            </a:r>
            <a:r>
              <a:rPr lang="en-US" dirty="0" err="1" smtClean="0"/>
              <a:t>specifie</a:t>
            </a:r>
            <a:r>
              <a:rPr lang="pl-PL" dirty="0" smtClean="0"/>
              <a:t>d</a:t>
            </a:r>
            <a:r>
              <a:rPr lang="en-US" dirty="0" smtClean="0"/>
              <a:t> how environmental protection should be carried out, </a:t>
            </a:r>
            <a:endParaRPr lang="pl-PL" dirty="0" smtClean="0"/>
          </a:p>
          <a:p>
            <a:r>
              <a:rPr lang="en-US" b="1" dirty="0" smtClean="0"/>
              <a:t>- </a:t>
            </a:r>
            <a:r>
              <a:rPr lang="en-US" dirty="0" smtClean="0"/>
              <a:t>provide</a:t>
            </a:r>
            <a:r>
              <a:rPr lang="pl-PL" dirty="0" smtClean="0"/>
              <a:t>d</a:t>
            </a:r>
            <a:r>
              <a:rPr lang="en-US" dirty="0" smtClean="0"/>
              <a:t> economic measures for environmental protection, </a:t>
            </a:r>
            <a:endParaRPr lang="pl-PL" dirty="0" smtClean="0"/>
          </a:p>
          <a:p>
            <a:r>
              <a:rPr lang="en-US" b="1" dirty="0" smtClean="0"/>
              <a:t>- </a:t>
            </a:r>
            <a:r>
              <a:rPr lang="en-US" dirty="0" err="1" smtClean="0"/>
              <a:t>specifie</a:t>
            </a:r>
            <a:r>
              <a:rPr lang="pl-PL" dirty="0" smtClean="0"/>
              <a:t>d</a:t>
            </a:r>
            <a:r>
              <a:rPr lang="en-US" dirty="0" smtClean="0"/>
              <a:t> penalties for disturbing the state of the environment or breaching binding regulations; </a:t>
            </a:r>
            <a:endParaRPr lang="pl-PL" dirty="0" smtClean="0"/>
          </a:p>
          <a:p>
            <a:r>
              <a:rPr lang="en-US" b="1" dirty="0" smtClean="0"/>
              <a:t>- </a:t>
            </a:r>
            <a:r>
              <a:rPr lang="en-US" dirty="0" smtClean="0"/>
              <a:t>describe</a:t>
            </a:r>
            <a:r>
              <a:rPr lang="pl-PL" dirty="0" smtClean="0"/>
              <a:t>d</a:t>
            </a:r>
            <a:r>
              <a:rPr lang="en-US" dirty="0" smtClean="0"/>
              <a:t> the organization of efforts to execute these tasks, and lists the competencies of the various agencies involved in environmental protection. </a:t>
            </a:r>
            <a:endParaRPr lang="pl-PL" dirty="0" smtClean="0"/>
          </a:p>
          <a:p>
            <a:endParaRPr lang="pl-PL"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O</a:t>
            </a:r>
            <a:r>
              <a:rPr lang="en-US" dirty="0" err="1" smtClean="0"/>
              <a:t>ther</a:t>
            </a:r>
            <a:r>
              <a:rPr lang="en-US" dirty="0" smtClean="0"/>
              <a:t> laws</a:t>
            </a:r>
            <a:r>
              <a:rPr lang="pl-PL" dirty="0" smtClean="0"/>
              <a:t>: </a:t>
            </a:r>
          </a:p>
          <a:p>
            <a:pPr algn="just">
              <a:buNone/>
            </a:pPr>
            <a:r>
              <a:rPr lang="pl-PL" dirty="0" smtClean="0"/>
              <a:t>	</a:t>
            </a:r>
            <a:r>
              <a:rPr lang="pl-PL" b="1" dirty="0" smtClean="0"/>
              <a:t>1/ </a:t>
            </a:r>
            <a:r>
              <a:rPr lang="pl-PL" b="1" dirty="0" err="1" smtClean="0"/>
              <a:t>concerning</a:t>
            </a:r>
            <a:r>
              <a:rPr lang="pl-PL" b="1" dirty="0" smtClean="0"/>
              <a:t> </a:t>
            </a:r>
            <a:r>
              <a:rPr lang="pl-PL" b="1" dirty="0" err="1" smtClean="0"/>
              <a:t>organizational</a:t>
            </a:r>
            <a:r>
              <a:rPr lang="pl-PL" b="1" dirty="0" smtClean="0"/>
              <a:t> </a:t>
            </a:r>
            <a:r>
              <a:rPr lang="pl-PL" b="1" dirty="0" err="1" smtClean="0"/>
              <a:t>issues</a:t>
            </a:r>
            <a:r>
              <a:rPr lang="pl-PL" b="1" dirty="0" smtClean="0"/>
              <a:t>: </a:t>
            </a:r>
          </a:p>
          <a:p>
            <a:pPr algn="just"/>
            <a:r>
              <a:rPr lang="pl-PL" sz="2300" dirty="0" err="1" smtClean="0"/>
              <a:t>the</a:t>
            </a:r>
            <a:r>
              <a:rPr lang="pl-PL" sz="2300" dirty="0" smtClean="0"/>
              <a:t> </a:t>
            </a:r>
            <a:r>
              <a:rPr lang="pl-PL" sz="2300" dirty="0" err="1" smtClean="0"/>
              <a:t>Act</a:t>
            </a:r>
            <a:r>
              <a:rPr lang="pl-PL" sz="2300" dirty="0" smtClean="0"/>
              <a:t> on</a:t>
            </a:r>
            <a:r>
              <a:rPr lang="en-US" sz="2300" dirty="0" smtClean="0"/>
              <a:t> the </a:t>
            </a:r>
            <a:r>
              <a:rPr lang="pl-PL" sz="2300" dirty="0" err="1" smtClean="0"/>
              <a:t>Creating</a:t>
            </a:r>
            <a:r>
              <a:rPr lang="pl-PL" sz="2300" dirty="0" smtClean="0"/>
              <a:t> of </a:t>
            </a:r>
            <a:r>
              <a:rPr lang="pl-PL" sz="2300" dirty="0" err="1" smtClean="0"/>
              <a:t>the</a:t>
            </a:r>
            <a:r>
              <a:rPr lang="pl-PL" sz="2300" dirty="0" smtClean="0"/>
              <a:t> </a:t>
            </a:r>
            <a:r>
              <a:rPr lang="en-US" sz="2300" dirty="0" smtClean="0"/>
              <a:t>Ministry for Environmental Protection and Natural Resources and Forestry (1989) </a:t>
            </a:r>
            <a:endParaRPr lang="pl-PL" sz="2300" dirty="0" smtClean="0"/>
          </a:p>
          <a:p>
            <a:pPr algn="just"/>
            <a:r>
              <a:rPr lang="en-US" sz="2300" dirty="0" smtClean="0"/>
              <a:t> the </a:t>
            </a:r>
            <a:r>
              <a:rPr lang="pl-PL" sz="2300" dirty="0" err="1" smtClean="0"/>
              <a:t>Act</a:t>
            </a:r>
            <a:r>
              <a:rPr lang="pl-PL" sz="2300" dirty="0" smtClean="0"/>
              <a:t> on </a:t>
            </a:r>
            <a:r>
              <a:rPr lang="en-US" sz="2300" dirty="0" smtClean="0"/>
              <a:t>National Environmental Protection Inspection Agency (1991).</a:t>
            </a:r>
            <a:endParaRPr lang="pl-PL" sz="2300" dirty="0" smtClean="0"/>
          </a:p>
          <a:p>
            <a:pPr algn="just"/>
            <a:r>
              <a:rPr lang="pl-PL" b="1" dirty="0" smtClean="0"/>
              <a:t>2/ </a:t>
            </a:r>
            <a:r>
              <a:rPr lang="en-US" b="1" dirty="0" smtClean="0"/>
              <a:t>detailed and specialized regulations designed for particular purposes</a:t>
            </a:r>
            <a:r>
              <a:rPr lang="pl-PL" b="1" dirty="0" smtClean="0"/>
              <a:t>:</a:t>
            </a:r>
          </a:p>
          <a:p>
            <a:pPr algn="just"/>
            <a:r>
              <a:rPr lang="pl-PL" sz="2300" b="1" dirty="0" smtClean="0"/>
              <a:t>I. </a:t>
            </a:r>
            <a:r>
              <a:rPr lang="en-US" sz="2300" b="1" dirty="0" smtClean="0"/>
              <a:t> </a:t>
            </a:r>
            <a:r>
              <a:rPr lang="en-US" b="1" dirty="0" smtClean="0"/>
              <a:t>laws pertaining to the management of particular resources</a:t>
            </a:r>
            <a:r>
              <a:rPr lang="pl-PL" sz="2300" dirty="0" smtClean="0"/>
              <a:t>: t</a:t>
            </a:r>
            <a:r>
              <a:rPr lang="en-US" sz="2300" dirty="0" smtClean="0"/>
              <a:t>he Law of Forests (1991)</a:t>
            </a:r>
            <a:r>
              <a:rPr lang="pl-PL" sz="2300" dirty="0" smtClean="0"/>
              <a:t>, </a:t>
            </a:r>
            <a:r>
              <a:rPr lang="en-US" sz="2300" dirty="0" smtClean="0"/>
              <a:t>the Mining Law (1953)</a:t>
            </a:r>
            <a:r>
              <a:rPr lang="pl-PL" sz="2300" dirty="0" smtClean="0"/>
              <a:t>, </a:t>
            </a:r>
            <a:r>
              <a:rPr lang="en-US" sz="2300" dirty="0" smtClean="0"/>
              <a:t>the Water Law (1974) </a:t>
            </a:r>
            <a:endParaRPr lang="pl-PL" sz="2300" dirty="0" smtClean="0"/>
          </a:p>
          <a:p>
            <a:pPr algn="just"/>
            <a:r>
              <a:rPr lang="en-US" b="1" dirty="0" smtClean="0"/>
              <a:t>II</a:t>
            </a:r>
            <a:r>
              <a:rPr lang="pl-PL" b="1" dirty="0" smtClean="0"/>
              <a:t>. </a:t>
            </a:r>
            <a:r>
              <a:rPr lang="en-US" b="1" dirty="0" smtClean="0"/>
              <a:t> laws formulating rules governing the conduct of various types of activities important for environmental protection</a:t>
            </a:r>
            <a:r>
              <a:rPr lang="en-US" dirty="0" smtClean="0"/>
              <a:t>:</a:t>
            </a:r>
            <a:r>
              <a:rPr lang="en-US" b="1" dirty="0" smtClean="0"/>
              <a:t> </a:t>
            </a:r>
            <a:r>
              <a:rPr lang="en-US" sz="2300" dirty="0" smtClean="0"/>
              <a:t>the Law of Land Use Planning (1984)</a:t>
            </a:r>
            <a:r>
              <a:rPr lang="pl-PL" sz="2300" dirty="0" smtClean="0"/>
              <a:t>, </a:t>
            </a:r>
            <a:r>
              <a:rPr lang="en-US" sz="2300" dirty="0" smtClean="0"/>
              <a:t>the Building Law (1974)</a:t>
            </a:r>
            <a:r>
              <a:rPr lang="pl-PL" sz="2300" dirty="0" smtClean="0"/>
              <a:t>,  </a:t>
            </a:r>
            <a:r>
              <a:rPr lang="en-US" sz="2300" b="1" dirty="0" smtClean="0"/>
              <a:t> </a:t>
            </a:r>
            <a:r>
              <a:rPr lang="en-US" sz="2300" dirty="0" smtClean="0"/>
              <a:t>the Nuclear Law (1986)</a:t>
            </a:r>
            <a:r>
              <a:rPr lang="pl-PL" sz="2300" dirty="0" smtClean="0"/>
              <a:t>, </a:t>
            </a:r>
            <a:r>
              <a:rPr lang="en-US" sz="2300" dirty="0" smtClean="0"/>
              <a:t>the Law on Freshwater </a:t>
            </a:r>
            <a:r>
              <a:rPr lang="en-US" sz="2300" dirty="0" err="1" smtClean="0"/>
              <a:t>Fislung</a:t>
            </a:r>
            <a:r>
              <a:rPr lang="en-US" sz="2300" dirty="0" smtClean="0"/>
              <a:t> (1985)</a:t>
            </a:r>
            <a:r>
              <a:rPr lang="pl-PL" sz="2300" dirty="0" smtClean="0"/>
              <a:t>,</a:t>
            </a:r>
            <a:r>
              <a:rPr lang="en-US" sz="2300" dirty="0" smtClean="0"/>
              <a:t>the Law on Spas and Spa Healing Services (1966)</a:t>
            </a:r>
            <a:r>
              <a:rPr lang="pl-PL" sz="2300" dirty="0" smtClean="0"/>
              <a:t>, </a:t>
            </a:r>
            <a:r>
              <a:rPr lang="en-US" sz="2300" dirty="0" smtClean="0"/>
              <a:t>the Law on the Protection of Nature (1991)</a:t>
            </a:r>
            <a:endParaRPr lang="pl-PL" sz="2300" dirty="0" smtClean="0"/>
          </a:p>
          <a:p>
            <a:pPr algn="just"/>
            <a:r>
              <a:rPr lang="pl-PL" b="1" dirty="0" smtClean="0"/>
              <a:t>III. </a:t>
            </a:r>
            <a:r>
              <a:rPr lang="en-US" b="1" dirty="0" smtClean="0"/>
              <a:t>other laws of diverse and widespread application</a:t>
            </a:r>
            <a:r>
              <a:rPr lang="pl-PL" dirty="0" smtClean="0"/>
              <a:t>: </a:t>
            </a:r>
            <a:r>
              <a:rPr lang="en-US" sz="2300" dirty="0" smtClean="0"/>
              <a:t>the Law on the Protection of Domesticated Plants from Diseases, Pests, and Weeds (1961)</a:t>
            </a:r>
            <a:r>
              <a:rPr lang="pl-PL" sz="2300" dirty="0" smtClean="0"/>
              <a:t>, </a:t>
            </a:r>
            <a:r>
              <a:rPr lang="en-US" sz="2300" dirty="0" smtClean="0"/>
              <a:t>the Regulations of the President of the Republic of Poland on the Protection of Animals (1928). </a:t>
            </a:r>
            <a:endParaRPr lang="pl-PL" sz="2300" dirty="0" smtClean="0"/>
          </a:p>
          <a:p>
            <a:pPr algn="just"/>
            <a:endParaRPr lang="pl-PL" dirty="0" smtClean="0"/>
          </a:p>
          <a:p>
            <a:endParaRPr lang="pl-PL"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buNone/>
            </a:pPr>
            <a:endParaRPr lang="pl-PL" dirty="0" smtClean="0"/>
          </a:p>
          <a:p>
            <a:endParaRPr lang="pl-PL" dirty="0" smtClean="0"/>
          </a:p>
          <a:p>
            <a:pPr algn="just"/>
            <a:r>
              <a:rPr lang="en-GB" dirty="0" smtClean="0"/>
              <a:t>The next stage in the development of environmental protection law is associated with the political transformation initiated in 1989. </a:t>
            </a:r>
            <a:endParaRPr lang="pl-PL" dirty="0" smtClean="0"/>
          </a:p>
          <a:p>
            <a:pPr algn="just"/>
            <a:r>
              <a:rPr lang="pl-PL" dirty="0" smtClean="0"/>
              <a:t>T</a:t>
            </a:r>
            <a:r>
              <a:rPr lang="en-GB" dirty="0" smtClean="0"/>
              <a:t>he evolution of the Environmental Protection and Development Act of 1980 </a:t>
            </a:r>
            <a:r>
              <a:rPr lang="pl-PL" dirty="0" smtClean="0"/>
              <a:t> - </a:t>
            </a:r>
            <a:r>
              <a:rPr lang="en-GB" dirty="0" smtClean="0"/>
              <a:t>amended 33 times in the period 1989 – 2001</a:t>
            </a:r>
            <a:r>
              <a:rPr lang="pl-PL" dirty="0" smtClean="0"/>
              <a:t>. </a:t>
            </a:r>
          </a:p>
          <a:p>
            <a:pPr algn="just"/>
            <a:r>
              <a:rPr lang="pl-PL" dirty="0" smtClean="0"/>
              <a:t>In 2001 </a:t>
            </a:r>
            <a:r>
              <a:rPr lang="pl-PL" dirty="0" err="1" smtClean="0"/>
              <a:t>the</a:t>
            </a:r>
            <a:r>
              <a:rPr lang="pl-PL" dirty="0" smtClean="0"/>
              <a:t> </a:t>
            </a:r>
            <a:r>
              <a:rPr lang="pl-PL" dirty="0" err="1" smtClean="0"/>
              <a:t>Act</a:t>
            </a:r>
            <a:r>
              <a:rPr lang="pl-PL" dirty="0" smtClean="0"/>
              <a:t> was </a:t>
            </a:r>
            <a:r>
              <a:rPr lang="pl-PL" dirty="0" err="1" smtClean="0"/>
              <a:t>repealed</a:t>
            </a:r>
            <a:r>
              <a:rPr lang="pl-PL" dirty="0" smtClean="0"/>
              <a:t>. </a:t>
            </a:r>
          </a:p>
          <a:p>
            <a:endParaRPr lang="pl-PL"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pl-PL" dirty="0" smtClean="0"/>
              <a:t>R</a:t>
            </a:r>
            <a:r>
              <a:rPr lang="en-GB" dirty="0" err="1" smtClean="0"/>
              <a:t>estoration</a:t>
            </a:r>
            <a:r>
              <a:rPr lang="en-GB" dirty="0" smtClean="0"/>
              <a:t> of local self-government at the communal level</a:t>
            </a:r>
            <a:r>
              <a:rPr lang="pl-PL" dirty="0" smtClean="0"/>
              <a:t> in 1990</a:t>
            </a:r>
            <a:r>
              <a:rPr lang="en-GB" dirty="0" smtClean="0"/>
              <a:t>, and in 1998 two more territorial divisions were introduced: the county and the </a:t>
            </a:r>
            <a:r>
              <a:rPr lang="en-GB" dirty="0" err="1" smtClean="0"/>
              <a:t>voivodeship</a:t>
            </a:r>
            <a:r>
              <a:rPr lang="en-GB" dirty="0" smtClean="0"/>
              <a:t> (province). </a:t>
            </a:r>
            <a:endParaRPr lang="pl-PL" dirty="0" smtClean="0"/>
          </a:p>
          <a:p>
            <a:pPr algn="just"/>
            <a:r>
              <a:rPr lang="en-GB" dirty="0" smtClean="0"/>
              <a:t>Local authorities were entrusted with a significant portion of public tasks in respect of environmental protection. </a:t>
            </a:r>
            <a:endParaRPr lang="pl-PL" dirty="0" smtClean="0"/>
          </a:p>
          <a:p>
            <a:endParaRPr lang="pl-PL"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III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a:bodyPr>
          <a:lstStyle/>
          <a:p>
            <a:pPr lvl="0"/>
            <a:endParaRPr lang="pl-PL" dirty="0" smtClean="0"/>
          </a:p>
          <a:p>
            <a:pPr algn="just"/>
            <a:r>
              <a:rPr lang="en-GB" dirty="0" smtClean="0"/>
              <a:t>The Constitution of the Republic of Poland, passed on 2 April 1997 and adopted in a nationwide referendum on 25 May 1997, introducing fundamental regulations addressing issues of environmental protection. </a:t>
            </a:r>
            <a:endParaRPr lang="pl-PL" dirty="0" smtClean="0"/>
          </a:p>
          <a:p>
            <a:pPr lvl="0" algn="just"/>
            <a:endParaRPr lang="pl-PL" dirty="0" smtClean="0"/>
          </a:p>
          <a:p>
            <a:pPr lvl="0" algn="just"/>
            <a:r>
              <a:rPr lang="pl-PL" dirty="0" err="1" smtClean="0"/>
              <a:t>The</a:t>
            </a:r>
            <a:r>
              <a:rPr lang="pl-PL" dirty="0" smtClean="0"/>
              <a:t> </a:t>
            </a:r>
            <a:r>
              <a:rPr lang="pl-PL" dirty="0" err="1" smtClean="0"/>
              <a:t>Constitution</a:t>
            </a:r>
            <a:r>
              <a:rPr lang="pl-PL" dirty="0" smtClean="0"/>
              <a:t> e</a:t>
            </a:r>
            <a:r>
              <a:rPr lang="en-GB" dirty="0" err="1" smtClean="0"/>
              <a:t>stablishes</a:t>
            </a:r>
            <a:r>
              <a:rPr lang="en-GB" dirty="0" smtClean="0"/>
              <a:t> a general framework for environmental protection and sustainable development in Poland. It contains a significant number of provisions associated with the issue of protecting the natural environment</a:t>
            </a:r>
            <a:r>
              <a:rPr lang="pl-PL" dirty="0" smtClean="0"/>
              <a:t>. </a:t>
            </a:r>
          </a:p>
          <a:p>
            <a:endParaRPr lang="pl-PL" dirty="0" smtClean="0"/>
          </a:p>
          <a:p>
            <a:endParaRPr lang="pl-PL"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pl-PL" dirty="0" smtClean="0"/>
              <a:t>T</a:t>
            </a:r>
            <a:r>
              <a:rPr lang="en-GB" dirty="0" smtClean="0"/>
              <a:t>he Europeanization of law exerted a strong and direct influence on the shape of Polish environmental protection law consisting in the obligation to adapt domestic law to the requirements of EU (then Communities) law. </a:t>
            </a:r>
            <a:endParaRPr lang="pl-PL" dirty="0" smtClean="0"/>
          </a:p>
          <a:p>
            <a:pPr algn="just"/>
            <a:r>
              <a:rPr lang="en-US" dirty="0" smtClean="0"/>
              <a:t>The term ‘</a:t>
            </a:r>
            <a:r>
              <a:rPr lang="pl-PL" dirty="0" smtClean="0"/>
              <a:t>E</a:t>
            </a:r>
            <a:r>
              <a:rPr lang="en-US" dirty="0" err="1" smtClean="0"/>
              <a:t>uropeanization</a:t>
            </a:r>
            <a:r>
              <a:rPr lang="en-US" dirty="0" smtClean="0"/>
              <a:t> of law' refers to certain types of interaction between European law and the internal law of member states as well as the influence of one on the other. </a:t>
            </a:r>
            <a:r>
              <a:rPr lang="en-US" b="1" dirty="0" smtClean="0"/>
              <a:t>Top-down Europeanization: this involves the unilateral (vertical) influence of European law on the internal laws of member states,</a:t>
            </a:r>
            <a:endParaRPr lang="pl-PL" dirty="0" smtClean="0"/>
          </a:p>
          <a:p>
            <a:pPr algn="just"/>
            <a:endParaRPr lang="pl-PL" dirty="0" smtClean="0"/>
          </a:p>
          <a:p>
            <a:endParaRPr lang="pl-PL"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normAutofit fontScale="92500" lnSpcReduction="10000"/>
          </a:bodyPr>
          <a:lstStyle/>
          <a:p>
            <a:pPr algn="just"/>
            <a:r>
              <a:rPr lang="en-GB" dirty="0" smtClean="0"/>
              <a:t>The influence of EU law on environmental protection law was itself dependent on the status of a given country in respect of the European Union. </a:t>
            </a:r>
            <a:endParaRPr lang="pl-PL" dirty="0" smtClean="0"/>
          </a:p>
          <a:p>
            <a:pPr algn="just"/>
            <a:r>
              <a:rPr lang="pl-PL" dirty="0" smtClean="0"/>
              <a:t>P</a:t>
            </a:r>
            <a:r>
              <a:rPr lang="en-GB" dirty="0" smtClean="0"/>
              <a:t>re-accession period </a:t>
            </a:r>
            <a:r>
              <a:rPr lang="pl-PL" dirty="0" smtClean="0"/>
              <a:t>-</a:t>
            </a:r>
            <a:r>
              <a:rPr lang="en-GB" dirty="0" smtClean="0"/>
              <a:t> the Association Agreement concluded between Poland and the European Communities on 16 December 1991, which entered into force on 1 February 1993. </a:t>
            </a:r>
            <a:endParaRPr lang="pl-PL" dirty="0" smtClean="0"/>
          </a:p>
          <a:p>
            <a:pPr algn="just"/>
            <a:r>
              <a:rPr lang="en-GB" dirty="0" smtClean="0"/>
              <a:t>Article 71 obliged Poland to "ensure that environmental considerations are fully incorporated into policies from the outset". </a:t>
            </a:r>
            <a:endParaRPr lang="pl-PL" dirty="0" smtClean="0"/>
          </a:p>
          <a:p>
            <a:pPr algn="just"/>
            <a:r>
              <a:rPr lang="en-GB" dirty="0" smtClean="0"/>
              <a:t>In Articles 68 and 69, Poland obliged itself to undertake a gradual approximation of its internal law to that of the system in place in the Communities through adoption of international environmental protection standards. </a:t>
            </a:r>
            <a:endParaRPr lang="pl-PL" dirty="0" smtClean="0"/>
          </a:p>
          <a:p>
            <a:endParaRPr lang="pl-PL"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GB" dirty="0" smtClean="0"/>
              <a:t>The approximation of Polish law was realized in the years 1997-2004, and was comprised of processes referred to as "harmonization" (in the 1990s), and later on, during a particularly intense period (1999-2001) "adaptation".</a:t>
            </a:r>
            <a:endParaRPr lang="pl-PL" dirty="0" smtClean="0"/>
          </a:p>
          <a:p>
            <a:pPr algn="just"/>
            <a:r>
              <a:rPr lang="en-GB" dirty="0" smtClean="0"/>
              <a:t> As a result, </a:t>
            </a:r>
            <a:r>
              <a:rPr lang="en-GB" b="1" dirty="0" smtClean="0"/>
              <a:t>the Environmental Protection Act of 27 April 2001 was adopted</a:t>
            </a:r>
            <a:r>
              <a:rPr lang="en-GB" dirty="0" smtClean="0"/>
              <a:t>, which at the time implemented around 20 acts of European law.</a:t>
            </a:r>
            <a:endParaRPr lang="pl-PL" dirty="0" smtClean="0"/>
          </a:p>
          <a:p>
            <a:endParaRPr lang="pl-PL" dirty="0" smtClean="0"/>
          </a:p>
          <a:p>
            <a:endParaRPr lang="pl-PL"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GB" dirty="0" smtClean="0"/>
              <a:t>As an effect of Poland’s accession to the EU on 1 May 2004, the scope of EU legal norms was automatically  expanded by </a:t>
            </a:r>
            <a:r>
              <a:rPr lang="en-GB" i="1" dirty="0" err="1" smtClean="0"/>
              <a:t>ratione</a:t>
            </a:r>
            <a:r>
              <a:rPr lang="en-GB" i="1" dirty="0" smtClean="0"/>
              <a:t> loci</a:t>
            </a:r>
            <a:r>
              <a:rPr lang="en-GB" dirty="0" smtClean="0"/>
              <a:t> and </a:t>
            </a:r>
            <a:r>
              <a:rPr lang="en-GB" i="1" dirty="0" smtClean="0"/>
              <a:t>personae.</a:t>
            </a:r>
            <a:r>
              <a:rPr lang="en-GB" dirty="0" smtClean="0"/>
              <a:t> The requirement to fully and immediately adopt EU law was softened by negotiated derogation periods, which were at times quite long. </a:t>
            </a:r>
            <a:endParaRPr lang="pl-PL" dirty="0" smtClean="0"/>
          </a:p>
          <a:p>
            <a:endParaRPr lang="pl-PL" dirty="0" smtClean="0"/>
          </a:p>
          <a:p>
            <a:endParaRPr lang="pl-PL"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a:t>
            </a:r>
            <a:r>
              <a:rPr lang="en-GB" dirty="0" err="1" smtClean="0"/>
              <a:t>evelopment</a:t>
            </a:r>
            <a:r>
              <a:rPr lang="en-GB" dirty="0" smtClean="0"/>
              <a:t> of Polish </a:t>
            </a:r>
            <a:r>
              <a:rPr lang="pl-PL" dirty="0" smtClean="0"/>
              <a:t>e</a:t>
            </a:r>
            <a:r>
              <a:rPr lang="en-GB" dirty="0" err="1" smtClean="0"/>
              <a:t>nvironmental</a:t>
            </a:r>
            <a:r>
              <a:rPr lang="en-GB" dirty="0" smtClean="0"/>
              <a:t> </a:t>
            </a:r>
            <a:r>
              <a:rPr lang="pl-PL" dirty="0" smtClean="0"/>
              <a:t>l</a:t>
            </a:r>
            <a:r>
              <a:rPr lang="en-GB" dirty="0" smtClean="0"/>
              <a:t>aw</a:t>
            </a:r>
            <a:r>
              <a:rPr lang="pl-PL" dirty="0" smtClean="0"/>
              <a:t/>
            </a:r>
            <a:br>
              <a:rPr lang="pl-PL" dirty="0" smtClean="0"/>
            </a:br>
            <a:r>
              <a:rPr lang="en-GB" b="1" dirty="0" smtClean="0"/>
              <a:t> </a:t>
            </a:r>
            <a:r>
              <a:rPr lang="pl-PL" dirty="0" smtClean="0"/>
              <a:t>t</a:t>
            </a:r>
            <a:r>
              <a:rPr lang="en-GB" dirty="0" smtClean="0"/>
              <a:t>he contemporary approach</a:t>
            </a:r>
            <a:r>
              <a:rPr lang="pl-PL" dirty="0" smtClean="0"/>
              <a:t> - IV </a:t>
            </a:r>
            <a:r>
              <a:rPr lang="pl-PL" dirty="0" err="1" smtClean="0"/>
              <a:t>phase</a:t>
            </a:r>
            <a:r>
              <a:rPr lang="pl-PL" dirty="0" smtClean="0"/>
              <a:t> </a:t>
            </a:r>
            <a:endParaRPr lang="pl-PL" dirty="0"/>
          </a:p>
        </p:txBody>
      </p:sp>
      <p:sp>
        <p:nvSpPr>
          <p:cNvPr id="3" name="Symbol zastępczy zawartości 2"/>
          <p:cNvSpPr>
            <a:spLocks noGrp="1"/>
          </p:cNvSpPr>
          <p:nvPr>
            <p:ph sz="quarter" idx="1"/>
          </p:nvPr>
        </p:nvSpPr>
        <p:spPr/>
        <p:txBody>
          <a:bodyPr/>
          <a:lstStyle/>
          <a:p>
            <a:pPr algn="just"/>
            <a:r>
              <a:rPr lang="en-US" dirty="0" smtClean="0"/>
              <a:t>Limitations to the influence of European environmental protection law on Polish law can be described as follows:  </a:t>
            </a:r>
            <a:endParaRPr lang="pl-PL" dirty="0" smtClean="0"/>
          </a:p>
          <a:p>
            <a:pPr algn="just"/>
            <a:r>
              <a:rPr lang="en-US" dirty="0" smtClean="0"/>
              <a:t>1) Areas not subject to EU regulation</a:t>
            </a:r>
            <a:endParaRPr lang="pl-PL" dirty="0" smtClean="0"/>
          </a:p>
          <a:p>
            <a:pPr algn="just"/>
            <a:r>
              <a:rPr lang="en-US" dirty="0" smtClean="0"/>
              <a:t>2) In areas subject to EU regulation, the extent and degree of the influence of EU environmental protection law are determined by the type of secondary legislation in question, the legal basis for its reception as well as its content and aims.</a:t>
            </a:r>
            <a:endParaRPr lang="pl-PL" dirty="0" smtClean="0"/>
          </a:p>
          <a:p>
            <a:endParaRPr lang="pl-PL" dirty="0" smtClean="0"/>
          </a:p>
          <a:p>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czątek">
  <a:themeElements>
    <a:clrScheme name="Począte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ocząte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ocząte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3047</TotalTime>
  <Words>6440</Words>
  <Application>Microsoft Macintosh PowerPoint</Application>
  <PresentationFormat>Pokaz na ekranie (4:3)</PresentationFormat>
  <Paragraphs>477</Paragraphs>
  <Slides>102</Slides>
  <Notes>33</Notes>
  <HiddenSlides>0</HiddenSlides>
  <MMClips>0</MMClips>
  <ScaleCrop>false</ScaleCrop>
  <HeadingPairs>
    <vt:vector size="4" baseType="variant">
      <vt:variant>
        <vt:lpstr>Motyw</vt:lpstr>
      </vt:variant>
      <vt:variant>
        <vt:i4>1</vt:i4>
      </vt:variant>
      <vt:variant>
        <vt:lpstr>Tytuły slajdów</vt:lpstr>
      </vt:variant>
      <vt:variant>
        <vt:i4>102</vt:i4>
      </vt:variant>
    </vt:vector>
  </HeadingPairs>
  <TitlesOfParts>
    <vt:vector size="103" baseType="lpstr">
      <vt:lpstr>Początek</vt:lpstr>
      <vt:lpstr>International and Comparative Environmental Law</vt:lpstr>
      <vt:lpstr>Exam</vt:lpstr>
      <vt:lpstr>Exam</vt:lpstr>
      <vt:lpstr>Course outline</vt:lpstr>
      <vt:lpstr>Comparative law</vt:lpstr>
      <vt:lpstr>Comparative law</vt:lpstr>
      <vt:lpstr>Comparative law</vt:lpstr>
      <vt:lpstr>Comparative law</vt:lpstr>
      <vt:lpstr>Comparative law</vt:lpstr>
      <vt:lpstr>Comparative law</vt:lpstr>
      <vt:lpstr>Comparative law</vt:lpstr>
      <vt:lpstr>Comparative law</vt:lpstr>
      <vt:lpstr>Comparative law</vt:lpstr>
      <vt:lpstr>Comparative law</vt:lpstr>
      <vt:lpstr>Comparative law</vt:lpstr>
      <vt:lpstr>Unification of law</vt:lpstr>
      <vt:lpstr>Unification of law</vt:lpstr>
      <vt:lpstr>Unification of law</vt:lpstr>
      <vt:lpstr>Unification of law</vt:lpstr>
      <vt:lpstr>Europeanization of law</vt:lpstr>
      <vt:lpstr>Europeanization of law</vt:lpstr>
      <vt:lpstr>Europeanization of law</vt:lpstr>
      <vt:lpstr>Terminology </vt:lpstr>
      <vt:lpstr>Terminology </vt:lpstr>
      <vt:lpstr>Terminology </vt:lpstr>
      <vt:lpstr>Terminology </vt:lpstr>
      <vt:lpstr>Terminology</vt:lpstr>
      <vt:lpstr>Terminology </vt:lpstr>
      <vt:lpstr>Terminology </vt:lpstr>
      <vt:lpstr>Terminology </vt:lpstr>
      <vt:lpstr>Terminology</vt:lpstr>
      <vt:lpstr>Terminology</vt:lpstr>
      <vt:lpstr>Terminology </vt:lpstr>
      <vt:lpstr>Terminology </vt:lpstr>
      <vt:lpstr>Terminology </vt:lpstr>
      <vt:lpstr>Terminology </vt:lpstr>
      <vt:lpstr>  Environmental law or environmental protection law?</vt:lpstr>
      <vt:lpstr>Environmental law or environmental protection law?</vt:lpstr>
      <vt:lpstr>Environmental law or environmental protection law?</vt:lpstr>
      <vt:lpstr>Environmental law or environmental protection law?</vt:lpstr>
      <vt:lpstr>Environmental law or environmental protection law?</vt:lpstr>
      <vt:lpstr>Environmental law or environmental protection law?</vt:lpstr>
      <vt:lpstr>Terminology </vt:lpstr>
      <vt:lpstr>Terminology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Origin and development </vt:lpstr>
      <vt:lpstr>Development of Polish environmental law</vt:lpstr>
      <vt:lpstr>Development of Polish environmental law – the beginnings </vt:lpstr>
      <vt:lpstr>Development of Polish environmental law- the beginnings </vt:lpstr>
      <vt:lpstr>Development of Polish environmental law –   the contemporary approach - I phase </vt:lpstr>
      <vt:lpstr>Development of Polish environmental law  the contemporary approach - I phase </vt:lpstr>
      <vt:lpstr>Development of Polish environmental law  the contemporary approach – II phase </vt:lpstr>
      <vt:lpstr>Development of Polish environmental law the contemporary approach - II phase </vt:lpstr>
      <vt:lpstr>Development of Polish environmental law  the contemporary approach - II phase </vt:lpstr>
      <vt:lpstr>Development of Polish environmental law  the contemporary approach - II phase </vt:lpstr>
      <vt:lpstr>Development of Polish environmental law  the contemporary approach - II phase </vt:lpstr>
      <vt:lpstr>Development of Polish environmental law  the contemporary approach - II phase </vt:lpstr>
      <vt:lpstr>Development of Polish environmental law  the contemporary approach - II phase </vt:lpstr>
      <vt:lpstr>Development of Polish environmental law  the contemporary approach – III phase </vt:lpstr>
      <vt:lpstr>Development of Polish environmental law  the contemporary approach - III phase </vt:lpstr>
      <vt:lpstr>Development of Polish environmental law  the contemporary approach - III phase </vt:lpstr>
      <vt:lpstr>Development of Polish environmental law  the contemporary approach - IV phase </vt:lpstr>
      <vt:lpstr>Development of Polish environmental law  the contemporary approach - IV phase </vt:lpstr>
      <vt:lpstr>Development of Polish environmental law  the contemporary approach - IV phase </vt:lpstr>
      <vt:lpstr>Development of Polish environmental law  the contemporary approach - IV phase </vt:lpstr>
      <vt:lpstr>Development of Polish environmental law  the contemporary approach - IV phase </vt:lpstr>
      <vt:lpstr>Development of Polish environmental law  the contemporary approach - IV phase </vt:lpstr>
      <vt:lpstr>Development of Polish environmental law  the contemporary approach - IV phase </vt:lpstr>
      <vt:lpstr>Comparison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and Comparative Environmental Law</dc:title>
  <dc:subject/>
  <dc:creator>asus</dc:creator>
  <cp:keywords/>
  <dc:description/>
  <cp:lastModifiedBy>Lukasz Prus</cp:lastModifiedBy>
  <cp:revision>144</cp:revision>
  <dcterms:created xsi:type="dcterms:W3CDTF">2016-02-22T17:03:56Z</dcterms:created>
  <dcterms:modified xsi:type="dcterms:W3CDTF">2018-02-27T16:59:42Z</dcterms:modified>
  <cp:category/>
</cp:coreProperties>
</file>