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80" r:id="rId5"/>
    <p:sldId id="279" r:id="rId6"/>
    <p:sldId id="259" r:id="rId7"/>
    <p:sldId id="261" r:id="rId8"/>
    <p:sldId id="262" r:id="rId9"/>
    <p:sldId id="260"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75" r:id="rId23"/>
    <p:sldId id="276" r:id="rId24"/>
    <p:sldId id="278" r:id="rId25"/>
    <p:sldId id="277"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FBEA34-F6D4-4769-98CD-0018DC009EC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FBEE941-11B4-46F2-9088-93E34B6CDB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3E7E304-9C79-4429-BFB7-F8F5FF9D528E}"/>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DF734F18-99ED-4362-ABCA-B463F3CBAEF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6D983B1-C214-4E71-97DD-22BF131691D3}"/>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1012676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D8248C-65F5-41FC-B411-B63C9E75364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6C7E8867-4FB9-48D0-B445-027E0D017B82}"/>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F81ECFB-C50A-48E9-829B-90C2047FC1CB}"/>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89EB47D6-E34A-42A2-98D0-C748C485A13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FEC81A-AA57-4B4E-8749-EC480FEA0804}"/>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859012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DACFFF84-FAFD-4624-99DD-1E7EF546076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E6EBE33-24F7-4EA6-B1F0-485D2F5B7803}"/>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ED037FE-7E24-4B48-AFB6-53843475E53A}"/>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8DB67815-AEBE-45A3-908F-BBD6C0D1FA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935976B-8209-4125-804B-135A5AFBE8C6}"/>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118986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5B1755-08C7-472B-9158-E16CE3E5CF0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766D787-FA1A-44B1-8CB0-C05D657EBC31}"/>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8C99FC8-C583-4AF8-BDD6-EE24ABC67FB3}"/>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6EE5C3F3-54FE-499D-91F8-A7D37CE8B54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30D810-81CA-4919-BB23-D5E086422CCC}"/>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1586210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B091B6-6BDC-4D11-9DC9-1ECF446D459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A9830E2-446E-4DD4-983E-79667600F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36FEA2F5-E662-4AF4-9406-21FEDF0203F5}"/>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E8A12DD4-C6F0-439D-90E7-182A9F184D0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80F92E9-A9CB-4CB8-804B-3831503EC80D}"/>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804663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E7A252-FBCF-4F60-A6E0-FCFD5F0F1A1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B49C747-DAA3-4F5C-B9C7-45D3EE3DB677}"/>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8AF25E2-5069-4820-B710-70E211E2DA28}"/>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DD94580-9F08-4351-96C3-391A5037EAB9}"/>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6" name="Symbol zastępczy stopki 5">
            <a:extLst>
              <a:ext uri="{FF2B5EF4-FFF2-40B4-BE49-F238E27FC236}">
                <a16:creationId xmlns:a16="http://schemas.microsoft.com/office/drawing/2014/main" id="{7BDB39D2-5EAD-4FA3-AD91-F8DA13D8782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2DC2460-715D-4BEA-B9FB-0F1265878E08}"/>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507542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6F369D-C80A-48EC-8A0E-C2613B0D6112}"/>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E01DCF2-BD4B-4AE2-A6EE-457DE1934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0517E02A-1A31-4C00-A2AB-7FD0051C62C9}"/>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23106E0-416B-47A5-B51E-03B5D12C7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53380EC7-3DE3-40A5-B046-A2C59DAFE140}"/>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0A571DF-3AD0-4D07-A5A3-F3A53213BD34}"/>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8" name="Symbol zastępczy stopki 7">
            <a:extLst>
              <a:ext uri="{FF2B5EF4-FFF2-40B4-BE49-F238E27FC236}">
                <a16:creationId xmlns:a16="http://schemas.microsoft.com/office/drawing/2014/main" id="{13697A13-1201-4C69-8B27-A38A984C85F7}"/>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73C2BCA0-33ED-458D-A0B5-064FC0510651}"/>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56435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D09A0-5DF9-4069-9CE0-4CCD5DC35F2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B02254F5-FD64-475E-8AD0-1F119F7548EC}"/>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4" name="Symbol zastępczy stopki 3">
            <a:extLst>
              <a:ext uri="{FF2B5EF4-FFF2-40B4-BE49-F238E27FC236}">
                <a16:creationId xmlns:a16="http://schemas.microsoft.com/office/drawing/2014/main" id="{1ECDB19E-00BB-4E8E-BB2C-4FAB1B2BFC5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B69BA33-03E1-4EB9-9C98-61ECFC6B3F5D}"/>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916011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9D8534F-90D6-41F4-B98A-128D0798A82A}"/>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3" name="Symbol zastępczy stopki 2">
            <a:extLst>
              <a:ext uri="{FF2B5EF4-FFF2-40B4-BE49-F238E27FC236}">
                <a16:creationId xmlns:a16="http://schemas.microsoft.com/office/drawing/2014/main" id="{8A10EBEE-F67D-4955-B31E-20110B8656C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66DA1732-4737-4432-9214-82D8E7D7DAF4}"/>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2411229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4CC27-9F31-48AA-A8B8-71502E38939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AC294015-316E-42DB-9EC2-4C9F3FF15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8570E98-1BAB-405D-81E3-B8B098839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99E74B25-40E9-40E0-A757-896F05D840A6}"/>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6" name="Symbol zastępczy stopki 5">
            <a:extLst>
              <a:ext uri="{FF2B5EF4-FFF2-40B4-BE49-F238E27FC236}">
                <a16:creationId xmlns:a16="http://schemas.microsoft.com/office/drawing/2014/main" id="{D2DD7543-4891-4CB3-8E4A-9EC420C7311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105A647-EFDC-47E8-B8FE-835E2ADC5EBD}"/>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3710628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5054F3-4311-4379-B0E9-EBD5215EFE0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A5E9B94-5B76-4699-9331-EB772071C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FF4DC862-43ED-439B-ABAD-DB2AEC46D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32C26155-0848-4B30-95B8-36D9F198B5FD}"/>
              </a:ext>
            </a:extLst>
          </p:cNvPr>
          <p:cNvSpPr>
            <a:spLocks noGrp="1"/>
          </p:cNvSpPr>
          <p:nvPr>
            <p:ph type="dt" sz="half" idx="10"/>
          </p:nvPr>
        </p:nvSpPr>
        <p:spPr/>
        <p:txBody>
          <a:bodyPr/>
          <a:lstStyle/>
          <a:p>
            <a:fld id="{0CF6EF46-EBC7-4E0A-92E9-6E9F470B6163}" type="datetimeFigureOut">
              <a:rPr lang="pl-PL" smtClean="0"/>
              <a:t>09.10.2018</a:t>
            </a:fld>
            <a:endParaRPr lang="pl-PL"/>
          </a:p>
        </p:txBody>
      </p:sp>
      <p:sp>
        <p:nvSpPr>
          <p:cNvPr id="6" name="Symbol zastępczy stopki 5">
            <a:extLst>
              <a:ext uri="{FF2B5EF4-FFF2-40B4-BE49-F238E27FC236}">
                <a16:creationId xmlns:a16="http://schemas.microsoft.com/office/drawing/2014/main" id="{6F4071AF-C983-4B39-863C-D0A2D28FE65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563B91A-F485-436C-888D-698D97FD9F44}"/>
              </a:ext>
            </a:extLst>
          </p:cNvPr>
          <p:cNvSpPr>
            <a:spLocks noGrp="1"/>
          </p:cNvSpPr>
          <p:nvPr>
            <p:ph type="sldNum" sz="quarter" idx="12"/>
          </p:nvPr>
        </p:nvSpPr>
        <p:spPr/>
        <p:txBody>
          <a:bodyPr/>
          <a:lstStyle/>
          <a:p>
            <a:fld id="{37998063-D934-4E5D-9921-5D2DE01E3B09}" type="slidenum">
              <a:rPr lang="pl-PL" smtClean="0"/>
              <a:t>‹#›</a:t>
            </a:fld>
            <a:endParaRPr lang="pl-PL"/>
          </a:p>
        </p:txBody>
      </p:sp>
    </p:spTree>
    <p:extLst>
      <p:ext uri="{BB962C8B-B14F-4D97-AF65-F5344CB8AC3E}">
        <p14:creationId xmlns:p14="http://schemas.microsoft.com/office/powerpoint/2010/main" val="1471113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000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B224496F-2586-42AC-95D5-6573B0561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5526C0A9-1457-4162-8B54-3A411BD09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D9B49C6-3520-44C1-B3FA-95D31FD7F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EF46-EBC7-4E0A-92E9-6E9F470B6163}" type="datetimeFigureOut">
              <a:rPr lang="pl-PL" smtClean="0"/>
              <a:t>09.10.2018</a:t>
            </a:fld>
            <a:endParaRPr lang="pl-PL"/>
          </a:p>
        </p:txBody>
      </p:sp>
      <p:sp>
        <p:nvSpPr>
          <p:cNvPr id="5" name="Symbol zastępczy stopki 4">
            <a:extLst>
              <a:ext uri="{FF2B5EF4-FFF2-40B4-BE49-F238E27FC236}">
                <a16:creationId xmlns:a16="http://schemas.microsoft.com/office/drawing/2014/main" id="{8FE15190-BD97-4E1B-83B7-F26C7D36F6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9D306D7-8CC4-4324-8A09-CA85A3C8A4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98063-D934-4E5D-9921-5D2DE01E3B09}" type="slidenum">
              <a:rPr lang="pl-PL" smtClean="0"/>
              <a:t>‹#›</a:t>
            </a:fld>
            <a:endParaRPr lang="pl-PL"/>
          </a:p>
        </p:txBody>
      </p:sp>
    </p:spTree>
    <p:extLst>
      <p:ext uri="{BB962C8B-B14F-4D97-AF65-F5344CB8AC3E}">
        <p14:creationId xmlns:p14="http://schemas.microsoft.com/office/powerpoint/2010/main" val="1961505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rawo.uni.wroc.pl/user/3338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p:txBody>
          <a:bodyPr/>
          <a:lstStyle/>
          <a:p>
            <a:r>
              <a:rPr lang="pl-PL" dirty="0"/>
              <a:t>Wstęp do nauki </a:t>
            </a:r>
            <a:br>
              <a:rPr lang="pl-PL" dirty="0"/>
            </a:br>
            <a:r>
              <a:rPr lang="pl-PL" dirty="0"/>
              <a:t>o państwie i polityce</a:t>
            </a:r>
          </a:p>
        </p:txBody>
      </p:sp>
      <p:sp>
        <p:nvSpPr>
          <p:cNvPr id="3" name="Podtytuł 2">
            <a:extLst>
              <a:ext uri="{FF2B5EF4-FFF2-40B4-BE49-F238E27FC236}">
                <a16:creationId xmlns:a16="http://schemas.microsoft.com/office/drawing/2014/main" id="{7AFA2014-C532-4770-9874-91985D230B51}"/>
              </a:ext>
            </a:extLst>
          </p:cNvPr>
          <p:cNvSpPr>
            <a:spLocks noGrp="1"/>
          </p:cNvSpPr>
          <p:nvPr>
            <p:ph type="subTitle" idx="1"/>
          </p:nvPr>
        </p:nvSpPr>
        <p:spPr/>
        <p:txBody>
          <a:bodyPr/>
          <a:lstStyle/>
          <a:p>
            <a:r>
              <a:rPr lang="pl-PL" i="1" dirty="0"/>
              <a:t>ćwiczenia</a:t>
            </a:r>
          </a:p>
        </p:txBody>
      </p:sp>
    </p:spTree>
    <p:extLst>
      <p:ext uri="{BB962C8B-B14F-4D97-AF65-F5344CB8AC3E}">
        <p14:creationId xmlns:p14="http://schemas.microsoft.com/office/powerpoint/2010/main" val="922459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BADANIA NAD POKOJEM</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515600" cy="4622483"/>
          </a:xfrm>
        </p:spPr>
        <p:txBody>
          <a:bodyPr>
            <a:normAutofit lnSpcReduction="10000"/>
          </a:bodyPr>
          <a:lstStyle/>
          <a:p>
            <a:r>
              <a:rPr lang="pl-PL" b="1" dirty="0"/>
              <a:t>po I wojnie światowej</a:t>
            </a:r>
          </a:p>
          <a:p>
            <a:pPr lvl="1"/>
            <a:r>
              <a:rPr lang="pl-PL" i="1" dirty="0" err="1"/>
              <a:t>Carnegie</a:t>
            </a:r>
            <a:r>
              <a:rPr lang="pl-PL" i="1" dirty="0"/>
              <a:t> </a:t>
            </a:r>
            <a:r>
              <a:rPr lang="pl-PL" i="1" dirty="0" err="1"/>
              <a:t>Endowment</a:t>
            </a:r>
            <a:r>
              <a:rPr lang="pl-PL" i="1" dirty="0"/>
              <a:t> for International </a:t>
            </a:r>
            <a:r>
              <a:rPr lang="pl-PL" i="1" dirty="0" err="1"/>
              <a:t>Peace</a:t>
            </a:r>
            <a:r>
              <a:rPr lang="pl-PL" i="1" dirty="0"/>
              <a:t> </a:t>
            </a:r>
            <a:r>
              <a:rPr lang="pl-PL" dirty="0"/>
              <a:t>(1910)</a:t>
            </a:r>
            <a:r>
              <a:rPr lang="pl-PL" i="1" dirty="0"/>
              <a:t> </a:t>
            </a:r>
          </a:p>
          <a:p>
            <a:pPr lvl="1"/>
            <a:r>
              <a:rPr lang="pl-PL" i="1" dirty="0"/>
              <a:t>World </a:t>
            </a:r>
            <a:r>
              <a:rPr lang="pl-PL" i="1" dirty="0" err="1"/>
              <a:t>Peace</a:t>
            </a:r>
            <a:r>
              <a:rPr lang="pl-PL" i="1" dirty="0"/>
              <a:t> Foundation</a:t>
            </a:r>
            <a:r>
              <a:rPr lang="pl-PL" dirty="0"/>
              <a:t> (1910)</a:t>
            </a:r>
          </a:p>
          <a:p>
            <a:pPr lvl="1"/>
            <a:r>
              <a:rPr lang="pl-PL" i="1" dirty="0"/>
              <a:t>Liga Narodów</a:t>
            </a:r>
          </a:p>
          <a:p>
            <a:r>
              <a:rPr lang="pl-PL" b="1" dirty="0"/>
              <a:t>po II wojnie światowej (epoka </a:t>
            </a:r>
            <a:r>
              <a:rPr lang="pl-PL" b="1" i="1" dirty="0"/>
              <a:t>Zimnej Wojny</a:t>
            </a:r>
            <a:r>
              <a:rPr lang="pl-PL" b="1" dirty="0"/>
              <a:t>)</a:t>
            </a:r>
          </a:p>
          <a:p>
            <a:pPr lvl="1"/>
            <a:r>
              <a:rPr lang="pl-PL" dirty="0"/>
              <a:t>UNESCO (1946)</a:t>
            </a:r>
          </a:p>
          <a:p>
            <a:pPr lvl="1"/>
            <a:r>
              <a:rPr lang="pl-PL" i="1" dirty="0"/>
              <a:t>Center for </a:t>
            </a:r>
            <a:r>
              <a:rPr lang="pl-PL" i="1" dirty="0" err="1"/>
              <a:t>Research</a:t>
            </a:r>
            <a:r>
              <a:rPr lang="pl-PL" i="1" dirty="0"/>
              <a:t> on </a:t>
            </a:r>
            <a:r>
              <a:rPr lang="pl-PL" i="1" dirty="0" err="1"/>
              <a:t>Conflict</a:t>
            </a:r>
            <a:r>
              <a:rPr lang="pl-PL" i="1" dirty="0"/>
              <a:t> Resolution </a:t>
            </a:r>
            <a:r>
              <a:rPr lang="pl-PL" dirty="0"/>
              <a:t>(Ann </a:t>
            </a:r>
            <a:r>
              <a:rPr lang="pl-PL" dirty="0" err="1"/>
              <a:t>Arbor</a:t>
            </a:r>
            <a:r>
              <a:rPr lang="pl-PL" dirty="0"/>
              <a:t>, USA, 1955)</a:t>
            </a:r>
          </a:p>
          <a:p>
            <a:pPr lvl="1"/>
            <a:r>
              <a:rPr lang="pl-PL" i="1" dirty="0"/>
              <a:t>International </a:t>
            </a:r>
            <a:r>
              <a:rPr lang="pl-PL" i="1" dirty="0" err="1"/>
              <a:t>Peace</a:t>
            </a:r>
            <a:r>
              <a:rPr lang="pl-PL" i="1" dirty="0"/>
              <a:t> </a:t>
            </a:r>
            <a:r>
              <a:rPr lang="pl-PL" i="1" dirty="0" err="1"/>
              <a:t>Research</a:t>
            </a:r>
            <a:r>
              <a:rPr lang="pl-PL" i="1" dirty="0"/>
              <a:t> </a:t>
            </a:r>
            <a:r>
              <a:rPr lang="pl-PL" i="1" dirty="0" err="1"/>
              <a:t>Assosiation</a:t>
            </a:r>
            <a:r>
              <a:rPr lang="pl-PL" dirty="0"/>
              <a:t> (Londyn, 1964) </a:t>
            </a:r>
          </a:p>
          <a:p>
            <a:r>
              <a:rPr lang="pl-PL" b="1" dirty="0"/>
              <a:t>współcześnie</a:t>
            </a:r>
          </a:p>
          <a:p>
            <a:pPr lvl="1"/>
            <a:r>
              <a:rPr lang="pl-PL" dirty="0"/>
              <a:t>nowe problemy ładu międzynarodowego</a:t>
            </a:r>
          </a:p>
          <a:p>
            <a:pPr lvl="1"/>
            <a:r>
              <a:rPr lang="pl-PL" i="1" dirty="0"/>
              <a:t>Uppsala </a:t>
            </a:r>
            <a:r>
              <a:rPr lang="pl-PL" i="1" dirty="0" err="1"/>
              <a:t>Conflict</a:t>
            </a:r>
            <a:r>
              <a:rPr lang="pl-PL" i="1" dirty="0"/>
              <a:t> Data Program </a:t>
            </a:r>
            <a:r>
              <a:rPr lang="pl-PL" dirty="0"/>
              <a:t>(UCDP)</a:t>
            </a:r>
          </a:p>
          <a:p>
            <a:pPr lvl="1"/>
            <a:r>
              <a:rPr lang="pl-PL" i="1" dirty="0" err="1"/>
              <a:t>Peace</a:t>
            </a:r>
            <a:r>
              <a:rPr lang="pl-PL" i="1" dirty="0"/>
              <a:t> </a:t>
            </a:r>
            <a:r>
              <a:rPr lang="pl-PL" i="1" dirty="0" err="1"/>
              <a:t>Research</a:t>
            </a:r>
            <a:r>
              <a:rPr lang="pl-PL" i="1" dirty="0"/>
              <a:t> </a:t>
            </a:r>
            <a:r>
              <a:rPr lang="pl-PL" i="1" dirty="0" err="1"/>
              <a:t>Institute</a:t>
            </a:r>
            <a:r>
              <a:rPr lang="pl-PL" i="1" dirty="0"/>
              <a:t> Oslo </a:t>
            </a:r>
            <a:r>
              <a:rPr lang="pl-PL" dirty="0"/>
              <a:t>(PRIO)</a:t>
            </a:r>
          </a:p>
        </p:txBody>
      </p:sp>
    </p:spTree>
    <p:extLst>
      <p:ext uri="{BB962C8B-B14F-4D97-AF65-F5344CB8AC3E}">
        <p14:creationId xmlns:p14="http://schemas.microsoft.com/office/powerpoint/2010/main" val="2443655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Effect transition="in" filter="fade">
                                      <p:cBhvr>
                                        <p:cTn id="38" dur="500"/>
                                        <p:tgtEl>
                                          <p:spTgt spid="7">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xEl>
                                              <p:pRg st="11" end="11"/>
                                            </p:txEl>
                                          </p:spTgt>
                                        </p:tgtEl>
                                        <p:attrNameLst>
                                          <p:attrName>style.visibility</p:attrName>
                                        </p:attrNameLst>
                                      </p:cBhvr>
                                      <p:to>
                                        <p:strVal val="visible"/>
                                      </p:to>
                                    </p:set>
                                    <p:animEffect transition="in" filter="fade">
                                      <p:cBhvr>
                                        <p:cTn id="44"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title"/>
          </p:nvPr>
        </p:nvSpPr>
        <p:spPr>
          <a:xfrm>
            <a:off x="838200" y="365125"/>
            <a:ext cx="10515600" cy="4055955"/>
          </a:xfrm>
        </p:spPr>
        <p:txBody>
          <a:bodyPr>
            <a:normAutofit/>
          </a:bodyPr>
          <a:lstStyle/>
          <a:p>
            <a:pPr algn="ctr"/>
            <a:br>
              <a:rPr lang="pl-PL" dirty="0"/>
            </a:br>
            <a:r>
              <a:rPr lang="pl-PL" dirty="0"/>
              <a:t>ORGANIZACJE MIĘDZYNARODOWE</a:t>
            </a:r>
            <a:br>
              <a:rPr lang="pl-PL" dirty="0"/>
            </a:br>
            <a:r>
              <a:rPr lang="pl-PL" dirty="0"/>
              <a:t>ZABEZPIECZAJĄCE POKÓJ</a:t>
            </a:r>
          </a:p>
        </p:txBody>
      </p:sp>
      <p:pic>
        <p:nvPicPr>
          <p:cNvPr id="2050" name="Picture 2" descr="Znalezione obrazy dla zapytania UN LOGO">
            <a:extLst>
              <a:ext uri="{FF2B5EF4-FFF2-40B4-BE49-F238E27FC236}">
                <a16:creationId xmlns:a16="http://schemas.microsoft.com/office/drawing/2014/main" id="{A98577D6-5540-456A-A6B8-080AC515B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728" y="3429000"/>
            <a:ext cx="1938528" cy="1938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dobny obraz">
            <a:extLst>
              <a:ext uri="{FF2B5EF4-FFF2-40B4-BE49-F238E27FC236}">
                <a16:creationId xmlns:a16="http://schemas.microsoft.com/office/drawing/2014/main" id="{F71EA0CA-4B90-432E-A9C4-6859E6A82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625" y="3429000"/>
            <a:ext cx="1958109" cy="19385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obwe">
            <a:extLst>
              <a:ext uri="{FF2B5EF4-FFF2-40B4-BE49-F238E27FC236}">
                <a16:creationId xmlns:a16="http://schemas.microsoft.com/office/drawing/2014/main" id="{FB8D619F-82B5-44EF-B5AE-A2109A50C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321" y="3429000"/>
            <a:ext cx="3644951" cy="193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51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ONZ</a:t>
            </a:r>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515600" cy="4622483"/>
          </a:xfrm>
        </p:spPr>
        <p:txBody>
          <a:bodyPr>
            <a:normAutofit fontScale="85000" lnSpcReduction="10000"/>
          </a:bodyPr>
          <a:lstStyle/>
          <a:p>
            <a:r>
              <a:rPr lang="pl-PL" b="1" i="1" dirty="0"/>
              <a:t>Organizacja Narodów Zjednoczonych </a:t>
            </a:r>
            <a:endParaRPr lang="pl-PL" b="1" dirty="0"/>
          </a:p>
          <a:p>
            <a:r>
              <a:rPr lang="pl-PL" dirty="0"/>
              <a:t>zał. 1945 (</a:t>
            </a:r>
            <a:r>
              <a:rPr lang="pl-PL" i="1" dirty="0"/>
              <a:t>Karta Narodów Zjednoczonych</a:t>
            </a:r>
            <a:r>
              <a:rPr lang="pl-PL" dirty="0"/>
              <a:t>)</a:t>
            </a:r>
          </a:p>
          <a:p>
            <a:r>
              <a:rPr lang="pl-PL" dirty="0"/>
              <a:t>obecnie: 193 członków</a:t>
            </a:r>
          </a:p>
          <a:p>
            <a:r>
              <a:rPr lang="pl-PL" dirty="0"/>
              <a:t>organizacja wewnętrzna: Zgromadzenie Ogólne</a:t>
            </a:r>
          </a:p>
          <a:p>
            <a:pPr lvl="1"/>
            <a:r>
              <a:rPr lang="pl-PL" dirty="0"/>
              <a:t>Rada Bezpieczeństwa (Rosja, Chiny, USA, Wlk. Brytania, Francja + 10 członków niestałych)</a:t>
            </a:r>
          </a:p>
          <a:p>
            <a:pPr lvl="1"/>
            <a:r>
              <a:rPr lang="pl-PL" dirty="0"/>
              <a:t>Międzynarodowy Trybunał Sprawiedliwości</a:t>
            </a:r>
          </a:p>
          <a:p>
            <a:r>
              <a:rPr lang="pl-PL" dirty="0"/>
              <a:t>organizacje wyspecjalizowane ONZ</a:t>
            </a:r>
          </a:p>
          <a:p>
            <a:pPr lvl="1"/>
            <a:r>
              <a:rPr lang="pl-PL" dirty="0"/>
              <a:t>Organizacja Narodów Zjednoczonych do Spraw Oświaty, Nauki i Kultury (UNESCO)</a:t>
            </a:r>
          </a:p>
          <a:p>
            <a:pPr lvl="1"/>
            <a:r>
              <a:rPr lang="pl-PL" dirty="0"/>
              <a:t>Światowa Organizacja Zdrowia (WHO)</a:t>
            </a:r>
          </a:p>
          <a:p>
            <a:pPr lvl="1"/>
            <a:r>
              <a:rPr lang="pl-PL" dirty="0"/>
              <a:t>Międzynarodowy Fundusz Walutowy (IMF)</a:t>
            </a:r>
          </a:p>
          <a:p>
            <a:pPr lvl="1"/>
            <a:r>
              <a:rPr lang="pl-PL" dirty="0"/>
              <a:t>Grupa Banku Światowego</a:t>
            </a:r>
          </a:p>
          <a:p>
            <a:pPr lvl="2"/>
            <a:r>
              <a:rPr lang="pl-PL" dirty="0"/>
              <a:t>Międzynarodowy Bank Odbudowy i Rozwoju (IBRD)</a:t>
            </a:r>
          </a:p>
          <a:p>
            <a:r>
              <a:rPr lang="pl-PL" dirty="0"/>
              <a:t>Sekretarz Generalny ONZ: </a:t>
            </a:r>
            <a:r>
              <a:rPr lang="pl-PL" dirty="0" err="1"/>
              <a:t>António</a:t>
            </a:r>
            <a:r>
              <a:rPr lang="pl-PL" dirty="0"/>
              <a:t> </a:t>
            </a:r>
            <a:r>
              <a:rPr lang="pl-PL" dirty="0" err="1"/>
              <a:t>Guterres</a:t>
            </a:r>
            <a:endParaRPr lang="pl-PL" dirty="0"/>
          </a:p>
          <a:p>
            <a:pPr lvl="1"/>
            <a:endParaRPr lang="pl-PL" dirty="0"/>
          </a:p>
        </p:txBody>
      </p:sp>
      <p:pic>
        <p:nvPicPr>
          <p:cNvPr id="8" name="Picture 2" descr="Znalezione obrazy dla zapytania UN LOGO">
            <a:extLst>
              <a:ext uri="{FF2B5EF4-FFF2-40B4-BE49-F238E27FC236}">
                <a16:creationId xmlns:a16="http://schemas.microsoft.com/office/drawing/2014/main" id="{54EEAAD8-F73C-40DC-9321-ECA2A45E4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808" y="681037"/>
            <a:ext cx="2356104" cy="235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46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fade">
                                      <p:cBhvr>
                                        <p:cTn id="33" dur="500"/>
                                        <p:tgtEl>
                                          <p:spTgt spid="7">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500"/>
                                        <p:tgtEl>
                                          <p:spTgt spid="7">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500"/>
                                        <p:tgtEl>
                                          <p:spTgt spid="7">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fade">
                                      <p:cBhvr>
                                        <p:cTn id="45" dur="500"/>
                                        <p:tgtEl>
                                          <p:spTgt spid="7">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xEl>
                                              <p:pRg st="11" end="11"/>
                                            </p:txEl>
                                          </p:spTgt>
                                        </p:tgtEl>
                                        <p:attrNameLst>
                                          <p:attrName>style.visibility</p:attrName>
                                        </p:attrNameLst>
                                      </p:cBhvr>
                                      <p:to>
                                        <p:strVal val="visible"/>
                                      </p:to>
                                    </p:set>
                                    <p:animEffect transition="in" filter="fade">
                                      <p:cBhvr>
                                        <p:cTn id="48" dur="500"/>
                                        <p:tgtEl>
                                          <p:spTgt spid="7">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animEffect transition="in" filter="fade">
                                      <p:cBhvr>
                                        <p:cTn id="5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NATO</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7555992" cy="4622483"/>
          </a:xfrm>
        </p:spPr>
        <p:txBody>
          <a:bodyPr>
            <a:normAutofit fontScale="92500"/>
          </a:bodyPr>
          <a:lstStyle/>
          <a:p>
            <a:r>
              <a:rPr lang="pl-PL" b="1" i="1" dirty="0" err="1"/>
              <a:t>North</a:t>
            </a:r>
            <a:r>
              <a:rPr lang="pl-PL" b="1" i="1" dirty="0"/>
              <a:t> </a:t>
            </a:r>
            <a:r>
              <a:rPr lang="pl-PL" b="1" i="1" dirty="0" err="1"/>
              <a:t>Atlantic</a:t>
            </a:r>
            <a:r>
              <a:rPr lang="pl-PL" b="1" i="1" dirty="0"/>
              <a:t> </a:t>
            </a:r>
            <a:r>
              <a:rPr lang="pl-PL" b="1" i="1" dirty="0" err="1"/>
              <a:t>Treaty</a:t>
            </a:r>
            <a:r>
              <a:rPr lang="pl-PL" b="1" i="1" dirty="0"/>
              <a:t> Organization</a:t>
            </a:r>
            <a:r>
              <a:rPr lang="pl-PL" b="1" dirty="0"/>
              <a:t> </a:t>
            </a:r>
          </a:p>
          <a:p>
            <a:r>
              <a:rPr lang="pl-PL" dirty="0"/>
              <a:t>zał. 1949 (</a:t>
            </a:r>
            <a:r>
              <a:rPr lang="pl-PL" i="1" dirty="0"/>
              <a:t>Pakt Północnoatlantycki</a:t>
            </a:r>
            <a:r>
              <a:rPr lang="pl-PL" dirty="0"/>
              <a:t>)</a:t>
            </a:r>
          </a:p>
          <a:p>
            <a:pPr lvl="1"/>
            <a:r>
              <a:rPr lang="pl-PL" dirty="0"/>
              <a:t>państwa założycielskie: Belgia,  Dania,  Francja,  Holandia,  Islandia,  Kanada,  Luksemburg,  Norwegia,  Portugalia,  Stany Zjednoczone,  Wielka Brytania,  Włochy</a:t>
            </a:r>
          </a:p>
          <a:p>
            <a:pPr lvl="1"/>
            <a:r>
              <a:rPr lang="pl-PL" dirty="0"/>
              <a:t>obecnie: 29 członków </a:t>
            </a:r>
          </a:p>
          <a:p>
            <a:r>
              <a:rPr lang="pl-PL" dirty="0"/>
              <a:t>organizacja wewnętrzna</a:t>
            </a:r>
          </a:p>
          <a:p>
            <a:pPr lvl="1"/>
            <a:r>
              <a:rPr lang="pl-PL" dirty="0"/>
              <a:t>Rada Północnoatlantycka (NAC)</a:t>
            </a:r>
          </a:p>
          <a:p>
            <a:pPr lvl="1"/>
            <a:r>
              <a:rPr lang="pl-PL" dirty="0"/>
              <a:t>Sekretarz Generalny (obecnie </a:t>
            </a:r>
            <a:r>
              <a:rPr lang="pl-PL" dirty="0" err="1"/>
              <a:t>Jens</a:t>
            </a:r>
            <a:r>
              <a:rPr lang="pl-PL" dirty="0"/>
              <a:t> </a:t>
            </a:r>
            <a:r>
              <a:rPr lang="pl-PL" dirty="0" err="1"/>
              <a:t>Stoltenberg</a:t>
            </a:r>
            <a:r>
              <a:rPr lang="pl-PL" dirty="0"/>
              <a:t>)</a:t>
            </a:r>
          </a:p>
          <a:p>
            <a:pPr lvl="1"/>
            <a:r>
              <a:rPr lang="pl-PL" dirty="0"/>
              <a:t>Komitet Wojskowy NATO (MC)</a:t>
            </a:r>
          </a:p>
          <a:p>
            <a:pPr lvl="1"/>
            <a:r>
              <a:rPr lang="pl-PL" dirty="0"/>
              <a:t>Wysoki Komitet Planowania Centralnego na Sytuacje Nadzwyczajnych Zagrożeń (SCEPC)</a:t>
            </a:r>
          </a:p>
          <a:p>
            <a:pPr lvl="1"/>
            <a:endParaRPr lang="pl-PL" dirty="0"/>
          </a:p>
          <a:p>
            <a:pPr lvl="1"/>
            <a:endParaRPr lang="pl-PL" dirty="0"/>
          </a:p>
        </p:txBody>
      </p:sp>
      <p:pic>
        <p:nvPicPr>
          <p:cNvPr id="5" name="Picture 4" descr="Podobny obraz">
            <a:extLst>
              <a:ext uri="{FF2B5EF4-FFF2-40B4-BE49-F238E27FC236}">
                <a16:creationId xmlns:a16="http://schemas.microsoft.com/office/drawing/2014/main" id="{9DFBBEAF-E20A-46EF-85A1-E5964585F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4193" y="721423"/>
            <a:ext cx="2865310" cy="283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4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OSCE (OBWE)</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515600" cy="4622483"/>
          </a:xfrm>
        </p:spPr>
        <p:txBody>
          <a:bodyPr>
            <a:normAutofit/>
          </a:bodyPr>
          <a:lstStyle/>
          <a:p>
            <a:r>
              <a:rPr lang="pl-PL" b="1" i="1" dirty="0"/>
              <a:t>Organization for Security and Co-</a:t>
            </a:r>
            <a:r>
              <a:rPr lang="pl-PL" b="1" i="1" dirty="0" err="1"/>
              <a:t>operation</a:t>
            </a:r>
            <a:r>
              <a:rPr lang="pl-PL" b="1" i="1" dirty="0"/>
              <a:t> in Europe</a:t>
            </a:r>
          </a:p>
          <a:p>
            <a:r>
              <a:rPr lang="pl-PL" dirty="0"/>
              <a:t>historia i geneza</a:t>
            </a:r>
          </a:p>
          <a:p>
            <a:pPr marL="457200" lvl="1" indent="0">
              <a:buNone/>
            </a:pPr>
            <a:endParaRPr lang="pl-PL" dirty="0"/>
          </a:p>
          <a:p>
            <a:pPr lvl="1"/>
            <a:endParaRPr lang="pl-PL" dirty="0"/>
          </a:p>
        </p:txBody>
      </p:sp>
      <p:pic>
        <p:nvPicPr>
          <p:cNvPr id="8" name="Picture 6" descr="Znalezione obrazy dla zapytania obwe">
            <a:extLst>
              <a:ext uri="{FF2B5EF4-FFF2-40B4-BE49-F238E27FC236}">
                <a16:creationId xmlns:a16="http://schemas.microsoft.com/office/drawing/2014/main" id="{A5447ABD-9437-4460-A4EC-1B3DD7812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136" y="429768"/>
            <a:ext cx="2264664" cy="12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72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Adam Rapacki</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515600" cy="4622483"/>
          </a:xfrm>
        </p:spPr>
        <p:txBody>
          <a:bodyPr>
            <a:normAutofit/>
          </a:bodyPr>
          <a:lstStyle/>
          <a:p>
            <a:pPr marL="457200" lvl="1" indent="0">
              <a:buNone/>
            </a:pPr>
            <a:endParaRPr lang="pl-PL" dirty="0"/>
          </a:p>
          <a:p>
            <a:pPr lvl="1"/>
            <a:endParaRPr lang="pl-PL" dirty="0"/>
          </a:p>
        </p:txBody>
      </p:sp>
      <p:pic>
        <p:nvPicPr>
          <p:cNvPr id="8" name="Picture 6" descr="Znalezione obrazy dla zapytania obwe">
            <a:extLst>
              <a:ext uri="{FF2B5EF4-FFF2-40B4-BE49-F238E27FC236}">
                <a16:creationId xmlns:a16="http://schemas.microsoft.com/office/drawing/2014/main" id="{A5447ABD-9437-4460-A4EC-1B3DD7812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136" y="429768"/>
            <a:ext cx="2264664" cy="120095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Znalezione obrazy dla zapytania adam rapacki minister">
            <a:extLst>
              <a:ext uri="{FF2B5EF4-FFF2-40B4-BE49-F238E27FC236}">
                <a16:creationId xmlns:a16="http://schemas.microsoft.com/office/drawing/2014/main" id="{A8DE5ECA-1A80-43C8-9CE5-67C5ED068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54480"/>
            <a:ext cx="6509004" cy="436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23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OSCE (OBWE)</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866120" cy="4622483"/>
          </a:xfrm>
        </p:spPr>
        <p:txBody>
          <a:bodyPr>
            <a:normAutofit/>
          </a:bodyPr>
          <a:lstStyle/>
          <a:p>
            <a:r>
              <a:rPr lang="pl-PL" b="1" i="1" dirty="0"/>
              <a:t>Organization for Security and Co-</a:t>
            </a:r>
            <a:r>
              <a:rPr lang="pl-PL" b="1" i="1" dirty="0" err="1"/>
              <a:t>operation</a:t>
            </a:r>
            <a:r>
              <a:rPr lang="pl-PL" b="1" i="1" dirty="0"/>
              <a:t> in Europe</a:t>
            </a:r>
          </a:p>
          <a:p>
            <a:r>
              <a:rPr lang="pl-PL" dirty="0"/>
              <a:t>historia i geneza</a:t>
            </a:r>
          </a:p>
          <a:p>
            <a:pPr lvl="1"/>
            <a:r>
              <a:rPr lang="pl-PL" i="1" dirty="0"/>
              <a:t>Plan Rapackiego </a:t>
            </a:r>
            <a:r>
              <a:rPr lang="pl-PL" dirty="0"/>
              <a:t>(1957)</a:t>
            </a:r>
          </a:p>
          <a:p>
            <a:pPr lvl="1"/>
            <a:r>
              <a:rPr lang="pl-PL" dirty="0"/>
              <a:t>propozycja zwołania międzynarodowej konferencji bezpieczeństwa (1964)</a:t>
            </a:r>
            <a:endParaRPr lang="pl-PL" i="1" dirty="0"/>
          </a:p>
          <a:p>
            <a:r>
              <a:rPr lang="pl-PL" i="1" dirty="0"/>
              <a:t>Akt Końcowy Konferencji Bezpieczeństwa i Współpracy w Europie</a:t>
            </a:r>
            <a:r>
              <a:rPr lang="pl-PL" dirty="0"/>
              <a:t> (1975)</a:t>
            </a:r>
          </a:p>
          <a:p>
            <a:r>
              <a:rPr lang="pl-PL" dirty="0"/>
              <a:t>ważniejsze działania:</a:t>
            </a:r>
          </a:p>
          <a:p>
            <a:pPr lvl="1"/>
            <a:r>
              <a:rPr lang="pl-PL" i="1" dirty="0"/>
              <a:t>Traktat rozbrojeniowy </a:t>
            </a:r>
            <a:r>
              <a:rPr lang="pl-PL" dirty="0"/>
              <a:t>(1990)</a:t>
            </a:r>
          </a:p>
          <a:p>
            <a:pPr lvl="1"/>
            <a:r>
              <a:rPr lang="pl-PL" i="1" dirty="0"/>
              <a:t>Traktat o otwartych przestworzach</a:t>
            </a:r>
            <a:r>
              <a:rPr lang="pl-PL" dirty="0"/>
              <a:t> (1992)</a:t>
            </a:r>
          </a:p>
          <a:p>
            <a:pPr lvl="1"/>
            <a:r>
              <a:rPr lang="pl-PL" dirty="0"/>
              <a:t>utworzenie OBWE (1995)</a:t>
            </a:r>
          </a:p>
          <a:p>
            <a:endParaRPr lang="pl-PL" i="1" dirty="0"/>
          </a:p>
          <a:p>
            <a:pPr marL="457200" lvl="1" indent="0">
              <a:buNone/>
            </a:pPr>
            <a:endParaRPr lang="pl-PL" dirty="0"/>
          </a:p>
          <a:p>
            <a:pPr lvl="1"/>
            <a:endParaRPr lang="pl-PL" dirty="0"/>
          </a:p>
        </p:txBody>
      </p:sp>
      <p:pic>
        <p:nvPicPr>
          <p:cNvPr id="8" name="Picture 6" descr="Znalezione obrazy dla zapytania obwe">
            <a:extLst>
              <a:ext uri="{FF2B5EF4-FFF2-40B4-BE49-F238E27FC236}">
                <a16:creationId xmlns:a16="http://schemas.microsoft.com/office/drawing/2014/main" id="{A5447ABD-9437-4460-A4EC-1B3DD7812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136" y="429768"/>
            <a:ext cx="2264664" cy="12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049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a:xfrm>
            <a:off x="1524000" y="2018475"/>
            <a:ext cx="9144000" cy="2387600"/>
          </a:xfrm>
        </p:spPr>
        <p:txBody>
          <a:bodyPr>
            <a:normAutofit fontScale="90000"/>
          </a:bodyPr>
          <a:lstStyle/>
          <a:p>
            <a:br>
              <a:rPr lang="pl-PL" dirty="0"/>
            </a:br>
            <a:r>
              <a:rPr lang="pl-PL" dirty="0"/>
              <a:t>SIŁA I JEJ ZASTOSOWANIE</a:t>
            </a:r>
            <a:br>
              <a:rPr lang="pl-PL" dirty="0"/>
            </a:br>
            <a:r>
              <a:rPr lang="pl-PL" dirty="0"/>
              <a:t>W STOSUNKACH MIĘDZYNARODOWYCH</a:t>
            </a:r>
          </a:p>
        </p:txBody>
      </p:sp>
    </p:spTree>
    <p:extLst>
      <p:ext uri="{BB962C8B-B14F-4D97-AF65-F5344CB8AC3E}">
        <p14:creationId xmlns:p14="http://schemas.microsoft.com/office/powerpoint/2010/main" val="2030254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156CE25F-CEEE-410F-A801-0C88E7A4D4E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4400" dirty="0"/>
              <a:t>Carl von Clausewitz</a:t>
            </a:r>
            <a:endParaRPr lang="pl-PL" dirty="0"/>
          </a:p>
        </p:txBody>
      </p:sp>
      <p:pic>
        <p:nvPicPr>
          <p:cNvPr id="10242" name="Picture 2" descr="Znalezione obrazy dla zapytania clausewitz">
            <a:extLst>
              <a:ext uri="{FF2B5EF4-FFF2-40B4-BE49-F238E27FC236}">
                <a16:creationId xmlns:a16="http://schemas.microsoft.com/office/drawing/2014/main" id="{309A917E-F3D6-41E3-8A86-8C0475DF8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64475"/>
            <a:ext cx="6418098" cy="427939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B1790DC-D7EB-48E9-BA20-AFB3FDF63F0E}"/>
              </a:ext>
            </a:extLst>
          </p:cNvPr>
          <p:cNvSpPr txBox="1"/>
          <p:nvPr/>
        </p:nvSpPr>
        <p:spPr>
          <a:xfrm>
            <a:off x="7543800" y="1764475"/>
            <a:ext cx="3810000" cy="1200329"/>
          </a:xfrm>
          <a:prstGeom prst="rect">
            <a:avLst/>
          </a:prstGeom>
          <a:noFill/>
        </p:spPr>
        <p:txBody>
          <a:bodyPr wrap="square" rtlCol="0">
            <a:spAutoFit/>
          </a:bodyPr>
          <a:lstStyle/>
          <a:p>
            <a:r>
              <a:rPr lang="pl-PL" sz="2400" i="1" dirty="0"/>
              <a:t>„Wojna jest jedynie kontynuacją polityki innymi środkami”.</a:t>
            </a:r>
            <a:endParaRPr lang="pl-PL" sz="2400" dirty="0"/>
          </a:p>
        </p:txBody>
      </p:sp>
      <p:sp>
        <p:nvSpPr>
          <p:cNvPr id="7" name="Prostokąt 6">
            <a:extLst>
              <a:ext uri="{FF2B5EF4-FFF2-40B4-BE49-F238E27FC236}">
                <a16:creationId xmlns:a16="http://schemas.microsoft.com/office/drawing/2014/main" id="{70155E40-C014-4517-B5DF-13813C5551D5}"/>
              </a:ext>
            </a:extLst>
          </p:cNvPr>
          <p:cNvSpPr/>
          <p:nvPr/>
        </p:nvSpPr>
        <p:spPr>
          <a:xfrm>
            <a:off x="8607570" y="2964804"/>
            <a:ext cx="2663934" cy="369332"/>
          </a:xfrm>
          <a:prstGeom prst="rect">
            <a:avLst/>
          </a:prstGeom>
        </p:spPr>
        <p:txBody>
          <a:bodyPr wrap="none">
            <a:spAutoFit/>
          </a:bodyPr>
          <a:lstStyle/>
          <a:p>
            <a:r>
              <a:rPr lang="pl-PL" b="0" i="1" dirty="0" err="1">
                <a:solidFill>
                  <a:srgbClr val="222222"/>
                </a:solidFill>
                <a:effectLst/>
                <a:latin typeface="Arial" panose="020B0604020202020204" pitchFamily="34" charset="0"/>
              </a:rPr>
              <a:t>Vom</a:t>
            </a:r>
            <a:r>
              <a:rPr lang="pl-PL" b="0" i="1" dirty="0">
                <a:solidFill>
                  <a:srgbClr val="222222"/>
                </a:solidFill>
                <a:effectLst/>
                <a:latin typeface="Arial" panose="020B0604020202020204" pitchFamily="34" charset="0"/>
              </a:rPr>
              <a:t> </a:t>
            </a:r>
            <a:r>
              <a:rPr lang="pl-PL" b="0" i="1" dirty="0" err="1">
                <a:solidFill>
                  <a:srgbClr val="222222"/>
                </a:solidFill>
                <a:effectLst/>
                <a:latin typeface="Arial" panose="020B0604020202020204" pitchFamily="34" charset="0"/>
              </a:rPr>
              <a:t>Kriege</a:t>
            </a:r>
            <a:r>
              <a:rPr lang="pl-PL" b="0" i="0" dirty="0">
                <a:solidFill>
                  <a:srgbClr val="222222"/>
                </a:solidFill>
                <a:effectLst/>
                <a:latin typeface="Arial" panose="020B0604020202020204" pitchFamily="34" charset="0"/>
              </a:rPr>
              <a:t>, 1832–1834</a:t>
            </a:r>
            <a:endParaRPr lang="pl-PL" dirty="0"/>
          </a:p>
        </p:txBody>
      </p:sp>
    </p:spTree>
    <p:extLst>
      <p:ext uri="{BB962C8B-B14F-4D97-AF65-F5344CB8AC3E}">
        <p14:creationId xmlns:p14="http://schemas.microsoft.com/office/powerpoint/2010/main" val="2921396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Próby ograniczenia wojen</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866120" cy="4622483"/>
          </a:xfrm>
        </p:spPr>
        <p:txBody>
          <a:bodyPr>
            <a:normAutofit/>
          </a:bodyPr>
          <a:lstStyle/>
          <a:p>
            <a:r>
              <a:rPr lang="pl-PL" b="1" u="sng" dirty="0"/>
              <a:t>Art. 12 Paktu Ligi Narodów</a:t>
            </a:r>
            <a:r>
              <a:rPr lang="pl-PL" b="1" dirty="0"/>
              <a:t> (1919): </a:t>
            </a:r>
            <a:r>
              <a:rPr lang="pl-PL" i="1" dirty="0"/>
              <a:t>Wszyscy członkowie Ligi zgadzają się, że gdyby między nimi powstał spór mogący spowodować zerwanie stosunków, skierują go już to na drogę postępowania rozjemczego lub sądowego, już to do rozpatrzenia Rady. Zgadzają się również, że w żadnym przypadku nie powinni uciekać się do wojny przed upływem trzech miesięcy od decyzji rozjemczej lub sądowej albo sprawozdania Rady</a:t>
            </a:r>
          </a:p>
          <a:p>
            <a:r>
              <a:rPr lang="pl-PL" b="1" u="sng" dirty="0"/>
              <a:t>Art. 2 Paktu </a:t>
            </a:r>
            <a:r>
              <a:rPr lang="pl-PL" b="1" u="sng" dirty="0" err="1"/>
              <a:t>Brianda-Kelloga</a:t>
            </a:r>
            <a:r>
              <a:rPr lang="pl-PL" b="1" dirty="0"/>
              <a:t> (1928): </a:t>
            </a:r>
            <a:r>
              <a:rPr lang="pl-PL" i="1" dirty="0"/>
              <a:t>rozstrzyganie wszystkich sporów i konfliktów bez względu na ich naturę lub pochodzenie, które mogłyby powstać między stronami, powinno być osiągane zawsze tylko za pomocą środków pokojowych</a:t>
            </a:r>
            <a:endParaRPr lang="pl-PL" dirty="0"/>
          </a:p>
          <a:p>
            <a:endParaRPr lang="pl-PL" dirty="0"/>
          </a:p>
          <a:p>
            <a:endParaRPr lang="pl-PL" i="1" dirty="0"/>
          </a:p>
          <a:p>
            <a:pPr marL="457200" lvl="1" indent="0">
              <a:buNone/>
            </a:pPr>
            <a:endParaRPr lang="pl-PL" dirty="0"/>
          </a:p>
          <a:p>
            <a:pPr lvl="1"/>
            <a:endParaRPr lang="pl-PL" dirty="0"/>
          </a:p>
        </p:txBody>
      </p:sp>
    </p:spTree>
    <p:extLst>
      <p:ext uri="{BB962C8B-B14F-4D97-AF65-F5344CB8AC3E}">
        <p14:creationId xmlns:p14="http://schemas.microsoft.com/office/powerpoint/2010/main" val="380678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p:txBody>
          <a:bodyPr/>
          <a:lstStyle/>
          <a:p>
            <a:r>
              <a:rPr lang="pl-PL" dirty="0"/>
              <a:t>Piotr S. Kozdrowicki</a:t>
            </a:r>
          </a:p>
        </p:txBody>
      </p:sp>
      <p:sp>
        <p:nvSpPr>
          <p:cNvPr id="3" name="Podtytuł 2">
            <a:extLst>
              <a:ext uri="{FF2B5EF4-FFF2-40B4-BE49-F238E27FC236}">
                <a16:creationId xmlns:a16="http://schemas.microsoft.com/office/drawing/2014/main" id="{7AFA2014-C532-4770-9874-91985D230B51}"/>
              </a:ext>
            </a:extLst>
          </p:cNvPr>
          <p:cNvSpPr>
            <a:spLocks noGrp="1"/>
          </p:cNvSpPr>
          <p:nvPr>
            <p:ph type="subTitle" idx="1"/>
          </p:nvPr>
        </p:nvSpPr>
        <p:spPr/>
        <p:txBody>
          <a:bodyPr>
            <a:normAutofit/>
          </a:bodyPr>
          <a:lstStyle/>
          <a:p>
            <a:r>
              <a:rPr lang="pl-PL" sz="3600" i="1" dirty="0"/>
              <a:t>piotr.kozdrowicki@uwr.edu.pl</a:t>
            </a:r>
          </a:p>
        </p:txBody>
      </p:sp>
      <p:sp>
        <p:nvSpPr>
          <p:cNvPr id="4" name="Podtytuł 2">
            <a:extLst>
              <a:ext uri="{FF2B5EF4-FFF2-40B4-BE49-F238E27FC236}">
                <a16:creationId xmlns:a16="http://schemas.microsoft.com/office/drawing/2014/main" id="{4A9440AC-6496-4118-BBDB-805C992CF905}"/>
              </a:ext>
            </a:extLst>
          </p:cNvPr>
          <p:cNvSpPr txBox="1">
            <a:spLocks/>
          </p:cNvSpPr>
          <p:nvPr/>
        </p:nvSpPr>
        <p:spPr>
          <a:xfrm>
            <a:off x="1524000" y="369411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pl-PL" sz="3600" i="1" dirty="0"/>
            </a:br>
            <a:r>
              <a:rPr lang="pl-PL" sz="3600" i="1" dirty="0">
                <a:hlinkClick r:id="rId2"/>
              </a:rPr>
              <a:t>https://prawo.uni.wroc.pl/user/33381</a:t>
            </a:r>
            <a:endParaRPr lang="pl-PL" sz="3600" i="1" dirty="0"/>
          </a:p>
          <a:p>
            <a:endParaRPr lang="pl-PL" sz="3600" i="1" dirty="0"/>
          </a:p>
        </p:txBody>
      </p:sp>
    </p:spTree>
    <p:extLst>
      <p:ext uri="{BB962C8B-B14F-4D97-AF65-F5344CB8AC3E}">
        <p14:creationId xmlns:p14="http://schemas.microsoft.com/office/powerpoint/2010/main" val="124255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5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7000"/>
                            </p:stCondLst>
                            <p:childTnLst>
                              <p:par>
                                <p:cTn id="13" presetID="10" presetClass="entr" presetSubtype="0" fill="hold" grpId="0" nodeType="afterEffect">
                                  <p:stCondLst>
                                    <p:cond delay="5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Próby ograniczenia wojen</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866120" cy="4622483"/>
          </a:xfrm>
        </p:spPr>
        <p:txBody>
          <a:bodyPr>
            <a:normAutofit/>
          </a:bodyPr>
          <a:lstStyle/>
          <a:p>
            <a:r>
              <a:rPr lang="pl-PL" b="1" u="sng" dirty="0"/>
              <a:t>Art. 2 ust. 4 Karty NZ</a:t>
            </a:r>
            <a:r>
              <a:rPr lang="pl-PL" b="1" dirty="0"/>
              <a:t> (1945): </a:t>
            </a:r>
            <a:r>
              <a:rPr lang="pl-PL" i="1" dirty="0"/>
              <a:t>Wszyscy członkowie powinni w swych stosunkach międzynarodowych powstrzymywać się od stosowania groźby lub użycia siły przeciwko nietykalności terytorium albo niepodległości politycznej któregokolwiek państwa, lub wszelkiego innego sposobu, niezgodnego z zasadami Narodów Zjednoczonych.</a:t>
            </a:r>
            <a:endParaRPr lang="pl-PL" dirty="0"/>
          </a:p>
          <a:p>
            <a:r>
              <a:rPr lang="pl-PL" b="1" u="sng" dirty="0"/>
              <a:t>Art. 51 Karty NZ:</a:t>
            </a:r>
            <a:r>
              <a:rPr lang="pl-PL" dirty="0"/>
              <a:t> </a:t>
            </a:r>
            <a:r>
              <a:rPr lang="pl-PL" i="1" dirty="0"/>
              <a:t>Żadne postanowienie niniejszej Karty nie narusza naturalnego prawa każdego członka Organizacji Narodów Zjednoczonych, przeciwko któremu dokonano zbrojnej napaści, do indywidualnej lub zbiorowej samoobrony </a:t>
            </a:r>
            <a:endParaRPr lang="pl-PL" dirty="0"/>
          </a:p>
          <a:p>
            <a:endParaRPr lang="pl-PL" i="1" dirty="0"/>
          </a:p>
          <a:p>
            <a:pPr marL="457200" lvl="1" indent="0">
              <a:buNone/>
            </a:pPr>
            <a:endParaRPr lang="pl-PL" dirty="0"/>
          </a:p>
          <a:p>
            <a:pPr lvl="1"/>
            <a:endParaRPr lang="pl-PL" dirty="0"/>
          </a:p>
        </p:txBody>
      </p:sp>
    </p:spTree>
    <p:extLst>
      <p:ext uri="{BB962C8B-B14F-4D97-AF65-F5344CB8AC3E}">
        <p14:creationId xmlns:p14="http://schemas.microsoft.com/office/powerpoint/2010/main" val="3775827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Próby ograniczenia wojen</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866120" cy="4622483"/>
          </a:xfrm>
        </p:spPr>
        <p:txBody>
          <a:bodyPr>
            <a:normAutofit/>
          </a:bodyPr>
          <a:lstStyle/>
          <a:p>
            <a:r>
              <a:rPr lang="pl-PL" b="1" u="sng" dirty="0"/>
              <a:t>postanowienie Międzynarodowego Trybunału Wojennego w Norymberdze </a:t>
            </a:r>
            <a:r>
              <a:rPr lang="pl-PL" b="1" dirty="0"/>
              <a:t>(1945): </a:t>
            </a:r>
            <a:r>
              <a:rPr lang="pl-PL" i="1" dirty="0"/>
              <a:t>zbrodnią przeciw pokojowi jest planowanie, przygotowywanie i prowadzenie wojny napastniczej</a:t>
            </a:r>
          </a:p>
          <a:p>
            <a:r>
              <a:rPr lang="pl-PL" b="1" u="sng" dirty="0"/>
              <a:t>rezolucja ZO ONZ</a:t>
            </a:r>
            <a:r>
              <a:rPr lang="pl-PL" b="1" dirty="0"/>
              <a:t> (14.12.1974): </a:t>
            </a:r>
            <a:r>
              <a:rPr lang="pl-PL" dirty="0"/>
              <a:t>agresja to </a:t>
            </a:r>
            <a:r>
              <a:rPr lang="pl-PL" i="1" dirty="0"/>
              <a:t>użycie siły zbrojnej przez państwo lub grupę państw przeciw suwerenności terytorialnej lub niezawisłości politycznej innego państwa (bez względu na to czy należy do Narodów Zjednoczonych czy też nie)</a:t>
            </a:r>
            <a:endParaRPr lang="pl-PL" dirty="0"/>
          </a:p>
          <a:p>
            <a:endParaRPr lang="pl-PL" i="1" dirty="0"/>
          </a:p>
          <a:p>
            <a:pPr marL="457200" lvl="1" indent="0">
              <a:buNone/>
            </a:pPr>
            <a:endParaRPr lang="pl-PL" dirty="0"/>
          </a:p>
          <a:p>
            <a:pPr lvl="1"/>
            <a:endParaRPr lang="pl-PL" dirty="0"/>
          </a:p>
        </p:txBody>
      </p:sp>
    </p:spTree>
    <p:extLst>
      <p:ext uri="{BB962C8B-B14F-4D97-AF65-F5344CB8AC3E}">
        <p14:creationId xmlns:p14="http://schemas.microsoft.com/office/powerpoint/2010/main" val="2640361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a:xfrm>
            <a:off x="1524000" y="2018475"/>
            <a:ext cx="9144000" cy="2387600"/>
          </a:xfrm>
        </p:spPr>
        <p:txBody>
          <a:bodyPr>
            <a:normAutofit fontScale="90000"/>
          </a:bodyPr>
          <a:lstStyle/>
          <a:p>
            <a:br>
              <a:rPr lang="pl-PL" dirty="0"/>
            </a:br>
            <a:r>
              <a:rPr lang="pl-PL" dirty="0"/>
              <a:t>SIŁA I JEJ ZASTOSOWANIE</a:t>
            </a:r>
            <a:br>
              <a:rPr lang="pl-PL" dirty="0"/>
            </a:br>
            <a:r>
              <a:rPr lang="pl-PL" dirty="0"/>
              <a:t>W STOSUNKACH MIĘDZYNARODOWYCH</a:t>
            </a:r>
          </a:p>
        </p:txBody>
      </p:sp>
    </p:spTree>
    <p:extLst>
      <p:ext uri="{BB962C8B-B14F-4D97-AF65-F5344CB8AC3E}">
        <p14:creationId xmlns:p14="http://schemas.microsoft.com/office/powerpoint/2010/main" val="248733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156CE25F-CEEE-410F-A801-0C88E7A4D4E8}"/>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dirty="0" err="1"/>
              <a:t>Iosif</a:t>
            </a:r>
            <a:r>
              <a:rPr lang="pl-PL" dirty="0"/>
              <a:t> Stalin</a:t>
            </a:r>
          </a:p>
        </p:txBody>
      </p:sp>
      <p:sp>
        <p:nvSpPr>
          <p:cNvPr id="5" name="pole tekstowe 4">
            <a:extLst>
              <a:ext uri="{FF2B5EF4-FFF2-40B4-BE49-F238E27FC236}">
                <a16:creationId xmlns:a16="http://schemas.microsoft.com/office/drawing/2014/main" id="{4B1790DC-D7EB-48E9-BA20-AFB3FDF63F0E}"/>
              </a:ext>
            </a:extLst>
          </p:cNvPr>
          <p:cNvSpPr txBox="1"/>
          <p:nvPr/>
        </p:nvSpPr>
        <p:spPr>
          <a:xfrm>
            <a:off x="4481336" y="1764475"/>
            <a:ext cx="3810000" cy="461665"/>
          </a:xfrm>
          <a:prstGeom prst="rect">
            <a:avLst/>
          </a:prstGeom>
          <a:noFill/>
        </p:spPr>
        <p:txBody>
          <a:bodyPr wrap="square" rtlCol="0">
            <a:spAutoFit/>
          </a:bodyPr>
          <a:lstStyle/>
          <a:p>
            <a:r>
              <a:rPr lang="pl-PL" sz="2400" i="1" dirty="0"/>
              <a:t>„A ile dywizji ma papież?”.</a:t>
            </a:r>
            <a:endParaRPr lang="pl-PL" sz="2400" dirty="0"/>
          </a:p>
        </p:txBody>
      </p:sp>
      <p:sp>
        <p:nvSpPr>
          <p:cNvPr id="7" name="Prostokąt 6">
            <a:extLst>
              <a:ext uri="{FF2B5EF4-FFF2-40B4-BE49-F238E27FC236}">
                <a16:creationId xmlns:a16="http://schemas.microsoft.com/office/drawing/2014/main" id="{70155E40-C014-4517-B5DF-13813C5551D5}"/>
              </a:ext>
            </a:extLst>
          </p:cNvPr>
          <p:cNvSpPr/>
          <p:nvPr/>
        </p:nvSpPr>
        <p:spPr>
          <a:xfrm>
            <a:off x="5489466" y="2226140"/>
            <a:ext cx="3441968" cy="369332"/>
          </a:xfrm>
          <a:prstGeom prst="rect">
            <a:avLst/>
          </a:prstGeom>
        </p:spPr>
        <p:txBody>
          <a:bodyPr wrap="none">
            <a:spAutoFit/>
          </a:bodyPr>
          <a:lstStyle/>
          <a:p>
            <a:r>
              <a:rPr lang="pl-PL" b="0" dirty="0">
                <a:solidFill>
                  <a:srgbClr val="222222"/>
                </a:solidFill>
                <a:effectLst/>
                <a:latin typeface="Arial" panose="020B0604020202020204" pitchFamily="34" charset="0"/>
              </a:rPr>
              <a:t>Konferencja Poczdamska</a:t>
            </a:r>
            <a:r>
              <a:rPr lang="pl-PL" b="0" i="0" dirty="0">
                <a:solidFill>
                  <a:srgbClr val="222222"/>
                </a:solidFill>
                <a:effectLst/>
                <a:latin typeface="Arial" panose="020B0604020202020204" pitchFamily="34" charset="0"/>
              </a:rPr>
              <a:t>, 1944</a:t>
            </a:r>
            <a:endParaRPr lang="pl-PL" dirty="0"/>
          </a:p>
        </p:txBody>
      </p:sp>
      <p:pic>
        <p:nvPicPr>
          <p:cNvPr id="13314" name="Picture 2" descr="https://upload.wikimedia.org/wikipedia/commons/c/c4/Stalin_1945.jpg">
            <a:extLst>
              <a:ext uri="{FF2B5EF4-FFF2-40B4-BE49-F238E27FC236}">
                <a16:creationId xmlns:a16="http://schemas.microsoft.com/office/drawing/2014/main" id="{401E00CD-B593-475C-9B3F-80572B89D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690688"/>
            <a:ext cx="3441968" cy="461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277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FORMY POSŁUGIWANIA SIĘ SIŁĄ MILITARNĄ</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866120" cy="4622483"/>
          </a:xfrm>
        </p:spPr>
        <p:txBody>
          <a:bodyPr>
            <a:normAutofit fontScale="92500" lnSpcReduction="10000"/>
          </a:bodyPr>
          <a:lstStyle/>
          <a:p>
            <a:r>
              <a:rPr lang="pl-PL" dirty="0"/>
              <a:t>posiadanie</a:t>
            </a:r>
          </a:p>
          <a:p>
            <a:endParaRPr lang="pl-PL" dirty="0"/>
          </a:p>
          <a:p>
            <a:endParaRPr lang="pl-PL" dirty="0"/>
          </a:p>
          <a:p>
            <a:r>
              <a:rPr lang="pl-PL" dirty="0"/>
              <a:t>demonstrowanie</a:t>
            </a:r>
          </a:p>
          <a:p>
            <a:endParaRPr lang="pl-PL" dirty="0"/>
          </a:p>
          <a:p>
            <a:endParaRPr lang="pl-PL" dirty="0"/>
          </a:p>
          <a:p>
            <a:r>
              <a:rPr lang="pl-PL" dirty="0"/>
              <a:t>groźba użycia</a:t>
            </a:r>
          </a:p>
          <a:p>
            <a:endParaRPr lang="pl-PL" dirty="0"/>
          </a:p>
          <a:p>
            <a:endParaRPr lang="pl-PL" dirty="0"/>
          </a:p>
          <a:p>
            <a:r>
              <a:rPr lang="pl-PL" dirty="0"/>
              <a:t>użycie</a:t>
            </a:r>
          </a:p>
          <a:p>
            <a:endParaRPr lang="pl-PL" i="1" dirty="0"/>
          </a:p>
          <a:p>
            <a:pPr marL="457200" lvl="1" indent="0">
              <a:buNone/>
            </a:pPr>
            <a:endParaRPr lang="pl-PL" dirty="0"/>
          </a:p>
          <a:p>
            <a:pPr lvl="1"/>
            <a:endParaRPr lang="pl-PL" dirty="0"/>
          </a:p>
        </p:txBody>
      </p:sp>
      <p:pic>
        <p:nvPicPr>
          <p:cNvPr id="19458" name="Picture 2" descr="article_update_9d99f70de11ddca3_1336377735_9j-4aaqsk.jpeg">
            <a:extLst>
              <a:ext uri="{FF2B5EF4-FFF2-40B4-BE49-F238E27FC236}">
                <a16:creationId xmlns:a16="http://schemas.microsoft.com/office/drawing/2014/main" id="{644C77D1-36B3-4209-9EE4-3D71EAA02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1155">
            <a:off x="8019460" y="1664208"/>
            <a:ext cx="3221736" cy="181222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Znalezione obrazy dla zapytania military parade">
            <a:extLst>
              <a:ext uri="{FF2B5EF4-FFF2-40B4-BE49-F238E27FC236}">
                <a16:creationId xmlns:a16="http://schemas.microsoft.com/office/drawing/2014/main" id="{E5AEC34C-8277-4C51-88C2-37C68F544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4782">
            <a:off x="3956728" y="1763252"/>
            <a:ext cx="3538303" cy="198878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Znalezione obrazy dla zapytania tsar bomb">
            <a:extLst>
              <a:ext uri="{FF2B5EF4-FFF2-40B4-BE49-F238E27FC236}">
                <a16:creationId xmlns:a16="http://schemas.microsoft.com/office/drawing/2014/main" id="{50A0172C-24ED-4000-84D0-09F8BBF14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7009">
            <a:off x="7763290" y="3527045"/>
            <a:ext cx="3864864" cy="1932432"/>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Znalezione obrazy dla zapytania 1939 szlaban">
            <a:extLst>
              <a:ext uri="{FF2B5EF4-FFF2-40B4-BE49-F238E27FC236}">
                <a16:creationId xmlns:a16="http://schemas.microsoft.com/office/drawing/2014/main" id="{53FBADA2-23D9-4890-BB49-636ED5A8F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0855">
            <a:off x="3894499" y="3817500"/>
            <a:ext cx="3574138" cy="278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21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fade">
                                      <p:cBhvr>
                                        <p:cTn id="18" dur="500"/>
                                        <p:tgtEl>
                                          <p:spTgt spid="194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fade">
                                      <p:cBhvr>
                                        <p:cTn id="26" dur="500"/>
                                        <p:tgtEl>
                                          <p:spTgt spid="194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Effect transition="in" filter="fade">
                                      <p:cBhvr>
                                        <p:cTn id="31" dur="500"/>
                                        <p:tgtEl>
                                          <p:spTgt spid="7">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464"/>
                                        </p:tgtEl>
                                        <p:attrNameLst>
                                          <p:attrName>style.visibility</p:attrName>
                                        </p:attrNameLst>
                                      </p:cBhvr>
                                      <p:to>
                                        <p:strVal val="visible"/>
                                      </p:to>
                                    </p:set>
                                    <p:animEffect transition="in" filter="fade">
                                      <p:cBhvr>
                                        <p:cTn id="34"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a:xfrm>
            <a:off x="1524000" y="2018475"/>
            <a:ext cx="9144000" cy="1410525"/>
          </a:xfrm>
        </p:spPr>
        <p:txBody>
          <a:bodyPr>
            <a:normAutofit/>
          </a:bodyPr>
          <a:lstStyle/>
          <a:p>
            <a:r>
              <a:rPr lang="pl-PL" dirty="0"/>
              <a:t>SIŁA</a:t>
            </a:r>
          </a:p>
        </p:txBody>
      </p:sp>
      <p:pic>
        <p:nvPicPr>
          <p:cNvPr id="18434" name="Picture 2" descr="Znalezione obrazy dla zapytania soviet parade tanks">
            <a:extLst>
              <a:ext uri="{FF2B5EF4-FFF2-40B4-BE49-F238E27FC236}">
                <a16:creationId xmlns:a16="http://schemas.microsoft.com/office/drawing/2014/main" id="{16B91392-F6FA-403C-BC35-F2BA56FD6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1391">
            <a:off x="-23648" y="630243"/>
            <a:ext cx="4559354" cy="284959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Znalezione obrazy dla zapytania stocks">
            <a:extLst>
              <a:ext uri="{FF2B5EF4-FFF2-40B4-BE49-F238E27FC236}">
                <a16:creationId xmlns:a16="http://schemas.microsoft.com/office/drawing/2014/main" id="{ACDA363A-7A47-4A65-B737-4D24E19B0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5939">
            <a:off x="7297444" y="534384"/>
            <a:ext cx="4752629" cy="316389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Znalezione obrazy dla zapytania merkel">
            <a:extLst>
              <a:ext uri="{FF2B5EF4-FFF2-40B4-BE49-F238E27FC236}">
                <a16:creationId xmlns:a16="http://schemas.microsoft.com/office/drawing/2014/main" id="{0EE6617E-6A76-4CD1-A76A-0CD908C33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7947">
            <a:off x="-22604" y="3477567"/>
            <a:ext cx="5280839" cy="297235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Znalezione obrazy dla zapytania american culture">
            <a:extLst>
              <a:ext uri="{FF2B5EF4-FFF2-40B4-BE49-F238E27FC236}">
                <a16:creationId xmlns:a16="http://schemas.microsoft.com/office/drawing/2014/main" id="{6F372969-5DB5-4AD9-9450-E27099E9F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30139">
            <a:off x="5733227" y="3351381"/>
            <a:ext cx="5427312" cy="3052863"/>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Znalezione obrazy dla zapytania arabska wiosna">
            <a:extLst>
              <a:ext uri="{FF2B5EF4-FFF2-40B4-BE49-F238E27FC236}">
                <a16:creationId xmlns:a16="http://schemas.microsoft.com/office/drawing/2014/main" id="{8DB12530-4510-4090-8930-3013522809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8450">
            <a:off x="3815281" y="-350723"/>
            <a:ext cx="4406744" cy="293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47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fade">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fade">
                                      <p:cBhvr>
                                        <p:cTn id="22" dur="500"/>
                                        <p:tgtEl>
                                          <p:spTgt spid="184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42"/>
                                        </p:tgtEl>
                                        <p:attrNameLst>
                                          <p:attrName>style.visibility</p:attrName>
                                        </p:attrNameLst>
                                      </p:cBhvr>
                                      <p:to>
                                        <p:strVal val="visible"/>
                                      </p:to>
                                    </p:set>
                                    <p:animEffect transition="in" filter="fade">
                                      <p:cBhvr>
                                        <p:cTn id="27"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22C147-85F8-413C-9032-9DC5AF5913E2}"/>
              </a:ext>
            </a:extLst>
          </p:cNvPr>
          <p:cNvSpPr>
            <a:spLocks noGrp="1"/>
          </p:cNvSpPr>
          <p:nvPr>
            <p:ph type="title"/>
          </p:nvPr>
        </p:nvSpPr>
        <p:spPr/>
        <p:txBody>
          <a:bodyPr>
            <a:normAutofit/>
          </a:bodyPr>
          <a:lstStyle/>
          <a:p>
            <a:r>
              <a:rPr lang="pl-PL" b="1" dirty="0"/>
              <a:t>Warunki zaliczenia ćwiczeń</a:t>
            </a:r>
            <a:endParaRPr lang="pl-PL" i="1" dirty="0"/>
          </a:p>
        </p:txBody>
      </p:sp>
      <p:sp>
        <p:nvSpPr>
          <p:cNvPr id="3" name="Symbol zastępczy zawartości 2">
            <a:extLst>
              <a:ext uri="{FF2B5EF4-FFF2-40B4-BE49-F238E27FC236}">
                <a16:creationId xmlns:a16="http://schemas.microsoft.com/office/drawing/2014/main" id="{2862BB72-633F-44AB-8DB3-822E4C12AA8D}"/>
              </a:ext>
            </a:extLst>
          </p:cNvPr>
          <p:cNvSpPr>
            <a:spLocks noGrp="1"/>
          </p:cNvSpPr>
          <p:nvPr>
            <p:ph idx="1"/>
          </p:nvPr>
        </p:nvSpPr>
        <p:spPr/>
        <p:txBody>
          <a:bodyPr/>
          <a:lstStyle/>
          <a:p>
            <a:pPr marL="514350" indent="-514350">
              <a:buAutoNum type="arabicPeriod"/>
            </a:pPr>
            <a:r>
              <a:rPr lang="pl-PL" b="1" dirty="0"/>
              <a:t>Obecność na zajęciach</a:t>
            </a:r>
          </a:p>
          <a:p>
            <a:pPr marL="457200" lvl="1" indent="0">
              <a:buNone/>
            </a:pPr>
            <a:r>
              <a:rPr lang="pl-PL" b="1" dirty="0"/>
              <a:t>	</a:t>
            </a:r>
            <a:r>
              <a:rPr lang="pl-PL" dirty="0"/>
              <a:t>1 dozwolona nieobecność</a:t>
            </a:r>
          </a:p>
          <a:p>
            <a:pPr marL="457200" lvl="1" indent="0">
              <a:buNone/>
            </a:pPr>
            <a:r>
              <a:rPr lang="pl-PL" b="1" dirty="0"/>
              <a:t>	</a:t>
            </a:r>
            <a:r>
              <a:rPr lang="pl-PL" dirty="0"/>
              <a:t>każda nieobecność obniża ocenę</a:t>
            </a:r>
            <a:endParaRPr lang="pl-PL" b="1" dirty="0"/>
          </a:p>
          <a:p>
            <a:pPr marL="514350" indent="-514350">
              <a:buFont typeface="Arial" panose="020B0604020202020204" pitchFamily="34" charset="0"/>
              <a:buAutoNum type="arabicPeriod"/>
            </a:pPr>
            <a:r>
              <a:rPr lang="pl-PL" b="1" dirty="0"/>
              <a:t>Praca w grupach (i aktywność na zajęciach) </a:t>
            </a:r>
          </a:p>
          <a:p>
            <a:pPr marL="457200" lvl="1" indent="0">
              <a:buNone/>
            </a:pPr>
            <a:r>
              <a:rPr lang="pl-PL" dirty="0"/>
              <a:t>	prezentacje grupowe!</a:t>
            </a:r>
          </a:p>
          <a:p>
            <a:pPr marL="457200" lvl="1" indent="0">
              <a:buNone/>
            </a:pPr>
            <a:r>
              <a:rPr lang="pl-PL" b="1" dirty="0"/>
              <a:t>	</a:t>
            </a:r>
            <a:r>
              <a:rPr lang="pl-PL" dirty="0"/>
              <a:t>aktywność na zajęciach podnosi ocenę</a:t>
            </a:r>
          </a:p>
          <a:p>
            <a:pPr marL="514350" indent="-514350">
              <a:buAutoNum type="arabicPeriod"/>
            </a:pPr>
            <a:r>
              <a:rPr lang="pl-PL" b="1" dirty="0"/>
              <a:t>Kolokwium</a:t>
            </a:r>
          </a:p>
          <a:p>
            <a:pPr marL="457200" lvl="1" indent="0">
              <a:buNone/>
            </a:pPr>
            <a:r>
              <a:rPr lang="pl-PL" sz="2000" b="1" dirty="0"/>
              <a:t>	</a:t>
            </a:r>
            <a:r>
              <a:rPr lang="pl-PL" dirty="0"/>
              <a:t>na przedostatnich zajęciach (18. grudnia)</a:t>
            </a:r>
            <a:endParaRPr lang="pl-PL" b="1" dirty="0"/>
          </a:p>
          <a:p>
            <a:pPr marL="0" indent="0">
              <a:buNone/>
            </a:pPr>
            <a:endParaRPr lang="pl-PL" b="1" dirty="0"/>
          </a:p>
          <a:p>
            <a:pPr marL="971550" lvl="1" indent="-514350">
              <a:buAutoNum type="arabicPeriod"/>
            </a:pPr>
            <a:endParaRPr lang="pl-PL" b="1" dirty="0"/>
          </a:p>
          <a:p>
            <a:pPr marL="971550" lvl="1" indent="-514350">
              <a:buAutoNum type="arabicPeriod"/>
            </a:pPr>
            <a:endParaRPr lang="pl-PL" dirty="0"/>
          </a:p>
          <a:p>
            <a:endParaRPr lang="pl-PL" dirty="0"/>
          </a:p>
        </p:txBody>
      </p:sp>
    </p:spTree>
    <p:extLst>
      <p:ext uri="{BB962C8B-B14F-4D97-AF65-F5344CB8AC3E}">
        <p14:creationId xmlns:p14="http://schemas.microsoft.com/office/powerpoint/2010/main" val="368931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22C147-85F8-413C-9032-9DC5AF5913E2}"/>
              </a:ext>
            </a:extLst>
          </p:cNvPr>
          <p:cNvSpPr>
            <a:spLocks noGrp="1"/>
          </p:cNvSpPr>
          <p:nvPr>
            <p:ph type="title"/>
          </p:nvPr>
        </p:nvSpPr>
        <p:spPr/>
        <p:txBody>
          <a:bodyPr>
            <a:normAutofit/>
          </a:bodyPr>
          <a:lstStyle/>
          <a:p>
            <a:r>
              <a:rPr lang="pl-PL" b="1" dirty="0"/>
              <a:t>Literatura</a:t>
            </a:r>
            <a:endParaRPr lang="pl-PL" i="1" dirty="0"/>
          </a:p>
        </p:txBody>
      </p:sp>
      <p:sp>
        <p:nvSpPr>
          <p:cNvPr id="3" name="Symbol zastępczy zawartości 2">
            <a:extLst>
              <a:ext uri="{FF2B5EF4-FFF2-40B4-BE49-F238E27FC236}">
                <a16:creationId xmlns:a16="http://schemas.microsoft.com/office/drawing/2014/main" id="{2862BB72-633F-44AB-8DB3-822E4C12AA8D}"/>
              </a:ext>
            </a:extLst>
          </p:cNvPr>
          <p:cNvSpPr>
            <a:spLocks noGrp="1"/>
          </p:cNvSpPr>
          <p:nvPr>
            <p:ph idx="1"/>
          </p:nvPr>
        </p:nvSpPr>
        <p:spPr/>
        <p:txBody>
          <a:bodyPr/>
          <a:lstStyle/>
          <a:p>
            <a:r>
              <a:rPr lang="pl-PL" dirty="0"/>
              <a:t>Z. Cesarz, E. </a:t>
            </a:r>
            <a:r>
              <a:rPr lang="pl-PL" dirty="0" err="1"/>
              <a:t>Stadtmüller</a:t>
            </a:r>
            <a:r>
              <a:rPr lang="pl-PL" dirty="0"/>
              <a:t>, </a:t>
            </a:r>
            <a:r>
              <a:rPr lang="pl-PL" i="1" dirty="0"/>
              <a:t>Problemy polityczne współczesnego świata</a:t>
            </a:r>
          </a:p>
          <a:p>
            <a:r>
              <a:rPr lang="pl-PL" dirty="0"/>
              <a:t>E. </a:t>
            </a:r>
            <a:r>
              <a:rPr lang="pl-PL" dirty="0" err="1"/>
              <a:t>Haliżak</a:t>
            </a:r>
            <a:r>
              <a:rPr lang="pl-PL" dirty="0"/>
              <a:t>, R. Kuźniar, </a:t>
            </a:r>
            <a:r>
              <a:rPr lang="pl-PL" i="1" dirty="0"/>
              <a:t>Stosunki międzynarodowe: geneza, struktura, dynamika</a:t>
            </a:r>
          </a:p>
          <a:p>
            <a:r>
              <a:rPr lang="pl-PL" dirty="0"/>
              <a:t>E. </a:t>
            </a:r>
            <a:r>
              <a:rPr lang="pl-PL" dirty="0" err="1"/>
              <a:t>Cziomer</a:t>
            </a:r>
            <a:r>
              <a:rPr lang="pl-PL" dirty="0"/>
              <a:t>, L. Zyblikiewicz, </a:t>
            </a:r>
            <a:r>
              <a:rPr lang="pl-PL" i="1" dirty="0"/>
              <a:t>Zarys współczesnych stosunków międzynarodowych </a:t>
            </a:r>
          </a:p>
          <a:p>
            <a:pPr marL="0" indent="0">
              <a:buNone/>
            </a:pPr>
            <a:endParaRPr lang="pl-PL" b="1" dirty="0"/>
          </a:p>
          <a:p>
            <a:pPr marL="971550" lvl="1" indent="-514350">
              <a:buAutoNum type="arabicPeriod"/>
            </a:pPr>
            <a:endParaRPr lang="pl-PL" b="1" dirty="0"/>
          </a:p>
          <a:p>
            <a:pPr marL="971550" lvl="1" indent="-514350">
              <a:buAutoNum type="arabicPeriod"/>
            </a:pPr>
            <a:endParaRPr lang="pl-PL" dirty="0"/>
          </a:p>
          <a:p>
            <a:endParaRPr lang="pl-PL" dirty="0"/>
          </a:p>
        </p:txBody>
      </p:sp>
    </p:spTree>
    <p:extLst>
      <p:ext uri="{BB962C8B-B14F-4D97-AF65-F5344CB8AC3E}">
        <p14:creationId xmlns:p14="http://schemas.microsoft.com/office/powerpoint/2010/main" val="3280627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22C147-85F8-413C-9032-9DC5AF5913E2}"/>
              </a:ext>
            </a:extLst>
          </p:cNvPr>
          <p:cNvSpPr>
            <a:spLocks noGrp="1"/>
          </p:cNvSpPr>
          <p:nvPr>
            <p:ph type="title"/>
          </p:nvPr>
        </p:nvSpPr>
        <p:spPr/>
        <p:txBody>
          <a:bodyPr>
            <a:normAutofit fontScale="90000"/>
          </a:bodyPr>
          <a:lstStyle/>
          <a:p>
            <a:r>
              <a:rPr lang="pl-PL" b="1" dirty="0"/>
              <a:t>I. Pokój i bezpieczeństwo współczesnych państw</a:t>
            </a:r>
            <a:br>
              <a:rPr lang="pl-PL" dirty="0"/>
            </a:br>
            <a:r>
              <a:rPr lang="pl-PL" sz="2700" i="1" dirty="0"/>
              <a:t>(ćwiczenia 09.10.2018)</a:t>
            </a:r>
            <a:endParaRPr lang="pl-PL" i="1" dirty="0"/>
          </a:p>
        </p:txBody>
      </p:sp>
      <p:sp>
        <p:nvSpPr>
          <p:cNvPr id="3" name="Symbol zastępczy zawartości 2">
            <a:extLst>
              <a:ext uri="{FF2B5EF4-FFF2-40B4-BE49-F238E27FC236}">
                <a16:creationId xmlns:a16="http://schemas.microsoft.com/office/drawing/2014/main" id="{2862BB72-633F-44AB-8DB3-822E4C12AA8D}"/>
              </a:ext>
            </a:extLst>
          </p:cNvPr>
          <p:cNvSpPr>
            <a:spLocks noGrp="1"/>
          </p:cNvSpPr>
          <p:nvPr>
            <p:ph idx="1"/>
          </p:nvPr>
        </p:nvSpPr>
        <p:spPr/>
        <p:txBody>
          <a:bodyPr/>
          <a:lstStyle/>
          <a:p>
            <a:pPr marL="0" indent="0">
              <a:buNone/>
            </a:pPr>
            <a:r>
              <a:rPr lang="pl-PL" b="1" dirty="0"/>
              <a:t>1.</a:t>
            </a:r>
            <a:r>
              <a:rPr lang="pl-PL" dirty="0"/>
              <a:t> Kwestie pokoju i bezpieczeństwa w XXI wieku</a:t>
            </a:r>
          </a:p>
          <a:p>
            <a:pPr lvl="1"/>
            <a:r>
              <a:rPr lang="pl-PL" dirty="0"/>
              <a:t>pojęcie, modele i badania nad pokojem</a:t>
            </a:r>
          </a:p>
          <a:p>
            <a:pPr marL="0" indent="0">
              <a:buNone/>
            </a:pPr>
            <a:r>
              <a:rPr lang="pl-PL" b="1" dirty="0"/>
              <a:t>2.</a:t>
            </a:r>
            <a:r>
              <a:rPr lang="pl-PL" dirty="0"/>
              <a:t> Organizacje międzynarodowe zabezpieczające pokój:</a:t>
            </a:r>
          </a:p>
          <a:p>
            <a:pPr lvl="1"/>
            <a:r>
              <a:rPr lang="pl-PL" dirty="0"/>
              <a:t>Organizacja Narodów Zjednoczonych</a:t>
            </a:r>
          </a:p>
          <a:p>
            <a:pPr lvl="1"/>
            <a:r>
              <a:rPr lang="pl-PL" dirty="0"/>
              <a:t>NATO</a:t>
            </a:r>
          </a:p>
          <a:p>
            <a:pPr lvl="1"/>
            <a:r>
              <a:rPr lang="pl-PL" dirty="0"/>
              <a:t>KBWE / OBWE</a:t>
            </a:r>
          </a:p>
          <a:p>
            <a:pPr lvl="1"/>
            <a:r>
              <a:rPr lang="pl-PL" dirty="0"/>
              <a:t>inne organizacje regionalne </a:t>
            </a:r>
          </a:p>
          <a:p>
            <a:pPr marL="0" indent="0">
              <a:buNone/>
            </a:pPr>
            <a:r>
              <a:rPr lang="pl-PL" b="1" dirty="0"/>
              <a:t>3.</a:t>
            </a:r>
            <a:r>
              <a:rPr lang="pl-PL" dirty="0"/>
              <a:t> Siła i jej zastosowanie w stosunkach międzynarodowych. </a:t>
            </a:r>
          </a:p>
          <a:p>
            <a:endParaRPr lang="pl-PL" dirty="0"/>
          </a:p>
        </p:txBody>
      </p:sp>
    </p:spTree>
    <p:extLst>
      <p:ext uri="{BB962C8B-B14F-4D97-AF65-F5344CB8AC3E}">
        <p14:creationId xmlns:p14="http://schemas.microsoft.com/office/powerpoint/2010/main" val="765219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ctrTitle"/>
          </p:nvPr>
        </p:nvSpPr>
        <p:spPr>
          <a:xfrm>
            <a:off x="1524000" y="2018475"/>
            <a:ext cx="9144000" cy="2387600"/>
          </a:xfrm>
        </p:spPr>
        <p:txBody>
          <a:bodyPr/>
          <a:lstStyle/>
          <a:p>
            <a:br>
              <a:rPr lang="pl-PL" dirty="0"/>
            </a:br>
            <a:r>
              <a:rPr lang="pl-PL" dirty="0"/>
              <a:t>POKÓJ</a:t>
            </a:r>
          </a:p>
        </p:txBody>
      </p:sp>
      <p:pic>
        <p:nvPicPr>
          <p:cNvPr id="1028" name="Picture 4" descr="https://cache.pakistantoday.com.pk/2013/09/dove_peace-5555px.png">
            <a:extLst>
              <a:ext uri="{FF2B5EF4-FFF2-40B4-BE49-F238E27FC236}">
                <a16:creationId xmlns:a16="http://schemas.microsoft.com/office/drawing/2014/main" id="{56A92D0E-B98A-4B2E-A0F6-A3EE4D0F1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517" y="834500"/>
            <a:ext cx="3361086" cy="280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7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title"/>
          </p:nvPr>
        </p:nvSpPr>
        <p:spPr>
          <a:xfrm>
            <a:off x="838200" y="365125"/>
            <a:ext cx="10515600" cy="4055955"/>
          </a:xfrm>
        </p:spPr>
        <p:txBody>
          <a:bodyPr>
            <a:normAutofit/>
          </a:bodyPr>
          <a:lstStyle/>
          <a:p>
            <a:pPr algn="ctr"/>
            <a:br>
              <a:rPr lang="pl-PL" dirty="0"/>
            </a:br>
            <a:r>
              <a:rPr lang="pl-PL" dirty="0"/>
              <a:t>POKÓJ</a:t>
            </a:r>
          </a:p>
        </p:txBody>
      </p:sp>
      <p:sp>
        <p:nvSpPr>
          <p:cNvPr id="3" name="Symbol zastępczy zawartości 2">
            <a:extLst>
              <a:ext uri="{FF2B5EF4-FFF2-40B4-BE49-F238E27FC236}">
                <a16:creationId xmlns:a16="http://schemas.microsoft.com/office/drawing/2014/main" id="{806261C4-9079-49D6-A2CF-9384C1A10995}"/>
              </a:ext>
            </a:extLst>
          </p:cNvPr>
          <p:cNvSpPr>
            <a:spLocks noGrp="1"/>
          </p:cNvSpPr>
          <p:nvPr>
            <p:ph idx="1"/>
          </p:nvPr>
        </p:nvSpPr>
        <p:spPr>
          <a:xfrm>
            <a:off x="838200" y="2974967"/>
            <a:ext cx="10515600" cy="2892225"/>
          </a:xfrm>
        </p:spPr>
        <p:txBody>
          <a:bodyPr/>
          <a:lstStyle/>
          <a:p>
            <a:pPr marL="0" indent="0" algn="ctr">
              <a:buNone/>
            </a:pPr>
            <a:r>
              <a:rPr lang="pl-PL" b="1" i="1" dirty="0">
                <a:solidFill>
                  <a:srgbClr val="FF0000"/>
                </a:solidFill>
              </a:rPr>
              <a:t>definicja negatywna </a:t>
            </a:r>
            <a:r>
              <a:rPr lang="pl-PL" b="1" i="1" dirty="0"/>
              <a:t>/ </a:t>
            </a:r>
            <a:r>
              <a:rPr lang="pl-PL" b="1" i="1" dirty="0">
                <a:solidFill>
                  <a:schemeClr val="accent6"/>
                </a:solidFill>
              </a:rPr>
              <a:t>definicja pozytywna</a:t>
            </a:r>
          </a:p>
        </p:txBody>
      </p:sp>
      <p:sp>
        <p:nvSpPr>
          <p:cNvPr id="5" name="Symbol zastępczy zawartości 2">
            <a:extLst>
              <a:ext uri="{FF2B5EF4-FFF2-40B4-BE49-F238E27FC236}">
                <a16:creationId xmlns:a16="http://schemas.microsoft.com/office/drawing/2014/main" id="{88943DE2-AF76-4ED9-A93E-94ED0726AF8E}"/>
              </a:ext>
            </a:extLst>
          </p:cNvPr>
          <p:cNvSpPr txBox="1">
            <a:spLocks/>
          </p:cNvSpPr>
          <p:nvPr/>
        </p:nvSpPr>
        <p:spPr>
          <a:xfrm>
            <a:off x="838200" y="3429000"/>
            <a:ext cx="10515600" cy="2661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i="1" dirty="0"/>
              <a:t>			</a:t>
            </a:r>
            <a:r>
              <a:rPr lang="pl-PL" dirty="0"/>
              <a:t>brak wojny		równouprawnienie narodów</a:t>
            </a:r>
          </a:p>
          <a:p>
            <a:pPr marL="0" indent="0">
              <a:buFont typeface="Arial" panose="020B0604020202020204" pitchFamily="34" charset="0"/>
              <a:buNone/>
            </a:pPr>
            <a:r>
              <a:rPr lang="pl-PL" dirty="0"/>
              <a:t>						prawa człowieka</a:t>
            </a:r>
          </a:p>
          <a:p>
            <a:pPr marL="0" indent="0">
              <a:buFont typeface="Arial" panose="020B0604020202020204" pitchFamily="34" charset="0"/>
              <a:buNone/>
            </a:pPr>
            <a:r>
              <a:rPr lang="pl-PL" dirty="0"/>
              <a:t>						samostanowienie narodów</a:t>
            </a:r>
          </a:p>
          <a:p>
            <a:pPr marL="0" indent="0">
              <a:buFont typeface="Arial" panose="020B0604020202020204" pitchFamily="34" charset="0"/>
              <a:buNone/>
            </a:pPr>
            <a:r>
              <a:rPr lang="pl-PL" dirty="0"/>
              <a:t>						minimalizowanie przemocy</a:t>
            </a:r>
          </a:p>
          <a:p>
            <a:pPr marL="0" indent="0">
              <a:buFont typeface="Arial" panose="020B0604020202020204" pitchFamily="34" charset="0"/>
              <a:buNone/>
            </a:pPr>
            <a:r>
              <a:rPr lang="pl-PL" dirty="0"/>
              <a:t>						wolny handel		</a:t>
            </a:r>
            <a:r>
              <a:rPr lang="pl-PL" i="1" dirty="0" err="1"/>
              <a:t>etc</a:t>
            </a:r>
            <a:r>
              <a:rPr lang="pl-PL" i="1" dirty="0"/>
              <a:t>…</a:t>
            </a:r>
            <a:endParaRPr lang="pl-PL" dirty="0"/>
          </a:p>
        </p:txBody>
      </p:sp>
    </p:spTree>
    <p:extLst>
      <p:ext uri="{BB962C8B-B14F-4D97-AF65-F5344CB8AC3E}">
        <p14:creationId xmlns:p14="http://schemas.microsoft.com/office/powerpoint/2010/main" val="4056237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9947E3-2063-46E3-9E99-584F15346D6F}"/>
              </a:ext>
            </a:extLst>
          </p:cNvPr>
          <p:cNvSpPr>
            <a:spLocks noGrp="1"/>
          </p:cNvSpPr>
          <p:nvPr>
            <p:ph type="title"/>
          </p:nvPr>
        </p:nvSpPr>
        <p:spPr>
          <a:xfrm>
            <a:off x="838200" y="365125"/>
            <a:ext cx="10515600" cy="4055955"/>
          </a:xfrm>
        </p:spPr>
        <p:txBody>
          <a:bodyPr>
            <a:normAutofit/>
          </a:bodyPr>
          <a:lstStyle/>
          <a:p>
            <a:pPr algn="ctr"/>
            <a:br>
              <a:rPr lang="pl-PL" dirty="0"/>
            </a:br>
            <a:r>
              <a:rPr lang="pl-PL" dirty="0"/>
              <a:t>POKÓJ = BEZPIECZEŃSTWO?</a:t>
            </a:r>
          </a:p>
        </p:txBody>
      </p:sp>
    </p:spTree>
    <p:extLst>
      <p:ext uri="{BB962C8B-B14F-4D97-AF65-F5344CB8AC3E}">
        <p14:creationId xmlns:p14="http://schemas.microsoft.com/office/powerpoint/2010/main" val="3857669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713928-DCE0-4064-87A9-BEEA14FA988F}"/>
              </a:ext>
            </a:extLst>
          </p:cNvPr>
          <p:cNvSpPr>
            <a:spLocks noGrp="1"/>
          </p:cNvSpPr>
          <p:nvPr>
            <p:ph type="title"/>
          </p:nvPr>
        </p:nvSpPr>
        <p:spPr/>
        <p:txBody>
          <a:bodyPr/>
          <a:lstStyle/>
          <a:p>
            <a:r>
              <a:rPr lang="pl-PL" dirty="0"/>
              <a:t>MODELE BEZPIECZEŃSTWA</a:t>
            </a:r>
            <a:br>
              <a:rPr lang="pl-PL" dirty="0"/>
            </a:br>
            <a:r>
              <a:rPr lang="pl-PL" sz="2400" i="1" dirty="0"/>
              <a:t>(terytorialne)</a:t>
            </a:r>
            <a:endParaRPr lang="pl-PL" i="1" dirty="0"/>
          </a:p>
        </p:txBody>
      </p:sp>
      <p:sp>
        <p:nvSpPr>
          <p:cNvPr id="7" name="Symbol zastępczy zawartości 6">
            <a:extLst>
              <a:ext uri="{FF2B5EF4-FFF2-40B4-BE49-F238E27FC236}">
                <a16:creationId xmlns:a16="http://schemas.microsoft.com/office/drawing/2014/main" id="{B91E3DAE-EFBD-4680-B7BA-64B8E9F2EFA7}"/>
              </a:ext>
            </a:extLst>
          </p:cNvPr>
          <p:cNvSpPr>
            <a:spLocks noGrp="1"/>
          </p:cNvSpPr>
          <p:nvPr>
            <p:ph idx="1"/>
          </p:nvPr>
        </p:nvSpPr>
        <p:spPr>
          <a:xfrm>
            <a:off x="838200" y="1554480"/>
            <a:ext cx="10515600" cy="4622483"/>
          </a:xfrm>
        </p:spPr>
        <p:txBody>
          <a:bodyPr/>
          <a:lstStyle/>
          <a:p>
            <a:r>
              <a:rPr lang="pl-PL" dirty="0"/>
              <a:t>model bezpieczeństwa jednostkowego</a:t>
            </a:r>
          </a:p>
          <a:p>
            <a:r>
              <a:rPr lang="pl-PL" dirty="0"/>
              <a:t>model bezpieczeństwa regionalnego (</a:t>
            </a:r>
            <a:r>
              <a:rPr lang="pl-PL" dirty="0" err="1"/>
              <a:t>subregionalnego</a:t>
            </a:r>
            <a:r>
              <a:rPr lang="pl-PL" dirty="0"/>
              <a:t>)</a:t>
            </a:r>
          </a:p>
          <a:p>
            <a:r>
              <a:rPr lang="pl-PL" dirty="0"/>
              <a:t>model bezpieczeństwa uniwersalnego</a:t>
            </a:r>
          </a:p>
        </p:txBody>
      </p:sp>
      <p:sp>
        <p:nvSpPr>
          <p:cNvPr id="8" name="Tytuł 5">
            <a:extLst>
              <a:ext uri="{FF2B5EF4-FFF2-40B4-BE49-F238E27FC236}">
                <a16:creationId xmlns:a16="http://schemas.microsoft.com/office/drawing/2014/main" id="{7ADF8B32-B666-4912-ADE0-F15BB1E67611}"/>
              </a:ext>
            </a:extLst>
          </p:cNvPr>
          <p:cNvSpPr txBox="1">
            <a:spLocks/>
          </p:cNvSpPr>
          <p:nvPr/>
        </p:nvSpPr>
        <p:spPr>
          <a:xfrm>
            <a:off x="838200" y="33983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t>MODELE BEZPIECZEŃSTWA</a:t>
            </a:r>
            <a:br>
              <a:rPr lang="pl-PL" dirty="0"/>
            </a:br>
            <a:r>
              <a:rPr lang="pl-PL" sz="2400" i="1" dirty="0"/>
              <a:t>(strukturalne)</a:t>
            </a:r>
            <a:endParaRPr lang="pl-PL" i="1" dirty="0"/>
          </a:p>
        </p:txBody>
      </p:sp>
      <p:sp>
        <p:nvSpPr>
          <p:cNvPr id="9" name="Symbol zastępczy zawartości 6">
            <a:extLst>
              <a:ext uri="{FF2B5EF4-FFF2-40B4-BE49-F238E27FC236}">
                <a16:creationId xmlns:a16="http://schemas.microsoft.com/office/drawing/2014/main" id="{B210F6A0-AF61-49D9-B9BB-6696F905B876}"/>
              </a:ext>
            </a:extLst>
          </p:cNvPr>
          <p:cNvSpPr txBox="1">
            <a:spLocks/>
          </p:cNvSpPr>
          <p:nvPr/>
        </p:nvSpPr>
        <p:spPr>
          <a:xfrm>
            <a:off x="838200" y="4592225"/>
            <a:ext cx="10515600" cy="46224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t>model </a:t>
            </a:r>
            <a:r>
              <a:rPr lang="pl-PL" dirty="0" err="1"/>
              <a:t>subordynacyjny</a:t>
            </a:r>
            <a:endParaRPr lang="pl-PL" dirty="0"/>
          </a:p>
          <a:p>
            <a:r>
              <a:rPr lang="pl-PL" dirty="0"/>
              <a:t>model koordynacyjny</a:t>
            </a:r>
          </a:p>
          <a:p>
            <a:r>
              <a:rPr lang="pl-PL" dirty="0"/>
              <a:t>model działań jednostronnych</a:t>
            </a:r>
          </a:p>
        </p:txBody>
      </p:sp>
    </p:spTree>
    <p:extLst>
      <p:ext uri="{BB962C8B-B14F-4D97-AF65-F5344CB8AC3E}">
        <p14:creationId xmlns:p14="http://schemas.microsoft.com/office/powerpoint/2010/main" val="7222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746</Words>
  <Application>Microsoft Office PowerPoint</Application>
  <PresentationFormat>Panoramiczny</PresentationFormat>
  <Paragraphs>135</Paragraphs>
  <Slides>25</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25</vt:i4>
      </vt:variant>
    </vt:vector>
  </HeadingPairs>
  <TitlesOfParts>
    <vt:vector size="29" baseType="lpstr">
      <vt:lpstr>Arial</vt:lpstr>
      <vt:lpstr>Calibri</vt:lpstr>
      <vt:lpstr>Calibri Light</vt:lpstr>
      <vt:lpstr>Motyw pakietu Office</vt:lpstr>
      <vt:lpstr>Wstęp do nauki  o państwie i polityce</vt:lpstr>
      <vt:lpstr>Piotr S. Kozdrowicki</vt:lpstr>
      <vt:lpstr>Warunki zaliczenia ćwiczeń</vt:lpstr>
      <vt:lpstr>Literatura</vt:lpstr>
      <vt:lpstr>I. Pokój i bezpieczeństwo współczesnych państw (ćwiczenia 09.10.2018)</vt:lpstr>
      <vt:lpstr> POKÓJ</vt:lpstr>
      <vt:lpstr> POKÓJ</vt:lpstr>
      <vt:lpstr> POKÓJ = BEZPIECZEŃSTWO?</vt:lpstr>
      <vt:lpstr>MODELE BEZPIECZEŃSTWA (terytorialne)</vt:lpstr>
      <vt:lpstr>BADANIA NAD POKOJEM</vt:lpstr>
      <vt:lpstr> ORGANIZACJE MIĘDZYNARODOWE ZABEZPIECZAJĄCE POKÓJ</vt:lpstr>
      <vt:lpstr>ONZ</vt:lpstr>
      <vt:lpstr>NATO</vt:lpstr>
      <vt:lpstr>OSCE (OBWE)</vt:lpstr>
      <vt:lpstr>Adam Rapacki</vt:lpstr>
      <vt:lpstr>OSCE (OBWE)</vt:lpstr>
      <vt:lpstr> SIŁA I JEJ ZASTOSOWANIE W STOSUNKACH MIĘDZYNARODOWYCH</vt:lpstr>
      <vt:lpstr>Prezentacja programu PowerPoint</vt:lpstr>
      <vt:lpstr>Próby ograniczenia wojen</vt:lpstr>
      <vt:lpstr>Próby ograniczenia wojen</vt:lpstr>
      <vt:lpstr>Próby ograniczenia wojen</vt:lpstr>
      <vt:lpstr> SIŁA I JEJ ZASTOSOWANIE W STOSUNKACH MIĘDZYNARODOWYCH</vt:lpstr>
      <vt:lpstr>Prezentacja programu PowerPoint</vt:lpstr>
      <vt:lpstr>FORMY POSŁUGIWANIA SIĘ SIŁĄ MILITARNĄ</vt:lpstr>
      <vt:lpstr>SIŁA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Wstęp do nauki  o państwie i polityce</dc:title>
  <dc:creator>Piotr Kozdrowicki</dc:creator>
  <cp:lastModifiedBy>Piotr Kozdrowicki</cp:lastModifiedBy>
  <cp:revision>23</cp:revision>
  <dcterms:created xsi:type="dcterms:W3CDTF">2018-10-03T16:23:05Z</dcterms:created>
  <dcterms:modified xsi:type="dcterms:W3CDTF">2018-10-09T19:10:00Z</dcterms:modified>
</cp:coreProperties>
</file>