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8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BEA34-F6D4-4769-98CD-0018DC00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BEE941-11B4-46F2-9088-93E34B6CD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E7E304-9C79-4429-BFB7-F8F5FF9D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734F18-99ED-4362-ABCA-B463F3CB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D983B1-C214-4E71-97DD-22BF1316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67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8248C-65F5-41FC-B411-B63C9E75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7E8867-4FB9-48D0-B445-027E0D01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1ECFB-C50A-48E9-829B-90C2047F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EB47D6-E34A-42A2-98D0-C748C48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FEC81A-AA57-4B4E-8749-EC480FEA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CFFF84-FAFD-4624-99DD-1E7EF5460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6EBE33-24F7-4EA6-B1F0-485D2F5B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037FE-7E24-4B48-AFB6-53843475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B67815-AEBE-45A3-908F-BBD6C0D1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5976B-8209-4125-804B-135A5AFB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8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B1755-08C7-472B-9158-E16CE3E5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6D787-FA1A-44B1-8CB0-C05D657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C99FC8-C583-4AF8-BDD6-EE24ABC6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5C3F3-54FE-499D-91F8-A7D37CE8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30D810-81CA-4919-BB23-D5E0864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210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091B6-6BDC-4D11-9DC9-1ECF446D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9830E2-446E-4DD4-983E-79667600F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FEA2F5-E662-4AF4-9406-21FEDF02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12DD4-C6F0-439D-90E7-182A9F18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0F92E9-A9CB-4CB8-804B-3831503E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6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7A252-FBCF-4F60-A6E0-FCFD5F0F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9C747-DAA3-4F5C-B9C7-45D3EE3D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AF25E2-5069-4820-B710-70E211E2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D94580-9F08-4351-96C3-391A5037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DB39D2-5EAD-4FA3-AD91-F8DA13D8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DC2460-715D-4BEA-B9FB-0F126587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54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F369D-C80A-48EC-8A0E-C2613B0D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01DCF2-BD4B-4AE2-A6EE-457DE193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7E02A-1A31-4C00-A2AB-7FD0051C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3106E0-416B-47A5-B51E-03B5D12C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3380EC7-3DE3-40A5-B046-A2C59DAF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A571DF-3AD0-4D07-A5A3-F3A53213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697A13-1201-4C69-8B27-A38A984C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C2BCA0-33ED-458D-A0B5-064FC051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D09A0-5DF9-4069-9CE0-4CCD5DC3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2254F5-FD64-475E-8AD0-1F119F75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ECDB19E-00BB-4E8E-BB2C-4FAB1B2B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69BA33-03E1-4EB9-9C98-61ECFC6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01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D8534F-90D6-41F4-B98A-128D0798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10EBEE-F67D-4955-B31E-20110B8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DA1732-4737-4432-9214-82D8E7D7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22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4CC27-9F31-48AA-A8B8-71502E38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94015-316E-42DB-9EC2-4C9F3FF1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570E98-1BAB-405D-81E3-B8B098839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E74B25-40E9-40E0-A757-896F05D8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DD7543-4891-4CB3-8E4A-9EC420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05A647-EFDC-47E8-B8FE-835E2ADC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62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054F3-4311-4379-B0E9-EBD5215E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A5E9B94-5B76-4699-9331-EB772071C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4DC862-43ED-439B-ABAD-DB2AEC46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C26155-0848-4B30-95B8-36D9F19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4071AF-C983-4B39-863C-D0A2D28F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63B91A-F485-436C-888D-698D97FD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11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24496F-2586-42AC-95D5-6573B056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26C0A9-1457-4162-8B54-3A411BD0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9B49C6-3520-44C1-B3FA-95D31FD7F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EF46-EBC7-4E0A-92E9-6E9F470B6163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E15190-BD97-4E1B-83B7-F26C7D36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306D7-8CC4-4324-8A09-CA85A3C8A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5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947E3-2063-46E3-9E99-584F15346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Wstęp do nauki </a:t>
            </a:r>
            <a:br>
              <a:rPr lang="pl-PL" dirty="0"/>
            </a:br>
            <a:r>
              <a:rPr lang="pl-PL" dirty="0"/>
              <a:t>o państwie i polityce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FA2014-C532-4770-9874-91985D230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/>
              <a:t>ćwiczenia</a:t>
            </a:r>
          </a:p>
        </p:txBody>
      </p:sp>
    </p:spTree>
    <p:extLst>
      <p:ext uri="{BB962C8B-B14F-4D97-AF65-F5344CB8AC3E}">
        <p14:creationId xmlns:p14="http://schemas.microsoft.com/office/powerpoint/2010/main" val="9224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53255BFE-229C-4464-A35C-31327B041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12" y="22104"/>
            <a:ext cx="9062976" cy="68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38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, zrzut ekranu&#10;&#10;Opis wygenerowany przy wysokim poziomie pewności">
            <a:extLst>
              <a:ext uri="{FF2B5EF4-FFF2-40B4-BE49-F238E27FC236}">
                <a16:creationId xmlns:a16="http://schemas.microsoft.com/office/drawing/2014/main" id="{5C1686B4-A129-497B-A143-D747FC80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9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6285C6-95AA-4FDC-BBC2-7A16F72B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Skutki konfliktów zbrojnych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9F3B7D-C40F-45C9-B877-65194E012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negatywne</a:t>
            </a:r>
          </a:p>
          <a:p>
            <a:r>
              <a:rPr lang="pl-PL" sz="3600" i="1" dirty="0">
                <a:solidFill>
                  <a:schemeClr val="accent6"/>
                </a:solidFill>
              </a:rPr>
              <a:t>pozytywne?</a:t>
            </a:r>
          </a:p>
        </p:txBody>
      </p:sp>
    </p:spTree>
    <p:extLst>
      <p:ext uri="{BB962C8B-B14F-4D97-AF65-F5344CB8AC3E}">
        <p14:creationId xmlns:p14="http://schemas.microsoft.com/office/powerpoint/2010/main" val="56392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54B327-F3C5-4D58-BFED-93524A0E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Sposoby rozwiązywania konfliktów zbrojnych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2518C-8C01-49AB-B6EA-563AF14DE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35"/>
            <a:ext cx="10515600" cy="309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u="sng" dirty="0"/>
              <a:t>według Konwencji Haskich (1899-1907)</a:t>
            </a:r>
          </a:p>
          <a:p>
            <a:r>
              <a:rPr lang="pl-PL" dirty="0"/>
              <a:t>dobre usługi i mediacja</a:t>
            </a:r>
          </a:p>
          <a:p>
            <a:r>
              <a:rPr lang="pl-PL" dirty="0"/>
              <a:t>komisja badań (komisja śledcza)</a:t>
            </a:r>
          </a:p>
          <a:p>
            <a:r>
              <a:rPr lang="pl-PL" dirty="0"/>
              <a:t>arbitraż międzynarodowy</a:t>
            </a:r>
          </a:p>
          <a:p>
            <a:pPr marL="0" indent="0">
              <a:buNone/>
            </a:pPr>
            <a:r>
              <a:rPr lang="pl-PL" i="1" u="sng" dirty="0"/>
              <a:t>współcześnie</a:t>
            </a:r>
          </a:p>
          <a:p>
            <a:r>
              <a:rPr lang="pl-PL" dirty="0"/>
              <a:t>metody przewidziane w Karcie Narodów Zjednoczonych</a:t>
            </a:r>
          </a:p>
        </p:txBody>
      </p:sp>
    </p:spTree>
    <p:extLst>
      <p:ext uri="{BB962C8B-B14F-4D97-AF65-F5344CB8AC3E}">
        <p14:creationId xmlns:p14="http://schemas.microsoft.com/office/powerpoint/2010/main" val="3191312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1AF453-4E77-4263-968E-2B566840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przewidziane w Karcie NZ: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FA14D4-CB43-4C32-AA23-EB1A0BB2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33: „</a:t>
            </a:r>
            <a:r>
              <a:rPr lang="pl-PL" i="1" dirty="0"/>
              <a:t>Strony w sporze, którego dalsze trwanie może zagrażać utrzymaniu międzynarodowego pokoju i bezpieczeństwa, będą przede wszystkim dążyć do jego załatwienia w drodze </a:t>
            </a:r>
            <a:r>
              <a:rPr lang="pl-PL" i="1" dirty="0">
                <a:highlight>
                  <a:srgbClr val="FFFF00"/>
                </a:highlight>
              </a:rPr>
              <a:t>rokowań, badań, pośrednictwa, koncyliacji, rozjemstwa, rozstrzygnięcia sądowego, odwołania się do organów lub układów regionalnych, albo w drodze innych środków pokojowych według własnego wyboru</a:t>
            </a:r>
            <a:r>
              <a:rPr lang="pl-PL" i="1" dirty="0"/>
              <a:t>. Rada Bezpieczeństwa, o ile uzna to za konieczne wezwie strony do uregulowania sporu takimi środkami.”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411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54B327-F3C5-4D58-BFED-93524A0E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Sposoby rozwiązywania konfliktów zbrojnych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2518C-8C01-49AB-B6EA-563AF14DE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35"/>
            <a:ext cx="10515600" cy="473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u="sng" dirty="0"/>
              <a:t>według Konwencji Haskich (1899-1907)</a:t>
            </a:r>
          </a:p>
          <a:p>
            <a:r>
              <a:rPr lang="pl-PL" dirty="0"/>
              <a:t>dobre usługi i mediacja</a:t>
            </a:r>
          </a:p>
          <a:p>
            <a:r>
              <a:rPr lang="pl-PL" dirty="0"/>
              <a:t>komisja badań (komisja śledcza)</a:t>
            </a:r>
          </a:p>
          <a:p>
            <a:r>
              <a:rPr lang="pl-PL" dirty="0"/>
              <a:t>arbitraż międzynarodowy</a:t>
            </a:r>
          </a:p>
          <a:p>
            <a:pPr marL="0" indent="0">
              <a:buNone/>
            </a:pPr>
            <a:r>
              <a:rPr lang="pl-PL" i="1" u="sng" dirty="0"/>
              <a:t>współcześnie</a:t>
            </a:r>
          </a:p>
          <a:p>
            <a:r>
              <a:rPr lang="pl-PL" dirty="0"/>
              <a:t>metody przewidziane w Karcie Narodów Zjednoczonych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0FCCA50-4983-4B21-B6B6-034BD72D79FF}"/>
              </a:ext>
            </a:extLst>
          </p:cNvPr>
          <p:cNvSpPr txBox="1">
            <a:spLocks/>
          </p:cNvSpPr>
          <p:nvPr/>
        </p:nvSpPr>
        <p:spPr>
          <a:xfrm>
            <a:off x="838200" y="3518704"/>
            <a:ext cx="10515600" cy="297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rokowania dyplomatyczne</a:t>
            </a:r>
          </a:p>
          <a:p>
            <a:r>
              <a:rPr lang="pl-PL" i="1" dirty="0"/>
              <a:t>dyplomacja prewencyjna</a:t>
            </a:r>
          </a:p>
          <a:p>
            <a:r>
              <a:rPr lang="pl-PL" i="1" dirty="0"/>
              <a:t>środki pokojowego nacisku</a:t>
            </a:r>
          </a:p>
        </p:txBody>
      </p:sp>
    </p:spTree>
    <p:extLst>
      <p:ext uri="{BB962C8B-B14F-4D97-AF65-F5344CB8AC3E}">
        <p14:creationId xmlns:p14="http://schemas.microsoft.com/office/powerpoint/2010/main" val="40742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5C9E28-9B21-4B0E-AB43-2D26E764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Konwencje Haskie</a:t>
            </a:r>
          </a:p>
        </p:txBody>
      </p:sp>
      <p:pic>
        <p:nvPicPr>
          <p:cNvPr id="1026" name="Picture 2" descr="https://upload.wikimedia.org/wikipedia/commons/thumb/d/d4/Permanent_Court_of_Arbitration_-_Cour_permanente_d%27arbitrage.svg/330px-Permanent_Court_of_Arbitration_-_Cour_permanente_d%27arbitrage.svg.png">
            <a:extLst>
              <a:ext uri="{FF2B5EF4-FFF2-40B4-BE49-F238E27FC236}">
                <a16:creationId xmlns:a16="http://schemas.microsoft.com/office/drawing/2014/main" id="{E4819C8D-758C-4CF3-8AF9-31E5D9C0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78" y="1857375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international court of justice logo">
            <a:extLst>
              <a:ext uri="{FF2B5EF4-FFF2-40B4-BE49-F238E27FC236}">
                <a16:creationId xmlns:a16="http://schemas.microsoft.com/office/drawing/2014/main" id="{C019C630-7F52-4CD7-85FF-4A79B17D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8" y="1860269"/>
            <a:ext cx="54006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43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33A4D9-4844-4239-8B41-4D6D605B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Wyścig zbrojeń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950204-8C8C-4DBE-827F-E6090550B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historyczne wyścigi zbrojeń</a:t>
            </a:r>
          </a:p>
          <a:p>
            <a:r>
              <a:rPr lang="pl-PL" dirty="0"/>
              <a:t>kwestia </a:t>
            </a:r>
            <a:r>
              <a:rPr lang="pl-PL" i="1" dirty="0"/>
              <a:t>proliferacji</a:t>
            </a:r>
          </a:p>
        </p:txBody>
      </p:sp>
      <p:pic>
        <p:nvPicPr>
          <p:cNvPr id="2050" name="Picture 2" descr="https://upload.wikimedia.org/wikipedia/commons/6/6f/Gu%C3%A8rra_Freja_-_Monde_%281980%29.png">
            <a:extLst>
              <a:ext uri="{FF2B5EF4-FFF2-40B4-BE49-F238E27FC236}">
                <a16:creationId xmlns:a16="http://schemas.microsoft.com/office/drawing/2014/main" id="{096B782F-99AE-47E8-B160-2C43AC9B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71" y="1825625"/>
            <a:ext cx="6323635" cy="31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94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F7004-AB1C-44A5-BFD1-683E7795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Ważniejsze układy rozbrojeniowe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302BB6-A162-4279-93AE-C970DFE0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20"/>
            <a:ext cx="10515600" cy="4734243"/>
          </a:xfrm>
        </p:spPr>
        <p:txBody>
          <a:bodyPr>
            <a:normAutofit/>
          </a:bodyPr>
          <a:lstStyle/>
          <a:p>
            <a:r>
              <a:rPr lang="pl-PL" dirty="0"/>
              <a:t>porozumienie moskiewskie (1963)</a:t>
            </a:r>
          </a:p>
          <a:p>
            <a:r>
              <a:rPr lang="pl-PL" dirty="0"/>
              <a:t>układ o nierozprzestrzenianiu broni jądrowej (1968)</a:t>
            </a:r>
          </a:p>
          <a:p>
            <a:r>
              <a:rPr lang="pl-PL" dirty="0"/>
              <a:t>SALT I (traktat o ograniczeniu zbrojeń strategicznych, 1972)</a:t>
            </a:r>
          </a:p>
          <a:p>
            <a:r>
              <a:rPr lang="pl-PL" dirty="0"/>
              <a:t>SALT II (1974)</a:t>
            </a:r>
          </a:p>
          <a:p>
            <a:r>
              <a:rPr lang="pl-PL" dirty="0"/>
              <a:t>porozumienie waszyngtońskie (1987)</a:t>
            </a:r>
          </a:p>
          <a:p>
            <a:r>
              <a:rPr lang="pl-PL" dirty="0"/>
              <a:t>porozumienie paryskie (1990)</a:t>
            </a:r>
          </a:p>
          <a:p>
            <a:r>
              <a:rPr lang="pl-PL" dirty="0"/>
              <a:t>START I (układ o redukcji zbrojeń strategicznych, 1991)</a:t>
            </a:r>
          </a:p>
          <a:p>
            <a:r>
              <a:rPr lang="pl-PL" dirty="0"/>
              <a:t>START II (1993)</a:t>
            </a:r>
          </a:p>
          <a:p>
            <a:r>
              <a:rPr lang="pl-PL" dirty="0"/>
              <a:t>New START (2010)</a:t>
            </a:r>
          </a:p>
        </p:txBody>
      </p:sp>
    </p:spTree>
    <p:extLst>
      <p:ext uri="{BB962C8B-B14F-4D97-AF65-F5344CB8AC3E}">
        <p14:creationId xmlns:p14="http://schemas.microsoft.com/office/powerpoint/2010/main" val="290069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3C5ACE2-1B0A-42A4-B148-E04737766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9423400" cy="68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89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2C147-85F8-413C-9032-9DC5AF59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/>
              <a:t>II. Konflikty zbrojne jako problem współczesnych państw</a:t>
            </a:r>
            <a:br>
              <a:rPr lang="pl-PL" dirty="0"/>
            </a:br>
            <a:r>
              <a:rPr lang="pl-PL" sz="2700" i="1" dirty="0"/>
              <a:t>(ćwiczenia 23.10.2018)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2BB72-633F-44AB-8DB3-822E4C12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Pojęcie konfliktu zbrojnego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Rodzaje konfliktów zbrojnych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Źródła wojen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Geografia konfliktów zbrojnych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Skutki konfliktów zbrojnych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Sposoby rozwiązywania  konfliktów zbrojnych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Kwestia zbrojeń i rozbrojenia:</a:t>
            </a:r>
          </a:p>
          <a:p>
            <a:pPr marL="0" indent="0">
              <a:buNone/>
            </a:pPr>
            <a:r>
              <a:rPr lang="pl-PL" dirty="0"/>
              <a:t>	c) wyścig zbrojeń </a:t>
            </a:r>
          </a:p>
          <a:p>
            <a:pPr marL="0" indent="0">
              <a:buNone/>
            </a:pPr>
            <a:r>
              <a:rPr lang="pl-PL" dirty="0"/>
              <a:t>	b) proces rokowań rozbrojeniowych</a:t>
            </a:r>
          </a:p>
          <a:p>
            <a:pPr marL="0" indent="0">
              <a:buNone/>
            </a:pPr>
            <a:r>
              <a:rPr lang="pl-PL" dirty="0"/>
              <a:t>	c) problemy nielegalnego handlu bronią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21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3760C-9277-4A92-B5AA-EBD04DB0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nielegalnego handlu bronią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DC1784-F3C4-457E-8C69-088DB5E97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Coordinating Committee for Multilateral Export Controls</a:t>
            </a:r>
            <a:r>
              <a:rPr lang="en-US" dirty="0"/>
              <a:t> </a:t>
            </a:r>
            <a:br>
              <a:rPr lang="pl-PL" dirty="0"/>
            </a:br>
            <a:r>
              <a:rPr lang="en-US" dirty="0"/>
              <a:t>(</a:t>
            </a:r>
            <a:r>
              <a:rPr lang="en-US" dirty="0" err="1"/>
              <a:t>CoCom</a:t>
            </a:r>
            <a:r>
              <a:rPr lang="pl-PL" dirty="0"/>
              <a:t>, 1949-95)</a:t>
            </a:r>
          </a:p>
          <a:p>
            <a:r>
              <a:rPr lang="pl-PL" dirty="0"/>
              <a:t>Traktat o handlu bronią (ONZ, 2013)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0559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888575-801B-4D67-A684-462DAF1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66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konflikt zbrojny / wojna</a:t>
            </a:r>
          </a:p>
        </p:txBody>
      </p:sp>
    </p:spTree>
    <p:extLst>
      <p:ext uri="{BB962C8B-B14F-4D97-AF65-F5344CB8AC3E}">
        <p14:creationId xmlns:p14="http://schemas.microsoft.com/office/powerpoint/2010/main" val="3421925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D77CAB-E36C-472B-83E8-33B94CD1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Prawne skutki wojny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CD677-C6CD-4AED-AB96-5B163B28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Konstytucja RP, art. 134:</a:t>
            </a:r>
          </a:p>
          <a:p>
            <a:pPr lvl="1"/>
            <a:r>
              <a:rPr lang="pl-PL" i="1" dirty="0"/>
              <a:t>2. </a:t>
            </a:r>
            <a:r>
              <a:rPr lang="pl-PL" i="1" dirty="0">
                <a:highlight>
                  <a:srgbClr val="FFFF00"/>
                </a:highlight>
              </a:rPr>
              <a:t>W czasie pokoju </a:t>
            </a:r>
            <a:r>
              <a:rPr lang="pl-PL" i="1" dirty="0"/>
              <a:t>Prezydent Rzeczypospolitej sprawuje zwierzchnictwo nad Siłami Zbrojnymi za pośrednictwem Ministra Obrony Narodowej.</a:t>
            </a:r>
          </a:p>
          <a:p>
            <a:pPr lvl="1"/>
            <a:r>
              <a:rPr lang="pl-PL" i="1" dirty="0"/>
              <a:t>4. </a:t>
            </a:r>
            <a:r>
              <a:rPr lang="pl-PL" i="1" dirty="0">
                <a:highlight>
                  <a:srgbClr val="FF0000"/>
                </a:highlight>
              </a:rPr>
              <a:t>Na czas wojny </a:t>
            </a:r>
            <a:r>
              <a:rPr lang="pl-PL" i="1" dirty="0"/>
              <a:t>Prezydent Rzeczypospolitej, na wniosek Prezesa Rady Ministrów, mianuje Naczelnego Dowódcę Sił Zbrojnych. W tym samym trybie może on Naczelnego Dowódcę Sił Zbrojnych odwołać. Kompetencje Naczelnego Dowódcy Sił Zbrojnych i zasady jego podległości konstytucyjnym organom Rzeczypospolitej Polskiej określa ustawa</a:t>
            </a:r>
          </a:p>
        </p:txBody>
      </p:sp>
    </p:spTree>
    <p:extLst>
      <p:ext uri="{BB962C8B-B14F-4D97-AF65-F5344CB8AC3E}">
        <p14:creationId xmlns:p14="http://schemas.microsoft.com/office/powerpoint/2010/main" val="1106353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C8E78-D010-4E9D-8E32-3DBED679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Szczególne rodzaje wojen: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37A567-A261-47EC-9B95-9C46FD841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wojna totalna (absolutna)</a:t>
            </a:r>
          </a:p>
          <a:p>
            <a:r>
              <a:rPr lang="pl-PL" sz="3600" dirty="0"/>
              <a:t>wojna asymetryczna</a:t>
            </a:r>
          </a:p>
          <a:p>
            <a:r>
              <a:rPr lang="pl-PL" sz="3600" dirty="0"/>
              <a:t>wojna hybrydowa</a:t>
            </a:r>
          </a:p>
        </p:txBody>
      </p:sp>
    </p:spTree>
    <p:extLst>
      <p:ext uri="{BB962C8B-B14F-4D97-AF65-F5344CB8AC3E}">
        <p14:creationId xmlns:p14="http://schemas.microsoft.com/office/powerpoint/2010/main" val="2682601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7FE322C-72B1-47C0-A927-02083D0F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" y="0"/>
            <a:ext cx="12145576" cy="6858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F914C9A-182B-4947-8AF9-3F29B6C59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4" y="5454709"/>
            <a:ext cx="383319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40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74629D9-DCC6-441C-A7C4-0B5EAFA0D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73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5E0F8CC-3732-47FF-BD8F-8F2FF256B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29" y="0"/>
            <a:ext cx="1004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5247939-1119-45A3-9E0A-2EB03FCD1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7" y="0"/>
            <a:ext cx="10179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363</Words>
  <Application>Microsoft Office PowerPoint</Application>
  <PresentationFormat>Panoramiczny</PresentationFormat>
  <Paragraphs>63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Wstęp do nauki  o państwie i polityce</vt:lpstr>
      <vt:lpstr>II. Konflikty zbrojne jako problem współczesnych państw (ćwiczenia 23.10.2018)</vt:lpstr>
      <vt:lpstr>konflikt zbrojny / wojna</vt:lpstr>
      <vt:lpstr>Prawne skutki wojny</vt:lpstr>
      <vt:lpstr>Szczególne rodzaje wojen: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Skutki konfliktów zbrojnych</vt:lpstr>
      <vt:lpstr>Sposoby rozwiązywania konfliktów zbrojnych</vt:lpstr>
      <vt:lpstr>Metody przewidziane w Karcie NZ:</vt:lpstr>
      <vt:lpstr>Sposoby rozwiązywania konfliktów zbrojnych</vt:lpstr>
      <vt:lpstr>Konwencje Haskie</vt:lpstr>
      <vt:lpstr>Wyścig zbrojeń </vt:lpstr>
      <vt:lpstr>Ważniejsze układy rozbrojeniowe</vt:lpstr>
      <vt:lpstr>Prezentacja programu PowerPoint</vt:lpstr>
      <vt:lpstr>Problemy nielegalnego handlu bronią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 do nauki  o państwie i polityce</dc:title>
  <dc:creator>Piotr Kozdrowicki</dc:creator>
  <cp:lastModifiedBy>Piotr Kozdrowicki</cp:lastModifiedBy>
  <cp:revision>33</cp:revision>
  <dcterms:created xsi:type="dcterms:W3CDTF">2018-10-03T16:23:05Z</dcterms:created>
  <dcterms:modified xsi:type="dcterms:W3CDTF">2018-10-23T09:20:30Z</dcterms:modified>
</cp:coreProperties>
</file>