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handoutMasterIdLst>
    <p:handoutMasterId r:id="rId1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6" d="100"/>
          <a:sy n="96" d="100"/>
        </p:scale>
        <p:origin x="84" y="114"/>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20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pl-PL" smtClean="0"/>
              <a:t>2016-11-07</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pl-PL" smtClean="0"/>
              <a:t>‹#›</a:t>
            </a:fld>
            <a:endParaRPr lang="pl-PL"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pl-PL" smtClean="0"/>
              <a:t>2016-11-07</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pl-PL" smtClean="0"/>
              <a:t>‹#›</a:t>
            </a:fld>
            <a:endParaRPr lang="pl-PL"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Prostokąt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dirty="0"/>
          </a:p>
        </p:txBody>
      </p:sp>
      <p:sp>
        <p:nvSpPr>
          <p:cNvPr id="9" name="Prostokąt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dirty="0"/>
          </a:p>
        </p:txBody>
      </p:sp>
      <p:sp>
        <p:nvSpPr>
          <p:cNvPr id="2" name="Tytuł 1"/>
          <p:cNvSpPr>
            <a:spLocks noGrp="1"/>
          </p:cNvSpPr>
          <p:nvPr>
            <p:ph type="ctrTitle"/>
          </p:nvPr>
        </p:nvSpPr>
        <p:spPr>
          <a:xfrm>
            <a:off x="1295400" y="2286000"/>
            <a:ext cx="9601200" cy="1517904"/>
          </a:xfrm>
        </p:spPr>
        <p:txBody>
          <a:bodyPr anchor="b"/>
          <a:lstStyle>
            <a:lvl1pPr algn="ctr">
              <a:defRPr sz="5400"/>
            </a:lvl1pPr>
          </a:lstStyle>
          <a:p>
            <a:r>
              <a:rPr lang="pl-PL" smtClean="0"/>
              <a:t>Kliknij, aby edytować styl</a:t>
            </a:r>
            <a:endParaRPr lang="pl-PL" dirty="0"/>
          </a:p>
        </p:txBody>
      </p:sp>
      <p:sp>
        <p:nvSpPr>
          <p:cNvPr id="3" name="Podtytuł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pl-PL"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274638"/>
            <a:ext cx="2628900" cy="5897562"/>
          </a:xfrm>
        </p:spPr>
        <p:txBody>
          <a:bodyPr vert="eaVert"/>
          <a:lstStyle/>
          <a:p>
            <a:r>
              <a:rPr lang="pl-PL" smtClean="0"/>
              <a:t>Kliknij, aby edytować styl</a:t>
            </a:r>
            <a:endParaRPr lang="pl-PL" dirty="0"/>
          </a:p>
        </p:txBody>
      </p:sp>
      <p:sp>
        <p:nvSpPr>
          <p:cNvPr id="3" name="Symbol zastępczy tytułu pionowego 2"/>
          <p:cNvSpPr>
            <a:spLocks noGrp="1"/>
          </p:cNvSpPr>
          <p:nvPr>
            <p:ph type="body" orient="vert" idx="1"/>
          </p:nvPr>
        </p:nvSpPr>
        <p:spPr>
          <a:xfrm>
            <a:off x="838200" y="274638"/>
            <a:ext cx="7734300" cy="58975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Tytuł 1"/>
          <p:cNvSpPr>
            <a:spLocks noGrp="1"/>
          </p:cNvSpPr>
          <p:nvPr>
            <p:ph type="title"/>
          </p:nvPr>
        </p:nvSpPr>
        <p:spPr>
          <a:xfrm>
            <a:off x="1295400" y="2130552"/>
            <a:ext cx="9601200" cy="2359152"/>
          </a:xfrm>
        </p:spPr>
        <p:txBody>
          <a:bodyPr anchor="b">
            <a:normAutofit/>
          </a:bodyPr>
          <a:lstStyle>
            <a:lvl1pPr algn="ctr">
              <a:defRPr sz="5400" b="0"/>
            </a:lvl1pPr>
          </a:lstStyle>
          <a:p>
            <a:r>
              <a:rPr lang="pl-PL" smtClean="0"/>
              <a:t>Kliknij, aby edytować styl</a:t>
            </a:r>
            <a:endParaRPr lang="pl-PL" dirty="0"/>
          </a:p>
        </p:txBody>
      </p:sp>
      <p:sp>
        <p:nvSpPr>
          <p:cNvPr id="3" name="Symbol zastępczy tekstu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1233424"/>
          </a:xfrm>
        </p:spPr>
        <p:txBody>
          <a:bodyPr/>
          <a:lstStyle/>
          <a:p>
            <a:r>
              <a:rPr lang="pl-PL" smtClean="0"/>
              <a:t>Kliknij, aby edytować styl</a:t>
            </a:r>
            <a:endParaRPr lang="pl-PL" dirty="0"/>
          </a:p>
        </p:txBody>
      </p:sp>
      <p:sp>
        <p:nvSpPr>
          <p:cNvPr id="3" name="Symbol zastępczy zawartości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zawartości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daty 4"/>
          <p:cNvSpPr>
            <a:spLocks noGrp="1"/>
          </p:cNvSpPr>
          <p:nvPr>
            <p:ph type="dt" sz="half" idx="10"/>
          </p:nvPr>
        </p:nvSpPr>
        <p:spPr/>
        <p:txBody>
          <a:bodyPr/>
          <a:lstStyle/>
          <a:p>
            <a:fld id="{0A879FD0-C37A-4F50-8F3B-5FA0D9D0B42F}" type="datetimeFigureOut">
              <a:rPr lang="pl-PL" smtClean="0"/>
              <a:t>2016-11-07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D06EF73-9DB8-4763-865F-2F88181A4732}" type="slidenum">
              <a:rPr lang="pl-PL" smtClean="0"/>
              <a:t>‹#›</a:t>
            </a:fld>
            <a:endParaRPr lang="pl-PL"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6344"/>
            <a:ext cx="9509760" cy="1234440"/>
          </a:xfrm>
        </p:spPr>
        <p:txBody>
          <a:bodyPr/>
          <a:lstStyle/>
          <a:p>
            <a:r>
              <a:rPr lang="pl-PL" smtClean="0"/>
              <a:t>Kliknij, aby edytować styl</a:t>
            </a:r>
            <a:endParaRPr lang="pl-PL" dirty="0"/>
          </a:p>
        </p:txBody>
      </p:sp>
      <p:sp>
        <p:nvSpPr>
          <p:cNvPr id="3" name="Symbol zastępczy tekstu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tekstu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7" name="Symbol zastępczy daty 6"/>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daty 2"/>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5" name="Prostokąt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dirty="0"/>
          </a:p>
        </p:txBody>
      </p:sp>
      <p:sp>
        <p:nvSpPr>
          <p:cNvPr id="2" name="Symbol zastępczy daty 1"/>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470648" y="2350008"/>
            <a:ext cx="4206240" cy="1993392"/>
          </a:xfrm>
        </p:spPr>
        <p:txBody>
          <a:bodyPr anchor="b">
            <a:normAutofit/>
          </a:bodyPr>
          <a:lstStyle>
            <a:lvl1pPr>
              <a:defRPr sz="3400" b="0"/>
            </a:lvl1pPr>
          </a:lstStyle>
          <a:p>
            <a:r>
              <a:rPr lang="pl-PL" smtClean="0"/>
              <a:t>Kliknij, aby edytować styl</a:t>
            </a:r>
            <a:endParaRPr lang="pl-PL" dirty="0"/>
          </a:p>
        </p:txBody>
      </p:sp>
      <p:sp>
        <p:nvSpPr>
          <p:cNvPr id="3" name="Symbol zastępczy zawartości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tekstu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470648" y="2350008"/>
            <a:ext cx="4206240" cy="1993392"/>
          </a:xfrm>
        </p:spPr>
        <p:txBody>
          <a:bodyPr anchor="b">
            <a:normAutofit/>
          </a:bodyPr>
          <a:lstStyle>
            <a:lvl1pPr>
              <a:defRPr sz="3400" b="0"/>
            </a:lvl1pPr>
          </a:lstStyle>
          <a:p>
            <a:r>
              <a:rPr lang="pl-PL" smtClean="0"/>
              <a:t>Kliknij, aby edytować styl</a:t>
            </a:r>
            <a:endParaRPr lang="pl-PL" dirty="0"/>
          </a:p>
        </p:txBody>
      </p:sp>
      <p:sp>
        <p:nvSpPr>
          <p:cNvPr id="3" name="Symbol zastępczy obrazu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dirty="0"/>
          </a:p>
        </p:txBody>
      </p:sp>
      <p:sp>
        <p:nvSpPr>
          <p:cNvPr id="4" name="Symbol zastępczy tekstu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583DDF-CA54-461A-A486-592D2374C532}" type="datetimeFigureOut">
              <a:rPr lang="pl-PL" smtClean="0"/>
              <a:t>2016-11-07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CA8D9AD5-F248-4919-864A-CFD76CC027D6}" type="slidenum">
              <a:rPr lang="pl-PL" smtClean="0"/>
              <a:t>‹#›</a:t>
            </a:fld>
            <a:endParaRPr lang="pl-PL"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ostokąt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dirty="0"/>
          </a:p>
        </p:txBody>
      </p:sp>
      <p:sp>
        <p:nvSpPr>
          <p:cNvPr id="2" name="Symbol zastępczy tytułu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9E583DDF-CA54-461A-A486-592D2374C532}" type="datetimeFigureOut">
              <a:rPr lang="pl-PL" smtClean="0"/>
              <a:pPr/>
              <a:t>2016-11-07</a:t>
            </a:fld>
            <a:endParaRPr lang="pl-PL" dirty="0"/>
          </a:p>
        </p:txBody>
      </p:sp>
      <p:sp>
        <p:nvSpPr>
          <p:cNvPr id="5" name="Symbol zastępczy stopki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lang="pl-PL" smtClean="0"/>
              <a:pPr/>
              <a:t>‹#›</a:t>
            </a:fld>
            <a:endParaRPr lang="pl-PL" dirty="0"/>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IMPUTABILITY</a:t>
            </a:r>
            <a:br>
              <a:rPr lang="pl-PL" dirty="0" smtClean="0"/>
            </a:br>
            <a:r>
              <a:rPr lang="pl-PL" dirty="0" smtClean="0"/>
              <a:t>TO A MEMBER STATE</a:t>
            </a:r>
            <a:endParaRPr lang="pl-PL" dirty="0"/>
          </a:p>
        </p:txBody>
      </p:sp>
      <p:sp>
        <p:nvSpPr>
          <p:cNvPr id="3" name="Podtytuł 2"/>
          <p:cNvSpPr>
            <a:spLocks noGrp="1"/>
          </p:cNvSpPr>
          <p:nvPr>
            <p:ph type="subTitle" idx="1"/>
          </p:nvPr>
        </p:nvSpPr>
        <p:spPr>
          <a:xfrm>
            <a:off x="231914" y="4383156"/>
            <a:ext cx="9647582" cy="719196"/>
          </a:xfrm>
        </p:spPr>
        <p:txBody>
          <a:bodyPr/>
          <a:lstStyle/>
          <a:p>
            <a:pPr algn="l"/>
            <a:r>
              <a:rPr lang="pl-PL" dirty="0" smtClean="0"/>
              <a:t>© Łukasz Stępkowski</a:t>
            </a:r>
          </a:p>
          <a:p>
            <a:pPr algn="l"/>
            <a:r>
              <a:rPr lang="pl-PL" dirty="0" smtClean="0"/>
              <a:t>For </a:t>
            </a:r>
            <a:r>
              <a:rPr lang="pl-PL" dirty="0" err="1" smtClean="0"/>
              <a:t>ll.b</a:t>
            </a:r>
            <a:r>
              <a:rPr lang="pl-PL" dirty="0" smtClean="0"/>
              <a:t>. </a:t>
            </a:r>
            <a:r>
              <a:rPr lang="pl-PL" dirty="0" err="1" smtClean="0"/>
              <a:t>introduction</a:t>
            </a:r>
            <a:r>
              <a:rPr lang="pl-PL" dirty="0" smtClean="0"/>
              <a:t> to </a:t>
            </a:r>
            <a:r>
              <a:rPr lang="pl-PL" dirty="0" err="1" smtClean="0"/>
              <a:t>eu</a:t>
            </a:r>
            <a:r>
              <a:rPr lang="pl-PL" dirty="0" smtClean="0"/>
              <a:t> </a:t>
            </a:r>
            <a:r>
              <a:rPr lang="pl-PL" dirty="0" err="1" smtClean="0"/>
              <a:t>state</a:t>
            </a:r>
            <a:r>
              <a:rPr lang="pl-PL" dirty="0" smtClean="0"/>
              <a:t> </a:t>
            </a:r>
            <a:r>
              <a:rPr lang="pl-PL" dirty="0" err="1" smtClean="0"/>
              <a:t>aid</a:t>
            </a:r>
            <a:r>
              <a:rPr lang="pl-PL" dirty="0" smtClean="0"/>
              <a:t> law</a:t>
            </a:r>
            <a:endParaRPr lang="pl-PL"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238760"/>
            <a:ext cx="9509760" cy="556370"/>
          </a:xfrm>
        </p:spPr>
        <p:txBody>
          <a:bodyPr>
            <a:normAutofit fontScale="90000"/>
          </a:bodyPr>
          <a:lstStyle/>
          <a:p>
            <a:r>
              <a:rPr lang="pl-PL" dirty="0" smtClean="0"/>
              <a:t>The </a:t>
            </a:r>
            <a:r>
              <a:rPr lang="pl-PL" i="1" dirty="0" err="1" smtClean="0"/>
              <a:t>Stardust</a:t>
            </a:r>
            <a:r>
              <a:rPr lang="pl-PL" i="1" dirty="0" smtClean="0"/>
              <a:t> Marine </a:t>
            </a:r>
            <a:r>
              <a:rPr lang="pl-PL" dirty="0" err="1" smtClean="0"/>
              <a:t>criteria</a:t>
            </a:r>
            <a:endParaRPr lang="en-GB" dirty="0"/>
          </a:p>
        </p:txBody>
      </p:sp>
      <p:sp>
        <p:nvSpPr>
          <p:cNvPr id="3" name="Symbol zastępczy zawartości 2"/>
          <p:cNvSpPr>
            <a:spLocks noGrp="1"/>
          </p:cNvSpPr>
          <p:nvPr>
            <p:ph idx="1"/>
          </p:nvPr>
        </p:nvSpPr>
        <p:spPr>
          <a:xfrm>
            <a:off x="655983" y="987552"/>
            <a:ext cx="10893287" cy="5055439"/>
          </a:xfrm>
        </p:spPr>
        <p:txBody>
          <a:bodyPr>
            <a:normAutofit fontScale="92500" lnSpcReduction="20000"/>
          </a:bodyPr>
          <a:lstStyle/>
          <a:p>
            <a:pPr lvl="0"/>
            <a:r>
              <a:rPr lang="en-GB" dirty="0"/>
              <a:t>the body in question could not take the contested decision without taking account of the requirements of the public authorities,</a:t>
            </a:r>
            <a:endParaRPr lang="pl-PL" dirty="0"/>
          </a:p>
          <a:p>
            <a:pPr lvl="0"/>
            <a:r>
              <a:rPr lang="en-GB" dirty="0"/>
              <a:t>factors of an organic nature existed, which linked the public undertakings to the State,</a:t>
            </a:r>
            <a:endParaRPr lang="pl-PL" dirty="0"/>
          </a:p>
          <a:p>
            <a:pPr lvl="0"/>
            <a:r>
              <a:rPr lang="en-GB" dirty="0"/>
              <a:t>the fact that bodies acting as intermediaries had to take account of directives issued by a State organ,</a:t>
            </a:r>
            <a:endParaRPr lang="pl-PL" dirty="0"/>
          </a:p>
          <a:p>
            <a:pPr lvl="0"/>
            <a:r>
              <a:rPr lang="en-GB" dirty="0"/>
              <a:t>integration of the body involved into the structures of the public administration,</a:t>
            </a:r>
            <a:endParaRPr lang="pl-PL" dirty="0"/>
          </a:p>
          <a:p>
            <a:pPr lvl="0"/>
            <a:r>
              <a:rPr lang="en-GB" dirty="0"/>
              <a:t>the nature of activities of the body in question,</a:t>
            </a:r>
            <a:endParaRPr lang="pl-PL" dirty="0"/>
          </a:p>
          <a:p>
            <a:pPr lvl="0"/>
            <a:r>
              <a:rPr lang="en-GB" dirty="0"/>
              <a:t>the exercise of those activities on the market in normal conditions of competition with private operators,</a:t>
            </a:r>
            <a:endParaRPr lang="pl-PL" dirty="0"/>
          </a:p>
          <a:p>
            <a:pPr lvl="0"/>
            <a:r>
              <a:rPr lang="en-GB" dirty="0"/>
              <a:t>the legal status of the undertaking (in the sense of its being subject to public law or ordinary company law),</a:t>
            </a:r>
            <a:endParaRPr lang="pl-PL" dirty="0"/>
          </a:p>
          <a:p>
            <a:pPr lvl="0"/>
            <a:r>
              <a:rPr lang="en-GB" dirty="0"/>
              <a:t>the intensity of the supervision exercised by the public authorities over the management of the undertaking,</a:t>
            </a:r>
            <a:endParaRPr lang="pl-PL" dirty="0"/>
          </a:p>
          <a:p>
            <a:pPr lvl="0"/>
            <a:r>
              <a:rPr lang="en-GB" dirty="0"/>
              <a:t>or any other indicator showing, in the particular case, an involvement by the public authorities in the adoption of a measure or the unlikelihood of </a:t>
            </a:r>
            <a:r>
              <a:rPr lang="en-GB" dirty="0" smtClean="0"/>
              <a:t>the</a:t>
            </a:r>
            <a:r>
              <a:rPr lang="pl-PL" dirty="0" smtClean="0"/>
              <a:t>m</a:t>
            </a:r>
            <a:r>
              <a:rPr lang="en-GB" dirty="0" smtClean="0"/>
              <a:t> </a:t>
            </a:r>
            <a:r>
              <a:rPr lang="en-GB" dirty="0"/>
              <a:t>not being involved, having regard also to the compass of the measure, its content or the conditions which it contains</a:t>
            </a:r>
            <a:r>
              <a:rPr lang="en-GB" dirty="0" smtClean="0"/>
              <a:t>.</a:t>
            </a:r>
            <a:endParaRPr lang="pl-PL" dirty="0"/>
          </a:p>
        </p:txBody>
      </p:sp>
    </p:spTree>
    <p:extLst>
      <p:ext uri="{BB962C8B-B14F-4D97-AF65-F5344CB8AC3E}">
        <p14:creationId xmlns:p14="http://schemas.microsoft.com/office/powerpoint/2010/main" val="77506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566310"/>
          </a:xfrm>
        </p:spPr>
        <p:txBody>
          <a:bodyPr/>
          <a:lstStyle/>
          <a:p>
            <a:r>
              <a:rPr lang="pl-PL" dirty="0" smtClean="0"/>
              <a:t>The </a:t>
            </a:r>
            <a:r>
              <a:rPr lang="pl-PL" i="1" dirty="0" err="1" smtClean="0"/>
              <a:t>Stardust</a:t>
            </a:r>
            <a:r>
              <a:rPr lang="pl-PL" i="1" dirty="0" smtClean="0"/>
              <a:t> Marine </a:t>
            </a:r>
            <a:r>
              <a:rPr lang="pl-PL" dirty="0" err="1" smtClean="0"/>
              <a:t>criteria</a:t>
            </a:r>
            <a:endParaRPr lang="en-GB" dirty="0"/>
          </a:p>
        </p:txBody>
      </p:sp>
      <p:sp>
        <p:nvSpPr>
          <p:cNvPr id="3" name="Symbol zastępczy zawartości 2"/>
          <p:cNvSpPr>
            <a:spLocks noGrp="1"/>
          </p:cNvSpPr>
          <p:nvPr>
            <p:ph idx="1"/>
          </p:nvPr>
        </p:nvSpPr>
        <p:spPr>
          <a:xfrm>
            <a:off x="1341120" y="1335422"/>
            <a:ext cx="9509760" cy="4508787"/>
          </a:xfrm>
        </p:spPr>
        <p:txBody>
          <a:bodyPr/>
          <a:lstStyle/>
          <a:p>
            <a:r>
              <a:rPr lang="en-US" dirty="0"/>
              <a:t>the mere fact that a public undertaking has been constituted in the form of a capital company under ordinary law cannot, having regard to the autonomy which that legal form is capable of conferring upon it, be regarded as sufficient to exclude the possibility of an aid measure taken by such a company being imputable to the State </a:t>
            </a:r>
            <a:endParaRPr lang="pl-PL" dirty="0" smtClean="0"/>
          </a:p>
          <a:p>
            <a:r>
              <a:rPr lang="pl-PL" dirty="0" smtClean="0"/>
              <a:t>On the </a:t>
            </a:r>
            <a:r>
              <a:rPr lang="pl-PL" dirty="0" err="1" smtClean="0"/>
              <a:t>other</a:t>
            </a:r>
            <a:r>
              <a:rPr lang="pl-PL" dirty="0" smtClean="0"/>
              <a:t> </a:t>
            </a:r>
            <a:r>
              <a:rPr lang="pl-PL" dirty="0" err="1" smtClean="0"/>
              <a:t>hand</a:t>
            </a:r>
            <a:r>
              <a:rPr lang="pl-PL" dirty="0" smtClean="0"/>
              <a:t>, </a:t>
            </a:r>
            <a:r>
              <a:rPr lang="pl-PL" dirty="0" err="1" smtClean="0"/>
              <a:t>organic</a:t>
            </a:r>
            <a:r>
              <a:rPr lang="pl-PL" dirty="0" smtClean="0"/>
              <a:t> </a:t>
            </a:r>
            <a:r>
              <a:rPr lang="pl-PL" dirty="0" err="1" smtClean="0"/>
              <a:t>links</a:t>
            </a:r>
            <a:r>
              <a:rPr lang="pl-PL" dirty="0" smtClean="0"/>
              <a:t> to the </a:t>
            </a:r>
            <a:r>
              <a:rPr lang="pl-PL" dirty="0" err="1" smtClean="0"/>
              <a:t>State</a:t>
            </a:r>
            <a:r>
              <a:rPr lang="pl-PL" dirty="0" smtClean="0"/>
              <a:t> </a:t>
            </a:r>
            <a:r>
              <a:rPr lang="pl-PL" dirty="0" err="1" smtClean="0"/>
              <a:t>make</a:t>
            </a:r>
            <a:r>
              <a:rPr lang="pl-PL" dirty="0" smtClean="0"/>
              <a:t> </a:t>
            </a:r>
            <a:r>
              <a:rPr lang="pl-PL" dirty="0" err="1" smtClean="0"/>
              <a:t>it</a:t>
            </a:r>
            <a:r>
              <a:rPr lang="pl-PL" dirty="0" smtClean="0"/>
              <a:t> </a:t>
            </a:r>
            <a:r>
              <a:rPr lang="pl-PL" dirty="0" err="1" smtClean="0"/>
              <a:t>impossible</a:t>
            </a:r>
            <a:r>
              <a:rPr lang="pl-PL" dirty="0" smtClean="0"/>
              <a:t> to </a:t>
            </a:r>
            <a:r>
              <a:rPr lang="pl-PL" dirty="0" err="1" smtClean="0"/>
              <a:t>exclude</a:t>
            </a:r>
            <a:r>
              <a:rPr lang="pl-PL" dirty="0" smtClean="0"/>
              <a:t> imputability from the ’</a:t>
            </a:r>
            <a:r>
              <a:rPr lang="pl-PL" dirty="0" err="1" smtClean="0"/>
              <a:t>get</a:t>
            </a:r>
            <a:r>
              <a:rPr lang="pl-PL" dirty="0" smtClean="0"/>
              <a:t>-go’</a:t>
            </a:r>
            <a:endParaRPr lang="en-GB" dirty="0"/>
          </a:p>
        </p:txBody>
      </p:sp>
    </p:spTree>
    <p:extLst>
      <p:ext uri="{BB962C8B-B14F-4D97-AF65-F5344CB8AC3E}">
        <p14:creationId xmlns:p14="http://schemas.microsoft.com/office/powerpoint/2010/main" val="24559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675640"/>
          </a:xfrm>
        </p:spPr>
        <p:txBody>
          <a:bodyPr/>
          <a:lstStyle/>
          <a:p>
            <a:r>
              <a:rPr lang="pl-PL" dirty="0" smtClean="0"/>
              <a:t>Fraud and imputability</a:t>
            </a:r>
            <a:endParaRPr lang="en-GB" dirty="0"/>
          </a:p>
        </p:txBody>
      </p:sp>
      <p:sp>
        <p:nvSpPr>
          <p:cNvPr id="3" name="Symbol zastępczy zawartości 2"/>
          <p:cNvSpPr>
            <a:spLocks noGrp="1"/>
          </p:cNvSpPr>
          <p:nvPr>
            <p:ph idx="1"/>
          </p:nvPr>
        </p:nvSpPr>
        <p:spPr>
          <a:xfrm>
            <a:off x="1341120" y="1404996"/>
            <a:ext cx="9509760" cy="4127627"/>
          </a:xfrm>
        </p:spPr>
        <p:txBody>
          <a:bodyPr/>
          <a:lstStyle/>
          <a:p>
            <a:r>
              <a:rPr lang="pl-PL" dirty="0" smtClean="0"/>
              <a:t>Fraud </a:t>
            </a:r>
            <a:r>
              <a:rPr lang="pl-PL" dirty="0" err="1" smtClean="0"/>
              <a:t>may</a:t>
            </a:r>
            <a:r>
              <a:rPr lang="pl-PL" dirty="0" smtClean="0"/>
              <a:t> </a:t>
            </a:r>
            <a:r>
              <a:rPr lang="pl-PL" dirty="0" err="1" smtClean="0"/>
              <a:t>exclude</a:t>
            </a:r>
            <a:r>
              <a:rPr lang="pl-PL" dirty="0" smtClean="0"/>
              <a:t> imputability, </a:t>
            </a:r>
            <a:r>
              <a:rPr lang="pl-PL" dirty="0" err="1" smtClean="0"/>
              <a:t>even</a:t>
            </a:r>
            <a:r>
              <a:rPr lang="pl-PL" dirty="0" smtClean="0"/>
              <a:t> </a:t>
            </a:r>
            <a:r>
              <a:rPr lang="pl-PL" dirty="0" err="1" smtClean="0"/>
              <a:t>if</a:t>
            </a:r>
            <a:r>
              <a:rPr lang="pl-PL" dirty="0" smtClean="0"/>
              <a:t> </a:t>
            </a:r>
            <a:r>
              <a:rPr lang="pl-PL" dirty="0" err="1" smtClean="0"/>
              <a:t>normally</a:t>
            </a:r>
            <a:r>
              <a:rPr lang="pl-PL" dirty="0" smtClean="0"/>
              <a:t> a </a:t>
            </a:r>
            <a:r>
              <a:rPr lang="pl-PL" dirty="0" err="1" smtClean="0"/>
              <a:t>measure</a:t>
            </a:r>
            <a:r>
              <a:rPr lang="pl-PL" dirty="0" smtClean="0"/>
              <a:t> </a:t>
            </a:r>
            <a:r>
              <a:rPr lang="pl-PL" dirty="0" err="1" smtClean="0"/>
              <a:t>would</a:t>
            </a:r>
            <a:r>
              <a:rPr lang="pl-PL" dirty="0" smtClean="0"/>
              <a:t> </a:t>
            </a:r>
            <a:r>
              <a:rPr lang="pl-PL" dirty="0" err="1" smtClean="0"/>
              <a:t>have</a:t>
            </a:r>
            <a:r>
              <a:rPr lang="pl-PL" dirty="0" smtClean="0"/>
              <a:t> </a:t>
            </a:r>
            <a:r>
              <a:rPr lang="pl-PL" dirty="0" err="1" smtClean="0"/>
              <a:t>been</a:t>
            </a:r>
            <a:r>
              <a:rPr lang="pl-PL" dirty="0" smtClean="0"/>
              <a:t> </a:t>
            </a:r>
            <a:r>
              <a:rPr lang="pl-PL" dirty="0" err="1" smtClean="0"/>
              <a:t>imputable</a:t>
            </a:r>
            <a:r>
              <a:rPr lang="pl-PL" dirty="0" smtClean="0"/>
              <a:t> to a </a:t>
            </a:r>
            <a:r>
              <a:rPr lang="pl-PL" dirty="0" err="1" smtClean="0"/>
              <a:t>Member</a:t>
            </a:r>
            <a:r>
              <a:rPr lang="pl-PL" dirty="0" smtClean="0"/>
              <a:t> </a:t>
            </a:r>
            <a:r>
              <a:rPr lang="pl-PL" dirty="0" err="1" smtClean="0"/>
              <a:t>State</a:t>
            </a:r>
            <a:endParaRPr lang="pl-PL" dirty="0" smtClean="0"/>
          </a:p>
          <a:p>
            <a:r>
              <a:rPr lang="en-GB" dirty="0"/>
              <a:t>Judgment of the Court of 17 September 2014, case C-242/13 </a:t>
            </a:r>
            <a:r>
              <a:rPr lang="en-GB" i="1" dirty="0" err="1"/>
              <a:t>Commerz</a:t>
            </a:r>
            <a:r>
              <a:rPr lang="en-GB" i="1" dirty="0"/>
              <a:t> Nederland NV v </a:t>
            </a:r>
            <a:r>
              <a:rPr lang="en-GB" i="1" dirty="0" err="1"/>
              <a:t>Havenbedrijf</a:t>
            </a:r>
            <a:r>
              <a:rPr lang="en-GB" i="1" dirty="0"/>
              <a:t> Rotterdam NV</a:t>
            </a:r>
            <a:r>
              <a:rPr lang="en-GB" dirty="0"/>
              <a:t>, ECLI:EU:C:2014:2224, para. 39 (improper conduct of a company director, no prior knowledge of State authorities as to a guarantee).</a:t>
            </a:r>
            <a:r>
              <a:rPr lang="pl-PL" dirty="0" smtClean="0"/>
              <a:t>  </a:t>
            </a:r>
            <a:endParaRPr lang="en-GB" dirty="0"/>
          </a:p>
        </p:txBody>
      </p:sp>
    </p:spTree>
    <p:extLst>
      <p:ext uri="{BB962C8B-B14F-4D97-AF65-F5344CB8AC3E}">
        <p14:creationId xmlns:p14="http://schemas.microsoft.com/office/powerpoint/2010/main" val="210842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616005"/>
          </a:xfrm>
        </p:spPr>
        <p:txBody>
          <a:bodyPr/>
          <a:lstStyle/>
          <a:p>
            <a:r>
              <a:rPr lang="pl-PL" dirty="0" smtClean="0"/>
              <a:t>Imputability and minimum </a:t>
            </a:r>
            <a:r>
              <a:rPr lang="pl-PL" dirty="0" err="1" smtClean="0"/>
              <a:t>standards</a:t>
            </a:r>
            <a:endParaRPr lang="en-GB" dirty="0"/>
          </a:p>
        </p:txBody>
      </p:sp>
      <p:sp>
        <p:nvSpPr>
          <p:cNvPr id="3" name="Symbol zastępczy zawartości 2"/>
          <p:cNvSpPr>
            <a:spLocks noGrp="1"/>
          </p:cNvSpPr>
          <p:nvPr>
            <p:ph idx="1"/>
          </p:nvPr>
        </p:nvSpPr>
        <p:spPr>
          <a:xfrm>
            <a:off x="1341120" y="1196274"/>
            <a:ext cx="9509760" cy="4127627"/>
          </a:xfrm>
        </p:spPr>
        <p:txBody>
          <a:bodyPr/>
          <a:lstStyle/>
          <a:p>
            <a:r>
              <a:rPr lang="en-GB" dirty="0"/>
              <a:t>imputability may be established where a measure, despite being negotiated </a:t>
            </a:r>
            <a:r>
              <a:rPr lang="en-GB" dirty="0" smtClean="0"/>
              <a:t>without</a:t>
            </a:r>
            <a:r>
              <a:rPr lang="pl-PL" dirty="0" smtClean="0"/>
              <a:t> </a:t>
            </a:r>
            <a:r>
              <a:rPr lang="pl-PL" dirty="0" err="1" smtClean="0"/>
              <a:t>amy</a:t>
            </a:r>
            <a:r>
              <a:rPr lang="en-GB" dirty="0" smtClean="0"/>
              <a:t> </a:t>
            </a:r>
            <a:r>
              <a:rPr lang="en-GB" dirty="0"/>
              <a:t>actual State action, is based upon a contract imputable to a State that requires a minimum standard to be </a:t>
            </a:r>
            <a:r>
              <a:rPr lang="en-GB" dirty="0" smtClean="0"/>
              <a:t>observed</a:t>
            </a:r>
            <a:endParaRPr lang="pl-PL" dirty="0" smtClean="0"/>
          </a:p>
          <a:p>
            <a:r>
              <a:rPr lang="en-GB" dirty="0"/>
              <a:t>Judgment of the General Court, case T‑468/08 </a:t>
            </a:r>
            <a:r>
              <a:rPr lang="en-GB" i="1" dirty="0"/>
              <a:t>Tisza </a:t>
            </a:r>
            <a:r>
              <a:rPr lang="en-GB" i="1" dirty="0" err="1"/>
              <a:t>Erőmű</a:t>
            </a:r>
            <a:r>
              <a:rPr lang="en-GB" i="1" dirty="0"/>
              <a:t> </a:t>
            </a:r>
            <a:r>
              <a:rPr lang="en-GB" i="1" dirty="0" err="1"/>
              <a:t>kft</a:t>
            </a:r>
            <a:r>
              <a:rPr lang="en-GB" i="1" dirty="0"/>
              <a:t> v European Commission</a:t>
            </a:r>
            <a:r>
              <a:rPr lang="en-GB" dirty="0"/>
              <a:t>, ECLI:EU:T:2014:235, para. 176 (electrical power purchase </a:t>
            </a:r>
            <a:r>
              <a:rPr lang="en-GB" dirty="0" smtClean="0"/>
              <a:t>agreements</a:t>
            </a:r>
            <a:r>
              <a:rPr lang="pl-PL" dirty="0" smtClean="0"/>
              <a:t>)</a:t>
            </a:r>
            <a:endParaRPr lang="en-GB" dirty="0"/>
          </a:p>
        </p:txBody>
      </p:sp>
    </p:spTree>
    <p:extLst>
      <p:ext uri="{BB962C8B-B14F-4D97-AF65-F5344CB8AC3E}">
        <p14:creationId xmlns:p14="http://schemas.microsoft.com/office/powerpoint/2010/main" val="383791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Imputability and </a:t>
            </a:r>
            <a:r>
              <a:rPr lang="pl-PL" dirty="0" err="1" smtClean="0"/>
              <a:t>specific</a:t>
            </a:r>
            <a:r>
              <a:rPr lang="pl-PL" dirty="0" smtClean="0"/>
              <a:t> </a:t>
            </a:r>
            <a:r>
              <a:rPr lang="pl-PL" dirty="0" err="1" smtClean="0"/>
              <a:t>enactments</a:t>
            </a:r>
            <a:endParaRPr lang="en-GB" dirty="0"/>
          </a:p>
        </p:txBody>
      </p:sp>
      <p:sp>
        <p:nvSpPr>
          <p:cNvPr id="3" name="Symbol zastępczy zawartości 2"/>
          <p:cNvSpPr>
            <a:spLocks noGrp="1"/>
          </p:cNvSpPr>
          <p:nvPr>
            <p:ph idx="1"/>
          </p:nvPr>
        </p:nvSpPr>
        <p:spPr/>
        <p:txBody>
          <a:bodyPr>
            <a:normAutofit lnSpcReduction="10000"/>
          </a:bodyPr>
          <a:lstStyle/>
          <a:p>
            <a:r>
              <a:rPr lang="en-GB" dirty="0"/>
              <a:t>a measure introduced by a specific national law or regulation would be attributable to a </a:t>
            </a:r>
            <a:r>
              <a:rPr lang="en-GB" dirty="0" smtClean="0"/>
              <a:t>State</a:t>
            </a:r>
            <a:endParaRPr lang="pl-PL" dirty="0" smtClean="0"/>
          </a:p>
          <a:p>
            <a:pPr lvl="1"/>
            <a:r>
              <a:rPr lang="en-GB" dirty="0" smtClean="0"/>
              <a:t>C-262/12 </a:t>
            </a:r>
            <a:r>
              <a:rPr lang="en-GB" i="1" dirty="0"/>
              <a:t>Association Vent De </a:t>
            </a:r>
            <a:r>
              <a:rPr lang="en-GB" i="1" dirty="0" err="1"/>
              <a:t>Colère</a:t>
            </a:r>
            <a:r>
              <a:rPr lang="en-GB" i="1" dirty="0"/>
              <a:t>! </a:t>
            </a:r>
            <a:r>
              <a:rPr lang="en-GB" i="1" dirty="0" err="1"/>
              <a:t>Fédération</a:t>
            </a:r>
            <a:r>
              <a:rPr lang="en-GB" i="1" dirty="0"/>
              <a:t> </a:t>
            </a:r>
            <a:r>
              <a:rPr lang="en-GB" i="1" dirty="0" err="1"/>
              <a:t>nationale</a:t>
            </a:r>
            <a:r>
              <a:rPr lang="en-GB" i="1" dirty="0"/>
              <a:t> and Others v </a:t>
            </a:r>
            <a:r>
              <a:rPr lang="en-GB" i="1" dirty="0" err="1"/>
              <a:t>Ministre</a:t>
            </a:r>
            <a:r>
              <a:rPr lang="en-GB" i="1" dirty="0"/>
              <a:t> de </a:t>
            </a:r>
            <a:r>
              <a:rPr lang="en-GB" i="1" dirty="0" err="1"/>
              <a:t>l’Écologie</a:t>
            </a:r>
            <a:r>
              <a:rPr lang="en-GB" i="1" dirty="0"/>
              <a:t>, du </a:t>
            </a:r>
            <a:r>
              <a:rPr lang="en-GB" i="1" dirty="0" err="1"/>
              <a:t>Développement</a:t>
            </a:r>
            <a:r>
              <a:rPr lang="en-GB" i="1" dirty="0"/>
              <a:t> durable, des Transports et du </a:t>
            </a:r>
            <a:r>
              <a:rPr lang="en-GB" i="1" dirty="0" err="1"/>
              <a:t>Logement</a:t>
            </a:r>
            <a:r>
              <a:rPr lang="en-GB" i="1" dirty="0"/>
              <a:t> and </a:t>
            </a:r>
            <a:r>
              <a:rPr lang="en-GB" i="1" dirty="0" err="1"/>
              <a:t>Ministre</a:t>
            </a:r>
            <a:r>
              <a:rPr lang="en-GB" i="1" dirty="0"/>
              <a:t> de </a:t>
            </a:r>
            <a:r>
              <a:rPr lang="en-GB" i="1" dirty="0" err="1"/>
              <a:t>l’Économie</a:t>
            </a:r>
            <a:r>
              <a:rPr lang="en-GB" i="1" dirty="0"/>
              <a:t>, des Finances et de </a:t>
            </a:r>
            <a:r>
              <a:rPr lang="en-GB" i="1" dirty="0" err="1"/>
              <a:t>l’Industrie</a:t>
            </a:r>
            <a:r>
              <a:rPr lang="en-GB" dirty="0"/>
              <a:t>, ECLI:EU:C:2013:851, para. </a:t>
            </a:r>
            <a:r>
              <a:rPr lang="en-GB" dirty="0" smtClean="0"/>
              <a:t>18</a:t>
            </a:r>
            <a:endParaRPr lang="pl-PL" dirty="0" smtClean="0"/>
          </a:p>
          <a:p>
            <a:r>
              <a:rPr lang="en-GB" dirty="0"/>
              <a:t>actions of a national bank set up by a specific law, which is found to operate differently from other banks that are commercial in nature and is subjected to intense supervision by a State, are imputable to that </a:t>
            </a:r>
            <a:r>
              <a:rPr lang="en-GB" dirty="0" smtClean="0"/>
              <a:t>State</a:t>
            </a:r>
            <a:r>
              <a:rPr lang="pl-PL" dirty="0" smtClean="0"/>
              <a:t> </a:t>
            </a:r>
          </a:p>
          <a:p>
            <a:pPr lvl="1"/>
            <a:r>
              <a:rPr lang="en-US" dirty="0"/>
              <a:t>T‑387/11 </a:t>
            </a:r>
            <a:r>
              <a:rPr lang="en-US" i="1" dirty="0" err="1"/>
              <a:t>Nitrogénművek</a:t>
            </a:r>
            <a:r>
              <a:rPr lang="en-US" i="1" dirty="0"/>
              <a:t> </a:t>
            </a:r>
            <a:r>
              <a:rPr lang="en-US" i="1" dirty="0" err="1"/>
              <a:t>Vegyipari</a:t>
            </a:r>
            <a:r>
              <a:rPr lang="en-US" i="1" dirty="0"/>
              <a:t> </a:t>
            </a:r>
            <a:r>
              <a:rPr lang="en-US" i="1" dirty="0" err="1"/>
              <a:t>Zrt</a:t>
            </a:r>
            <a:r>
              <a:rPr lang="en-US" i="1" dirty="0"/>
              <a:t>. v European Commission,</a:t>
            </a:r>
            <a:r>
              <a:rPr lang="en-US" dirty="0"/>
              <a:t> ECLI:EU:T:2013:98, para. </a:t>
            </a:r>
            <a:r>
              <a:rPr lang="en-US" dirty="0" smtClean="0"/>
              <a:t>66</a:t>
            </a:r>
            <a:endParaRPr lang="pl-PL" dirty="0" smtClean="0"/>
          </a:p>
          <a:p>
            <a:r>
              <a:rPr lang="en-GB" dirty="0"/>
              <a:t>a measure may not be imputed to a State if it would be carried out in implementation </a:t>
            </a:r>
            <a:r>
              <a:rPr lang="en-GB" dirty="0" smtClean="0"/>
              <a:t>of </a:t>
            </a:r>
            <a:r>
              <a:rPr lang="en-GB" dirty="0"/>
              <a:t>a directive that </a:t>
            </a:r>
            <a:r>
              <a:rPr lang="en-GB" dirty="0" smtClean="0"/>
              <a:t>impose</a:t>
            </a:r>
            <a:r>
              <a:rPr lang="pl-PL" dirty="0" smtClean="0"/>
              <a:t>d</a:t>
            </a:r>
            <a:r>
              <a:rPr lang="en-GB" dirty="0" smtClean="0"/>
              <a:t> </a:t>
            </a:r>
            <a:r>
              <a:rPr lang="en-GB" dirty="0"/>
              <a:t>a clear and precise </a:t>
            </a:r>
            <a:r>
              <a:rPr lang="en-GB" dirty="0" smtClean="0"/>
              <a:t>obligation</a:t>
            </a:r>
            <a:endParaRPr lang="pl-PL" dirty="0" smtClean="0"/>
          </a:p>
          <a:p>
            <a:pPr lvl="1"/>
            <a:r>
              <a:rPr lang="en-GB" dirty="0"/>
              <a:t>T-351/02 </a:t>
            </a:r>
            <a:r>
              <a:rPr lang="en-GB" i="1" dirty="0"/>
              <a:t>Deutsche </a:t>
            </a:r>
            <a:r>
              <a:rPr lang="en-GB" i="1" dirty="0" err="1"/>
              <a:t>Bahn</a:t>
            </a:r>
            <a:r>
              <a:rPr lang="en-GB" i="1" dirty="0"/>
              <a:t> AG v Commission of the European Communities</a:t>
            </a:r>
            <a:r>
              <a:rPr lang="en-GB" dirty="0"/>
              <a:t>, ECLI:EU:T:2006:104, para. 102</a:t>
            </a:r>
            <a:endParaRPr lang="en-GB" dirty="0"/>
          </a:p>
        </p:txBody>
      </p:sp>
    </p:spTree>
    <p:extLst>
      <p:ext uri="{BB962C8B-B14F-4D97-AF65-F5344CB8AC3E}">
        <p14:creationId xmlns:p14="http://schemas.microsoft.com/office/powerpoint/2010/main" val="237794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705457"/>
          </a:xfrm>
        </p:spPr>
        <p:txBody>
          <a:bodyPr/>
          <a:lstStyle/>
          <a:p>
            <a:r>
              <a:rPr lang="pl-PL" dirty="0" smtClean="0"/>
              <a:t>107(1) TFEU</a:t>
            </a:r>
            <a:endParaRPr lang="en-GB" dirty="0"/>
          </a:p>
        </p:txBody>
      </p:sp>
      <p:sp>
        <p:nvSpPr>
          <p:cNvPr id="3" name="Symbol zastępczy zawartości 2"/>
          <p:cNvSpPr>
            <a:spLocks noGrp="1"/>
          </p:cNvSpPr>
          <p:nvPr>
            <p:ph idx="1"/>
          </p:nvPr>
        </p:nvSpPr>
        <p:spPr/>
        <p:txBody>
          <a:bodyPr/>
          <a:lstStyle/>
          <a:p>
            <a:r>
              <a:rPr lang="en-US" dirty="0"/>
              <a:t>Article 107(1) </a:t>
            </a:r>
            <a:r>
              <a:rPr lang="en-US" dirty="0" smtClean="0"/>
              <a:t>TFEU: </a:t>
            </a:r>
            <a:r>
              <a:rPr lang="en-US" dirty="0"/>
              <a:t>“Save as otherwise provided in the Treaties, any aid granted </a:t>
            </a:r>
            <a:r>
              <a:rPr lang="en-US" b="1" u="sng" dirty="0"/>
              <a:t>by a Member State </a:t>
            </a:r>
            <a:r>
              <a:rPr lang="en-US" dirty="0"/>
              <a:t>or through State resources in any form whatsoever which distorts or threatens to distort competition by </a:t>
            </a:r>
            <a:r>
              <a:rPr lang="en-US" dirty="0" err="1"/>
              <a:t>favouring</a:t>
            </a:r>
            <a:r>
              <a:rPr lang="en-US" dirty="0"/>
              <a:t> certain undertakings or the production of certain goods shall, in so far as it affects trade between Member States, be incompatible with the </a:t>
            </a:r>
            <a:r>
              <a:rPr lang="en-US" dirty="0" smtClean="0"/>
              <a:t>internal </a:t>
            </a:r>
            <a:r>
              <a:rPr lang="en-US" dirty="0"/>
              <a:t>market”. </a:t>
            </a:r>
            <a:endParaRPr lang="pl-PL" dirty="0" smtClean="0"/>
          </a:p>
          <a:p>
            <a:r>
              <a:rPr lang="pl-PL" dirty="0" smtClean="0"/>
              <a:t>The </a:t>
            </a:r>
            <a:r>
              <a:rPr lang="pl-PL" dirty="0" err="1" smtClean="0"/>
              <a:t>criterion</a:t>
            </a:r>
            <a:r>
              <a:rPr lang="pl-PL" dirty="0" smtClean="0"/>
              <a:t> </a:t>
            </a:r>
            <a:r>
              <a:rPr lang="pl-PL" dirty="0" err="1" smtClean="0"/>
              <a:t>that</a:t>
            </a:r>
            <a:r>
              <a:rPr lang="pl-PL" dirty="0" smtClean="0"/>
              <a:t> </a:t>
            </a:r>
            <a:r>
              <a:rPr lang="pl-PL" dirty="0" err="1" smtClean="0"/>
              <a:t>an</a:t>
            </a:r>
            <a:r>
              <a:rPr lang="pl-PL" dirty="0" smtClean="0"/>
              <a:t> </a:t>
            </a:r>
            <a:r>
              <a:rPr lang="pl-PL" dirty="0" err="1" smtClean="0"/>
              <a:t>aid</a:t>
            </a:r>
            <a:r>
              <a:rPr lang="pl-PL" dirty="0" smtClean="0"/>
              <a:t> </a:t>
            </a:r>
            <a:r>
              <a:rPr lang="pl-PL" dirty="0" err="1" smtClean="0"/>
              <a:t>measure</a:t>
            </a:r>
            <a:r>
              <a:rPr lang="pl-PL" dirty="0" smtClean="0"/>
              <a:t> </a:t>
            </a:r>
            <a:r>
              <a:rPr lang="pl-PL" dirty="0" err="1" smtClean="0"/>
              <a:t>must</a:t>
            </a:r>
            <a:r>
              <a:rPr lang="pl-PL" dirty="0" smtClean="0"/>
              <a:t> be </a:t>
            </a:r>
            <a:r>
              <a:rPr lang="pl-PL" dirty="0" err="1" smtClean="0"/>
              <a:t>granted</a:t>
            </a:r>
            <a:r>
              <a:rPr lang="pl-PL" dirty="0" smtClean="0"/>
              <a:t> by a </a:t>
            </a:r>
            <a:r>
              <a:rPr lang="pl-PL" dirty="0" err="1" smtClean="0"/>
              <a:t>Member</a:t>
            </a:r>
            <a:r>
              <a:rPr lang="pl-PL" dirty="0" smtClean="0"/>
              <a:t> </a:t>
            </a:r>
            <a:r>
              <a:rPr lang="pl-PL" dirty="0" err="1" smtClean="0"/>
              <a:t>State</a:t>
            </a:r>
            <a:r>
              <a:rPr lang="pl-PL" dirty="0" smtClean="0"/>
              <a:t> </a:t>
            </a:r>
            <a:r>
              <a:rPr lang="pl-PL" dirty="0" err="1" smtClean="0"/>
              <a:t>is</a:t>
            </a:r>
            <a:r>
              <a:rPr lang="pl-PL" dirty="0" smtClean="0"/>
              <a:t> </a:t>
            </a:r>
            <a:r>
              <a:rPr lang="pl-PL" dirty="0" err="1" smtClean="0"/>
              <a:t>called</a:t>
            </a:r>
            <a:r>
              <a:rPr lang="pl-PL" dirty="0" smtClean="0"/>
              <a:t> </a:t>
            </a:r>
            <a:r>
              <a:rPr lang="pl-PL" i="1" dirty="0" smtClean="0"/>
              <a:t>imputability</a:t>
            </a:r>
          </a:p>
          <a:p>
            <a:r>
              <a:rPr lang="pl-PL" dirty="0" err="1" smtClean="0"/>
              <a:t>Given</a:t>
            </a:r>
            <a:r>
              <a:rPr lang="pl-PL" dirty="0" smtClean="0"/>
              <a:t> </a:t>
            </a:r>
            <a:r>
              <a:rPr lang="pl-PL" dirty="0" err="1" smtClean="0"/>
              <a:t>that</a:t>
            </a:r>
            <a:r>
              <a:rPr lang="pl-PL" dirty="0" smtClean="0"/>
              <a:t> </a:t>
            </a:r>
            <a:r>
              <a:rPr lang="pl-PL" dirty="0" err="1" smtClean="0"/>
              <a:t>all</a:t>
            </a:r>
            <a:r>
              <a:rPr lang="pl-PL" dirty="0" smtClean="0"/>
              <a:t> </a:t>
            </a:r>
            <a:r>
              <a:rPr lang="pl-PL" dirty="0" err="1" smtClean="0"/>
              <a:t>criteria</a:t>
            </a:r>
            <a:r>
              <a:rPr lang="pl-PL" dirty="0" smtClean="0"/>
              <a:t> for </a:t>
            </a:r>
            <a:r>
              <a:rPr lang="pl-PL" dirty="0" err="1"/>
              <a:t>S</a:t>
            </a:r>
            <a:r>
              <a:rPr lang="pl-PL" dirty="0" err="1" smtClean="0"/>
              <a:t>tate</a:t>
            </a:r>
            <a:r>
              <a:rPr lang="pl-PL" dirty="0" smtClean="0"/>
              <a:t> </a:t>
            </a:r>
            <a:r>
              <a:rPr lang="pl-PL" dirty="0" err="1" smtClean="0"/>
              <a:t>aid</a:t>
            </a:r>
            <a:r>
              <a:rPr lang="pl-PL" dirty="0" smtClean="0"/>
              <a:t> </a:t>
            </a:r>
            <a:r>
              <a:rPr lang="pl-PL" dirty="0" err="1" smtClean="0"/>
              <a:t>must</a:t>
            </a:r>
            <a:r>
              <a:rPr lang="pl-PL" dirty="0" smtClean="0"/>
              <a:t> be </a:t>
            </a:r>
            <a:r>
              <a:rPr lang="pl-PL" dirty="0" err="1" smtClean="0"/>
              <a:t>satisfied</a:t>
            </a:r>
            <a:r>
              <a:rPr lang="pl-PL" dirty="0" smtClean="0"/>
              <a:t> </a:t>
            </a:r>
            <a:r>
              <a:rPr lang="pl-PL" dirty="0" err="1" smtClean="0"/>
              <a:t>at</a:t>
            </a:r>
            <a:r>
              <a:rPr lang="pl-PL" dirty="0" smtClean="0"/>
              <a:t> the same </a:t>
            </a:r>
            <a:r>
              <a:rPr lang="pl-PL" dirty="0" err="1" smtClean="0"/>
              <a:t>time</a:t>
            </a:r>
            <a:r>
              <a:rPr lang="pl-PL" dirty="0" smtClean="0"/>
              <a:t>, </a:t>
            </a:r>
            <a:r>
              <a:rPr lang="pl-PL" dirty="0" err="1" smtClean="0"/>
              <a:t>absence</a:t>
            </a:r>
            <a:r>
              <a:rPr lang="pl-PL" dirty="0" smtClean="0"/>
              <a:t> of imputability </a:t>
            </a:r>
            <a:r>
              <a:rPr lang="pl-PL" dirty="0" err="1" smtClean="0"/>
              <a:t>means</a:t>
            </a:r>
            <a:r>
              <a:rPr lang="pl-PL" dirty="0" smtClean="0"/>
              <a:t> </a:t>
            </a:r>
            <a:r>
              <a:rPr lang="pl-PL" dirty="0" err="1" smtClean="0"/>
              <a:t>absence</a:t>
            </a:r>
            <a:r>
              <a:rPr lang="pl-PL" dirty="0" smtClean="0"/>
              <a:t> of </a:t>
            </a:r>
            <a:r>
              <a:rPr lang="pl-PL" dirty="0" err="1" smtClean="0"/>
              <a:t>an</a:t>
            </a:r>
            <a:r>
              <a:rPr lang="pl-PL" dirty="0" smtClean="0"/>
              <a:t> </a:t>
            </a:r>
            <a:r>
              <a:rPr lang="pl-PL" dirty="0" err="1" smtClean="0"/>
              <a:t>aid</a:t>
            </a:r>
            <a:r>
              <a:rPr lang="pl-PL" dirty="0" smtClean="0"/>
              <a:t> </a:t>
            </a:r>
            <a:r>
              <a:rPr lang="pl-PL" dirty="0" err="1" smtClean="0"/>
              <a:t>measure</a:t>
            </a:r>
            <a:endParaRPr lang="en-GB" dirty="0"/>
          </a:p>
        </p:txBody>
      </p:sp>
    </p:spTree>
    <p:extLst>
      <p:ext uri="{BB962C8B-B14F-4D97-AF65-F5344CB8AC3E}">
        <p14:creationId xmlns:p14="http://schemas.microsoft.com/office/powerpoint/2010/main" val="276038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824727"/>
          </a:xfrm>
        </p:spPr>
        <p:txBody>
          <a:bodyPr/>
          <a:lstStyle/>
          <a:p>
            <a:r>
              <a:rPr lang="pl-PL" dirty="0" err="1" smtClean="0"/>
              <a:t>Measures</a:t>
            </a:r>
            <a:r>
              <a:rPr lang="pl-PL" dirty="0" smtClean="0"/>
              <a:t> not </a:t>
            </a:r>
            <a:r>
              <a:rPr lang="pl-PL" dirty="0" err="1" smtClean="0"/>
              <a:t>granted</a:t>
            </a:r>
            <a:r>
              <a:rPr lang="pl-PL" dirty="0" smtClean="0"/>
              <a:t> by </a:t>
            </a:r>
            <a:r>
              <a:rPr lang="pl-PL" dirty="0" err="1" smtClean="0"/>
              <a:t>Member</a:t>
            </a:r>
            <a:r>
              <a:rPr lang="pl-PL" dirty="0" smtClean="0"/>
              <a:t> </a:t>
            </a:r>
            <a:r>
              <a:rPr lang="pl-PL" dirty="0" err="1" smtClean="0"/>
              <a:t>States</a:t>
            </a:r>
            <a:endParaRPr lang="en-GB" dirty="0"/>
          </a:p>
        </p:txBody>
      </p:sp>
      <p:sp>
        <p:nvSpPr>
          <p:cNvPr id="3" name="Symbol zastępczy zawartości 2"/>
          <p:cNvSpPr>
            <a:spLocks noGrp="1"/>
          </p:cNvSpPr>
          <p:nvPr>
            <p:ph idx="1"/>
          </p:nvPr>
        </p:nvSpPr>
        <p:spPr>
          <a:xfrm>
            <a:off x="1341120" y="1544143"/>
            <a:ext cx="9509760" cy="4127627"/>
          </a:xfrm>
        </p:spPr>
        <p:txBody>
          <a:bodyPr/>
          <a:lstStyle/>
          <a:p>
            <a:r>
              <a:rPr lang="pl-PL" dirty="0" err="1" smtClean="0"/>
              <a:t>Measures</a:t>
            </a:r>
            <a:r>
              <a:rPr lang="pl-PL" dirty="0" smtClean="0"/>
              <a:t> </a:t>
            </a:r>
            <a:r>
              <a:rPr lang="pl-PL" dirty="0" err="1" smtClean="0"/>
              <a:t>granted</a:t>
            </a:r>
            <a:r>
              <a:rPr lang="pl-PL" dirty="0" smtClean="0"/>
              <a:t> by the </a:t>
            </a:r>
            <a:r>
              <a:rPr lang="pl-PL" dirty="0" err="1" smtClean="0"/>
              <a:t>European</a:t>
            </a:r>
            <a:r>
              <a:rPr lang="pl-PL" dirty="0" smtClean="0"/>
              <a:t> Union </a:t>
            </a:r>
            <a:r>
              <a:rPr lang="pl-PL" dirty="0" err="1" smtClean="0"/>
              <a:t>itself</a:t>
            </a:r>
            <a:r>
              <a:rPr lang="pl-PL" dirty="0" smtClean="0"/>
              <a:t> </a:t>
            </a:r>
            <a:r>
              <a:rPr lang="pl-PL" dirty="0" err="1" smtClean="0"/>
              <a:t>are</a:t>
            </a:r>
            <a:r>
              <a:rPr lang="pl-PL" dirty="0" smtClean="0"/>
              <a:t> by </a:t>
            </a:r>
            <a:r>
              <a:rPr lang="pl-PL" dirty="0" err="1" smtClean="0"/>
              <a:t>definition</a:t>
            </a:r>
            <a:r>
              <a:rPr lang="pl-PL" dirty="0" smtClean="0"/>
              <a:t> </a:t>
            </a:r>
            <a:r>
              <a:rPr lang="pl-PL" dirty="0" err="1" smtClean="0"/>
              <a:t>unable</a:t>
            </a:r>
            <a:r>
              <a:rPr lang="pl-PL" dirty="0" smtClean="0"/>
              <a:t> to be </a:t>
            </a:r>
            <a:r>
              <a:rPr lang="pl-PL" dirty="0" err="1" smtClean="0"/>
              <a:t>State</a:t>
            </a:r>
            <a:r>
              <a:rPr lang="pl-PL" dirty="0" smtClean="0"/>
              <a:t> </a:t>
            </a:r>
            <a:r>
              <a:rPr lang="pl-PL" dirty="0" err="1" smtClean="0"/>
              <a:t>aid</a:t>
            </a:r>
            <a:r>
              <a:rPr lang="pl-PL" dirty="0" smtClean="0"/>
              <a:t> (</a:t>
            </a:r>
            <a:r>
              <a:rPr lang="pl-PL" dirty="0" err="1" smtClean="0"/>
              <a:t>joined</a:t>
            </a:r>
            <a:r>
              <a:rPr lang="pl-PL" dirty="0" smtClean="0"/>
              <a:t> </a:t>
            </a:r>
            <a:r>
              <a:rPr lang="pl-PL" dirty="0" err="1" smtClean="0"/>
              <a:t>cases</a:t>
            </a:r>
            <a:r>
              <a:rPr lang="pl-PL" dirty="0" smtClean="0"/>
              <a:t> </a:t>
            </a:r>
            <a:r>
              <a:rPr lang="en-GB" dirty="0" smtClean="0"/>
              <a:t>213 </a:t>
            </a:r>
            <a:r>
              <a:rPr lang="en-GB" dirty="0"/>
              <a:t>to 215/81 </a:t>
            </a:r>
            <a:r>
              <a:rPr lang="en-GB" i="1" dirty="0" smtClean="0"/>
              <a:t>BALM</a:t>
            </a:r>
            <a:r>
              <a:rPr lang="en-GB" dirty="0" smtClean="0"/>
              <a:t>, EU:C:1982:351</a:t>
            </a:r>
            <a:r>
              <a:rPr lang="en-GB" dirty="0"/>
              <a:t>, para. </a:t>
            </a:r>
            <a:r>
              <a:rPr lang="en-GB" dirty="0" smtClean="0"/>
              <a:t>24</a:t>
            </a:r>
            <a:r>
              <a:rPr lang="pl-PL" dirty="0" smtClean="0"/>
              <a:t>)</a:t>
            </a:r>
          </a:p>
          <a:p>
            <a:pPr lvl="1"/>
            <a:r>
              <a:rPr lang="pl-PL" dirty="0" err="1" smtClean="0"/>
              <a:t>This</a:t>
            </a:r>
            <a:r>
              <a:rPr lang="pl-PL" dirty="0" smtClean="0"/>
              <a:t> </a:t>
            </a:r>
            <a:r>
              <a:rPr lang="pl-PL" dirty="0" err="1" smtClean="0"/>
              <a:t>covers</a:t>
            </a:r>
            <a:r>
              <a:rPr lang="pl-PL" dirty="0" smtClean="0"/>
              <a:t> </a:t>
            </a:r>
            <a:r>
              <a:rPr lang="pl-PL" dirty="0" err="1" smtClean="0"/>
              <a:t>measures</a:t>
            </a:r>
            <a:r>
              <a:rPr lang="pl-PL" dirty="0" smtClean="0"/>
              <a:t> </a:t>
            </a:r>
            <a:r>
              <a:rPr lang="pl-PL" dirty="0" err="1" smtClean="0"/>
              <a:t>where</a:t>
            </a:r>
            <a:r>
              <a:rPr lang="pl-PL" dirty="0" smtClean="0"/>
              <a:t> a </a:t>
            </a:r>
            <a:r>
              <a:rPr lang="pl-PL" dirty="0" err="1" smtClean="0"/>
              <a:t>Member</a:t>
            </a:r>
            <a:r>
              <a:rPr lang="pl-PL" dirty="0" smtClean="0"/>
              <a:t> </a:t>
            </a:r>
            <a:r>
              <a:rPr lang="pl-PL" dirty="0" err="1" smtClean="0"/>
              <a:t>State</a:t>
            </a:r>
            <a:r>
              <a:rPr lang="pl-PL" dirty="0" smtClean="0"/>
              <a:t> </a:t>
            </a:r>
            <a:r>
              <a:rPr lang="pl-PL" dirty="0" err="1" smtClean="0"/>
              <a:t>performs</a:t>
            </a:r>
            <a:r>
              <a:rPr lang="pl-PL" dirty="0" smtClean="0"/>
              <a:t> </a:t>
            </a:r>
            <a:r>
              <a:rPr lang="pl-PL" dirty="0" err="1" smtClean="0"/>
              <a:t>only</a:t>
            </a:r>
            <a:r>
              <a:rPr lang="pl-PL" dirty="0" smtClean="0"/>
              <a:t> </a:t>
            </a:r>
            <a:r>
              <a:rPr lang="pl-PL" dirty="0" err="1" smtClean="0"/>
              <a:t>an</a:t>
            </a:r>
            <a:r>
              <a:rPr lang="pl-PL" dirty="0" smtClean="0"/>
              <a:t> </a:t>
            </a:r>
            <a:r>
              <a:rPr lang="pl-PL" dirty="0" err="1" smtClean="0"/>
              <a:t>administrative</a:t>
            </a:r>
            <a:r>
              <a:rPr lang="pl-PL" dirty="0" smtClean="0"/>
              <a:t> role, with no </a:t>
            </a:r>
            <a:r>
              <a:rPr lang="pl-PL" dirty="0" err="1" smtClean="0"/>
              <a:t>discretion</a:t>
            </a:r>
            <a:r>
              <a:rPr lang="pl-PL" dirty="0" smtClean="0"/>
              <a:t> as to for </a:t>
            </a:r>
            <a:r>
              <a:rPr lang="pl-PL" dirty="0" err="1" smtClean="0"/>
              <a:t>whom</a:t>
            </a:r>
            <a:r>
              <a:rPr lang="pl-PL" dirty="0" smtClean="0"/>
              <a:t> and </a:t>
            </a:r>
            <a:r>
              <a:rPr lang="pl-PL" dirty="0" err="1" smtClean="0"/>
              <a:t>which</a:t>
            </a:r>
            <a:r>
              <a:rPr lang="pl-PL" dirty="0" smtClean="0"/>
              <a:t> </a:t>
            </a:r>
            <a:r>
              <a:rPr lang="pl-PL" dirty="0" err="1" smtClean="0"/>
              <a:t>aid</a:t>
            </a:r>
            <a:r>
              <a:rPr lang="pl-PL" dirty="0" smtClean="0"/>
              <a:t> </a:t>
            </a:r>
            <a:r>
              <a:rPr lang="pl-PL" dirty="0" err="1" smtClean="0"/>
              <a:t>is</a:t>
            </a:r>
            <a:r>
              <a:rPr lang="pl-PL" dirty="0" smtClean="0"/>
              <a:t> to be </a:t>
            </a:r>
            <a:r>
              <a:rPr lang="pl-PL" dirty="0" err="1" smtClean="0"/>
              <a:t>granted</a:t>
            </a:r>
            <a:endParaRPr lang="pl-PL" dirty="0" smtClean="0"/>
          </a:p>
          <a:p>
            <a:r>
              <a:rPr lang="pl-PL" dirty="0" err="1" smtClean="0"/>
              <a:t>Measures</a:t>
            </a:r>
            <a:r>
              <a:rPr lang="pl-PL" dirty="0" smtClean="0"/>
              <a:t> </a:t>
            </a:r>
            <a:r>
              <a:rPr lang="pl-PL" dirty="0" err="1" smtClean="0"/>
              <a:t>granted</a:t>
            </a:r>
            <a:r>
              <a:rPr lang="pl-PL" dirty="0" smtClean="0"/>
              <a:t> by </a:t>
            </a:r>
            <a:r>
              <a:rPr lang="pl-PL" dirty="0" err="1" smtClean="0"/>
              <a:t>international</a:t>
            </a:r>
            <a:r>
              <a:rPr lang="pl-PL" dirty="0" smtClean="0"/>
              <a:t> </a:t>
            </a:r>
            <a:r>
              <a:rPr lang="pl-PL" dirty="0" err="1" smtClean="0"/>
              <a:t>organisations</a:t>
            </a:r>
            <a:r>
              <a:rPr lang="pl-PL" dirty="0" smtClean="0"/>
              <a:t> (</a:t>
            </a:r>
            <a:r>
              <a:rPr lang="pl-PL" dirty="0" err="1" smtClean="0"/>
              <a:t>or</a:t>
            </a:r>
            <a:r>
              <a:rPr lang="pl-PL" dirty="0" smtClean="0"/>
              <a:t> </a:t>
            </a:r>
            <a:r>
              <a:rPr lang="pl-PL" dirty="0" err="1" smtClean="0"/>
              <a:t>institutions</a:t>
            </a:r>
            <a:r>
              <a:rPr lang="pl-PL" dirty="0" smtClean="0"/>
              <a:t> </a:t>
            </a:r>
            <a:r>
              <a:rPr lang="pl-PL" dirty="0" err="1" smtClean="0"/>
              <a:t>thereof</a:t>
            </a:r>
            <a:r>
              <a:rPr lang="pl-PL" dirty="0" smtClean="0"/>
              <a:t>) </a:t>
            </a:r>
            <a:r>
              <a:rPr lang="pl-PL" dirty="0" err="1" smtClean="0"/>
              <a:t>are</a:t>
            </a:r>
            <a:r>
              <a:rPr lang="pl-PL" dirty="0" smtClean="0"/>
              <a:t> not </a:t>
            </a:r>
            <a:r>
              <a:rPr lang="pl-PL" dirty="0" err="1" smtClean="0"/>
              <a:t>State</a:t>
            </a:r>
            <a:r>
              <a:rPr lang="pl-PL" dirty="0" smtClean="0"/>
              <a:t> </a:t>
            </a:r>
            <a:r>
              <a:rPr lang="pl-PL" dirty="0" err="1" smtClean="0"/>
              <a:t>aid</a:t>
            </a:r>
            <a:r>
              <a:rPr lang="pl-PL" dirty="0" smtClean="0"/>
              <a:t> </a:t>
            </a:r>
          </a:p>
          <a:p>
            <a:pPr lvl="1"/>
            <a:r>
              <a:rPr lang="pl-PL" dirty="0" err="1" smtClean="0"/>
              <a:t>E.g</a:t>
            </a:r>
            <a:r>
              <a:rPr lang="pl-PL" dirty="0" smtClean="0"/>
              <a:t>. </a:t>
            </a:r>
            <a:r>
              <a:rPr lang="pl-PL" dirty="0" err="1" smtClean="0"/>
              <a:t>financial</a:t>
            </a:r>
            <a:r>
              <a:rPr lang="pl-PL" dirty="0" smtClean="0"/>
              <a:t> </a:t>
            </a:r>
            <a:r>
              <a:rPr lang="pl-PL" dirty="0" err="1" smtClean="0"/>
              <a:t>aid</a:t>
            </a:r>
            <a:r>
              <a:rPr lang="pl-PL" dirty="0" smtClean="0"/>
              <a:t> </a:t>
            </a:r>
            <a:r>
              <a:rPr lang="pl-PL" dirty="0" err="1" smtClean="0"/>
              <a:t>granted</a:t>
            </a:r>
            <a:r>
              <a:rPr lang="pl-PL" dirty="0" smtClean="0"/>
              <a:t> by the </a:t>
            </a:r>
            <a:r>
              <a:rPr lang="pl-PL" dirty="0" err="1" smtClean="0"/>
              <a:t>European</a:t>
            </a:r>
            <a:r>
              <a:rPr lang="pl-PL" dirty="0" smtClean="0"/>
              <a:t> Bank for </a:t>
            </a:r>
            <a:r>
              <a:rPr lang="pl-PL" dirty="0" err="1" smtClean="0"/>
              <a:t>Reconstruction</a:t>
            </a:r>
            <a:r>
              <a:rPr lang="pl-PL" dirty="0" smtClean="0"/>
              <a:t> and Development (the EBRD), </a:t>
            </a:r>
            <a:r>
              <a:rPr lang="pl-PL" dirty="0" err="1" smtClean="0"/>
              <a:t>an</a:t>
            </a:r>
            <a:r>
              <a:rPr lang="pl-PL" dirty="0" smtClean="0"/>
              <a:t> </a:t>
            </a:r>
            <a:r>
              <a:rPr lang="pl-PL" dirty="0" err="1" smtClean="0"/>
              <a:t>international</a:t>
            </a:r>
            <a:r>
              <a:rPr lang="pl-PL" dirty="0" smtClean="0"/>
              <a:t> </a:t>
            </a:r>
            <a:r>
              <a:rPr lang="pl-PL" dirty="0" err="1" smtClean="0"/>
              <a:t>financial</a:t>
            </a:r>
            <a:r>
              <a:rPr lang="pl-PL" dirty="0" smtClean="0"/>
              <a:t> </a:t>
            </a:r>
            <a:r>
              <a:rPr lang="pl-PL" dirty="0" err="1" smtClean="0"/>
              <a:t>institution</a:t>
            </a:r>
            <a:r>
              <a:rPr lang="pl-PL" dirty="0" smtClean="0"/>
              <a:t>, </a:t>
            </a:r>
            <a:r>
              <a:rPr lang="pl-PL" dirty="0" err="1" smtClean="0"/>
              <a:t>would</a:t>
            </a:r>
            <a:r>
              <a:rPr lang="pl-PL" dirty="0" smtClean="0"/>
              <a:t> not be </a:t>
            </a:r>
            <a:r>
              <a:rPr lang="pl-PL" dirty="0" err="1" smtClean="0"/>
              <a:t>State</a:t>
            </a:r>
            <a:r>
              <a:rPr lang="pl-PL" dirty="0" smtClean="0"/>
              <a:t> </a:t>
            </a:r>
            <a:r>
              <a:rPr lang="pl-PL" dirty="0" err="1" smtClean="0"/>
              <a:t>aid</a:t>
            </a:r>
            <a:r>
              <a:rPr lang="pl-PL" dirty="0" smtClean="0"/>
              <a:t> </a:t>
            </a:r>
          </a:p>
          <a:p>
            <a:r>
              <a:rPr lang="pl-PL" dirty="0" err="1" smtClean="0"/>
              <a:t>Measures</a:t>
            </a:r>
            <a:r>
              <a:rPr lang="pl-PL" dirty="0" smtClean="0"/>
              <a:t> </a:t>
            </a:r>
            <a:r>
              <a:rPr lang="pl-PL" dirty="0" err="1" smtClean="0"/>
              <a:t>independently</a:t>
            </a:r>
            <a:r>
              <a:rPr lang="pl-PL" dirty="0" smtClean="0"/>
              <a:t> </a:t>
            </a:r>
            <a:r>
              <a:rPr lang="pl-PL" dirty="0" err="1" smtClean="0"/>
              <a:t>granted</a:t>
            </a:r>
            <a:r>
              <a:rPr lang="pl-PL" dirty="0" smtClean="0"/>
              <a:t> by </a:t>
            </a:r>
            <a:r>
              <a:rPr lang="pl-PL" dirty="0" err="1" smtClean="0"/>
              <a:t>private</a:t>
            </a:r>
            <a:r>
              <a:rPr lang="pl-PL" dirty="0" smtClean="0"/>
              <a:t> </a:t>
            </a:r>
            <a:r>
              <a:rPr lang="pl-PL" dirty="0" err="1" smtClean="0"/>
              <a:t>entities</a:t>
            </a:r>
            <a:r>
              <a:rPr lang="pl-PL" dirty="0" smtClean="0"/>
              <a:t> </a:t>
            </a:r>
            <a:endParaRPr lang="en-GB" dirty="0"/>
          </a:p>
        </p:txBody>
      </p:sp>
    </p:spTree>
    <p:extLst>
      <p:ext uri="{BB962C8B-B14F-4D97-AF65-F5344CB8AC3E}">
        <p14:creationId xmlns:p14="http://schemas.microsoft.com/office/powerpoint/2010/main" val="378224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07725"/>
            <a:ext cx="9509760" cy="695518"/>
          </a:xfrm>
        </p:spPr>
        <p:txBody>
          <a:bodyPr>
            <a:normAutofit fontScale="90000"/>
          </a:bodyPr>
          <a:lstStyle/>
          <a:p>
            <a:r>
              <a:rPr lang="pl-PL" dirty="0"/>
              <a:t>a</a:t>
            </a:r>
            <a:r>
              <a:rPr lang="pl-PL" dirty="0" smtClean="0"/>
              <a:t> „</a:t>
            </a:r>
            <a:r>
              <a:rPr lang="pl-PL" dirty="0" err="1" smtClean="0"/>
              <a:t>Member</a:t>
            </a:r>
            <a:r>
              <a:rPr lang="pl-PL" dirty="0" smtClean="0"/>
              <a:t> </a:t>
            </a:r>
            <a:r>
              <a:rPr lang="pl-PL" dirty="0" err="1" smtClean="0"/>
              <a:t>State</a:t>
            </a:r>
            <a:r>
              <a:rPr lang="pl-PL" dirty="0" smtClean="0"/>
              <a:t>” for the </a:t>
            </a:r>
            <a:r>
              <a:rPr lang="pl-PL" dirty="0" err="1" smtClean="0"/>
              <a:t>purposes</a:t>
            </a:r>
            <a:r>
              <a:rPr lang="pl-PL" dirty="0" smtClean="0"/>
              <a:t> of </a:t>
            </a:r>
            <a:r>
              <a:rPr lang="pl-PL" dirty="0" err="1" smtClean="0"/>
              <a:t>Article</a:t>
            </a:r>
            <a:r>
              <a:rPr lang="pl-PL" dirty="0" smtClean="0"/>
              <a:t> 107(1) TFEU</a:t>
            </a:r>
            <a:endParaRPr lang="en-GB" dirty="0"/>
          </a:p>
        </p:txBody>
      </p:sp>
      <p:sp>
        <p:nvSpPr>
          <p:cNvPr id="3" name="Symbol zastępczy zawartości 2"/>
          <p:cNvSpPr>
            <a:spLocks noGrp="1"/>
          </p:cNvSpPr>
          <p:nvPr>
            <p:ph idx="1"/>
          </p:nvPr>
        </p:nvSpPr>
        <p:spPr>
          <a:xfrm>
            <a:off x="1341120" y="1265848"/>
            <a:ext cx="9509760" cy="4727448"/>
          </a:xfrm>
        </p:spPr>
        <p:txBody>
          <a:bodyPr/>
          <a:lstStyle/>
          <a:p>
            <a:r>
              <a:rPr lang="pl-PL" sz="2400" dirty="0"/>
              <a:t>a</a:t>
            </a:r>
            <a:r>
              <a:rPr lang="pl-PL" sz="2400" dirty="0" smtClean="0"/>
              <a:t> </a:t>
            </a:r>
            <a:r>
              <a:rPr lang="pl-PL" sz="2400" dirty="0" err="1" smtClean="0"/>
              <a:t>Member</a:t>
            </a:r>
            <a:r>
              <a:rPr lang="pl-PL" sz="2400" dirty="0" smtClean="0"/>
              <a:t> </a:t>
            </a:r>
            <a:r>
              <a:rPr lang="pl-PL" sz="2400" dirty="0" err="1" smtClean="0"/>
              <a:t>State</a:t>
            </a:r>
            <a:r>
              <a:rPr lang="pl-PL" sz="2400" dirty="0" smtClean="0"/>
              <a:t> </a:t>
            </a:r>
            <a:r>
              <a:rPr lang="pl-PL" sz="2400" dirty="0" err="1" smtClean="0"/>
              <a:t>under</a:t>
            </a:r>
            <a:r>
              <a:rPr lang="pl-PL" sz="2400" dirty="0" smtClean="0"/>
              <a:t> Art. 107(1) TFEU </a:t>
            </a:r>
            <a:r>
              <a:rPr lang="pl-PL" sz="2400" dirty="0" err="1" smtClean="0"/>
              <a:t>encompasses</a:t>
            </a:r>
            <a:r>
              <a:rPr lang="pl-PL" sz="2400" dirty="0" smtClean="0"/>
              <a:t> </a:t>
            </a:r>
            <a:r>
              <a:rPr lang="pl-PL" sz="2400" dirty="0" err="1" smtClean="0"/>
              <a:t>all</a:t>
            </a:r>
            <a:r>
              <a:rPr lang="pl-PL" sz="2400" dirty="0" smtClean="0"/>
              <a:t> </a:t>
            </a:r>
            <a:r>
              <a:rPr lang="pl-PL" sz="2400" dirty="0" err="1" smtClean="0"/>
              <a:t>branches</a:t>
            </a:r>
            <a:r>
              <a:rPr lang="pl-PL" sz="2400" dirty="0" smtClean="0"/>
              <a:t> of </a:t>
            </a:r>
            <a:r>
              <a:rPr lang="pl-PL" sz="2400" dirty="0" err="1" smtClean="0"/>
              <a:t>government</a:t>
            </a:r>
            <a:endParaRPr lang="pl-PL" sz="2400" dirty="0" smtClean="0"/>
          </a:p>
          <a:p>
            <a:pPr lvl="1"/>
            <a:r>
              <a:rPr lang="pl-PL" sz="2000" dirty="0" err="1" smtClean="0"/>
              <a:t>There</a:t>
            </a:r>
            <a:r>
              <a:rPr lang="pl-PL" sz="2000" dirty="0" smtClean="0"/>
              <a:t> was a </a:t>
            </a:r>
            <a:r>
              <a:rPr lang="pl-PL" sz="2000" dirty="0" err="1" smtClean="0"/>
              <a:t>question</a:t>
            </a:r>
            <a:r>
              <a:rPr lang="pl-PL" sz="2000" dirty="0" smtClean="0"/>
              <a:t> </a:t>
            </a:r>
            <a:r>
              <a:rPr lang="pl-PL" sz="2000" dirty="0" err="1" smtClean="0"/>
              <a:t>whether</a:t>
            </a:r>
            <a:r>
              <a:rPr lang="pl-PL" sz="2000" dirty="0" smtClean="0"/>
              <a:t> a </a:t>
            </a:r>
            <a:r>
              <a:rPr lang="pl-PL" sz="2000" i="1" dirty="0" err="1" smtClean="0"/>
              <a:t>national</a:t>
            </a:r>
            <a:r>
              <a:rPr lang="pl-PL" sz="2000" i="1" dirty="0" smtClean="0"/>
              <a:t> </a:t>
            </a:r>
            <a:r>
              <a:rPr lang="pl-PL" sz="2000" i="1" dirty="0" err="1" smtClean="0"/>
              <a:t>court</a:t>
            </a:r>
            <a:r>
              <a:rPr lang="pl-PL" sz="2000" i="1" dirty="0" smtClean="0"/>
              <a:t>, </a:t>
            </a:r>
            <a:r>
              <a:rPr lang="pl-PL" sz="2000" i="1" dirty="0" err="1" smtClean="0"/>
              <a:t>acting</a:t>
            </a:r>
            <a:r>
              <a:rPr lang="pl-PL" sz="2000" i="1" dirty="0" smtClean="0"/>
              <a:t> in </a:t>
            </a:r>
            <a:r>
              <a:rPr lang="pl-PL" sz="2000" i="1" dirty="0" err="1" smtClean="0"/>
              <a:t>its</a:t>
            </a:r>
            <a:r>
              <a:rPr lang="pl-PL" sz="2000" i="1" dirty="0" smtClean="0"/>
              <a:t> </a:t>
            </a:r>
            <a:r>
              <a:rPr lang="pl-PL" sz="2000" i="1" dirty="0" err="1" smtClean="0"/>
              <a:t>judicial</a:t>
            </a:r>
            <a:r>
              <a:rPr lang="pl-PL" sz="2000" i="1" dirty="0" smtClean="0"/>
              <a:t> </a:t>
            </a:r>
            <a:r>
              <a:rPr lang="pl-PL" sz="2000" i="1" dirty="0" err="1" smtClean="0"/>
              <a:t>capacity</a:t>
            </a:r>
            <a:r>
              <a:rPr lang="pl-PL" sz="2000" i="1" dirty="0" smtClean="0"/>
              <a:t> </a:t>
            </a:r>
            <a:r>
              <a:rPr lang="pl-PL" sz="2000" dirty="0" err="1" smtClean="0"/>
              <a:t>may</a:t>
            </a:r>
            <a:r>
              <a:rPr lang="pl-PL" sz="2000" dirty="0" smtClean="0"/>
              <a:t> </a:t>
            </a:r>
            <a:r>
              <a:rPr lang="pl-PL" sz="2000" dirty="0" err="1" smtClean="0"/>
              <a:t>effect</a:t>
            </a:r>
            <a:r>
              <a:rPr lang="pl-PL" sz="2000" dirty="0" smtClean="0"/>
              <a:t> a </a:t>
            </a:r>
            <a:r>
              <a:rPr lang="pl-PL" sz="2000" dirty="0" err="1" smtClean="0"/>
              <a:t>State</a:t>
            </a:r>
            <a:r>
              <a:rPr lang="pl-PL" sz="2000" dirty="0" smtClean="0"/>
              <a:t> </a:t>
            </a:r>
            <a:r>
              <a:rPr lang="pl-PL" sz="2000" dirty="0" err="1" smtClean="0"/>
              <a:t>aid</a:t>
            </a:r>
            <a:r>
              <a:rPr lang="pl-PL" sz="2000" dirty="0" smtClean="0"/>
              <a:t> </a:t>
            </a:r>
            <a:r>
              <a:rPr lang="pl-PL" sz="2000" dirty="0" err="1" smtClean="0"/>
              <a:t>measure</a:t>
            </a:r>
            <a:endParaRPr lang="pl-PL" sz="2000" dirty="0" smtClean="0"/>
          </a:p>
          <a:p>
            <a:pPr lvl="1"/>
            <a:r>
              <a:rPr lang="en-US" sz="2000" dirty="0"/>
              <a:t>Judgment of the Court </a:t>
            </a:r>
            <a:r>
              <a:rPr lang="en-US" sz="2000" dirty="0" smtClean="0"/>
              <a:t>of </a:t>
            </a:r>
            <a:r>
              <a:rPr lang="en-US" sz="2000" dirty="0"/>
              <a:t>26 October </a:t>
            </a:r>
            <a:r>
              <a:rPr lang="en-US" sz="2000" dirty="0" smtClean="0"/>
              <a:t>2016</a:t>
            </a:r>
            <a:r>
              <a:rPr lang="pl-PL" sz="2000" dirty="0"/>
              <a:t>, C-590/14 </a:t>
            </a:r>
            <a:r>
              <a:rPr lang="pl-PL" sz="2000" dirty="0" smtClean="0"/>
              <a:t>P </a:t>
            </a:r>
            <a:r>
              <a:rPr lang="en-US" sz="2000" dirty="0" err="1" smtClean="0"/>
              <a:t>Dimosia</a:t>
            </a:r>
            <a:r>
              <a:rPr lang="en-US" sz="2000" dirty="0" smtClean="0"/>
              <a:t> </a:t>
            </a:r>
            <a:r>
              <a:rPr lang="en-US" sz="2000" dirty="0" err="1"/>
              <a:t>Epicheirisi</a:t>
            </a:r>
            <a:r>
              <a:rPr lang="en-US" sz="2000" dirty="0"/>
              <a:t> </a:t>
            </a:r>
            <a:r>
              <a:rPr lang="en-US" sz="2000" dirty="0" err="1"/>
              <a:t>Ilektrismou</a:t>
            </a:r>
            <a:r>
              <a:rPr lang="en-US" sz="2000" dirty="0"/>
              <a:t> AE (DEI) v European </a:t>
            </a:r>
            <a:r>
              <a:rPr lang="en-US" sz="2000" dirty="0" smtClean="0"/>
              <a:t>Commission</a:t>
            </a:r>
            <a:r>
              <a:rPr lang="pl-PL" sz="2000" dirty="0"/>
              <a:t>, </a:t>
            </a:r>
            <a:r>
              <a:rPr lang="pl-PL" sz="2000" dirty="0" smtClean="0"/>
              <a:t>EU:C:2016:797, para. 107: order for interim </a:t>
            </a:r>
            <a:r>
              <a:rPr lang="pl-PL" sz="2000" dirty="0" err="1" smtClean="0"/>
              <a:t>measures</a:t>
            </a:r>
            <a:r>
              <a:rPr lang="pl-PL" sz="2000" dirty="0" smtClean="0"/>
              <a:t> as </a:t>
            </a:r>
            <a:r>
              <a:rPr lang="pl-PL" sz="2000" dirty="0" err="1" smtClean="0"/>
              <a:t>State</a:t>
            </a:r>
            <a:r>
              <a:rPr lang="pl-PL" sz="2000" dirty="0" smtClean="0"/>
              <a:t> </a:t>
            </a:r>
            <a:r>
              <a:rPr lang="pl-PL" sz="2000" dirty="0" err="1" smtClean="0"/>
              <a:t>aid</a:t>
            </a:r>
            <a:endParaRPr lang="pl-PL" sz="2000" dirty="0" smtClean="0"/>
          </a:p>
          <a:p>
            <a:pPr lvl="1"/>
            <a:r>
              <a:rPr lang="pl-PL" sz="2000" dirty="0" smtClean="0"/>
              <a:t>Net </a:t>
            </a:r>
            <a:r>
              <a:rPr lang="pl-PL" sz="2000" dirty="0" err="1" smtClean="0"/>
              <a:t>effect</a:t>
            </a:r>
            <a:r>
              <a:rPr lang="pl-PL" sz="2000" dirty="0" smtClean="0"/>
              <a:t>: </a:t>
            </a:r>
            <a:r>
              <a:rPr lang="pl-PL" sz="2000" dirty="0" err="1" smtClean="0"/>
              <a:t>judicial</a:t>
            </a:r>
            <a:r>
              <a:rPr lang="pl-PL" sz="2000" dirty="0" smtClean="0"/>
              <a:t> </a:t>
            </a:r>
            <a:r>
              <a:rPr lang="pl-PL" sz="2000" dirty="0" err="1" smtClean="0"/>
              <a:t>measures</a:t>
            </a:r>
            <a:r>
              <a:rPr lang="pl-PL" sz="2000" dirty="0" smtClean="0"/>
              <a:t> </a:t>
            </a:r>
            <a:r>
              <a:rPr lang="pl-PL" sz="2000" dirty="0" err="1" smtClean="0"/>
              <a:t>may</a:t>
            </a:r>
            <a:r>
              <a:rPr lang="pl-PL" sz="2000" dirty="0" smtClean="0"/>
              <a:t> </a:t>
            </a:r>
            <a:r>
              <a:rPr lang="pl-PL" sz="2000" dirty="0" err="1" smtClean="0"/>
              <a:t>also</a:t>
            </a:r>
            <a:r>
              <a:rPr lang="pl-PL" sz="2000" dirty="0" smtClean="0"/>
              <a:t> be </a:t>
            </a:r>
            <a:r>
              <a:rPr lang="pl-PL" sz="2000" dirty="0" err="1" smtClean="0"/>
              <a:t>State</a:t>
            </a:r>
            <a:r>
              <a:rPr lang="pl-PL" sz="2000" dirty="0" smtClean="0"/>
              <a:t> </a:t>
            </a:r>
            <a:r>
              <a:rPr lang="pl-PL" sz="2000" dirty="0" err="1" smtClean="0"/>
              <a:t>aid</a:t>
            </a:r>
            <a:r>
              <a:rPr lang="pl-PL" sz="2000" dirty="0" smtClean="0"/>
              <a:t> (and </a:t>
            </a:r>
            <a:r>
              <a:rPr lang="pl-PL" sz="2000" dirty="0" err="1" smtClean="0"/>
              <a:t>courts</a:t>
            </a:r>
            <a:r>
              <a:rPr lang="pl-PL" sz="2000" dirty="0" smtClean="0"/>
              <a:t> </a:t>
            </a:r>
            <a:r>
              <a:rPr lang="pl-PL" sz="2000" dirty="0" err="1" smtClean="0"/>
              <a:t>may</a:t>
            </a:r>
            <a:r>
              <a:rPr lang="pl-PL" sz="2000" dirty="0" smtClean="0"/>
              <a:t> be </a:t>
            </a:r>
            <a:r>
              <a:rPr lang="pl-PL" sz="2000" dirty="0" err="1" smtClean="0"/>
              <a:t>obliged</a:t>
            </a:r>
            <a:r>
              <a:rPr lang="pl-PL" sz="2000" dirty="0" smtClean="0"/>
              <a:t> to </a:t>
            </a:r>
            <a:r>
              <a:rPr lang="pl-PL" sz="2000" dirty="0" err="1" smtClean="0"/>
              <a:t>notify</a:t>
            </a:r>
            <a:r>
              <a:rPr lang="pl-PL" sz="2000" dirty="0" smtClean="0"/>
              <a:t> </a:t>
            </a:r>
            <a:r>
              <a:rPr lang="pl-PL" sz="2000" dirty="0" err="1" smtClean="0"/>
              <a:t>them</a:t>
            </a:r>
            <a:r>
              <a:rPr lang="pl-PL" sz="2000" dirty="0" smtClean="0"/>
              <a:t>)</a:t>
            </a:r>
          </a:p>
          <a:p>
            <a:pPr lvl="1"/>
            <a:endParaRPr lang="en-GB" dirty="0"/>
          </a:p>
        </p:txBody>
      </p:sp>
    </p:spTree>
    <p:extLst>
      <p:ext uri="{BB962C8B-B14F-4D97-AF65-F5344CB8AC3E}">
        <p14:creationId xmlns:p14="http://schemas.microsoft.com/office/powerpoint/2010/main" val="150066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41120" y="1421296"/>
            <a:ext cx="9509760" cy="4608283"/>
          </a:xfrm>
        </p:spPr>
        <p:txBody>
          <a:bodyPr/>
          <a:lstStyle/>
          <a:p>
            <a:r>
              <a:rPr lang="pl-PL" dirty="0"/>
              <a:t>a</a:t>
            </a:r>
            <a:r>
              <a:rPr lang="pl-PL" dirty="0" smtClean="0"/>
              <a:t> „</a:t>
            </a:r>
            <a:r>
              <a:rPr lang="pl-PL" dirty="0" err="1" smtClean="0"/>
              <a:t>Member</a:t>
            </a:r>
            <a:r>
              <a:rPr lang="pl-PL" dirty="0" smtClean="0"/>
              <a:t> </a:t>
            </a:r>
            <a:r>
              <a:rPr lang="pl-PL" dirty="0" err="1" smtClean="0"/>
              <a:t>State</a:t>
            </a:r>
            <a:r>
              <a:rPr lang="pl-PL" dirty="0" smtClean="0"/>
              <a:t>” for the </a:t>
            </a:r>
            <a:r>
              <a:rPr lang="pl-PL" dirty="0" err="1" smtClean="0"/>
              <a:t>purposes</a:t>
            </a:r>
            <a:r>
              <a:rPr lang="pl-PL" dirty="0" smtClean="0"/>
              <a:t> of Art. 107(1) TFEU </a:t>
            </a:r>
            <a:r>
              <a:rPr lang="pl-PL" dirty="0" err="1" smtClean="0"/>
              <a:t>incorporates</a:t>
            </a:r>
            <a:r>
              <a:rPr lang="pl-PL" dirty="0" smtClean="0"/>
              <a:t> </a:t>
            </a:r>
            <a:r>
              <a:rPr lang="pl-PL" dirty="0" err="1" smtClean="0"/>
              <a:t>all</a:t>
            </a:r>
            <a:r>
              <a:rPr lang="pl-PL" dirty="0" smtClean="0"/>
              <a:t> </a:t>
            </a:r>
            <a:r>
              <a:rPr lang="pl-PL" dirty="0" err="1" smtClean="0"/>
              <a:t>tiers</a:t>
            </a:r>
            <a:r>
              <a:rPr lang="pl-PL" dirty="0" smtClean="0"/>
              <a:t> of </a:t>
            </a:r>
            <a:r>
              <a:rPr lang="pl-PL" dirty="0" err="1" smtClean="0"/>
              <a:t>government</a:t>
            </a:r>
            <a:r>
              <a:rPr lang="pl-PL" dirty="0" smtClean="0"/>
              <a:t>, </a:t>
            </a:r>
            <a:r>
              <a:rPr lang="pl-PL" dirty="0" err="1" smtClean="0"/>
              <a:t>if</a:t>
            </a:r>
            <a:r>
              <a:rPr lang="pl-PL" dirty="0" smtClean="0"/>
              <a:t> </a:t>
            </a:r>
            <a:r>
              <a:rPr lang="pl-PL" dirty="0" err="1" smtClean="0"/>
              <a:t>any</a:t>
            </a:r>
            <a:r>
              <a:rPr lang="pl-PL" dirty="0" smtClean="0"/>
              <a:t>, as </a:t>
            </a:r>
            <a:r>
              <a:rPr lang="pl-PL" dirty="0" err="1" smtClean="0"/>
              <a:t>well</a:t>
            </a:r>
            <a:r>
              <a:rPr lang="pl-PL" dirty="0" smtClean="0"/>
              <a:t> as </a:t>
            </a:r>
            <a:r>
              <a:rPr lang="pl-PL" dirty="0" err="1" smtClean="0"/>
              <a:t>all</a:t>
            </a:r>
            <a:r>
              <a:rPr lang="pl-PL" dirty="0" smtClean="0"/>
              <a:t> </a:t>
            </a:r>
            <a:r>
              <a:rPr lang="pl-PL" dirty="0" err="1" smtClean="0"/>
              <a:t>units</a:t>
            </a:r>
            <a:r>
              <a:rPr lang="pl-PL" dirty="0" smtClean="0"/>
              <a:t> of </a:t>
            </a:r>
            <a:r>
              <a:rPr lang="pl-PL" dirty="0" err="1" smtClean="0"/>
              <a:t>local</a:t>
            </a:r>
            <a:r>
              <a:rPr lang="pl-PL" dirty="0" smtClean="0"/>
              <a:t> </a:t>
            </a:r>
            <a:r>
              <a:rPr lang="pl-PL" dirty="0" err="1" smtClean="0"/>
              <a:t>government</a:t>
            </a:r>
            <a:endParaRPr lang="pl-PL" dirty="0" smtClean="0"/>
          </a:p>
          <a:p>
            <a:r>
              <a:rPr lang="pl-PL" dirty="0" smtClean="0"/>
              <a:t>For </a:t>
            </a:r>
            <a:r>
              <a:rPr lang="pl-PL" dirty="0" err="1" smtClean="0"/>
              <a:t>instance</a:t>
            </a:r>
            <a:r>
              <a:rPr lang="pl-PL" dirty="0" smtClean="0"/>
              <a:t>, a </a:t>
            </a:r>
            <a:r>
              <a:rPr lang="pl-PL" dirty="0" err="1" smtClean="0"/>
              <a:t>measure</a:t>
            </a:r>
            <a:r>
              <a:rPr lang="pl-PL" dirty="0" smtClean="0"/>
              <a:t> </a:t>
            </a:r>
            <a:r>
              <a:rPr lang="pl-PL" dirty="0" err="1" smtClean="0"/>
              <a:t>granted</a:t>
            </a:r>
            <a:r>
              <a:rPr lang="pl-PL" dirty="0" smtClean="0"/>
              <a:t> by a </a:t>
            </a:r>
            <a:r>
              <a:rPr lang="pl-PL" i="1" dirty="0" smtClean="0"/>
              <a:t>województwo </a:t>
            </a:r>
            <a:r>
              <a:rPr lang="pl-PL" dirty="0" smtClean="0"/>
              <a:t>(</a:t>
            </a:r>
            <a:r>
              <a:rPr lang="pl-PL" dirty="0" err="1" smtClean="0"/>
              <a:t>voivodeship</a:t>
            </a:r>
            <a:r>
              <a:rPr lang="pl-PL" dirty="0" smtClean="0"/>
              <a:t>, a </a:t>
            </a:r>
            <a:r>
              <a:rPr lang="pl-PL" dirty="0" err="1" smtClean="0"/>
              <a:t>Polish</a:t>
            </a:r>
            <a:r>
              <a:rPr lang="pl-PL" dirty="0" smtClean="0"/>
              <a:t> unit of </a:t>
            </a:r>
            <a:r>
              <a:rPr lang="pl-PL" dirty="0" err="1" smtClean="0"/>
              <a:t>local</a:t>
            </a:r>
            <a:r>
              <a:rPr lang="pl-PL" dirty="0" smtClean="0"/>
              <a:t> </a:t>
            </a:r>
            <a:r>
              <a:rPr lang="pl-PL" dirty="0" err="1" smtClean="0"/>
              <a:t>government</a:t>
            </a:r>
            <a:r>
              <a:rPr lang="pl-PL" dirty="0" smtClean="0"/>
              <a:t>) </a:t>
            </a:r>
            <a:r>
              <a:rPr lang="pl-PL" dirty="0" err="1" smtClean="0"/>
              <a:t>is</a:t>
            </a:r>
            <a:r>
              <a:rPr lang="pl-PL" dirty="0" smtClean="0"/>
              <a:t> </a:t>
            </a:r>
            <a:r>
              <a:rPr lang="pl-PL" dirty="0" err="1" smtClean="0"/>
              <a:t>imputable</a:t>
            </a:r>
            <a:r>
              <a:rPr lang="pl-PL" dirty="0" smtClean="0"/>
              <a:t> to the </a:t>
            </a:r>
            <a:r>
              <a:rPr lang="pl-PL" dirty="0" err="1" smtClean="0"/>
              <a:t>Polish</a:t>
            </a:r>
            <a:r>
              <a:rPr lang="pl-PL" dirty="0" smtClean="0"/>
              <a:t> </a:t>
            </a:r>
            <a:r>
              <a:rPr lang="pl-PL" dirty="0" err="1" smtClean="0"/>
              <a:t>state</a:t>
            </a:r>
            <a:r>
              <a:rPr lang="pl-PL" dirty="0" smtClean="0"/>
              <a:t>, the same </a:t>
            </a:r>
            <a:r>
              <a:rPr lang="pl-PL" dirty="0" err="1" smtClean="0"/>
              <a:t>being</a:t>
            </a:r>
            <a:r>
              <a:rPr lang="pl-PL" dirty="0" smtClean="0"/>
              <a:t> </a:t>
            </a:r>
            <a:r>
              <a:rPr lang="pl-PL" dirty="0" err="1" smtClean="0"/>
              <a:t>applicable</a:t>
            </a:r>
            <a:r>
              <a:rPr lang="pl-PL" dirty="0" smtClean="0"/>
              <a:t> to a </a:t>
            </a:r>
            <a:r>
              <a:rPr lang="pl-PL" i="1" dirty="0" smtClean="0"/>
              <a:t>gmina </a:t>
            </a:r>
            <a:r>
              <a:rPr lang="pl-PL" dirty="0" smtClean="0"/>
              <a:t>(</a:t>
            </a:r>
            <a:r>
              <a:rPr lang="pl-PL" dirty="0" err="1" smtClean="0"/>
              <a:t>municipality</a:t>
            </a:r>
            <a:r>
              <a:rPr lang="pl-PL" dirty="0" smtClean="0"/>
              <a:t>) </a:t>
            </a:r>
            <a:r>
              <a:rPr lang="pl-PL" dirty="0" err="1" smtClean="0"/>
              <a:t>or</a:t>
            </a:r>
            <a:r>
              <a:rPr lang="pl-PL" dirty="0" smtClean="0"/>
              <a:t> a </a:t>
            </a:r>
            <a:r>
              <a:rPr lang="pl-PL" i="1" dirty="0" smtClean="0"/>
              <a:t>powiat</a:t>
            </a:r>
          </a:p>
          <a:p>
            <a:r>
              <a:rPr lang="pl-PL" dirty="0" smtClean="0"/>
              <a:t>The </a:t>
            </a:r>
            <a:r>
              <a:rPr lang="pl-PL" dirty="0" err="1" smtClean="0"/>
              <a:t>notion</a:t>
            </a:r>
            <a:r>
              <a:rPr lang="pl-PL" dirty="0" smtClean="0"/>
              <a:t> </a:t>
            </a:r>
            <a:r>
              <a:rPr lang="pl-PL" dirty="0" err="1" smtClean="0"/>
              <a:t>covers</a:t>
            </a:r>
            <a:r>
              <a:rPr lang="pl-PL" dirty="0" smtClean="0"/>
              <a:t> </a:t>
            </a:r>
            <a:r>
              <a:rPr lang="pl-PL" dirty="0" err="1" smtClean="0"/>
              <a:t>both</a:t>
            </a:r>
            <a:r>
              <a:rPr lang="pl-PL" dirty="0" smtClean="0"/>
              <a:t> </a:t>
            </a:r>
            <a:r>
              <a:rPr lang="pl-PL" dirty="0" err="1" smtClean="0"/>
              <a:t>unitary</a:t>
            </a:r>
            <a:r>
              <a:rPr lang="pl-PL" dirty="0" smtClean="0"/>
              <a:t> and federal </a:t>
            </a:r>
            <a:r>
              <a:rPr lang="pl-PL" dirty="0" err="1" smtClean="0"/>
              <a:t>structures</a:t>
            </a:r>
            <a:endParaRPr lang="pl-PL" dirty="0"/>
          </a:p>
          <a:p>
            <a:r>
              <a:rPr lang="pl-PL" dirty="0" err="1" smtClean="0"/>
              <a:t>Normally</a:t>
            </a:r>
            <a:r>
              <a:rPr lang="pl-PL" dirty="0" smtClean="0"/>
              <a:t>, a </a:t>
            </a:r>
            <a:r>
              <a:rPr lang="pl-PL" dirty="0" err="1" smtClean="0"/>
              <a:t>Member</a:t>
            </a:r>
            <a:r>
              <a:rPr lang="pl-PL" dirty="0" smtClean="0"/>
              <a:t> </a:t>
            </a:r>
            <a:r>
              <a:rPr lang="pl-PL" dirty="0" err="1" smtClean="0"/>
              <a:t>State</a:t>
            </a:r>
            <a:r>
              <a:rPr lang="pl-PL" dirty="0" smtClean="0"/>
              <a:t> </a:t>
            </a:r>
            <a:r>
              <a:rPr lang="pl-PL" dirty="0" err="1" smtClean="0"/>
              <a:t>may</a:t>
            </a:r>
            <a:r>
              <a:rPr lang="pl-PL" dirty="0" smtClean="0"/>
              <a:t> not </a:t>
            </a:r>
            <a:r>
              <a:rPr lang="pl-PL" dirty="0" err="1" smtClean="0"/>
              <a:t>plead</a:t>
            </a:r>
            <a:r>
              <a:rPr lang="pl-PL" dirty="0" smtClean="0"/>
              <a:t> </a:t>
            </a:r>
            <a:r>
              <a:rPr lang="pl-PL" dirty="0" err="1" smtClean="0"/>
              <a:t>its</a:t>
            </a:r>
            <a:r>
              <a:rPr lang="pl-PL" dirty="0" smtClean="0"/>
              <a:t> </a:t>
            </a:r>
            <a:r>
              <a:rPr lang="pl-PL" dirty="0" err="1" smtClean="0"/>
              <a:t>constitutional</a:t>
            </a:r>
            <a:r>
              <a:rPr lang="pl-PL" dirty="0" smtClean="0"/>
              <a:t> </a:t>
            </a:r>
            <a:r>
              <a:rPr lang="pl-PL" dirty="0" err="1" smtClean="0"/>
              <a:t>structure</a:t>
            </a:r>
            <a:r>
              <a:rPr lang="pl-PL" dirty="0" smtClean="0"/>
              <a:t> to </a:t>
            </a:r>
            <a:r>
              <a:rPr lang="pl-PL" dirty="0" err="1" smtClean="0"/>
              <a:t>avoid</a:t>
            </a:r>
            <a:r>
              <a:rPr lang="pl-PL" dirty="0" smtClean="0"/>
              <a:t> </a:t>
            </a:r>
            <a:r>
              <a:rPr lang="pl-PL" dirty="0" err="1" smtClean="0"/>
              <a:t>classification</a:t>
            </a:r>
            <a:r>
              <a:rPr lang="pl-PL" dirty="0" smtClean="0"/>
              <a:t> of a </a:t>
            </a:r>
            <a:r>
              <a:rPr lang="pl-PL" dirty="0" err="1" smtClean="0"/>
              <a:t>given</a:t>
            </a:r>
            <a:r>
              <a:rPr lang="pl-PL" dirty="0" smtClean="0"/>
              <a:t> </a:t>
            </a:r>
            <a:r>
              <a:rPr lang="pl-PL" dirty="0" err="1" smtClean="0"/>
              <a:t>measure</a:t>
            </a:r>
            <a:r>
              <a:rPr lang="pl-PL" dirty="0" smtClean="0"/>
              <a:t> as </a:t>
            </a:r>
            <a:r>
              <a:rPr lang="pl-PL" dirty="0" err="1" smtClean="0"/>
              <a:t>State</a:t>
            </a:r>
            <a:r>
              <a:rPr lang="pl-PL" dirty="0" smtClean="0"/>
              <a:t> </a:t>
            </a:r>
            <a:r>
              <a:rPr lang="pl-PL" dirty="0" err="1" smtClean="0"/>
              <a:t>aid</a:t>
            </a:r>
            <a:endParaRPr lang="en-GB" dirty="0"/>
          </a:p>
        </p:txBody>
      </p:sp>
      <p:sp>
        <p:nvSpPr>
          <p:cNvPr id="4" name="Tytuł 1"/>
          <p:cNvSpPr>
            <a:spLocks noGrp="1"/>
          </p:cNvSpPr>
          <p:nvPr>
            <p:ph type="title"/>
          </p:nvPr>
        </p:nvSpPr>
        <p:spPr>
          <a:xfrm>
            <a:off x="1341120" y="467360"/>
            <a:ext cx="9509760" cy="715397"/>
          </a:xfrm>
        </p:spPr>
        <p:txBody>
          <a:bodyPr>
            <a:normAutofit fontScale="90000"/>
          </a:bodyPr>
          <a:lstStyle/>
          <a:p>
            <a:r>
              <a:rPr lang="pl-PL" dirty="0"/>
              <a:t>a</a:t>
            </a:r>
            <a:r>
              <a:rPr lang="pl-PL" dirty="0" smtClean="0"/>
              <a:t> „</a:t>
            </a:r>
            <a:r>
              <a:rPr lang="pl-PL" dirty="0" err="1" smtClean="0"/>
              <a:t>Member</a:t>
            </a:r>
            <a:r>
              <a:rPr lang="pl-PL" dirty="0" smtClean="0"/>
              <a:t> </a:t>
            </a:r>
            <a:r>
              <a:rPr lang="pl-PL" dirty="0" err="1" smtClean="0"/>
              <a:t>State</a:t>
            </a:r>
            <a:r>
              <a:rPr lang="pl-PL" dirty="0" smtClean="0"/>
              <a:t>” for the </a:t>
            </a:r>
            <a:r>
              <a:rPr lang="pl-PL" dirty="0" err="1" smtClean="0"/>
              <a:t>purposes</a:t>
            </a:r>
            <a:r>
              <a:rPr lang="pl-PL" dirty="0" smtClean="0"/>
              <a:t> of </a:t>
            </a:r>
            <a:r>
              <a:rPr lang="pl-PL" dirty="0" err="1" smtClean="0"/>
              <a:t>Article</a:t>
            </a:r>
            <a:r>
              <a:rPr lang="pl-PL" dirty="0" smtClean="0"/>
              <a:t> 107(1) TFEU</a:t>
            </a:r>
            <a:endParaRPr lang="en-GB" dirty="0"/>
          </a:p>
        </p:txBody>
      </p:sp>
    </p:spTree>
    <p:extLst>
      <p:ext uri="{BB962C8B-B14F-4D97-AF65-F5344CB8AC3E}">
        <p14:creationId xmlns:p14="http://schemas.microsoft.com/office/powerpoint/2010/main" val="78247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635883"/>
          </a:xfrm>
        </p:spPr>
        <p:txBody>
          <a:bodyPr>
            <a:normAutofit fontScale="90000"/>
          </a:bodyPr>
          <a:lstStyle/>
          <a:p>
            <a:r>
              <a:rPr lang="pl-PL" dirty="0" err="1" smtClean="0"/>
              <a:t>Exception</a:t>
            </a:r>
            <a:r>
              <a:rPr lang="pl-PL" dirty="0" smtClean="0"/>
              <a:t>: a </a:t>
            </a:r>
            <a:r>
              <a:rPr lang="pl-PL" dirty="0" err="1" smtClean="0"/>
              <a:t>doctrine</a:t>
            </a:r>
            <a:r>
              <a:rPr lang="pl-PL" dirty="0" smtClean="0"/>
              <a:t> of </a:t>
            </a:r>
            <a:r>
              <a:rPr lang="pl-PL" dirty="0" err="1" smtClean="0"/>
              <a:t>sufficiently</a:t>
            </a:r>
            <a:r>
              <a:rPr lang="pl-PL" dirty="0" smtClean="0"/>
              <a:t> </a:t>
            </a:r>
            <a:r>
              <a:rPr lang="pl-PL" dirty="0" err="1" smtClean="0"/>
              <a:t>autonomous</a:t>
            </a:r>
            <a:r>
              <a:rPr lang="pl-PL" dirty="0" smtClean="0"/>
              <a:t> </a:t>
            </a:r>
            <a:r>
              <a:rPr lang="pl-PL" dirty="0" err="1" smtClean="0"/>
              <a:t>entities</a:t>
            </a:r>
            <a:endParaRPr lang="en-GB" dirty="0"/>
          </a:p>
        </p:txBody>
      </p:sp>
      <p:sp>
        <p:nvSpPr>
          <p:cNvPr id="3" name="Symbol zastępczy zawartości 2"/>
          <p:cNvSpPr>
            <a:spLocks noGrp="1"/>
          </p:cNvSpPr>
          <p:nvPr>
            <p:ph idx="1"/>
          </p:nvPr>
        </p:nvSpPr>
        <p:spPr>
          <a:xfrm>
            <a:off x="1341120" y="1265847"/>
            <a:ext cx="9509760" cy="4747327"/>
          </a:xfrm>
        </p:spPr>
        <p:txBody>
          <a:bodyPr/>
          <a:lstStyle/>
          <a:p>
            <a:r>
              <a:rPr lang="pl-PL" dirty="0" smtClean="0"/>
              <a:t>The Court of </a:t>
            </a:r>
            <a:r>
              <a:rPr lang="pl-PL" dirty="0" err="1" smtClean="0"/>
              <a:t>Justice</a:t>
            </a:r>
            <a:r>
              <a:rPr lang="pl-PL" dirty="0" smtClean="0"/>
              <a:t> in </a:t>
            </a:r>
            <a:r>
              <a:rPr lang="en-GB" dirty="0"/>
              <a:t>C-88/03 </a:t>
            </a:r>
            <a:r>
              <a:rPr lang="en-GB" i="1" dirty="0"/>
              <a:t>Portuguese Republic v Commission of the European </a:t>
            </a:r>
            <a:r>
              <a:rPr lang="en-GB" i="1" dirty="0" smtClean="0"/>
              <a:t>Communities</a:t>
            </a:r>
            <a:r>
              <a:rPr lang="pl-PL" i="1" dirty="0" smtClean="0"/>
              <a:t>,</a:t>
            </a:r>
            <a:r>
              <a:rPr lang="en-GB" dirty="0"/>
              <a:t> </a:t>
            </a:r>
            <a:r>
              <a:rPr lang="en-GB" dirty="0" smtClean="0"/>
              <a:t>EU:C:2006:511</a:t>
            </a:r>
            <a:r>
              <a:rPr lang="pl-PL" dirty="0" smtClean="0"/>
              <a:t>, </a:t>
            </a:r>
            <a:r>
              <a:rPr lang="pl-PL" dirty="0" err="1" smtClean="0"/>
              <a:t>has</a:t>
            </a:r>
            <a:r>
              <a:rPr lang="pl-PL" dirty="0" smtClean="0"/>
              <a:t> </a:t>
            </a:r>
            <a:r>
              <a:rPr lang="pl-PL" dirty="0" err="1" smtClean="0"/>
              <a:t>accepted</a:t>
            </a:r>
            <a:r>
              <a:rPr lang="pl-PL" dirty="0" smtClean="0"/>
              <a:t> </a:t>
            </a:r>
            <a:r>
              <a:rPr lang="pl-PL" dirty="0" err="1" smtClean="0"/>
              <a:t>that</a:t>
            </a:r>
            <a:r>
              <a:rPr lang="pl-PL" dirty="0" smtClean="0"/>
              <a:t> a </a:t>
            </a:r>
            <a:r>
              <a:rPr lang="pl-PL" dirty="0" err="1" smtClean="0"/>
              <a:t>certain</a:t>
            </a:r>
            <a:r>
              <a:rPr lang="pl-PL" dirty="0" smtClean="0"/>
              <a:t> </a:t>
            </a:r>
            <a:r>
              <a:rPr lang="pl-PL" dirty="0" err="1" smtClean="0"/>
              <a:t>structure</a:t>
            </a:r>
            <a:r>
              <a:rPr lang="pl-PL" dirty="0" smtClean="0"/>
              <a:t> of </a:t>
            </a:r>
            <a:r>
              <a:rPr lang="pl-PL" dirty="0" err="1" smtClean="0"/>
              <a:t>devolved</a:t>
            </a:r>
            <a:r>
              <a:rPr lang="pl-PL" dirty="0" smtClean="0"/>
              <a:t> </a:t>
            </a:r>
            <a:r>
              <a:rPr lang="pl-PL" dirty="0" err="1" smtClean="0"/>
              <a:t>local</a:t>
            </a:r>
            <a:r>
              <a:rPr lang="pl-PL" dirty="0" smtClean="0"/>
              <a:t> </a:t>
            </a:r>
            <a:r>
              <a:rPr lang="pl-PL" dirty="0" err="1" smtClean="0"/>
              <a:t>government</a:t>
            </a:r>
            <a:r>
              <a:rPr lang="pl-PL" dirty="0" smtClean="0"/>
              <a:t> </a:t>
            </a:r>
            <a:r>
              <a:rPr lang="pl-PL" dirty="0" err="1" smtClean="0"/>
              <a:t>renders</a:t>
            </a:r>
            <a:r>
              <a:rPr lang="pl-PL" dirty="0" smtClean="0"/>
              <a:t> a </a:t>
            </a:r>
            <a:r>
              <a:rPr lang="pl-PL" dirty="0" err="1" smtClean="0"/>
              <a:t>certain</a:t>
            </a:r>
            <a:r>
              <a:rPr lang="pl-PL" dirty="0" smtClean="0"/>
              <a:t> set of </a:t>
            </a:r>
            <a:r>
              <a:rPr lang="pl-PL" dirty="0" err="1" smtClean="0"/>
              <a:t>measures</a:t>
            </a:r>
            <a:r>
              <a:rPr lang="pl-PL" dirty="0" smtClean="0"/>
              <a:t> </a:t>
            </a:r>
            <a:r>
              <a:rPr lang="pl-PL" dirty="0" err="1" smtClean="0"/>
              <a:t>unable</a:t>
            </a:r>
            <a:r>
              <a:rPr lang="pl-PL" dirty="0" smtClean="0"/>
              <a:t> to be </a:t>
            </a:r>
            <a:r>
              <a:rPr lang="pl-PL" dirty="0" err="1" smtClean="0"/>
              <a:t>State</a:t>
            </a:r>
            <a:r>
              <a:rPr lang="pl-PL" dirty="0" smtClean="0"/>
              <a:t> </a:t>
            </a:r>
            <a:r>
              <a:rPr lang="pl-PL" dirty="0" err="1" smtClean="0"/>
              <a:t>aid</a:t>
            </a:r>
            <a:r>
              <a:rPr lang="pl-PL" dirty="0" smtClean="0"/>
              <a:t> by </a:t>
            </a:r>
            <a:r>
              <a:rPr lang="pl-PL" dirty="0" err="1" smtClean="0"/>
              <a:t>virtue</a:t>
            </a:r>
            <a:r>
              <a:rPr lang="pl-PL" dirty="0" smtClean="0"/>
              <a:t> of </a:t>
            </a:r>
            <a:r>
              <a:rPr lang="pl-PL" dirty="0" err="1" smtClean="0"/>
              <a:t>their</a:t>
            </a:r>
            <a:r>
              <a:rPr lang="pl-PL" dirty="0" smtClean="0"/>
              <a:t> </a:t>
            </a:r>
            <a:r>
              <a:rPr lang="pl-PL" dirty="0" err="1" smtClean="0"/>
              <a:t>structure</a:t>
            </a:r>
            <a:r>
              <a:rPr lang="pl-PL" dirty="0" smtClean="0"/>
              <a:t> </a:t>
            </a:r>
            <a:r>
              <a:rPr lang="pl-PL" dirty="0" err="1" smtClean="0"/>
              <a:t>alone</a:t>
            </a:r>
            <a:endParaRPr lang="pl-PL" dirty="0" smtClean="0"/>
          </a:p>
          <a:p>
            <a:r>
              <a:rPr lang="pl-PL" dirty="0"/>
              <a:t>I</a:t>
            </a:r>
            <a:r>
              <a:rPr lang="en-GB" dirty="0" smtClean="0"/>
              <a:t>n </a:t>
            </a:r>
            <a:r>
              <a:rPr lang="en-GB" dirty="0"/>
              <a:t>a model for distribution of tax competences in which all the local authorities at the same level (regions, districts or others) have the autonomous power to decide, within the limit of the powers conferred on them, the tax rate applicable in the territory within their </a:t>
            </a:r>
            <a:r>
              <a:rPr lang="en-GB" dirty="0" smtClean="0"/>
              <a:t>competence, a</a:t>
            </a:r>
            <a:r>
              <a:rPr lang="pl-PL" dirty="0"/>
              <a:t> </a:t>
            </a:r>
            <a:r>
              <a:rPr lang="pl-PL" dirty="0" err="1" smtClean="0"/>
              <a:t>tax</a:t>
            </a:r>
            <a:r>
              <a:rPr lang="en-GB" dirty="0" smtClean="0"/>
              <a:t> </a:t>
            </a:r>
            <a:r>
              <a:rPr lang="en-GB" dirty="0"/>
              <a:t>measure of that type, taken by a local authority, is not selective because it is impossible to determine a normal tax rate, capable of constituting the reference </a:t>
            </a:r>
            <a:r>
              <a:rPr lang="en-GB" dirty="0" smtClean="0"/>
              <a:t>framework</a:t>
            </a:r>
            <a:endParaRPr lang="pl-PL" dirty="0"/>
          </a:p>
          <a:p>
            <a:r>
              <a:rPr lang="en-GB" dirty="0"/>
              <a:t>Therefore, a status of a regional authority of that type in that kind of a </a:t>
            </a:r>
            <a:r>
              <a:rPr lang="en-GB" dirty="0" smtClean="0"/>
              <a:t>situation</a:t>
            </a:r>
            <a:r>
              <a:rPr lang="pl-PL" dirty="0" smtClean="0"/>
              <a:t> </a:t>
            </a:r>
            <a:r>
              <a:rPr lang="pl-PL" dirty="0" err="1" smtClean="0"/>
              <a:t>alone</a:t>
            </a:r>
            <a:r>
              <a:rPr lang="en-GB" dirty="0" smtClean="0"/>
              <a:t> </a:t>
            </a:r>
            <a:r>
              <a:rPr lang="en-GB" dirty="0"/>
              <a:t>– even if it is indeed a part of a constitutional structure of a given Member </a:t>
            </a:r>
            <a:r>
              <a:rPr lang="en-GB" dirty="0" smtClean="0"/>
              <a:t>State</a:t>
            </a:r>
            <a:r>
              <a:rPr lang="pl-PL" dirty="0" smtClean="0"/>
              <a:t>, and </a:t>
            </a:r>
            <a:r>
              <a:rPr lang="pl-PL" dirty="0" err="1" smtClean="0"/>
              <a:t>hence</a:t>
            </a:r>
            <a:r>
              <a:rPr lang="pl-PL" dirty="0" smtClean="0"/>
              <a:t> a „</a:t>
            </a:r>
            <a:r>
              <a:rPr lang="pl-PL" dirty="0" err="1" smtClean="0"/>
              <a:t>Member</a:t>
            </a:r>
            <a:r>
              <a:rPr lang="pl-PL" dirty="0" smtClean="0"/>
              <a:t> </a:t>
            </a:r>
            <a:r>
              <a:rPr lang="pl-PL" dirty="0" err="1" smtClean="0"/>
              <a:t>State</a:t>
            </a:r>
            <a:r>
              <a:rPr lang="pl-PL" dirty="0" smtClean="0"/>
              <a:t>”</a:t>
            </a:r>
            <a:r>
              <a:rPr lang="en-GB" dirty="0" smtClean="0"/>
              <a:t> </a:t>
            </a:r>
            <a:r>
              <a:rPr lang="en-GB" dirty="0"/>
              <a:t>– makes it impossible for a tax measure being introduced to be classified as State aid</a:t>
            </a:r>
            <a:endParaRPr lang="en-GB" dirty="0"/>
          </a:p>
        </p:txBody>
      </p:sp>
    </p:spTree>
    <p:extLst>
      <p:ext uri="{BB962C8B-B14F-4D97-AF65-F5344CB8AC3E}">
        <p14:creationId xmlns:p14="http://schemas.microsoft.com/office/powerpoint/2010/main" val="99111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735275"/>
          </a:xfrm>
        </p:spPr>
        <p:txBody>
          <a:bodyPr/>
          <a:lstStyle/>
          <a:p>
            <a:r>
              <a:rPr lang="pl-PL" dirty="0" smtClean="0"/>
              <a:t>The grant of </a:t>
            </a:r>
            <a:r>
              <a:rPr lang="pl-PL" dirty="0" err="1" smtClean="0"/>
              <a:t>State</a:t>
            </a:r>
            <a:r>
              <a:rPr lang="pl-PL" dirty="0" smtClean="0"/>
              <a:t> </a:t>
            </a:r>
            <a:r>
              <a:rPr lang="pl-PL" dirty="0" err="1" smtClean="0"/>
              <a:t>aid</a:t>
            </a:r>
            <a:r>
              <a:rPr lang="pl-PL" dirty="0" smtClean="0"/>
              <a:t> by a </a:t>
            </a:r>
            <a:r>
              <a:rPr lang="pl-PL" dirty="0" err="1" smtClean="0"/>
              <a:t>Member</a:t>
            </a:r>
            <a:r>
              <a:rPr lang="pl-PL" dirty="0" smtClean="0"/>
              <a:t> </a:t>
            </a:r>
            <a:r>
              <a:rPr lang="pl-PL" dirty="0" err="1" smtClean="0"/>
              <a:t>State</a:t>
            </a:r>
            <a:endParaRPr lang="en-GB" dirty="0"/>
          </a:p>
        </p:txBody>
      </p:sp>
      <p:sp>
        <p:nvSpPr>
          <p:cNvPr id="3" name="Symbol zastępczy zawartości 2"/>
          <p:cNvSpPr>
            <a:spLocks noGrp="1"/>
          </p:cNvSpPr>
          <p:nvPr>
            <p:ph idx="1"/>
          </p:nvPr>
        </p:nvSpPr>
        <p:spPr>
          <a:xfrm>
            <a:off x="1341120" y="1305604"/>
            <a:ext cx="9509760" cy="4127627"/>
          </a:xfrm>
        </p:spPr>
        <p:txBody>
          <a:bodyPr/>
          <a:lstStyle/>
          <a:p>
            <a:r>
              <a:rPr lang="pl-PL" dirty="0" err="1" smtClean="0"/>
              <a:t>Member</a:t>
            </a:r>
            <a:r>
              <a:rPr lang="pl-PL" dirty="0" smtClean="0"/>
              <a:t> </a:t>
            </a:r>
            <a:r>
              <a:rPr lang="pl-PL" dirty="0" err="1" smtClean="0"/>
              <a:t>State</a:t>
            </a:r>
            <a:r>
              <a:rPr lang="pl-PL" dirty="0" smtClean="0"/>
              <a:t> </a:t>
            </a:r>
            <a:r>
              <a:rPr lang="pl-PL" dirty="0" err="1" smtClean="0"/>
              <a:t>may</a:t>
            </a:r>
            <a:r>
              <a:rPr lang="pl-PL" dirty="0" smtClean="0"/>
              <a:t> </a:t>
            </a:r>
            <a:r>
              <a:rPr lang="pl-PL" dirty="0" err="1" smtClean="0"/>
              <a:t>either</a:t>
            </a:r>
            <a:r>
              <a:rPr lang="pl-PL" dirty="0" smtClean="0"/>
              <a:t> grant </a:t>
            </a:r>
            <a:r>
              <a:rPr lang="pl-PL" dirty="0" err="1" smtClean="0"/>
              <a:t>aid</a:t>
            </a:r>
            <a:r>
              <a:rPr lang="pl-PL" dirty="0" smtClean="0"/>
              <a:t> </a:t>
            </a:r>
            <a:r>
              <a:rPr lang="pl-PL" dirty="0" err="1" smtClean="0"/>
              <a:t>directly</a:t>
            </a:r>
            <a:r>
              <a:rPr lang="pl-PL" dirty="0" smtClean="0"/>
              <a:t> (</a:t>
            </a:r>
            <a:r>
              <a:rPr lang="pl-PL" dirty="0" err="1" smtClean="0"/>
              <a:t>e.g</a:t>
            </a:r>
            <a:r>
              <a:rPr lang="pl-PL" dirty="0" smtClean="0"/>
              <a:t>. as a </a:t>
            </a:r>
            <a:r>
              <a:rPr lang="pl-PL" dirty="0" err="1" smtClean="0"/>
              <a:t>contract</a:t>
            </a:r>
            <a:r>
              <a:rPr lang="pl-PL" dirty="0" smtClean="0"/>
              <a:t> </a:t>
            </a:r>
            <a:r>
              <a:rPr lang="pl-PL" dirty="0" err="1" smtClean="0"/>
              <a:t>entered</a:t>
            </a:r>
            <a:r>
              <a:rPr lang="pl-PL" dirty="0" smtClean="0"/>
              <a:t> </a:t>
            </a:r>
            <a:r>
              <a:rPr lang="pl-PL" dirty="0" err="1" smtClean="0"/>
              <a:t>into</a:t>
            </a:r>
            <a:r>
              <a:rPr lang="pl-PL" dirty="0" smtClean="0"/>
              <a:t> by a </a:t>
            </a:r>
            <a:r>
              <a:rPr lang="pl-PL" dirty="0" err="1" smtClean="0"/>
              <a:t>State</a:t>
            </a:r>
            <a:r>
              <a:rPr lang="pl-PL" dirty="0" smtClean="0"/>
              <a:t> </a:t>
            </a:r>
            <a:r>
              <a:rPr lang="pl-PL" dirty="0" err="1" smtClean="0"/>
              <a:t>Treasury</a:t>
            </a:r>
            <a:r>
              <a:rPr lang="pl-PL" dirty="0" smtClean="0"/>
              <a:t>) </a:t>
            </a:r>
            <a:r>
              <a:rPr lang="pl-PL" dirty="0" err="1" smtClean="0"/>
              <a:t>or</a:t>
            </a:r>
            <a:r>
              <a:rPr lang="pl-PL" dirty="0" smtClean="0"/>
              <a:t> </a:t>
            </a:r>
            <a:r>
              <a:rPr lang="pl-PL" dirty="0" err="1" smtClean="0"/>
              <a:t>through</a:t>
            </a:r>
            <a:r>
              <a:rPr lang="pl-PL" dirty="0" smtClean="0"/>
              <a:t> </a:t>
            </a:r>
            <a:r>
              <a:rPr lang="pl-PL" dirty="0" err="1" smtClean="0"/>
              <a:t>an</a:t>
            </a:r>
            <a:r>
              <a:rPr lang="pl-PL" dirty="0" smtClean="0"/>
              <a:t> </a:t>
            </a:r>
            <a:r>
              <a:rPr lang="pl-PL" dirty="0" err="1" smtClean="0"/>
              <a:t>intermediary</a:t>
            </a:r>
            <a:endParaRPr lang="pl-PL" dirty="0" smtClean="0"/>
          </a:p>
          <a:p>
            <a:r>
              <a:rPr lang="pl-PL" dirty="0" smtClean="0"/>
              <a:t>In </a:t>
            </a:r>
            <a:r>
              <a:rPr lang="pl-PL" dirty="0" err="1" smtClean="0"/>
              <a:t>principle</a:t>
            </a:r>
            <a:r>
              <a:rPr lang="pl-PL" dirty="0" smtClean="0"/>
              <a:t>, </a:t>
            </a:r>
            <a:r>
              <a:rPr lang="pl-PL" dirty="0" err="1" smtClean="0"/>
              <a:t>there</a:t>
            </a:r>
            <a:r>
              <a:rPr lang="pl-PL" dirty="0" smtClean="0"/>
              <a:t> </a:t>
            </a:r>
            <a:r>
              <a:rPr lang="pl-PL" dirty="0" err="1" smtClean="0"/>
              <a:t>is</a:t>
            </a:r>
            <a:r>
              <a:rPr lang="pl-PL" dirty="0" smtClean="0"/>
              <a:t> no </a:t>
            </a:r>
            <a:r>
              <a:rPr lang="pl-PL" dirty="0" err="1" smtClean="0"/>
              <a:t>distinction</a:t>
            </a:r>
            <a:r>
              <a:rPr lang="pl-PL" dirty="0" smtClean="0"/>
              <a:t> for the </a:t>
            </a:r>
            <a:r>
              <a:rPr lang="pl-PL" dirty="0" err="1" smtClean="0"/>
              <a:t>purposes</a:t>
            </a:r>
            <a:r>
              <a:rPr lang="pl-PL" dirty="0" smtClean="0"/>
              <a:t> of </a:t>
            </a:r>
            <a:r>
              <a:rPr lang="pl-PL" dirty="0" err="1" smtClean="0"/>
              <a:t>aid</a:t>
            </a:r>
            <a:r>
              <a:rPr lang="pl-PL" dirty="0" smtClean="0"/>
              <a:t> </a:t>
            </a:r>
            <a:r>
              <a:rPr lang="pl-PL" dirty="0" err="1" smtClean="0"/>
              <a:t>whether</a:t>
            </a:r>
            <a:r>
              <a:rPr lang="pl-PL" dirty="0" smtClean="0"/>
              <a:t> </a:t>
            </a:r>
            <a:r>
              <a:rPr lang="pl-PL" dirty="0" err="1" smtClean="0"/>
              <a:t>it</a:t>
            </a:r>
            <a:r>
              <a:rPr lang="pl-PL" dirty="0" smtClean="0"/>
              <a:t> </a:t>
            </a:r>
            <a:r>
              <a:rPr lang="pl-PL" dirty="0" err="1" smtClean="0"/>
              <a:t>has</a:t>
            </a:r>
            <a:r>
              <a:rPr lang="pl-PL" dirty="0" smtClean="0"/>
              <a:t> </a:t>
            </a:r>
            <a:r>
              <a:rPr lang="pl-PL" dirty="0" err="1" smtClean="0"/>
              <a:t>been</a:t>
            </a:r>
            <a:r>
              <a:rPr lang="pl-PL" dirty="0" smtClean="0"/>
              <a:t> </a:t>
            </a:r>
            <a:r>
              <a:rPr lang="pl-PL" dirty="0" err="1" smtClean="0"/>
              <a:t>granted</a:t>
            </a:r>
            <a:r>
              <a:rPr lang="pl-PL" dirty="0" smtClean="0"/>
              <a:t> </a:t>
            </a:r>
            <a:r>
              <a:rPr lang="pl-PL" dirty="0" err="1" smtClean="0"/>
              <a:t>directly</a:t>
            </a:r>
            <a:r>
              <a:rPr lang="pl-PL" dirty="0" smtClean="0"/>
              <a:t> </a:t>
            </a:r>
            <a:r>
              <a:rPr lang="pl-PL" dirty="0" err="1" smtClean="0"/>
              <a:t>or</a:t>
            </a:r>
            <a:r>
              <a:rPr lang="pl-PL" dirty="0" smtClean="0"/>
              <a:t> </a:t>
            </a:r>
            <a:r>
              <a:rPr lang="pl-PL" dirty="0" err="1" smtClean="0"/>
              <a:t>through</a:t>
            </a:r>
            <a:r>
              <a:rPr lang="pl-PL" dirty="0" smtClean="0"/>
              <a:t> </a:t>
            </a:r>
            <a:r>
              <a:rPr lang="pl-PL" dirty="0" err="1" smtClean="0"/>
              <a:t>an</a:t>
            </a:r>
            <a:r>
              <a:rPr lang="pl-PL" dirty="0" smtClean="0"/>
              <a:t> </a:t>
            </a:r>
            <a:r>
              <a:rPr lang="pl-PL" dirty="0" err="1" smtClean="0"/>
              <a:t>intermediary</a:t>
            </a:r>
            <a:r>
              <a:rPr lang="pl-PL" dirty="0" smtClean="0"/>
              <a:t> </a:t>
            </a:r>
          </a:p>
          <a:p>
            <a:r>
              <a:rPr lang="pl-PL" dirty="0" err="1" smtClean="0"/>
              <a:t>Similarly</a:t>
            </a:r>
            <a:r>
              <a:rPr lang="pl-PL" dirty="0" smtClean="0"/>
              <a:t>, the </a:t>
            </a:r>
            <a:r>
              <a:rPr lang="pl-PL" dirty="0" err="1" smtClean="0"/>
              <a:t>national</a:t>
            </a:r>
            <a:r>
              <a:rPr lang="pl-PL" dirty="0" smtClean="0"/>
              <a:t> </a:t>
            </a:r>
            <a:r>
              <a:rPr lang="pl-PL" dirty="0" err="1" smtClean="0"/>
              <a:t>legal</a:t>
            </a:r>
            <a:r>
              <a:rPr lang="pl-PL" dirty="0" smtClean="0"/>
              <a:t> status of the </a:t>
            </a:r>
            <a:r>
              <a:rPr lang="pl-PL" dirty="0" err="1" smtClean="0"/>
              <a:t>intermediary</a:t>
            </a:r>
            <a:r>
              <a:rPr lang="pl-PL" dirty="0" smtClean="0"/>
              <a:t> </a:t>
            </a:r>
            <a:r>
              <a:rPr lang="pl-PL" dirty="0" err="1" smtClean="0"/>
              <a:t>at</a:t>
            </a:r>
            <a:r>
              <a:rPr lang="pl-PL" dirty="0" smtClean="0"/>
              <a:t> </a:t>
            </a:r>
            <a:r>
              <a:rPr lang="pl-PL" dirty="0" err="1" smtClean="0"/>
              <a:t>issue</a:t>
            </a:r>
            <a:r>
              <a:rPr lang="pl-PL" dirty="0" smtClean="0"/>
              <a:t> (</a:t>
            </a:r>
            <a:r>
              <a:rPr lang="pl-PL" dirty="0" err="1" smtClean="0"/>
              <a:t>e.g</a:t>
            </a:r>
            <a:r>
              <a:rPr lang="pl-PL" dirty="0" smtClean="0"/>
              <a:t>. a </a:t>
            </a:r>
            <a:r>
              <a:rPr lang="pl-PL" dirty="0" err="1" smtClean="0"/>
              <a:t>company</a:t>
            </a:r>
            <a:r>
              <a:rPr lang="pl-PL" dirty="0"/>
              <a:t>)</a:t>
            </a:r>
            <a:r>
              <a:rPr lang="pl-PL" dirty="0" smtClean="0"/>
              <a:t> </a:t>
            </a:r>
            <a:r>
              <a:rPr lang="pl-PL" dirty="0" err="1" smtClean="0"/>
              <a:t>is</a:t>
            </a:r>
            <a:r>
              <a:rPr lang="pl-PL" dirty="0" smtClean="0"/>
              <a:t> </a:t>
            </a:r>
            <a:r>
              <a:rPr lang="pl-PL" dirty="0" err="1" smtClean="0"/>
              <a:t>irrelevant</a:t>
            </a:r>
            <a:endParaRPr lang="pl-PL" dirty="0"/>
          </a:p>
          <a:p>
            <a:r>
              <a:rPr lang="pl-PL" dirty="0" smtClean="0"/>
              <a:t>Public and </a:t>
            </a:r>
            <a:r>
              <a:rPr lang="pl-PL" dirty="0" err="1" smtClean="0"/>
              <a:t>private</a:t>
            </a:r>
            <a:r>
              <a:rPr lang="pl-PL" dirty="0" smtClean="0"/>
              <a:t> </a:t>
            </a:r>
            <a:r>
              <a:rPr lang="pl-PL" dirty="0" err="1" smtClean="0"/>
              <a:t>bodies</a:t>
            </a:r>
            <a:r>
              <a:rPr lang="pl-PL" dirty="0" smtClean="0"/>
              <a:t> </a:t>
            </a:r>
            <a:r>
              <a:rPr lang="pl-PL" dirty="0" err="1" smtClean="0"/>
              <a:t>may</a:t>
            </a:r>
            <a:r>
              <a:rPr lang="pl-PL" dirty="0" smtClean="0"/>
              <a:t> in </a:t>
            </a:r>
            <a:r>
              <a:rPr lang="pl-PL" dirty="0" err="1" smtClean="0"/>
              <a:t>fact</a:t>
            </a:r>
            <a:r>
              <a:rPr lang="pl-PL" dirty="0" smtClean="0"/>
              <a:t> grant </a:t>
            </a:r>
            <a:r>
              <a:rPr lang="pl-PL" dirty="0" err="1" smtClean="0"/>
              <a:t>aid</a:t>
            </a:r>
            <a:r>
              <a:rPr lang="pl-PL" dirty="0" smtClean="0"/>
              <a:t>, </a:t>
            </a:r>
            <a:r>
              <a:rPr lang="pl-PL" dirty="0" err="1" smtClean="0"/>
              <a:t>provided</a:t>
            </a:r>
            <a:r>
              <a:rPr lang="pl-PL" dirty="0" smtClean="0"/>
              <a:t> </a:t>
            </a:r>
            <a:r>
              <a:rPr lang="pl-PL" dirty="0" err="1" smtClean="0"/>
              <a:t>that</a:t>
            </a:r>
            <a:r>
              <a:rPr lang="pl-PL" dirty="0" smtClean="0"/>
              <a:t> </a:t>
            </a:r>
            <a:r>
              <a:rPr lang="pl-PL" dirty="0" err="1" smtClean="0"/>
              <a:t>conditions</a:t>
            </a:r>
            <a:r>
              <a:rPr lang="pl-PL" dirty="0" smtClean="0"/>
              <a:t> for imputability </a:t>
            </a:r>
            <a:r>
              <a:rPr lang="pl-PL" dirty="0" err="1" smtClean="0"/>
              <a:t>are</a:t>
            </a:r>
            <a:r>
              <a:rPr lang="pl-PL" dirty="0" smtClean="0"/>
              <a:t> met</a:t>
            </a:r>
            <a:endParaRPr lang="en-GB" dirty="0"/>
          </a:p>
        </p:txBody>
      </p:sp>
    </p:spTree>
    <p:extLst>
      <p:ext uri="{BB962C8B-B14F-4D97-AF65-F5344CB8AC3E}">
        <p14:creationId xmlns:p14="http://schemas.microsoft.com/office/powerpoint/2010/main" val="23770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665701"/>
          </a:xfrm>
        </p:spPr>
        <p:txBody>
          <a:bodyPr/>
          <a:lstStyle/>
          <a:p>
            <a:r>
              <a:rPr lang="pl-PL" dirty="0" err="1" smtClean="0"/>
              <a:t>Landmark</a:t>
            </a:r>
            <a:r>
              <a:rPr lang="pl-PL" dirty="0" smtClean="0"/>
              <a:t> </a:t>
            </a:r>
            <a:r>
              <a:rPr lang="pl-PL" dirty="0" err="1" smtClean="0"/>
              <a:t>case</a:t>
            </a:r>
            <a:r>
              <a:rPr lang="pl-PL" dirty="0" smtClean="0"/>
              <a:t> : </a:t>
            </a:r>
            <a:r>
              <a:rPr lang="pl-PL" i="1" dirty="0" err="1" smtClean="0"/>
              <a:t>Stardust</a:t>
            </a:r>
            <a:r>
              <a:rPr lang="pl-PL" i="1" dirty="0" smtClean="0"/>
              <a:t> Marine</a:t>
            </a:r>
            <a:endParaRPr lang="en-GB" i="1" dirty="0"/>
          </a:p>
        </p:txBody>
      </p:sp>
      <p:sp>
        <p:nvSpPr>
          <p:cNvPr id="3" name="Symbol zastępczy zawartości 2"/>
          <p:cNvSpPr>
            <a:spLocks noGrp="1"/>
          </p:cNvSpPr>
          <p:nvPr>
            <p:ph idx="1"/>
          </p:nvPr>
        </p:nvSpPr>
        <p:spPr>
          <a:xfrm>
            <a:off x="1341120" y="1381540"/>
            <a:ext cx="9509760" cy="4648040"/>
          </a:xfrm>
        </p:spPr>
        <p:txBody>
          <a:bodyPr/>
          <a:lstStyle/>
          <a:p>
            <a:r>
              <a:rPr lang="en-GB" dirty="0"/>
              <a:t>Judgment of the Court of 16 May 2002, case C-482/99 </a:t>
            </a:r>
            <a:r>
              <a:rPr lang="en-GB" i="1" dirty="0"/>
              <a:t>French Republic v Commission of the European Communities</a:t>
            </a:r>
            <a:r>
              <a:rPr lang="en-GB" dirty="0"/>
              <a:t>, ECLI:EU:C:2002:294, on aid granted to the French Republic to Stardust </a:t>
            </a:r>
            <a:r>
              <a:rPr lang="en-GB" dirty="0" smtClean="0"/>
              <a:t>Marine</a:t>
            </a:r>
            <a:endParaRPr lang="pl-PL" dirty="0" smtClean="0"/>
          </a:p>
          <a:p>
            <a:r>
              <a:rPr lang="pl-PL" dirty="0" smtClean="0"/>
              <a:t>„(…) </a:t>
            </a:r>
            <a:r>
              <a:rPr lang="en-GB" dirty="0" smtClean="0"/>
              <a:t>no </a:t>
            </a:r>
            <a:r>
              <a:rPr lang="en-GB" dirty="0"/>
              <a:t>distinction is to be drawn between cases where the aid is granted directly by the State and those where it is granted by public or private bodies which the State establishes or designates with a view to administering the aid, as EU law cannot permit the rules on State aid to be circumvented merely through the creation of autonomous institutions charged with allocating </a:t>
            </a:r>
            <a:r>
              <a:rPr lang="en-GB" dirty="0" smtClean="0"/>
              <a:t>aid</a:t>
            </a:r>
            <a:r>
              <a:rPr lang="pl-PL" dirty="0" smtClean="0"/>
              <a:t>.”</a:t>
            </a:r>
            <a:endParaRPr lang="en-GB" dirty="0"/>
          </a:p>
        </p:txBody>
      </p:sp>
    </p:spTree>
    <p:extLst>
      <p:ext uri="{BB962C8B-B14F-4D97-AF65-F5344CB8AC3E}">
        <p14:creationId xmlns:p14="http://schemas.microsoft.com/office/powerpoint/2010/main" val="3123295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1120" y="467360"/>
            <a:ext cx="9509760" cy="695518"/>
          </a:xfrm>
        </p:spPr>
        <p:txBody>
          <a:bodyPr/>
          <a:lstStyle/>
          <a:p>
            <a:r>
              <a:rPr lang="pl-PL" dirty="0" smtClean="0"/>
              <a:t>The </a:t>
            </a:r>
            <a:r>
              <a:rPr lang="pl-PL" i="1" dirty="0" err="1" smtClean="0"/>
              <a:t>Stardust</a:t>
            </a:r>
            <a:r>
              <a:rPr lang="pl-PL" i="1" dirty="0" smtClean="0"/>
              <a:t> Marine </a:t>
            </a:r>
            <a:r>
              <a:rPr lang="pl-PL" dirty="0" err="1" smtClean="0"/>
              <a:t>approach</a:t>
            </a:r>
            <a:endParaRPr lang="en-GB" dirty="0"/>
          </a:p>
        </p:txBody>
      </p:sp>
      <p:sp>
        <p:nvSpPr>
          <p:cNvPr id="3" name="Symbol zastępczy zawartości 2"/>
          <p:cNvSpPr>
            <a:spLocks noGrp="1"/>
          </p:cNvSpPr>
          <p:nvPr>
            <p:ph idx="1"/>
          </p:nvPr>
        </p:nvSpPr>
        <p:spPr>
          <a:xfrm>
            <a:off x="1341120" y="1434812"/>
            <a:ext cx="9509760" cy="4127627"/>
          </a:xfrm>
        </p:spPr>
        <p:txBody>
          <a:bodyPr/>
          <a:lstStyle/>
          <a:p>
            <a:r>
              <a:rPr lang="pl-PL" dirty="0" smtClean="0"/>
              <a:t>The </a:t>
            </a:r>
            <a:r>
              <a:rPr lang="pl-PL" dirty="0" err="1" smtClean="0"/>
              <a:t>mere</a:t>
            </a:r>
            <a:r>
              <a:rPr lang="pl-PL" dirty="0" smtClean="0"/>
              <a:t> </a:t>
            </a:r>
            <a:r>
              <a:rPr lang="pl-PL" dirty="0" err="1" smtClean="0"/>
              <a:t>fact</a:t>
            </a:r>
            <a:r>
              <a:rPr lang="pl-PL" dirty="0" smtClean="0"/>
              <a:t> </a:t>
            </a:r>
            <a:r>
              <a:rPr lang="pl-PL" dirty="0" err="1" smtClean="0"/>
              <a:t>that</a:t>
            </a:r>
            <a:r>
              <a:rPr lang="pl-PL" dirty="0" smtClean="0"/>
              <a:t> </a:t>
            </a:r>
            <a:r>
              <a:rPr lang="pl-PL" dirty="0" err="1" smtClean="0"/>
              <a:t>an</a:t>
            </a:r>
            <a:r>
              <a:rPr lang="pl-PL" dirty="0" smtClean="0"/>
              <a:t> </a:t>
            </a:r>
            <a:r>
              <a:rPr lang="pl-PL" dirty="0" err="1" smtClean="0"/>
              <a:t>intermediary</a:t>
            </a:r>
            <a:r>
              <a:rPr lang="pl-PL" dirty="0" smtClean="0"/>
              <a:t> </a:t>
            </a:r>
            <a:r>
              <a:rPr lang="pl-PL" dirty="0" err="1" smtClean="0"/>
              <a:t>is</a:t>
            </a:r>
            <a:r>
              <a:rPr lang="pl-PL" dirty="0" smtClean="0"/>
              <a:t> a public </a:t>
            </a:r>
            <a:r>
              <a:rPr lang="pl-PL" dirty="0" err="1" smtClean="0"/>
              <a:t>undertaking</a:t>
            </a:r>
            <a:r>
              <a:rPr lang="pl-PL" dirty="0" smtClean="0"/>
              <a:t> </a:t>
            </a:r>
            <a:r>
              <a:rPr lang="pl-PL" dirty="0" err="1" smtClean="0"/>
              <a:t>is</a:t>
            </a:r>
            <a:r>
              <a:rPr lang="pl-PL" dirty="0" smtClean="0"/>
              <a:t> </a:t>
            </a:r>
            <a:r>
              <a:rPr lang="pl-PL" dirty="0" err="1" smtClean="0"/>
              <a:t>insufficient</a:t>
            </a:r>
            <a:r>
              <a:rPr lang="pl-PL" dirty="0" smtClean="0"/>
              <a:t> as </a:t>
            </a:r>
            <a:r>
              <a:rPr lang="pl-PL" dirty="0" err="1" smtClean="0"/>
              <a:t>evidence</a:t>
            </a:r>
            <a:r>
              <a:rPr lang="pl-PL" dirty="0" smtClean="0"/>
              <a:t> of imputability</a:t>
            </a:r>
          </a:p>
          <a:p>
            <a:r>
              <a:rPr lang="pl-PL" dirty="0" err="1" smtClean="0"/>
              <a:t>Rather</a:t>
            </a:r>
            <a:r>
              <a:rPr lang="pl-PL" dirty="0" smtClean="0"/>
              <a:t>, the Court </a:t>
            </a:r>
            <a:r>
              <a:rPr lang="pl-PL" dirty="0" err="1" smtClean="0"/>
              <a:t>requires</a:t>
            </a:r>
            <a:r>
              <a:rPr lang="pl-PL" dirty="0" smtClean="0"/>
              <a:t> the </a:t>
            </a:r>
            <a:r>
              <a:rPr lang="pl-PL" dirty="0" err="1" smtClean="0"/>
              <a:t>Commission</a:t>
            </a:r>
            <a:r>
              <a:rPr lang="pl-PL" dirty="0" smtClean="0"/>
              <a:t> to </a:t>
            </a:r>
            <a:r>
              <a:rPr lang="pl-PL" dirty="0" err="1" smtClean="0"/>
              <a:t>consider</a:t>
            </a:r>
            <a:r>
              <a:rPr lang="pl-PL" dirty="0" smtClean="0"/>
              <a:t> the </a:t>
            </a:r>
            <a:r>
              <a:rPr lang="pl-PL" dirty="0" err="1" smtClean="0"/>
              <a:t>entirety</a:t>
            </a:r>
            <a:r>
              <a:rPr lang="pl-PL" dirty="0" smtClean="0"/>
              <a:t> of </a:t>
            </a:r>
            <a:r>
              <a:rPr lang="pl-PL" dirty="0" err="1" smtClean="0"/>
              <a:t>facts</a:t>
            </a:r>
            <a:r>
              <a:rPr lang="pl-PL" dirty="0" smtClean="0"/>
              <a:t> as to the link of </a:t>
            </a:r>
            <a:r>
              <a:rPr lang="pl-PL" dirty="0" err="1" smtClean="0"/>
              <a:t>an</a:t>
            </a:r>
            <a:r>
              <a:rPr lang="pl-PL" dirty="0" smtClean="0"/>
              <a:t> </a:t>
            </a:r>
            <a:r>
              <a:rPr lang="pl-PL" dirty="0" err="1" smtClean="0"/>
              <a:t>intermediary</a:t>
            </a:r>
            <a:r>
              <a:rPr lang="pl-PL" dirty="0" smtClean="0"/>
              <a:t> to a </a:t>
            </a:r>
            <a:r>
              <a:rPr lang="pl-PL" dirty="0" err="1" smtClean="0"/>
              <a:t>State</a:t>
            </a:r>
            <a:endParaRPr lang="pl-PL" dirty="0" smtClean="0"/>
          </a:p>
          <a:p>
            <a:r>
              <a:rPr lang="en-GB" dirty="0"/>
              <a:t>the actual demonstration of  Member State involvement, according to the Court, would not be </a:t>
            </a:r>
            <a:r>
              <a:rPr lang="en-GB" dirty="0" smtClean="0"/>
              <a:t>necessary</a:t>
            </a:r>
            <a:r>
              <a:rPr lang="pl-PL" dirty="0" smtClean="0"/>
              <a:t> (</a:t>
            </a:r>
            <a:r>
              <a:rPr lang="pl-PL" dirty="0" err="1" smtClean="0"/>
              <a:t>although</a:t>
            </a:r>
            <a:r>
              <a:rPr lang="pl-PL" dirty="0" smtClean="0"/>
              <a:t> </a:t>
            </a:r>
            <a:r>
              <a:rPr lang="pl-PL" dirty="0" err="1" smtClean="0"/>
              <a:t>would</a:t>
            </a:r>
            <a:r>
              <a:rPr lang="pl-PL" dirty="0" smtClean="0"/>
              <a:t> be </a:t>
            </a:r>
            <a:r>
              <a:rPr lang="pl-PL" dirty="0" err="1" smtClean="0"/>
              <a:t>decisive</a:t>
            </a:r>
            <a:r>
              <a:rPr lang="pl-PL" dirty="0" smtClean="0"/>
              <a:t> </a:t>
            </a:r>
            <a:r>
              <a:rPr lang="pl-PL" dirty="0" err="1" smtClean="0"/>
              <a:t>if</a:t>
            </a:r>
            <a:r>
              <a:rPr lang="pl-PL" dirty="0" smtClean="0"/>
              <a:t> </a:t>
            </a:r>
            <a:r>
              <a:rPr lang="pl-PL" dirty="0" err="1" smtClean="0"/>
              <a:t>such</a:t>
            </a:r>
            <a:r>
              <a:rPr lang="pl-PL" dirty="0" smtClean="0"/>
              <a:t> a „smoking </a:t>
            </a:r>
            <a:r>
              <a:rPr lang="pl-PL" dirty="0" err="1" smtClean="0"/>
              <a:t>gun</a:t>
            </a:r>
            <a:r>
              <a:rPr lang="pl-PL" dirty="0" smtClean="0"/>
              <a:t>” </a:t>
            </a:r>
            <a:r>
              <a:rPr lang="pl-PL" dirty="0" err="1" smtClean="0"/>
              <a:t>were</a:t>
            </a:r>
            <a:r>
              <a:rPr lang="pl-PL" dirty="0" smtClean="0"/>
              <a:t> to be </a:t>
            </a:r>
            <a:r>
              <a:rPr lang="pl-PL" dirty="0" err="1" smtClean="0"/>
              <a:t>found</a:t>
            </a:r>
            <a:r>
              <a:rPr lang="pl-PL" dirty="0" smtClean="0"/>
              <a:t>)</a:t>
            </a:r>
          </a:p>
          <a:p>
            <a:r>
              <a:rPr lang="pl-PL" dirty="0" smtClean="0"/>
              <a:t>The Court </a:t>
            </a:r>
            <a:r>
              <a:rPr lang="pl-PL" dirty="0" err="1" smtClean="0"/>
              <a:t>introduced</a:t>
            </a:r>
            <a:r>
              <a:rPr lang="pl-PL" dirty="0" smtClean="0"/>
              <a:t> a set of non-</a:t>
            </a:r>
            <a:r>
              <a:rPr lang="pl-PL" dirty="0" err="1" smtClean="0"/>
              <a:t>exhaustive</a:t>
            </a:r>
            <a:r>
              <a:rPr lang="pl-PL" dirty="0" smtClean="0"/>
              <a:t> </a:t>
            </a:r>
            <a:r>
              <a:rPr lang="pl-PL" dirty="0" err="1" smtClean="0"/>
              <a:t>criteria</a:t>
            </a:r>
            <a:r>
              <a:rPr lang="pl-PL" dirty="0" smtClean="0"/>
              <a:t> for </a:t>
            </a:r>
            <a:r>
              <a:rPr lang="pl-PL" dirty="0" err="1" smtClean="0"/>
              <a:t>assessing</a:t>
            </a:r>
            <a:r>
              <a:rPr lang="pl-PL" dirty="0" smtClean="0"/>
              <a:t> imputability</a:t>
            </a:r>
          </a:p>
          <a:p>
            <a:endParaRPr lang="en-GB" dirty="0"/>
          </a:p>
        </p:txBody>
      </p:sp>
    </p:spTree>
    <p:extLst>
      <p:ext uri="{BB962C8B-B14F-4D97-AF65-F5344CB8AC3E}">
        <p14:creationId xmlns:p14="http://schemas.microsoft.com/office/powerpoint/2010/main" val="154746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lefon służbowy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lefon służbowy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fon służbowy">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505542-BCEF-47F2-90D3-D407C4B4B1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z ciemnobłękitnymi paskami (panoramiczna)</Template>
  <TotalTime>133</TotalTime>
  <Words>1489</Words>
  <Application>Microsoft Office PowerPoint</Application>
  <PresentationFormat>Panoramiczny</PresentationFormat>
  <Paragraphs>66</Paragraphs>
  <Slides>14</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14</vt:i4>
      </vt:variant>
    </vt:vector>
  </HeadingPairs>
  <TitlesOfParts>
    <vt:vector size="17" baseType="lpstr">
      <vt:lpstr>Arial</vt:lpstr>
      <vt:lpstr>Calibri</vt:lpstr>
      <vt:lpstr>Banded Design Teal 16x9</vt:lpstr>
      <vt:lpstr>IMPUTABILITY TO A MEMBER STATE</vt:lpstr>
      <vt:lpstr>107(1) TFEU</vt:lpstr>
      <vt:lpstr>Measures not granted by Member States</vt:lpstr>
      <vt:lpstr>a „Member State” for the purposes of Article 107(1) TFEU</vt:lpstr>
      <vt:lpstr>a „Member State” for the purposes of Article 107(1) TFEU</vt:lpstr>
      <vt:lpstr>Exception: a doctrine of sufficiently autonomous entities</vt:lpstr>
      <vt:lpstr>The grant of State aid by a Member State</vt:lpstr>
      <vt:lpstr>Landmark case : Stardust Marine</vt:lpstr>
      <vt:lpstr>The Stardust Marine approach</vt:lpstr>
      <vt:lpstr>The Stardust Marine criteria</vt:lpstr>
      <vt:lpstr>The Stardust Marine criteria</vt:lpstr>
      <vt:lpstr>Fraud and imputability</vt:lpstr>
      <vt:lpstr>Imputability and minimum standards</vt:lpstr>
      <vt:lpstr>Imputability and specific enactments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IMPUTABILITY TO A MEMBER STATE</dc:title>
  <dc:creator>Łukasz Stępkowski</dc:creator>
  <cp:keywords/>
  <cp:lastModifiedBy>Łukasz Stępkowski</cp:lastModifiedBy>
  <cp:revision>14</cp:revision>
  <dcterms:created xsi:type="dcterms:W3CDTF">2016-11-07T22:16:13Z</dcterms:created>
  <dcterms:modified xsi:type="dcterms:W3CDTF">2016-11-08T00:30:12Z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