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gif" ContentType="image/gif"/>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Lst>
  <p:notesMasterIdLst>
    <p:notesMasterId r:id="rId80"/>
  </p:notesMasterIdLst>
  <p:sldIdLst>
    <p:sldId id="573" r:id="rId2"/>
    <p:sldId id="846" r:id="rId3"/>
    <p:sldId id="905" r:id="rId4"/>
    <p:sldId id="906" r:id="rId5"/>
    <p:sldId id="1036" r:id="rId6"/>
    <p:sldId id="1106" r:id="rId7"/>
    <p:sldId id="1037" r:id="rId8"/>
    <p:sldId id="878" r:id="rId9"/>
    <p:sldId id="862" r:id="rId10"/>
    <p:sldId id="866" r:id="rId11"/>
    <p:sldId id="882" r:id="rId12"/>
    <p:sldId id="887" r:id="rId13"/>
    <p:sldId id="883" r:id="rId14"/>
    <p:sldId id="1058" r:id="rId15"/>
    <p:sldId id="1091" r:id="rId16"/>
    <p:sldId id="1090" r:id="rId17"/>
    <p:sldId id="1073" r:id="rId18"/>
    <p:sldId id="1059" r:id="rId19"/>
    <p:sldId id="1074" r:id="rId20"/>
    <p:sldId id="1060" r:id="rId21"/>
    <p:sldId id="1092" r:id="rId22"/>
    <p:sldId id="1075" r:id="rId23"/>
    <p:sldId id="886" r:id="rId24"/>
    <p:sldId id="1066" r:id="rId25"/>
    <p:sldId id="1094" r:id="rId26"/>
    <p:sldId id="1095" r:id="rId27"/>
    <p:sldId id="1093" r:id="rId28"/>
    <p:sldId id="891" r:id="rId29"/>
    <p:sldId id="892" r:id="rId30"/>
    <p:sldId id="1077" r:id="rId31"/>
    <p:sldId id="1061" r:id="rId32"/>
    <p:sldId id="901" r:id="rId33"/>
    <p:sldId id="896" r:id="rId34"/>
    <p:sldId id="1096" r:id="rId35"/>
    <p:sldId id="894" r:id="rId36"/>
    <p:sldId id="903" r:id="rId37"/>
    <p:sldId id="917" r:id="rId38"/>
    <p:sldId id="907" r:id="rId39"/>
    <p:sldId id="908" r:id="rId40"/>
    <p:sldId id="909" r:id="rId41"/>
    <p:sldId id="910" r:id="rId42"/>
    <p:sldId id="1068" r:id="rId43"/>
    <p:sldId id="915" r:id="rId44"/>
    <p:sldId id="1080" r:id="rId45"/>
    <p:sldId id="1062" r:id="rId46"/>
    <p:sldId id="1063" r:id="rId47"/>
    <p:sldId id="919" r:id="rId48"/>
    <p:sldId id="1081" r:id="rId49"/>
    <p:sldId id="1082" r:id="rId50"/>
    <p:sldId id="1099" r:id="rId51"/>
    <p:sldId id="1119" r:id="rId52"/>
    <p:sldId id="1120" r:id="rId53"/>
    <p:sldId id="1121" r:id="rId54"/>
    <p:sldId id="1097" r:id="rId55"/>
    <p:sldId id="1098" r:id="rId56"/>
    <p:sldId id="1083" r:id="rId57"/>
    <p:sldId id="1100" r:id="rId58"/>
    <p:sldId id="1101" r:id="rId59"/>
    <p:sldId id="1102" r:id="rId60"/>
    <p:sldId id="1103" r:id="rId61"/>
    <p:sldId id="1104" r:id="rId62"/>
    <p:sldId id="1105" r:id="rId63"/>
    <p:sldId id="1084" r:id="rId64"/>
    <p:sldId id="1085" r:id="rId65"/>
    <p:sldId id="1086" r:id="rId66"/>
    <p:sldId id="1087" r:id="rId67"/>
    <p:sldId id="1088" r:id="rId68"/>
    <p:sldId id="920" r:id="rId69"/>
    <p:sldId id="1107" r:id="rId70"/>
    <p:sldId id="1108" r:id="rId71"/>
    <p:sldId id="1109" r:id="rId72"/>
    <p:sldId id="1110" r:id="rId73"/>
    <p:sldId id="1112" r:id="rId74"/>
    <p:sldId id="1111" r:id="rId75"/>
    <p:sldId id="1113" r:id="rId76"/>
    <p:sldId id="1114" r:id="rId77"/>
    <p:sldId id="1115" r:id="rId78"/>
    <p:sldId id="1116" r:id="rId79"/>
  </p:sldIdLst>
  <p:sldSz cx="9144000" cy="6858000" type="screen4x3"/>
  <p:notesSz cx="6858000" cy="9144000"/>
  <p:defaultTextStyle>
    <a:defPPr>
      <a:defRPr lang="pl-P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Animation="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76" autoAdjust="0"/>
    <p:restoredTop sz="94534" autoAdjust="0"/>
  </p:normalViewPr>
  <p:slideViewPr>
    <p:cSldViewPr>
      <p:cViewPr varScale="1">
        <p:scale>
          <a:sx n="95" d="100"/>
          <a:sy n="95" d="100"/>
        </p:scale>
        <p:origin x="-1768" y="-112"/>
      </p:cViewPr>
      <p:guideLst>
        <p:guide orient="horz" pos="2160"/>
        <p:guide pos="2880"/>
      </p:guideLst>
    </p:cSldViewPr>
  </p:slideViewPr>
  <p:outlineViewPr>
    <p:cViewPr>
      <p:scale>
        <a:sx n="33" d="100"/>
        <a:sy n="33" d="100"/>
      </p:scale>
      <p:origin x="60" y="5628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80" Type="http://schemas.openxmlformats.org/officeDocument/2006/relationships/notesMaster" Target="notesMasters/notesMaster1.xml"/><Relationship Id="rId81" Type="http://schemas.openxmlformats.org/officeDocument/2006/relationships/printerSettings" Target="printerSettings/printerSettings1.bin"/><Relationship Id="rId82" Type="http://schemas.openxmlformats.org/officeDocument/2006/relationships/presProps" Target="presProps.xml"/><Relationship Id="rId83" Type="http://schemas.openxmlformats.org/officeDocument/2006/relationships/viewProps" Target="viewProps.xml"/><Relationship Id="rId84" Type="http://schemas.openxmlformats.org/officeDocument/2006/relationships/theme" Target="theme/theme1.xml"/><Relationship Id="rId85" Type="http://schemas.openxmlformats.org/officeDocument/2006/relationships/tableStyles" Target="tableStyles.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C3312972-1681-41EE-80FE-1FEA2CC88389}" type="datetimeFigureOut">
              <a:rPr lang="pl-PL"/>
              <a:pPr>
                <a:defRPr/>
              </a:pPr>
              <a:t>13.04.17</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pl-PL" noProof="0"/>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noProof="0" smtClean="0"/>
              <a:t>Kliknij, aby edytować style wzorca tekstu</a:t>
            </a:r>
          </a:p>
          <a:p>
            <a:pPr lvl="1"/>
            <a:r>
              <a:rPr lang="pl-PL" noProof="0" smtClean="0"/>
              <a:t>Drugi poziom</a:t>
            </a:r>
          </a:p>
          <a:p>
            <a:pPr lvl="2"/>
            <a:r>
              <a:rPr lang="pl-PL" noProof="0" smtClean="0"/>
              <a:t>Trzeci poziom</a:t>
            </a:r>
          </a:p>
          <a:p>
            <a:pPr lvl="3"/>
            <a:r>
              <a:rPr lang="pl-PL" noProof="0" smtClean="0"/>
              <a:t>Czwarty poziom</a:t>
            </a:r>
          </a:p>
          <a:p>
            <a:pPr lvl="4"/>
            <a:r>
              <a:rPr lang="pl-PL" noProof="0" smtClean="0"/>
              <a:t>Piąty poziom</a:t>
            </a:r>
            <a:endParaRPr lang="pl-PL" noProof="0"/>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64DDA472-4083-48C4-8C43-D40F97CCD845}" type="slidenum">
              <a:rPr lang="pl-PL"/>
              <a:pPr>
                <a:defRPr/>
              </a:pPr>
              <a:t>‹nr›</a:t>
            </a:fld>
            <a:endParaRPr lang="pl-PL"/>
          </a:p>
        </p:txBody>
      </p:sp>
    </p:spTree>
    <p:extLst>
      <p:ext uri="{BB962C8B-B14F-4D97-AF65-F5344CB8AC3E}">
        <p14:creationId xmlns:p14="http://schemas.microsoft.com/office/powerpoint/2010/main" val="5682789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8.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0.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1.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2.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3.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4.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5.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7.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8.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9.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0.xml"/></Relationships>
</file>

<file path=ppt/notesSlides/_rels/notesSlide6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1.xml"/></Relationships>
</file>

<file path=ppt/notesSlides/_rels/notesSlide6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2.xml"/></Relationships>
</file>

<file path=ppt/notesSlides/_rels/notesSlide6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3.xml"/></Relationships>
</file>

<file path=ppt/notesSlides/_rels/notesSlide6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4.xml"/></Relationships>
</file>

<file path=ppt/notesSlides/_rels/notesSlide6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5.xml"/></Relationships>
</file>

<file path=ppt/notesSlides/_rels/notesSlide6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7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7.xml"/></Relationships>
</file>

<file path=ppt/notesSlides/_rels/notesSlide7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3</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17</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18</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19</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20</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21</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22</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23</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24</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25</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26</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4</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27</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28</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29</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30</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31</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32</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33</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34</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35</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36</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10</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37</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38</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39</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40</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41</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42</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43</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44</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45</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46</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11</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47</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48</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49</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50</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51</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52</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53</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54</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55</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56</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12</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57</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58</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59</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60</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61</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62</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63</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64</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65</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66</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13</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67</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68</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69</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70</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71</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72</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73</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74</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75</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76</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14</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77</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78</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15</a:t>
            </a:fld>
            <a:endParaRPr lang="pl-PL"/>
          </a:p>
        </p:txBody>
      </p:sp>
    </p:spTree>
    <p:extLst>
      <p:ext uri="{BB962C8B-B14F-4D97-AF65-F5344CB8AC3E}">
        <p14:creationId xmlns:p14="http://schemas.microsoft.com/office/powerpoint/2010/main" val="916515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64DDA472-4083-48C4-8C43-D40F97CCD845}" type="slidenum">
              <a:rPr lang="pl-PL" smtClean="0"/>
              <a:pPr>
                <a:defRPr/>
              </a:pPr>
              <a:t>16</a:t>
            </a:fld>
            <a:endParaRPr lang="pl-PL"/>
          </a:p>
        </p:txBody>
      </p:sp>
    </p:spTree>
    <p:extLst>
      <p:ext uri="{BB962C8B-B14F-4D97-AF65-F5344CB8AC3E}">
        <p14:creationId xmlns:p14="http://schemas.microsoft.com/office/powerpoint/2010/main" val="916515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en-US" dirty="0"/>
          </a:p>
        </p:txBody>
      </p:sp>
      <p:sp>
        <p:nvSpPr>
          <p:cNvPr id="4" name="Date Placeholder 3"/>
          <p:cNvSpPr>
            <a:spLocks noGrp="1"/>
          </p:cNvSpPr>
          <p:nvPr>
            <p:ph type="dt" sz="half" idx="10"/>
          </p:nvPr>
        </p:nvSpPr>
        <p:spPr/>
        <p:txBody>
          <a:bodyPr/>
          <a:lstStyle/>
          <a:p>
            <a:pPr>
              <a:defRPr/>
            </a:pPr>
            <a:fld id="{2A2D032B-25A7-41BE-B667-056E56BF9B13}" type="datetime1">
              <a:rPr lang="pl-PL" smtClean="0"/>
              <a:pPr>
                <a:defRPr/>
              </a:pPr>
              <a:t>13.04.17</a:t>
            </a:fld>
            <a:endParaRPr lang="pl-PL"/>
          </a:p>
        </p:txBody>
      </p:sp>
      <p:sp>
        <p:nvSpPr>
          <p:cNvPr id="5" name="Footer Placeholder 4"/>
          <p:cNvSpPr>
            <a:spLocks noGrp="1"/>
          </p:cNvSpPr>
          <p:nvPr>
            <p:ph type="ftr" sz="quarter" idx="11"/>
          </p:nvPr>
        </p:nvSpPr>
        <p:spPr/>
        <p:txBody>
          <a:bodyPr/>
          <a:lstStyle/>
          <a:p>
            <a:pPr>
              <a:defRPr/>
            </a:pPr>
            <a:endParaRPr lang="pl-PL"/>
          </a:p>
        </p:txBody>
      </p:sp>
      <p:sp>
        <p:nvSpPr>
          <p:cNvPr id="6" name="Slide Number Placeholder 5"/>
          <p:cNvSpPr>
            <a:spLocks noGrp="1"/>
          </p:cNvSpPr>
          <p:nvPr>
            <p:ph type="sldNum" sz="quarter" idx="12"/>
          </p:nvPr>
        </p:nvSpPr>
        <p:spPr/>
        <p:txBody>
          <a:bodyPr/>
          <a:lstStyle/>
          <a:p>
            <a:pPr>
              <a:defRPr/>
            </a:pPr>
            <a:fld id="{226B129B-DC4E-40B9-8D63-4D9231E25984}" type="slidenum">
              <a:rPr lang="pl-PL" smtClean="0"/>
              <a:pPr>
                <a:defRPr/>
              </a:pPr>
              <a:t>‹nr›</a:t>
            </a:fld>
            <a:endParaRPr lang="pl-PL"/>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pl-PL" smtClean="0"/>
              <a:t>Kliknij, aby edyt. styl wz. tyt.</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2" grpId="0" autoUpdateAnimBg="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 styl wz. tyt.</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Date Placeholder 3"/>
          <p:cNvSpPr>
            <a:spLocks noGrp="1"/>
          </p:cNvSpPr>
          <p:nvPr>
            <p:ph type="dt" sz="half" idx="10"/>
          </p:nvPr>
        </p:nvSpPr>
        <p:spPr/>
        <p:txBody>
          <a:bodyPr/>
          <a:lstStyle/>
          <a:p>
            <a:pPr>
              <a:defRPr/>
            </a:pPr>
            <a:fld id="{5D4AE6A8-EB93-4774-B0FB-DAE2A3D87821}" type="datetime1">
              <a:rPr lang="pl-PL" smtClean="0"/>
              <a:pPr>
                <a:defRPr/>
              </a:pPr>
              <a:t>13.04.17</a:t>
            </a:fld>
            <a:endParaRPr lang="pl-PL"/>
          </a:p>
        </p:txBody>
      </p:sp>
      <p:sp>
        <p:nvSpPr>
          <p:cNvPr id="5" name="Footer Placeholder 4"/>
          <p:cNvSpPr>
            <a:spLocks noGrp="1"/>
          </p:cNvSpPr>
          <p:nvPr>
            <p:ph type="ftr" sz="quarter" idx="11"/>
          </p:nvPr>
        </p:nvSpPr>
        <p:spPr/>
        <p:txBody>
          <a:bodyPr/>
          <a:lstStyle/>
          <a:p>
            <a:pPr>
              <a:defRPr/>
            </a:pPr>
            <a:endParaRPr lang="pl-PL"/>
          </a:p>
        </p:txBody>
      </p:sp>
      <p:sp>
        <p:nvSpPr>
          <p:cNvPr id="6" name="Slide Number Placeholder 5"/>
          <p:cNvSpPr>
            <a:spLocks noGrp="1"/>
          </p:cNvSpPr>
          <p:nvPr>
            <p:ph type="sldNum" sz="quarter" idx="12"/>
          </p:nvPr>
        </p:nvSpPr>
        <p:spPr/>
        <p:txBody>
          <a:bodyPr/>
          <a:lstStyle/>
          <a:p>
            <a:pPr>
              <a:defRPr/>
            </a:pPr>
            <a:fld id="{496D75EE-2667-4F47-AE2F-8EF175C04B81}" type="slidenum">
              <a:rPr lang="pl-PL" smtClean="0"/>
              <a:pPr>
                <a:defRPr/>
              </a:pPr>
              <a:t>‹nr›</a:t>
            </a:fld>
            <a:endParaRPr lang="pl-PL"/>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pl-PL" smtClean="0"/>
              <a:t>Kliknij, aby edyt. styl wz. tyt.</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pPr>
              <a:defRPr/>
            </a:pPr>
            <a:fld id="{13C8B4E8-1804-434E-B548-8147189E6F20}" type="datetime1">
              <a:rPr lang="pl-PL" smtClean="0"/>
              <a:pPr>
                <a:defRPr/>
              </a:pPr>
              <a:t>13.04.17</a:t>
            </a:fld>
            <a:endParaRPr lang="pl-PL"/>
          </a:p>
        </p:txBody>
      </p:sp>
      <p:sp>
        <p:nvSpPr>
          <p:cNvPr id="5" name="Footer Placeholder 4"/>
          <p:cNvSpPr>
            <a:spLocks noGrp="1"/>
          </p:cNvSpPr>
          <p:nvPr>
            <p:ph type="ftr" sz="quarter" idx="11"/>
          </p:nvPr>
        </p:nvSpPr>
        <p:spPr/>
        <p:txBody>
          <a:bodyPr/>
          <a:lstStyle/>
          <a:p>
            <a:pPr>
              <a:defRPr/>
            </a:pPr>
            <a:endParaRPr lang="pl-PL"/>
          </a:p>
        </p:txBody>
      </p:sp>
      <p:sp>
        <p:nvSpPr>
          <p:cNvPr id="6" name="Slide Number Placeholder 5"/>
          <p:cNvSpPr>
            <a:spLocks noGrp="1"/>
          </p:cNvSpPr>
          <p:nvPr>
            <p:ph type="sldNum" sz="quarter" idx="12"/>
          </p:nvPr>
        </p:nvSpPr>
        <p:spPr/>
        <p:txBody>
          <a:bodyPr/>
          <a:lstStyle/>
          <a:p>
            <a:pPr>
              <a:defRPr/>
            </a:pPr>
            <a:fld id="{987C944C-FD8F-4407-B0DA-50980649DA27}" type="slidenum">
              <a:rPr lang="pl-PL" smtClean="0"/>
              <a:pPr>
                <a:defRPr/>
              </a:pPr>
              <a:t>‹nr›</a:t>
            </a:fld>
            <a:endParaRPr lang="pl-PL"/>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fld id="{55D2FC4C-076D-4A5C-95AD-1BA2463EF768}" type="datetime1">
              <a:rPr lang="pl-PL" smtClean="0"/>
              <a:pPr>
                <a:defRPr/>
              </a:pPr>
              <a:t>13.04.17</a:t>
            </a:fld>
            <a:endParaRPr lang="pl-PL"/>
          </a:p>
        </p:txBody>
      </p:sp>
      <p:sp>
        <p:nvSpPr>
          <p:cNvPr id="5" name="Footer Placeholder 4"/>
          <p:cNvSpPr>
            <a:spLocks noGrp="1"/>
          </p:cNvSpPr>
          <p:nvPr>
            <p:ph type="ftr" sz="quarter" idx="11"/>
          </p:nvPr>
        </p:nvSpPr>
        <p:spPr/>
        <p:txBody>
          <a:bodyPr/>
          <a:lstStyle/>
          <a:p>
            <a:pPr>
              <a:defRPr/>
            </a:pPr>
            <a:endParaRPr lang="pl-PL"/>
          </a:p>
        </p:txBody>
      </p:sp>
      <p:sp>
        <p:nvSpPr>
          <p:cNvPr id="6" name="Slide Number Placeholder 5"/>
          <p:cNvSpPr>
            <a:spLocks noGrp="1"/>
          </p:cNvSpPr>
          <p:nvPr>
            <p:ph type="sldNum" sz="quarter" idx="12"/>
          </p:nvPr>
        </p:nvSpPr>
        <p:spPr/>
        <p:txBody>
          <a:bodyPr/>
          <a:lstStyle/>
          <a:p>
            <a:pPr>
              <a:defRPr/>
            </a:pPr>
            <a:fld id="{4BC7708D-657D-430E-911C-26B8026F7D3E}" type="slidenum">
              <a:rPr lang="pl-PL" smtClean="0"/>
              <a:pPr>
                <a:defRPr/>
              </a:pPr>
              <a:t>‹nr›</a:t>
            </a:fld>
            <a:endParaRPr lang="pl-PL"/>
          </a:p>
        </p:txBody>
      </p:sp>
      <p:sp>
        <p:nvSpPr>
          <p:cNvPr id="8" name="Title 7"/>
          <p:cNvSpPr>
            <a:spLocks noGrp="1"/>
          </p:cNvSpPr>
          <p:nvPr>
            <p:ph type="title"/>
          </p:nvPr>
        </p:nvSpPr>
        <p:spPr/>
        <p:txBody>
          <a:bodyPr/>
          <a:lstStyle/>
          <a:p>
            <a:r>
              <a:rPr lang="pl-PL" smtClean="0"/>
              <a:t>Kliknij, aby edyt. styl wz. tyt.</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pl-PL" smtClean="0"/>
              <a:t>Kliknij, aby edyt. styl wz. tyt.</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pPr>
              <a:defRPr/>
            </a:pPr>
            <a:fld id="{49BAFE85-8131-4185-9A67-8BE77D1503F4}" type="datetime1">
              <a:rPr lang="pl-PL" smtClean="0"/>
              <a:pPr>
                <a:defRPr/>
              </a:pPr>
              <a:t>13.04.17</a:t>
            </a:fld>
            <a:endParaRPr lang="pl-PL"/>
          </a:p>
        </p:txBody>
      </p:sp>
      <p:sp>
        <p:nvSpPr>
          <p:cNvPr id="5" name="Footer Placeholder 4"/>
          <p:cNvSpPr>
            <a:spLocks noGrp="1"/>
          </p:cNvSpPr>
          <p:nvPr>
            <p:ph type="ftr" sz="quarter" idx="11"/>
          </p:nvPr>
        </p:nvSpPr>
        <p:spPr/>
        <p:txBody>
          <a:bodyPr/>
          <a:lstStyle/>
          <a:p>
            <a:pPr>
              <a:defRPr/>
            </a:pPr>
            <a:endParaRPr lang="pl-PL"/>
          </a:p>
        </p:txBody>
      </p:sp>
      <p:sp>
        <p:nvSpPr>
          <p:cNvPr id="6" name="Slide Number Placeholder 5"/>
          <p:cNvSpPr>
            <a:spLocks noGrp="1"/>
          </p:cNvSpPr>
          <p:nvPr>
            <p:ph type="sldNum" sz="quarter" idx="12"/>
          </p:nvPr>
        </p:nvSpPr>
        <p:spPr/>
        <p:txBody>
          <a:bodyPr/>
          <a:lstStyle/>
          <a:p>
            <a:pPr>
              <a:defRPr/>
            </a:pPr>
            <a:fld id="{D154ED74-5E7F-4092-9F9F-9925844FF6BF}" type="slidenum">
              <a:rPr lang="pl-PL" smtClean="0"/>
              <a:pPr>
                <a:defRPr/>
              </a:pPr>
              <a:t>‹nr›</a:t>
            </a:fld>
            <a:endParaRPr lang="pl-PL"/>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defRPr/>
            </a:pPr>
            <a:fld id="{D6FF9FAE-F349-4BDD-AB9E-902605CCF775}" type="datetime1">
              <a:rPr lang="pl-PL" smtClean="0"/>
              <a:pPr>
                <a:defRPr/>
              </a:pPr>
              <a:t>13.04.17</a:t>
            </a:fld>
            <a:endParaRPr lang="pl-PL"/>
          </a:p>
        </p:txBody>
      </p:sp>
      <p:sp>
        <p:nvSpPr>
          <p:cNvPr id="6" name="Footer Placeholder 5"/>
          <p:cNvSpPr>
            <a:spLocks noGrp="1"/>
          </p:cNvSpPr>
          <p:nvPr>
            <p:ph type="ftr" sz="quarter" idx="11"/>
          </p:nvPr>
        </p:nvSpPr>
        <p:spPr/>
        <p:txBody>
          <a:bodyPr/>
          <a:lstStyle/>
          <a:p>
            <a:pPr>
              <a:defRPr/>
            </a:pPr>
            <a:endParaRPr lang="pl-PL"/>
          </a:p>
        </p:txBody>
      </p:sp>
      <p:sp>
        <p:nvSpPr>
          <p:cNvPr id="7" name="Slide Number Placeholder 6"/>
          <p:cNvSpPr>
            <a:spLocks noGrp="1"/>
          </p:cNvSpPr>
          <p:nvPr>
            <p:ph type="sldNum" sz="quarter" idx="12"/>
          </p:nvPr>
        </p:nvSpPr>
        <p:spPr/>
        <p:txBody>
          <a:bodyPr/>
          <a:lstStyle/>
          <a:p>
            <a:pPr>
              <a:defRPr/>
            </a:pPr>
            <a:fld id="{58411607-DBC9-46E8-A090-DFFE994716E0}" type="slidenum">
              <a:rPr lang="pl-PL" smtClean="0"/>
              <a:pPr>
                <a:defRPr/>
              </a:pPr>
              <a:t>‹nr›</a:t>
            </a:fld>
            <a:endParaRPr lang="pl-PL"/>
          </a:p>
        </p:txBody>
      </p:sp>
      <p:sp>
        <p:nvSpPr>
          <p:cNvPr id="8" name="Title 7"/>
          <p:cNvSpPr>
            <a:spLocks noGrp="1"/>
          </p:cNvSpPr>
          <p:nvPr>
            <p:ph type="title"/>
          </p:nvPr>
        </p:nvSpPr>
        <p:spPr/>
        <p:txBody>
          <a:bodyPr/>
          <a:lstStyle/>
          <a:p>
            <a:r>
              <a:rPr lang="pl-PL" smtClean="0"/>
              <a:t>Kliknij, aby edyt. styl wz. tyt.</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pl-PL" smtClean="0"/>
              <a:t>Kliknij, aby edytować style wzorca tekstu</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7" name="Date Placeholder 6"/>
          <p:cNvSpPr>
            <a:spLocks noGrp="1"/>
          </p:cNvSpPr>
          <p:nvPr>
            <p:ph type="dt" sz="half" idx="10"/>
          </p:nvPr>
        </p:nvSpPr>
        <p:spPr/>
        <p:txBody>
          <a:bodyPr/>
          <a:lstStyle/>
          <a:p>
            <a:pPr>
              <a:defRPr/>
            </a:pPr>
            <a:fld id="{DD33D950-72D8-42C2-9EC9-89B9075220AA}" type="datetime1">
              <a:rPr lang="pl-PL" smtClean="0"/>
              <a:pPr>
                <a:defRPr/>
              </a:pPr>
              <a:t>13.04.17</a:t>
            </a:fld>
            <a:endParaRPr lang="pl-PL"/>
          </a:p>
        </p:txBody>
      </p:sp>
      <p:sp>
        <p:nvSpPr>
          <p:cNvPr id="8" name="Footer Placeholder 7"/>
          <p:cNvSpPr>
            <a:spLocks noGrp="1"/>
          </p:cNvSpPr>
          <p:nvPr>
            <p:ph type="ftr" sz="quarter" idx="11"/>
          </p:nvPr>
        </p:nvSpPr>
        <p:spPr/>
        <p:txBody>
          <a:bodyPr/>
          <a:lstStyle/>
          <a:p>
            <a:pPr>
              <a:defRPr/>
            </a:pPr>
            <a:endParaRPr lang="pl-PL"/>
          </a:p>
        </p:txBody>
      </p:sp>
      <p:sp>
        <p:nvSpPr>
          <p:cNvPr id="9" name="Slide Number Placeholder 8"/>
          <p:cNvSpPr>
            <a:spLocks noGrp="1"/>
          </p:cNvSpPr>
          <p:nvPr>
            <p:ph type="sldNum" sz="quarter" idx="12"/>
          </p:nvPr>
        </p:nvSpPr>
        <p:spPr/>
        <p:txBody>
          <a:bodyPr/>
          <a:lstStyle/>
          <a:p>
            <a:pPr>
              <a:defRPr/>
            </a:pPr>
            <a:fld id="{9FCEFB53-1DE5-4802-8D17-73FA0FC556DE}" type="slidenum">
              <a:rPr lang="pl-PL" smtClean="0"/>
              <a:pPr>
                <a:defRPr/>
              </a:pPr>
              <a:t>‹nr›</a:t>
            </a:fld>
            <a:endParaRPr lang="pl-PL"/>
          </a:p>
        </p:txBody>
      </p:sp>
      <p:sp>
        <p:nvSpPr>
          <p:cNvPr id="10" name="Title 9"/>
          <p:cNvSpPr>
            <a:spLocks noGrp="1"/>
          </p:cNvSpPr>
          <p:nvPr>
            <p:ph type="title"/>
          </p:nvPr>
        </p:nvSpPr>
        <p:spPr/>
        <p:txBody>
          <a:bodyPr/>
          <a:lstStyle/>
          <a:p>
            <a:r>
              <a:rPr lang="pl-PL" smtClean="0"/>
              <a:t>Kliknij, aby edyt. styl wz. tyt.</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 styl wz. tyt.</a:t>
            </a:r>
            <a:endParaRPr lang="en-US" dirty="0"/>
          </a:p>
        </p:txBody>
      </p:sp>
      <p:sp>
        <p:nvSpPr>
          <p:cNvPr id="3" name="Date Placeholder 2"/>
          <p:cNvSpPr>
            <a:spLocks noGrp="1"/>
          </p:cNvSpPr>
          <p:nvPr>
            <p:ph type="dt" sz="half" idx="10"/>
          </p:nvPr>
        </p:nvSpPr>
        <p:spPr/>
        <p:txBody>
          <a:bodyPr/>
          <a:lstStyle/>
          <a:p>
            <a:pPr>
              <a:defRPr/>
            </a:pPr>
            <a:fld id="{B4D23671-07CA-433A-8A80-ECF225C85B53}" type="datetime1">
              <a:rPr lang="pl-PL" smtClean="0"/>
              <a:pPr>
                <a:defRPr/>
              </a:pPr>
              <a:t>13.04.17</a:t>
            </a:fld>
            <a:endParaRPr lang="pl-PL"/>
          </a:p>
        </p:txBody>
      </p:sp>
      <p:sp>
        <p:nvSpPr>
          <p:cNvPr id="4" name="Footer Placeholder 3"/>
          <p:cNvSpPr>
            <a:spLocks noGrp="1"/>
          </p:cNvSpPr>
          <p:nvPr>
            <p:ph type="ftr" sz="quarter" idx="11"/>
          </p:nvPr>
        </p:nvSpPr>
        <p:spPr/>
        <p:txBody>
          <a:bodyPr/>
          <a:lstStyle/>
          <a:p>
            <a:pPr>
              <a:defRPr/>
            </a:pPr>
            <a:endParaRPr lang="pl-PL"/>
          </a:p>
        </p:txBody>
      </p:sp>
      <p:sp>
        <p:nvSpPr>
          <p:cNvPr id="5" name="Slide Number Placeholder 4"/>
          <p:cNvSpPr>
            <a:spLocks noGrp="1"/>
          </p:cNvSpPr>
          <p:nvPr>
            <p:ph type="sldNum" sz="quarter" idx="12"/>
          </p:nvPr>
        </p:nvSpPr>
        <p:spPr/>
        <p:txBody>
          <a:bodyPr/>
          <a:lstStyle/>
          <a:p>
            <a:pPr>
              <a:defRPr/>
            </a:pPr>
            <a:fld id="{628CF65A-A497-47D5-9768-95647A3616CD}" type="slidenum">
              <a:rPr lang="pl-PL" smtClean="0"/>
              <a:pPr>
                <a:defRPr/>
              </a:pPr>
              <a:t>‹nr›</a:t>
            </a:fld>
            <a:endParaRPr lang="pl-PL"/>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93BE53CE-9191-48C4-A83C-6812EC8A0A8E}" type="datetime1">
              <a:rPr lang="pl-PL" smtClean="0"/>
              <a:pPr>
                <a:defRPr/>
              </a:pPr>
              <a:t>13.04.17</a:t>
            </a:fld>
            <a:endParaRPr lang="pl-PL"/>
          </a:p>
        </p:txBody>
      </p:sp>
      <p:sp>
        <p:nvSpPr>
          <p:cNvPr id="3" name="Footer Placeholder 2"/>
          <p:cNvSpPr>
            <a:spLocks noGrp="1"/>
          </p:cNvSpPr>
          <p:nvPr>
            <p:ph type="ftr" sz="quarter" idx="11"/>
          </p:nvPr>
        </p:nvSpPr>
        <p:spPr/>
        <p:txBody>
          <a:bodyPr/>
          <a:lstStyle/>
          <a:p>
            <a:pPr>
              <a:defRPr/>
            </a:pPr>
            <a:endParaRPr lang="pl-PL"/>
          </a:p>
        </p:txBody>
      </p:sp>
      <p:sp>
        <p:nvSpPr>
          <p:cNvPr id="4" name="Slide Number Placeholder 3"/>
          <p:cNvSpPr>
            <a:spLocks noGrp="1"/>
          </p:cNvSpPr>
          <p:nvPr>
            <p:ph type="sldNum" sz="quarter" idx="12"/>
          </p:nvPr>
        </p:nvSpPr>
        <p:spPr/>
        <p:txBody>
          <a:bodyPr/>
          <a:lstStyle/>
          <a:p>
            <a:pPr>
              <a:defRPr/>
            </a:pPr>
            <a:fld id="{30D8C67F-80EC-4586-A8AC-D0E15FD272FC}" type="slidenum">
              <a:rPr lang="pl-PL" smtClean="0"/>
              <a:pPr>
                <a:defRPr/>
              </a:pPr>
              <a:t>‹nr›</a:t>
            </a:fld>
            <a:endParaRPr lang="pl-PL"/>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pl-PL" smtClean="0"/>
              <a:t>Kliknij, aby edyt. styl wz. tyt.</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pPr>
              <a:defRPr/>
            </a:pPr>
            <a:fld id="{8C0ABE00-CBD3-4AAC-96B2-0112D3A1BA3A}" type="datetime1">
              <a:rPr lang="pl-PL" smtClean="0"/>
              <a:pPr>
                <a:defRPr/>
              </a:pPr>
              <a:t>13.04.17</a:t>
            </a:fld>
            <a:endParaRPr lang="pl-PL"/>
          </a:p>
        </p:txBody>
      </p:sp>
      <p:sp>
        <p:nvSpPr>
          <p:cNvPr id="6" name="Footer Placeholder 5"/>
          <p:cNvSpPr>
            <a:spLocks noGrp="1"/>
          </p:cNvSpPr>
          <p:nvPr>
            <p:ph type="ftr" sz="quarter" idx="11"/>
          </p:nvPr>
        </p:nvSpPr>
        <p:spPr/>
        <p:txBody>
          <a:bodyPr/>
          <a:lstStyle/>
          <a:p>
            <a:pPr>
              <a:defRPr/>
            </a:pPr>
            <a:endParaRPr lang="pl-PL"/>
          </a:p>
        </p:txBody>
      </p:sp>
      <p:sp>
        <p:nvSpPr>
          <p:cNvPr id="7" name="Slide Number Placeholder 6"/>
          <p:cNvSpPr>
            <a:spLocks noGrp="1"/>
          </p:cNvSpPr>
          <p:nvPr>
            <p:ph type="sldNum" sz="quarter" idx="12"/>
          </p:nvPr>
        </p:nvSpPr>
        <p:spPr/>
        <p:txBody>
          <a:bodyPr/>
          <a:lstStyle/>
          <a:p>
            <a:pPr>
              <a:defRPr/>
            </a:pPr>
            <a:fld id="{FB97E137-A708-41DD-883D-F4749471DA9B}" type="slidenum">
              <a:rPr lang="pl-PL" smtClean="0"/>
              <a:pPr>
                <a:defRPr/>
              </a:pPr>
              <a:t>‹nr›</a:t>
            </a:fld>
            <a:endParaRPr lang="pl-PL"/>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smtClean="0"/>
              <a:t>Przeciągnij obraz na symbol zastępczy lub kliknij ikonę, aby go dodać</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pPr>
              <a:defRPr/>
            </a:pPr>
            <a:fld id="{977E04A0-E8B6-4CF4-BF88-A30A84C782A8}" type="datetime1">
              <a:rPr lang="pl-PL" smtClean="0"/>
              <a:pPr>
                <a:defRPr/>
              </a:pPr>
              <a:t>13.04.17</a:t>
            </a:fld>
            <a:endParaRPr lang="pl-PL"/>
          </a:p>
        </p:txBody>
      </p:sp>
      <p:sp>
        <p:nvSpPr>
          <p:cNvPr id="6" name="Footer Placeholder 5"/>
          <p:cNvSpPr>
            <a:spLocks noGrp="1"/>
          </p:cNvSpPr>
          <p:nvPr>
            <p:ph type="ftr" sz="quarter" idx="11"/>
          </p:nvPr>
        </p:nvSpPr>
        <p:spPr/>
        <p:txBody>
          <a:bodyPr/>
          <a:lstStyle/>
          <a:p>
            <a:pPr>
              <a:defRPr/>
            </a:pPr>
            <a:endParaRPr lang="pl-PL"/>
          </a:p>
        </p:txBody>
      </p:sp>
      <p:sp>
        <p:nvSpPr>
          <p:cNvPr id="7" name="Slide Number Placeholder 6"/>
          <p:cNvSpPr>
            <a:spLocks noGrp="1"/>
          </p:cNvSpPr>
          <p:nvPr>
            <p:ph type="sldNum" sz="quarter" idx="12"/>
          </p:nvPr>
        </p:nvSpPr>
        <p:spPr/>
        <p:txBody>
          <a:bodyPr/>
          <a:lstStyle/>
          <a:p>
            <a:pPr>
              <a:defRPr/>
            </a:pPr>
            <a:fld id="{9A606C4F-F62C-4266-95F3-943EA4050970}" type="slidenum">
              <a:rPr lang="pl-PL" smtClean="0"/>
              <a:pPr>
                <a:defRPr/>
              </a:pPr>
              <a:t>‹nr›</a:t>
            </a:fld>
            <a:endParaRPr lang="pl-PL"/>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pl-PL" smtClean="0"/>
              <a:t>Kliknij, aby edyt. styl wz. tyt.</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pl-PL" smtClean="0"/>
              <a:t>Kliknij, aby edyt. styl wz. tyt.</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pPr>
              <a:defRPr/>
            </a:pPr>
            <a:fld id="{93BE53CE-9191-48C4-A83C-6812EC8A0A8E}" type="datetime1">
              <a:rPr lang="pl-PL" smtClean="0"/>
              <a:pPr>
                <a:defRPr/>
              </a:pPr>
              <a:t>13.04.17</a:t>
            </a:fld>
            <a:endParaRPr lang="pl-PL"/>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pPr>
              <a:defRPr/>
            </a:pPr>
            <a:endParaRPr lang="pl-PL"/>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pPr>
              <a:defRPr/>
            </a:pPr>
            <a:fld id="{30D8C67F-80EC-4586-A8AC-D0E15FD272FC}" type="slidenum">
              <a:rPr lang="pl-PL" smtClean="0"/>
              <a:pPr>
                <a:defRPr/>
              </a:pPr>
              <a:t>‹nr›</a:t>
            </a:fld>
            <a:endParaRPr lang="pl-PL"/>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chemeClr val="bg2"/>
                                      </p:to>
                                    </p:animClr>
                                  </p:subTnLst>
                                </p:cTn>
                              </p:par>
                              <p:par>
                                <p:cTn id="13" presetID="10" presetClass="entr" presetSubtype="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childTnLst>
                                  <p:subTnLst>
                                    <p:animClr clrSpc="rgb" dir="cw">
                                      <p:cBhvr override="childStyle">
                                        <p:cTn dur="1" fill="hold" display="0" masterRel="nextClick" afterEffect="1"/>
                                        <p:tgtEl>
                                          <p:spTgt spid="3">
                                            <p:txEl>
                                              <p:pRg st="1" end="1"/>
                                            </p:txEl>
                                          </p:spTgt>
                                        </p:tgtEl>
                                        <p:attrNameLst>
                                          <p:attrName>ppt_c</p:attrName>
                                        </p:attrNameLst>
                                      </p:cBhvr>
                                      <p:to>
                                        <a:schemeClr val="bg2"/>
                                      </p:to>
                                    </p:animClr>
                                  </p:subTnLst>
                                </p:cTn>
                              </p:par>
                              <p:par>
                                <p:cTn id="16" presetID="10" presetClass="entr" presetSubtype="0"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2000"/>
                                        <p:tgtEl>
                                          <p:spTgt spid="3">
                                            <p:txEl>
                                              <p:pRg st="2" end="2"/>
                                            </p:txEl>
                                          </p:spTgt>
                                        </p:tgtEl>
                                      </p:cBhvr>
                                    </p:animEffect>
                                  </p:childTnLst>
                                  <p:subTnLst>
                                    <p:animClr clrSpc="rgb" dir="cw">
                                      <p:cBhvr override="childStyle">
                                        <p:cTn dur="1" fill="hold" display="0" masterRel="nextClick" afterEffect="1"/>
                                        <p:tgtEl>
                                          <p:spTgt spid="3">
                                            <p:txEl>
                                              <p:pRg st="2" end="2"/>
                                            </p:txEl>
                                          </p:spTgt>
                                        </p:tgtEl>
                                        <p:attrNameLst>
                                          <p:attrName>ppt_c</p:attrName>
                                        </p:attrNameLst>
                                      </p:cBhvr>
                                      <p:to>
                                        <a:schemeClr val="bg2"/>
                                      </p:to>
                                    </p:animClr>
                                  </p:subTnLst>
                                </p:cTn>
                              </p:par>
                              <p:par>
                                <p:cTn id="19" presetID="10" presetClass="entr" presetSubtype="0"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2000"/>
                                        <p:tgtEl>
                                          <p:spTgt spid="3">
                                            <p:txEl>
                                              <p:pRg st="3" end="3"/>
                                            </p:txEl>
                                          </p:spTgt>
                                        </p:tgtEl>
                                      </p:cBhvr>
                                    </p:animEffect>
                                  </p:childTnLst>
                                  <p:subTnLst>
                                    <p:animClr clrSpc="rgb" dir="cw">
                                      <p:cBhvr override="childStyle">
                                        <p:cTn dur="1" fill="hold" display="0" masterRel="nextClick" afterEffect="1"/>
                                        <p:tgtEl>
                                          <p:spTgt spid="3">
                                            <p:txEl>
                                              <p:pRg st="3" end="3"/>
                                            </p:txEl>
                                          </p:spTgt>
                                        </p:tgtEl>
                                        <p:attrNameLst>
                                          <p:attrName>ppt_c</p:attrName>
                                        </p:attrNameLst>
                                      </p:cBhvr>
                                      <p:to>
                                        <a:schemeClr val="bg2"/>
                                      </p:to>
                                    </p:animClr>
                                  </p:subTnLst>
                                </p:cTn>
                              </p:par>
                              <p:par>
                                <p:cTn id="22" presetID="10" presetClass="entr" presetSubtype="0"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2000"/>
                                        <p:tgtEl>
                                          <p:spTgt spid="3">
                                            <p:txEl>
                                              <p:pRg st="4" end="4"/>
                                            </p:txEl>
                                          </p:spTgt>
                                        </p:tgtEl>
                                      </p:cBhvr>
                                    </p:animEffect>
                                  </p:childTnLst>
                                  <p:subTnLst>
                                    <p:animClr clrSpc="rgb" dir="cw">
                                      <p:cBhvr override="childStyle">
                                        <p:cTn dur="1" fill="hold" display="0" masterRel="nextClick" afterEffect="1"/>
                                        <p:tgtEl>
                                          <p:spTgt spid="3">
                                            <p:txEl>
                                              <p:pRg st="4" end="4"/>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hf hdr="0" ftr="0" dt="0"/>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gi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2.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3.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5.jp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6.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7.jp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 Id="rId3" Type="http://schemas.openxmlformats.org/officeDocument/2006/relationships/image" Target="../media/image8.jp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 Id="rId3" Type="http://schemas.openxmlformats.org/officeDocument/2006/relationships/image" Target="../media/image9.jp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 Id="rId3" Type="http://schemas.openxmlformats.org/officeDocument/2006/relationships/image" Target="../media/image10.jp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5.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8.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9.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0.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3.xml"/></Relationships>
</file>

<file path=ppt/slides/_rels/slide71.xml.rels><?xml version="1.0" encoding="UTF-8" standalone="yes"?>
<Relationships xmlns="http://schemas.openxmlformats.org/package/2006/relationships"><Relationship Id="rId3" Type="http://schemas.openxmlformats.org/officeDocument/2006/relationships/hyperlink" Target="https://careers.hrw.org/?_ga=1.231972567.997742288.1491771683" TargetMode="External"/><Relationship Id="rId4" Type="http://schemas.openxmlformats.org/officeDocument/2006/relationships/hyperlink" Target="https://www.youtube.com/watch?v=XmdZBdrFNrE" TargetMode="External"/><Relationship Id="rId1" Type="http://schemas.openxmlformats.org/officeDocument/2006/relationships/slideLayout" Target="../slideLayouts/slideLayout2.xml"/><Relationship Id="rId2" Type="http://schemas.openxmlformats.org/officeDocument/2006/relationships/notesSlide" Target="../notesSlides/notesSlide64.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5.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6.xml"/><Relationship Id="rId3" Type="http://schemas.openxmlformats.org/officeDocument/2006/relationships/image" Target="../media/image11.png"/></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8.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9.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0.xml"/><Relationship Id="rId3" Type="http://schemas.openxmlformats.org/officeDocument/2006/relationships/image" Target="../media/image12.jpg"/></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1.xml"/><Relationship Id="rId3" Type="http://schemas.openxmlformats.org/officeDocument/2006/relationships/image" Target="../media/image13.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lstStyle/>
          <a:p>
            <a:r>
              <a:rPr lang="pl-PL" dirty="0" smtClean="0"/>
              <a:t>dr Łukasz Prus</a:t>
            </a:r>
            <a:endParaRPr lang="pl-PL" dirty="0"/>
          </a:p>
        </p:txBody>
      </p:sp>
      <p:sp>
        <p:nvSpPr>
          <p:cNvPr id="2" name="Tytuł 1"/>
          <p:cNvSpPr>
            <a:spLocks noGrp="1"/>
          </p:cNvSpPr>
          <p:nvPr>
            <p:ph type="ctrTitle"/>
          </p:nvPr>
        </p:nvSpPr>
        <p:spPr>
          <a:xfrm>
            <a:off x="539552" y="1412776"/>
            <a:ext cx="7175351" cy="3881399"/>
          </a:xfrm>
        </p:spPr>
        <p:txBody>
          <a:bodyPr/>
          <a:lstStyle/>
          <a:p>
            <a:r>
              <a:rPr lang="pl-PL" sz="8000" dirty="0" err="1" smtClean="0">
                <a:effectLst/>
              </a:rPr>
              <a:t>INGOs</a:t>
            </a:r>
            <a:r>
              <a:rPr lang="pl-PL" sz="8000" dirty="0" smtClean="0">
                <a:effectLst/>
              </a:rPr>
              <a:t> II</a:t>
            </a:r>
            <a:endParaRPr lang="pl-PL" sz="8000" dirty="0"/>
          </a:p>
        </p:txBody>
      </p:sp>
    </p:spTree>
    <p:extLst>
      <p:ext uri="{BB962C8B-B14F-4D97-AF65-F5344CB8AC3E}">
        <p14:creationId xmlns:p14="http://schemas.microsoft.com/office/powerpoint/2010/main" val="184286927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10</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13"/>
          </p:nvPr>
        </p:nvSpPr>
        <p:spPr>
          <a:xfrm>
            <a:off x="1259632" y="188640"/>
            <a:ext cx="6400800" cy="5229200"/>
          </a:xfrm>
        </p:spPr>
        <p:txBody>
          <a:bodyPr>
            <a:noAutofit/>
          </a:bodyPr>
          <a:lstStyle/>
          <a:p>
            <a:r>
              <a:rPr lang="en-AU" sz="3600" dirty="0" smtClean="0"/>
              <a:t>The International League for the Rights of Man</a:t>
            </a:r>
          </a:p>
          <a:p>
            <a:r>
              <a:rPr lang="en-AU" sz="3600" dirty="0" smtClean="0"/>
              <a:t>Now the International League for Human Rights </a:t>
            </a:r>
          </a:p>
          <a:p>
            <a:r>
              <a:rPr lang="en-AU" sz="3600" dirty="0" smtClean="0"/>
              <a:t>Is the oldest such organization, founded in New York in 1942</a:t>
            </a:r>
          </a:p>
          <a:p>
            <a:pPr marL="45720" indent="0">
              <a:buNone/>
            </a:pPr>
            <a:endParaRPr lang="en-AU" sz="3600" dirty="0" smtClean="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245601622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11</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13"/>
          </p:nvPr>
        </p:nvSpPr>
        <p:spPr>
          <a:xfrm>
            <a:off x="1259632" y="188640"/>
            <a:ext cx="6400800" cy="5229200"/>
          </a:xfrm>
        </p:spPr>
        <p:txBody>
          <a:bodyPr>
            <a:noAutofit/>
          </a:bodyPr>
          <a:lstStyle/>
          <a:p>
            <a:r>
              <a:rPr lang="en-AU" sz="4000" dirty="0" smtClean="0"/>
              <a:t>At various times it has focused on </a:t>
            </a:r>
          </a:p>
          <a:p>
            <a:r>
              <a:rPr lang="en-AU" sz="4000" dirty="0" smtClean="0"/>
              <a:t>victims of torture </a:t>
            </a:r>
          </a:p>
          <a:p>
            <a:r>
              <a:rPr lang="en-AU" sz="4000" dirty="0" smtClean="0"/>
              <a:t>Religious intolerance</a:t>
            </a:r>
          </a:p>
          <a:p>
            <a:r>
              <a:rPr lang="en-AU" sz="4000" dirty="0" smtClean="0"/>
              <a:t>Roger Baldwin the founded the </a:t>
            </a:r>
            <a:r>
              <a:rPr lang="en-AU" sz="4000" dirty="0"/>
              <a:t>The International League for the Rights of </a:t>
            </a:r>
            <a:r>
              <a:rPr lang="en-AU" sz="4000" dirty="0" smtClean="0"/>
              <a:t>Man</a:t>
            </a:r>
          </a:p>
          <a:p>
            <a:r>
              <a:rPr lang="en-AU" sz="2500" dirty="0" smtClean="0"/>
              <a:t>He also founded the American Civil Liberties Union </a:t>
            </a:r>
            <a:r>
              <a:rPr lang="mr-IN" sz="2500" dirty="0" smtClean="0"/>
              <a:t>–</a:t>
            </a:r>
            <a:r>
              <a:rPr lang="en-AU" sz="2500" dirty="0" smtClean="0"/>
              <a:t> civil rights organization</a:t>
            </a:r>
            <a:endParaRPr lang="en-AU" sz="2500" dirty="0"/>
          </a:p>
          <a:p>
            <a:endParaRPr lang="en-AU" sz="4000" dirty="0" smtClean="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186650677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12</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pic>
        <p:nvPicPr>
          <p:cNvPr id="5" name="Symbol zastępczy zawartości 4" descr="baldwin.gif"/>
          <p:cNvPicPr>
            <a:picLocks noGrp="1" noChangeAspect="1"/>
          </p:cNvPicPr>
          <p:nvPr>
            <p:ph sz="quarter" idx="13"/>
          </p:nvPr>
        </p:nvPicPr>
        <p:blipFill>
          <a:blip r:embed="rId3">
            <a:extLst>
              <a:ext uri="{28A0092B-C50C-407E-A947-70E740481C1C}">
                <a14:useLocalDpi xmlns:a14="http://schemas.microsoft.com/office/drawing/2010/main" val="0"/>
              </a:ext>
            </a:extLst>
          </a:blip>
          <a:srcRect l="-22616" r="-22616"/>
          <a:stretch>
            <a:fillRect/>
          </a:stretch>
        </p:blipFill>
        <p:spPr>
          <a:xfrm>
            <a:off x="1143000" y="731520"/>
            <a:ext cx="6400800" cy="4353664"/>
          </a:xfrm>
        </p:spPr>
      </p:pic>
    </p:spTree>
    <p:extLst>
      <p:ext uri="{BB962C8B-B14F-4D97-AF65-F5344CB8AC3E}">
        <p14:creationId xmlns:p14="http://schemas.microsoft.com/office/powerpoint/2010/main" val="417052476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13</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
        <p:nvSpPr>
          <p:cNvPr id="3" name="Symbol zastępczy zawartości 2"/>
          <p:cNvSpPr>
            <a:spLocks noGrp="1"/>
          </p:cNvSpPr>
          <p:nvPr>
            <p:ph sz="quarter" idx="13"/>
          </p:nvPr>
        </p:nvSpPr>
        <p:spPr>
          <a:xfrm>
            <a:off x="1143000" y="188640"/>
            <a:ext cx="6400800" cy="6192688"/>
          </a:xfrm>
        </p:spPr>
        <p:txBody>
          <a:bodyPr>
            <a:normAutofit/>
          </a:bodyPr>
          <a:lstStyle/>
          <a:p>
            <a:r>
              <a:rPr lang="en-AU" sz="2800" dirty="0"/>
              <a:t>the International League for Human </a:t>
            </a:r>
            <a:r>
              <a:rPr lang="en-AU" sz="2800" dirty="0" smtClean="0"/>
              <a:t>Rights itself was responsible for establishing in New York the Lawyers Committee for Intentional HR, </a:t>
            </a:r>
          </a:p>
          <a:p>
            <a:r>
              <a:rPr lang="en-AU" sz="2800" dirty="0" smtClean="0"/>
              <a:t>now known as the </a:t>
            </a:r>
            <a:r>
              <a:rPr lang="en-AU" sz="2800" u="sng" dirty="0" smtClean="0"/>
              <a:t>Lawyers Committee for Human Rights  </a:t>
            </a:r>
          </a:p>
          <a:p>
            <a:r>
              <a:rPr lang="en-AU" sz="2800" dirty="0" smtClean="0"/>
              <a:t>Another of the more important INGOs, in 1975 </a:t>
            </a:r>
          </a:p>
          <a:p>
            <a:r>
              <a:rPr lang="en-AU" sz="2800" dirty="0"/>
              <a:t>the Lawyers Committee for Human Rights </a:t>
            </a:r>
            <a:r>
              <a:rPr lang="en-AU" sz="2800" dirty="0" smtClean="0"/>
              <a:t>claims promote the HR standards contained in the International Bill of Rights</a:t>
            </a:r>
          </a:p>
          <a:p>
            <a:endParaRPr lang="en-AU" sz="2400" dirty="0" smtClean="0"/>
          </a:p>
          <a:p>
            <a:endParaRPr lang="pl-PL" dirty="0"/>
          </a:p>
        </p:txBody>
      </p:sp>
    </p:spTree>
    <p:extLst>
      <p:ext uri="{BB962C8B-B14F-4D97-AF65-F5344CB8AC3E}">
        <p14:creationId xmlns:p14="http://schemas.microsoft.com/office/powerpoint/2010/main" val="12648263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14</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13"/>
          </p:nvPr>
        </p:nvSpPr>
        <p:spPr>
          <a:xfrm>
            <a:off x="1259632" y="188640"/>
            <a:ext cx="6400800" cy="5229200"/>
          </a:xfrm>
        </p:spPr>
        <p:txBody>
          <a:bodyPr>
            <a:noAutofit/>
          </a:bodyPr>
          <a:lstStyle/>
          <a:p>
            <a:r>
              <a:rPr lang="en-CA" sz="3600" dirty="0" smtClean="0"/>
              <a:t>The New York-based </a:t>
            </a:r>
            <a:r>
              <a:rPr lang="en-CA" sz="3600" b="1" dirty="0" smtClean="0"/>
              <a:t>Human Rights Watch </a:t>
            </a:r>
          </a:p>
          <a:p>
            <a:r>
              <a:rPr lang="pl-PL" sz="3600" dirty="0"/>
              <a:t>Human </a:t>
            </a:r>
            <a:r>
              <a:rPr lang="pl-PL" sz="3600" dirty="0" err="1"/>
              <a:t>Rights</a:t>
            </a:r>
            <a:r>
              <a:rPr lang="pl-PL" sz="3600" dirty="0"/>
              <a:t> Watch was </a:t>
            </a:r>
            <a:r>
              <a:rPr lang="pl-PL" sz="3600" dirty="0" err="1"/>
              <a:t>founded</a:t>
            </a:r>
            <a:r>
              <a:rPr lang="pl-PL" sz="3600" dirty="0"/>
              <a:t> by Robert L. Bernstein</a:t>
            </a:r>
            <a:r>
              <a:rPr lang="pl-PL" sz="3600" baseline="30000" dirty="0"/>
              <a:t> </a:t>
            </a:r>
            <a:endParaRPr lang="pl-PL" sz="3600" baseline="30000" dirty="0" smtClean="0"/>
          </a:p>
          <a:p>
            <a:r>
              <a:rPr lang="pl-PL" sz="3600" dirty="0" smtClean="0"/>
              <a:t>as </a:t>
            </a:r>
            <a:r>
              <a:rPr lang="pl-PL" sz="3600" dirty="0"/>
              <a:t>a </a:t>
            </a:r>
            <a:r>
              <a:rPr lang="pl-PL" sz="3600" dirty="0" err="1"/>
              <a:t>private</a:t>
            </a:r>
            <a:r>
              <a:rPr lang="pl-PL" sz="3600" dirty="0"/>
              <a:t> American </a:t>
            </a:r>
            <a:r>
              <a:rPr lang="pl-PL" sz="3600" dirty="0" smtClean="0"/>
              <a:t>INGO</a:t>
            </a:r>
            <a:r>
              <a:rPr lang="pl-PL" sz="3600" dirty="0"/>
              <a:t> in 1978, </a:t>
            </a:r>
            <a:endParaRPr lang="pl-PL" sz="3600" dirty="0" smtClean="0"/>
          </a:p>
          <a:p>
            <a:r>
              <a:rPr lang="pl-PL" sz="3600" dirty="0" err="1" smtClean="0"/>
              <a:t>under</a:t>
            </a:r>
            <a:r>
              <a:rPr lang="pl-PL" sz="3600" dirty="0" smtClean="0"/>
              <a:t> </a:t>
            </a:r>
            <a:r>
              <a:rPr lang="pl-PL" sz="3600" dirty="0"/>
              <a:t>the </a:t>
            </a:r>
            <a:r>
              <a:rPr lang="pl-PL" sz="3600" dirty="0" err="1"/>
              <a:t>name</a:t>
            </a:r>
            <a:r>
              <a:rPr lang="pl-PL" sz="3600" dirty="0"/>
              <a:t> Helsinki Watch, to monitor the </a:t>
            </a:r>
            <a:r>
              <a:rPr lang="pl-PL" sz="3600" dirty="0" err="1" smtClean="0"/>
              <a:t>Soviet</a:t>
            </a:r>
            <a:r>
              <a:rPr lang="pl-PL" sz="3600" dirty="0" smtClean="0"/>
              <a:t> Union</a:t>
            </a:r>
            <a:r>
              <a:rPr lang="pl-PL" sz="3600" dirty="0"/>
              <a:t> </a:t>
            </a:r>
            <a:endParaRPr lang="en-CA" sz="3600" b="1" dirty="0" smtClean="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133572606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15</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pic>
        <p:nvPicPr>
          <p:cNvPr id="3" name="Symbol zastępczy zawartości 2" descr="Bern.jpg"/>
          <p:cNvPicPr>
            <a:picLocks noGrp="1" noChangeAspect="1"/>
          </p:cNvPicPr>
          <p:nvPr>
            <p:ph sz="quarter" idx="13"/>
          </p:nvPr>
        </p:nvPicPr>
        <p:blipFill>
          <a:blip r:embed="rId3">
            <a:extLst>
              <a:ext uri="{28A0092B-C50C-407E-A947-70E740481C1C}">
                <a14:useLocalDpi xmlns:a14="http://schemas.microsoft.com/office/drawing/2010/main" val="0"/>
              </a:ext>
            </a:extLst>
          </a:blip>
          <a:srcRect t="-4464" b="-4464"/>
          <a:stretch>
            <a:fillRect/>
          </a:stretch>
        </p:blipFill>
        <p:spPr>
          <a:xfrm>
            <a:off x="1258888" y="188913"/>
            <a:ext cx="6400800" cy="5229225"/>
          </a:xfrm>
        </p:spPr>
      </p:pic>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3122137165"/>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16</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13"/>
          </p:nvPr>
        </p:nvSpPr>
        <p:spPr>
          <a:xfrm>
            <a:off x="1259632" y="188640"/>
            <a:ext cx="6400800" cy="5229200"/>
          </a:xfrm>
        </p:spPr>
        <p:txBody>
          <a:bodyPr>
            <a:noAutofit/>
          </a:bodyPr>
          <a:lstStyle/>
          <a:p>
            <a:r>
              <a:rPr lang="en-CA" sz="4000" dirty="0" smtClean="0"/>
              <a:t>HRW has </a:t>
            </a:r>
            <a:r>
              <a:rPr lang="en-CA" sz="4000" dirty="0"/>
              <a:t>developed into the most dominant American INGOs working to expose violations of basic liberal freedoms</a:t>
            </a:r>
          </a:p>
          <a:p>
            <a:r>
              <a:rPr lang="en-CA" sz="4000" dirty="0"/>
              <a:t>HRW publish reports on HR abuses US or other countries </a:t>
            </a:r>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369233914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17</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pic>
        <p:nvPicPr>
          <p:cNvPr id="5" name="Symbol zastępczy zawartości 4" descr="HRW-report2.jpg"/>
          <p:cNvPicPr>
            <a:picLocks noGrp="1" noChangeAspect="1"/>
          </p:cNvPicPr>
          <p:nvPr>
            <p:ph sz="quarter" idx="13"/>
          </p:nvPr>
        </p:nvPicPr>
        <p:blipFill>
          <a:blip r:embed="rId3">
            <a:extLst>
              <a:ext uri="{28A0092B-C50C-407E-A947-70E740481C1C}">
                <a14:useLocalDpi xmlns:a14="http://schemas.microsoft.com/office/drawing/2010/main" val="0"/>
              </a:ext>
            </a:extLst>
          </a:blip>
          <a:srcRect l="-5299" r="-5299"/>
          <a:stretch>
            <a:fillRect/>
          </a:stretch>
        </p:blipFill>
        <p:spPr>
          <a:xfrm>
            <a:off x="1143000" y="731520"/>
            <a:ext cx="6400800" cy="4209648"/>
          </a:xfrm>
        </p:spPr>
      </p:pic>
    </p:spTree>
    <p:extLst>
      <p:ext uri="{BB962C8B-B14F-4D97-AF65-F5344CB8AC3E}">
        <p14:creationId xmlns:p14="http://schemas.microsoft.com/office/powerpoint/2010/main" val="1037102767"/>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18</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13"/>
          </p:nvPr>
        </p:nvSpPr>
        <p:spPr>
          <a:xfrm>
            <a:off x="1259632" y="188640"/>
            <a:ext cx="6400800" cy="5229200"/>
          </a:xfrm>
        </p:spPr>
        <p:txBody>
          <a:bodyPr>
            <a:noAutofit/>
          </a:bodyPr>
          <a:lstStyle/>
          <a:p>
            <a:r>
              <a:rPr lang="en-CA" sz="3600" dirty="0" smtClean="0"/>
              <a:t>Two other leading HR INGOs are located in Europe</a:t>
            </a:r>
          </a:p>
          <a:p>
            <a:r>
              <a:rPr lang="en-CA" sz="3600" dirty="0" smtClean="0"/>
              <a:t>In the UK and Switzerland</a:t>
            </a:r>
          </a:p>
          <a:p>
            <a:r>
              <a:rPr lang="en-CA" sz="3600" dirty="0" smtClean="0"/>
              <a:t>The Geneva-based International Commission of Jurists (ICJ) </a:t>
            </a:r>
          </a:p>
          <a:p>
            <a:r>
              <a:rPr lang="en-CA" sz="3600" dirty="0" smtClean="0"/>
              <a:t>was founded in 1952 to promote the rule of law throughout the world </a:t>
            </a:r>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295188318"/>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19</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pic>
        <p:nvPicPr>
          <p:cNvPr id="3" name="Symbol zastępczy zawartości 2" descr="ICJ.jpg"/>
          <p:cNvPicPr>
            <a:picLocks noGrp="1" noChangeAspect="1"/>
          </p:cNvPicPr>
          <p:nvPr>
            <p:ph sz="quarter" idx="13"/>
          </p:nvPr>
        </p:nvPicPr>
        <p:blipFill>
          <a:blip r:embed="rId3">
            <a:extLst>
              <a:ext uri="{28A0092B-C50C-407E-A947-70E740481C1C}">
                <a14:useLocalDpi xmlns:a14="http://schemas.microsoft.com/office/drawing/2010/main" val="0"/>
              </a:ext>
            </a:extLst>
          </a:blip>
          <a:srcRect t="-4551" b="-4551"/>
          <a:stretch>
            <a:fillRect/>
          </a:stretch>
        </p:blipFill>
        <p:spPr>
          <a:xfrm>
            <a:off x="1258888" y="188913"/>
            <a:ext cx="6400800" cy="5229225"/>
          </a:xfrm>
        </p:spPr>
      </p:pic>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65700367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5" name="Rectangle 13"/>
          <p:cNvSpPr>
            <a:spLocks noGrp="1" noChangeArrowheads="1"/>
          </p:cNvSpPr>
          <p:nvPr>
            <p:ph type="sldNum" sz="quarter" idx="12"/>
          </p:nvPr>
        </p:nvSpPr>
        <p:spPr>
          <a:noFill/>
        </p:spPr>
        <p:txBody>
          <a:bodyPr/>
          <a:lstStyle/>
          <a:p>
            <a:fld id="{077CCA24-FD26-460B-8EBA-59C428847D53}" type="slidenum">
              <a:rPr lang="pl-PL" smtClean="0"/>
              <a:pPr/>
              <a:t>2</a:t>
            </a:fld>
            <a:endParaRPr lang="pl-PL" smtClean="0"/>
          </a:p>
        </p:txBody>
      </p:sp>
      <p:sp>
        <p:nvSpPr>
          <p:cNvPr id="134146" name="Tytuł 1"/>
          <p:cNvSpPr>
            <a:spLocks noGrp="1"/>
          </p:cNvSpPr>
          <p:nvPr>
            <p:ph type="title"/>
          </p:nvPr>
        </p:nvSpPr>
        <p:spPr>
          <a:xfrm>
            <a:off x="1403648" y="4797152"/>
            <a:ext cx="6512511" cy="1143000"/>
          </a:xfrm>
        </p:spPr>
        <p:txBody>
          <a:bodyPr/>
          <a:lstStyle/>
          <a:p>
            <a:endParaRPr lang="pl-PL" sz="3200" dirty="0" smtClean="0"/>
          </a:p>
        </p:txBody>
      </p:sp>
      <p:sp>
        <p:nvSpPr>
          <p:cNvPr id="134147" name="Symbol zastępczy zawartości 2"/>
          <p:cNvSpPr>
            <a:spLocks noGrp="1"/>
          </p:cNvSpPr>
          <p:nvPr>
            <p:ph sz="quarter" idx="13"/>
          </p:nvPr>
        </p:nvSpPr>
        <p:spPr>
          <a:xfrm>
            <a:off x="1143000" y="731520"/>
            <a:ext cx="6669360" cy="3849608"/>
          </a:xfrm>
        </p:spPr>
        <p:txBody>
          <a:bodyPr>
            <a:normAutofit lnSpcReduction="10000"/>
          </a:bodyPr>
          <a:lstStyle/>
          <a:p>
            <a:r>
              <a:rPr lang="pl-PL" sz="5100" dirty="0" smtClean="0"/>
              <a:t>HR </a:t>
            </a:r>
            <a:r>
              <a:rPr lang="pl-PL" sz="5100" dirty="0" err="1" smtClean="0"/>
              <a:t>INGOs</a:t>
            </a:r>
            <a:r>
              <a:rPr lang="pl-PL" sz="5100" dirty="0" smtClean="0"/>
              <a:t> </a:t>
            </a:r>
            <a:endParaRPr lang="pl-PL" sz="5100" dirty="0" smtClean="0"/>
          </a:p>
          <a:p>
            <a:r>
              <a:rPr lang="pl-PL" sz="5100" dirty="0"/>
              <a:t>HUMAN RIGHTS </a:t>
            </a:r>
            <a:r>
              <a:rPr lang="pl-PL" sz="5100" dirty="0" smtClean="0"/>
              <a:t>INTER NON-GOVERNMENTAL ORGANIZATIONS</a:t>
            </a:r>
            <a:endParaRPr lang="pl-PL" sz="5100" dirty="0"/>
          </a:p>
          <a:p>
            <a:endParaRPr lang="pl-PL" sz="5100" dirty="0" smtClean="0"/>
          </a:p>
          <a:p>
            <a:endParaRPr lang="pl-PL" sz="5100" dirty="0" smtClean="0"/>
          </a:p>
          <a:p>
            <a:endParaRPr lang="pl-PL" dirty="0"/>
          </a:p>
          <a:p>
            <a:pPr>
              <a:buNone/>
            </a:pPr>
            <a:endParaRPr lang="pl-PL" dirty="0" smtClean="0"/>
          </a:p>
        </p:txBody>
      </p:sp>
    </p:spTree>
    <p:extLst>
      <p:ext uri="{BB962C8B-B14F-4D97-AF65-F5344CB8AC3E}">
        <p14:creationId xmlns:p14="http://schemas.microsoft.com/office/powerpoint/2010/main" val="416159199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20</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13"/>
          </p:nvPr>
        </p:nvSpPr>
        <p:spPr>
          <a:xfrm>
            <a:off x="1259632" y="188640"/>
            <a:ext cx="6400800" cy="5229200"/>
          </a:xfrm>
        </p:spPr>
        <p:txBody>
          <a:bodyPr>
            <a:noAutofit/>
          </a:bodyPr>
          <a:lstStyle/>
          <a:p>
            <a:r>
              <a:rPr lang="en-AU" sz="3100" dirty="0" smtClean="0"/>
              <a:t>The ICJ has been accused of being a tool of the West in the Cold War, </a:t>
            </a:r>
          </a:p>
          <a:p>
            <a:r>
              <a:rPr lang="en-AU" sz="3100" dirty="0" smtClean="0"/>
              <a:t>Spending considerable resources exposing the failures of Soviet bloc.</a:t>
            </a:r>
          </a:p>
          <a:p>
            <a:r>
              <a:rPr lang="en-AU" sz="3100" dirty="0"/>
              <a:t>The ICJ was initially </a:t>
            </a:r>
            <a:r>
              <a:rPr lang="en-AU" sz="3100" dirty="0" smtClean="0"/>
              <a:t>funded </a:t>
            </a:r>
            <a:r>
              <a:rPr lang="en-AU" sz="3100" dirty="0"/>
              <a:t>by the Central Intelligence </a:t>
            </a:r>
            <a:r>
              <a:rPr lang="en-AU" sz="3100" dirty="0" smtClean="0"/>
              <a:t>Agency.</a:t>
            </a:r>
          </a:p>
          <a:p>
            <a:r>
              <a:rPr lang="pl-PL" sz="3100" dirty="0"/>
              <a:t>The ICJ was </a:t>
            </a:r>
            <a:r>
              <a:rPr lang="pl-PL" sz="3100" dirty="0" err="1"/>
              <a:t>established</a:t>
            </a:r>
            <a:r>
              <a:rPr lang="pl-PL" sz="3100" dirty="0"/>
              <a:t> </a:t>
            </a:r>
            <a:r>
              <a:rPr lang="pl-PL" sz="3100" dirty="0" err="1"/>
              <a:t>following</a:t>
            </a:r>
            <a:r>
              <a:rPr lang="pl-PL" sz="3100" dirty="0"/>
              <a:t> the 1952 ‘International </a:t>
            </a:r>
            <a:r>
              <a:rPr lang="pl-PL" sz="3100" dirty="0" err="1"/>
              <a:t>Congress</a:t>
            </a:r>
            <a:r>
              <a:rPr lang="pl-PL" sz="3100" dirty="0"/>
              <a:t> of </a:t>
            </a:r>
            <a:r>
              <a:rPr lang="pl-PL" sz="3100" dirty="0" err="1"/>
              <a:t>Jurists</a:t>
            </a:r>
            <a:r>
              <a:rPr lang="pl-PL" sz="3100" dirty="0"/>
              <a:t>’ in West Berlin. </a:t>
            </a:r>
            <a:endParaRPr lang="en-AU" sz="3100" dirty="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3937744456"/>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21</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13"/>
          </p:nvPr>
        </p:nvSpPr>
        <p:spPr>
          <a:xfrm>
            <a:off x="1259632" y="188640"/>
            <a:ext cx="6400800" cy="5832648"/>
          </a:xfrm>
        </p:spPr>
        <p:txBody>
          <a:bodyPr>
            <a:noAutofit/>
          </a:bodyPr>
          <a:lstStyle/>
          <a:p>
            <a:r>
              <a:rPr lang="pl-PL" sz="2800" dirty="0"/>
              <a:t>The </a:t>
            </a:r>
            <a:r>
              <a:rPr lang="pl-PL" sz="2800" dirty="0" err="1"/>
              <a:t>Congress</a:t>
            </a:r>
            <a:r>
              <a:rPr lang="pl-PL" sz="2800" dirty="0"/>
              <a:t> was </a:t>
            </a:r>
            <a:r>
              <a:rPr lang="pl-PL" sz="2800" dirty="0" err="1"/>
              <a:t>organized</a:t>
            </a:r>
            <a:r>
              <a:rPr lang="pl-PL" sz="2800" dirty="0"/>
              <a:t> by the ‘</a:t>
            </a:r>
            <a:r>
              <a:rPr lang="pl-PL" sz="2800" dirty="0" err="1"/>
              <a:t>Investigating</a:t>
            </a:r>
            <a:r>
              <a:rPr lang="pl-PL" sz="2800" dirty="0"/>
              <a:t> </a:t>
            </a:r>
            <a:r>
              <a:rPr lang="pl-PL" sz="2800" dirty="0" err="1"/>
              <a:t>Committee</a:t>
            </a:r>
            <a:r>
              <a:rPr lang="pl-PL" sz="2800" dirty="0"/>
              <a:t> of </a:t>
            </a:r>
            <a:r>
              <a:rPr lang="pl-PL" sz="2800" dirty="0" err="1"/>
              <a:t>Free</a:t>
            </a:r>
            <a:r>
              <a:rPr lang="pl-PL" sz="2800" dirty="0"/>
              <a:t> </a:t>
            </a:r>
            <a:r>
              <a:rPr lang="pl-PL" sz="2800" dirty="0" err="1"/>
              <a:t>Jurists</a:t>
            </a:r>
            <a:r>
              <a:rPr lang="pl-PL" sz="2800" dirty="0"/>
              <a:t> (ICJF)’, </a:t>
            </a:r>
            <a:endParaRPr lang="pl-PL" sz="2800" dirty="0" smtClean="0"/>
          </a:p>
          <a:p>
            <a:r>
              <a:rPr lang="pl-PL" sz="2800" dirty="0" smtClean="0"/>
              <a:t>a </a:t>
            </a:r>
            <a:r>
              <a:rPr lang="pl-PL" sz="2800" dirty="0" err="1"/>
              <a:t>group</a:t>
            </a:r>
            <a:r>
              <a:rPr lang="pl-PL" sz="2800" dirty="0"/>
              <a:t> of German </a:t>
            </a:r>
            <a:r>
              <a:rPr lang="pl-PL" sz="2800" dirty="0" err="1"/>
              <a:t>jurists</a:t>
            </a:r>
            <a:r>
              <a:rPr lang="pl-PL" sz="2800" dirty="0"/>
              <a:t> </a:t>
            </a:r>
            <a:r>
              <a:rPr lang="pl-PL" sz="2800" dirty="0" err="1"/>
              <a:t>committed</a:t>
            </a:r>
            <a:r>
              <a:rPr lang="pl-PL" sz="2800" dirty="0"/>
              <a:t> to </a:t>
            </a:r>
            <a:r>
              <a:rPr lang="pl-PL" sz="2800" dirty="0" err="1"/>
              <a:t>investigating</a:t>
            </a:r>
            <a:r>
              <a:rPr lang="pl-PL" sz="2800" dirty="0"/>
              <a:t> </a:t>
            </a:r>
            <a:r>
              <a:rPr lang="pl-PL" sz="2800" dirty="0" err="1"/>
              <a:t>human</a:t>
            </a:r>
            <a:r>
              <a:rPr lang="pl-PL" sz="2800" dirty="0"/>
              <a:t> </a:t>
            </a:r>
            <a:r>
              <a:rPr lang="pl-PL" sz="2800" dirty="0" err="1"/>
              <a:t>rights</a:t>
            </a:r>
            <a:r>
              <a:rPr lang="pl-PL" sz="2800" dirty="0"/>
              <a:t> </a:t>
            </a:r>
            <a:r>
              <a:rPr lang="pl-PL" sz="2800" dirty="0" err="1"/>
              <a:t>abuses</a:t>
            </a:r>
            <a:r>
              <a:rPr lang="pl-PL" sz="2800" dirty="0"/>
              <a:t> </a:t>
            </a:r>
            <a:r>
              <a:rPr lang="pl-PL" sz="2800" dirty="0" err="1"/>
              <a:t>carried</a:t>
            </a:r>
            <a:r>
              <a:rPr lang="pl-PL" sz="2800" dirty="0"/>
              <a:t> out in the </a:t>
            </a:r>
            <a:r>
              <a:rPr lang="pl-PL" sz="2800" dirty="0" err="1"/>
              <a:t>Soviet</a:t>
            </a:r>
            <a:r>
              <a:rPr lang="pl-PL" sz="2800" dirty="0"/>
              <a:t> Zone of post-war </a:t>
            </a:r>
            <a:r>
              <a:rPr lang="pl-PL" sz="2800" dirty="0" smtClean="0"/>
              <a:t>Germany</a:t>
            </a:r>
          </a:p>
          <a:p>
            <a:r>
              <a:rPr lang="pl-PL" sz="2800" dirty="0"/>
              <a:t>One of the </a:t>
            </a:r>
            <a:r>
              <a:rPr lang="pl-PL" sz="2800" dirty="0" err="1" smtClean="0"/>
              <a:t>founders</a:t>
            </a:r>
            <a:r>
              <a:rPr lang="pl-PL" sz="2800" dirty="0" smtClean="0"/>
              <a:t> </a:t>
            </a:r>
            <a:r>
              <a:rPr lang="pl-PL" sz="2800" dirty="0"/>
              <a:t>Dr. Walter </a:t>
            </a:r>
            <a:r>
              <a:rPr lang="pl-PL" sz="2800" dirty="0" err="1"/>
              <a:t>Linse</a:t>
            </a:r>
            <a:r>
              <a:rPr lang="pl-PL" sz="2800" dirty="0"/>
              <a:t> was </a:t>
            </a:r>
            <a:r>
              <a:rPr lang="pl-PL" sz="2800" dirty="0" err="1"/>
              <a:t>arrested</a:t>
            </a:r>
            <a:r>
              <a:rPr lang="pl-PL" sz="2800" dirty="0"/>
              <a:t> by East German </a:t>
            </a:r>
            <a:r>
              <a:rPr lang="pl-PL" sz="2800" dirty="0" err="1"/>
              <a:t>intelligence</a:t>
            </a:r>
            <a:r>
              <a:rPr lang="pl-PL" sz="2800" dirty="0"/>
              <a:t> </a:t>
            </a:r>
            <a:r>
              <a:rPr lang="pl-PL" sz="2800" dirty="0" err="1"/>
              <a:t>agents</a:t>
            </a:r>
            <a:r>
              <a:rPr lang="pl-PL" sz="2800" dirty="0"/>
              <a:t> and </a:t>
            </a:r>
            <a:r>
              <a:rPr lang="pl-PL" sz="2800" dirty="0" err="1"/>
              <a:t>delivered</a:t>
            </a:r>
            <a:r>
              <a:rPr lang="pl-PL" sz="2800" dirty="0"/>
              <a:t> to the KGB</a:t>
            </a:r>
            <a:r>
              <a:rPr lang="pl-PL" sz="2800" dirty="0" smtClean="0"/>
              <a:t>.</a:t>
            </a:r>
            <a:endParaRPr lang="en-AU" sz="2800" dirty="0"/>
          </a:p>
          <a:p>
            <a:r>
              <a:rPr lang="en-AU" sz="2800" dirty="0"/>
              <a:t>Today it is regarded as a bona fide INGOs, concerning with rule of law questions in the South </a:t>
            </a:r>
          </a:p>
          <a:p>
            <a:endParaRPr lang="en-AU" sz="3200" dirty="0"/>
          </a:p>
          <a:p>
            <a:endParaRPr lang="en-AU" sz="3100" dirty="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2000801488"/>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22</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13"/>
          </p:nvPr>
        </p:nvSpPr>
        <p:spPr>
          <a:xfrm>
            <a:off x="1259632" y="188640"/>
            <a:ext cx="6400800" cy="5229200"/>
          </a:xfrm>
        </p:spPr>
        <p:txBody>
          <a:bodyPr>
            <a:noAutofit/>
          </a:bodyPr>
          <a:lstStyle/>
          <a:p>
            <a:r>
              <a:rPr lang="en-CA" sz="3600" dirty="0" smtClean="0"/>
              <a:t>Last but not least </a:t>
            </a:r>
          </a:p>
          <a:p>
            <a:r>
              <a:rPr lang="en-CA" sz="3600" dirty="0" smtClean="0"/>
              <a:t>The London-based Amnesty-International (AI),</a:t>
            </a:r>
          </a:p>
          <a:p>
            <a:r>
              <a:rPr lang="en-CA" sz="3600" dirty="0" smtClean="0"/>
              <a:t>The most powerful HR INGOs</a:t>
            </a:r>
          </a:p>
          <a:p>
            <a:r>
              <a:rPr lang="en-CA" sz="3600" dirty="0" smtClean="0"/>
              <a:t>Is today synonymous with the HR movement and has inspired the creation of many similar HR groups around the world </a:t>
            </a:r>
            <a:endParaRPr lang="en-CA" sz="3600" dirty="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149691869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23</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13"/>
          </p:nvPr>
        </p:nvSpPr>
        <p:spPr>
          <a:xfrm>
            <a:off x="1259632" y="188640"/>
            <a:ext cx="6400800" cy="5229200"/>
          </a:xfrm>
        </p:spPr>
        <p:txBody>
          <a:bodyPr>
            <a:noAutofit/>
          </a:bodyPr>
          <a:lstStyle/>
          <a:p>
            <a:r>
              <a:rPr lang="en-AU" sz="3200" dirty="0" smtClean="0"/>
              <a:t>It was lunched by Peter </a:t>
            </a:r>
            <a:r>
              <a:rPr lang="en-AU" sz="3200" dirty="0" err="1" smtClean="0"/>
              <a:t>Benenson</a:t>
            </a:r>
            <a:r>
              <a:rPr lang="en-AU" sz="3200" dirty="0" smtClean="0"/>
              <a:t>, a British lawyer, writing in the May 1961 issues of the Observer and Le Monde</a:t>
            </a:r>
          </a:p>
          <a:p>
            <a:r>
              <a:rPr lang="en-AU" sz="3200" dirty="0" smtClean="0"/>
              <a:t>“</a:t>
            </a:r>
            <a:r>
              <a:rPr lang="en-AU" sz="3200" u="sng" dirty="0" smtClean="0"/>
              <a:t>Forgotten Prisoners</a:t>
            </a:r>
            <a:r>
              <a:rPr lang="en-AU" sz="3200" dirty="0" smtClean="0"/>
              <a:t>”</a:t>
            </a:r>
          </a:p>
          <a:p>
            <a:r>
              <a:rPr lang="en-AU" sz="3200" dirty="0" smtClean="0"/>
              <a:t>The recipient of the 1977 Nobel Peace Prize, AI claim that its object is to contribute to the observance HR </a:t>
            </a:r>
          </a:p>
          <a:p>
            <a:r>
              <a:rPr lang="en-AU" sz="3200" dirty="0" smtClean="0"/>
              <a:t>Through campaigns to free </a:t>
            </a:r>
            <a:r>
              <a:rPr lang="en-AU" sz="3200" b="1" dirty="0" smtClean="0"/>
              <a:t>prisoners of conscience</a:t>
            </a:r>
          </a:p>
          <a:p>
            <a:endParaRPr lang="en-AU" sz="3200" dirty="0" smtClean="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5437161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24</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13"/>
          </p:nvPr>
        </p:nvSpPr>
        <p:spPr>
          <a:xfrm>
            <a:off x="1259632" y="188640"/>
            <a:ext cx="6400800" cy="5229200"/>
          </a:xfrm>
        </p:spPr>
        <p:txBody>
          <a:bodyPr>
            <a:noAutofit/>
          </a:bodyPr>
          <a:lstStyle/>
          <a:p>
            <a:r>
              <a:rPr lang="en-AU" sz="4000" dirty="0" smtClean="0"/>
              <a:t>To ensure fair trails within reasonable like for political prisoners, </a:t>
            </a:r>
          </a:p>
          <a:p>
            <a:r>
              <a:rPr lang="en-AU" sz="4000" dirty="0" smtClean="0"/>
              <a:t>To abolish death penalty </a:t>
            </a:r>
          </a:p>
          <a:p>
            <a:r>
              <a:rPr lang="en-AU" sz="4000" dirty="0" smtClean="0"/>
              <a:t>Torture </a:t>
            </a:r>
          </a:p>
          <a:p>
            <a:r>
              <a:rPr lang="en-AU" sz="4000" dirty="0" smtClean="0"/>
              <a:t>And other cruel treatment of prisoners </a:t>
            </a:r>
            <a:endParaRPr lang="en-AU" sz="4000" dirty="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178908055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25</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pic>
        <p:nvPicPr>
          <p:cNvPr id="3" name="Symbol zastępczy zawartości 2" descr="amnesty.jpg"/>
          <p:cNvPicPr>
            <a:picLocks noGrp="1" noChangeAspect="1"/>
          </p:cNvPicPr>
          <p:nvPr>
            <p:ph sz="quarter" idx="13"/>
          </p:nvPr>
        </p:nvPicPr>
        <p:blipFill>
          <a:blip r:embed="rId3">
            <a:extLst>
              <a:ext uri="{28A0092B-C50C-407E-A947-70E740481C1C}">
                <a14:useLocalDpi xmlns:a14="http://schemas.microsoft.com/office/drawing/2010/main" val="0"/>
              </a:ext>
            </a:extLst>
          </a:blip>
          <a:srcRect t="-886" b="-886"/>
          <a:stretch>
            <a:fillRect/>
          </a:stretch>
        </p:blipFill>
        <p:spPr>
          <a:xfrm>
            <a:off x="1258888" y="188913"/>
            <a:ext cx="6400800" cy="5229225"/>
          </a:xfrm>
        </p:spPr>
      </p:pic>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358588809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26</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pic>
        <p:nvPicPr>
          <p:cNvPr id="5" name="Symbol zastępczy zawartości 4" descr="AMN_COBR_RGB_WEB-1000x400.png"/>
          <p:cNvPicPr>
            <a:picLocks noGrp="1" noChangeAspect="1"/>
          </p:cNvPicPr>
          <p:nvPr>
            <p:ph sz="quarter" idx="13"/>
          </p:nvPr>
        </p:nvPicPr>
        <p:blipFill>
          <a:blip r:embed="rId3">
            <a:extLst>
              <a:ext uri="{28A0092B-C50C-407E-A947-70E740481C1C}">
                <a14:useLocalDpi xmlns:a14="http://schemas.microsoft.com/office/drawing/2010/main" val="0"/>
              </a:ext>
            </a:extLst>
          </a:blip>
          <a:srcRect t="-17857" b="-17857"/>
          <a:stretch>
            <a:fillRect/>
          </a:stretch>
        </p:blipFill>
        <p:spPr>
          <a:xfrm>
            <a:off x="1143000" y="260648"/>
            <a:ext cx="6400800" cy="5328592"/>
          </a:xfrm>
        </p:spPr>
      </p:pic>
    </p:spTree>
    <p:extLst>
      <p:ext uri="{BB962C8B-B14F-4D97-AF65-F5344CB8AC3E}">
        <p14:creationId xmlns:p14="http://schemas.microsoft.com/office/powerpoint/2010/main" val="17560823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27</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13"/>
          </p:nvPr>
        </p:nvSpPr>
        <p:spPr>
          <a:xfrm>
            <a:off x="1259632" y="188640"/>
            <a:ext cx="6400800" cy="5229200"/>
          </a:xfrm>
        </p:spPr>
        <p:txBody>
          <a:bodyPr>
            <a:noAutofit/>
          </a:bodyPr>
          <a:lstStyle/>
          <a:p>
            <a:r>
              <a:rPr lang="pl-PL" sz="2800" b="1" dirty="0" err="1"/>
              <a:t>Prisoner</a:t>
            </a:r>
            <a:r>
              <a:rPr lang="pl-PL" sz="2800" b="1" dirty="0"/>
              <a:t> of </a:t>
            </a:r>
            <a:r>
              <a:rPr lang="pl-PL" sz="2800" b="1" dirty="0" err="1"/>
              <a:t>conscience</a:t>
            </a:r>
            <a:r>
              <a:rPr lang="pl-PL" sz="2800" dirty="0"/>
              <a:t> </a:t>
            </a:r>
            <a:r>
              <a:rPr lang="pl-PL" sz="2800" dirty="0" err="1"/>
              <a:t>is</a:t>
            </a:r>
            <a:r>
              <a:rPr lang="pl-PL" sz="2800" dirty="0"/>
              <a:t> a term </a:t>
            </a:r>
            <a:r>
              <a:rPr lang="pl-PL" sz="2800" dirty="0" err="1"/>
              <a:t>coined</a:t>
            </a:r>
            <a:r>
              <a:rPr lang="pl-PL" sz="2800" dirty="0"/>
              <a:t> by Peter </a:t>
            </a:r>
            <a:r>
              <a:rPr lang="pl-PL" sz="2800" dirty="0" err="1"/>
              <a:t>Benenson</a:t>
            </a:r>
            <a:r>
              <a:rPr lang="pl-PL" sz="2800" dirty="0"/>
              <a:t> in a 28 May 1961 </a:t>
            </a:r>
            <a:r>
              <a:rPr lang="pl-PL" sz="2800" dirty="0" err="1"/>
              <a:t>article</a:t>
            </a:r>
            <a:r>
              <a:rPr lang="pl-PL" sz="2800" dirty="0"/>
              <a:t> ("The </a:t>
            </a:r>
            <a:r>
              <a:rPr lang="pl-PL" sz="2800" dirty="0" err="1"/>
              <a:t>Forgotten</a:t>
            </a:r>
            <a:r>
              <a:rPr lang="pl-PL" sz="2800" dirty="0"/>
              <a:t> </a:t>
            </a:r>
            <a:r>
              <a:rPr lang="pl-PL" sz="2800" dirty="0" err="1"/>
              <a:t>Prisoners</a:t>
            </a:r>
            <a:r>
              <a:rPr lang="pl-PL" sz="2800" dirty="0"/>
              <a:t>") for </a:t>
            </a:r>
            <a:r>
              <a:rPr lang="pl-PL" sz="2800" dirty="0" err="1" smtClean="0"/>
              <a:t>Observer</a:t>
            </a:r>
            <a:endParaRPr lang="pl-PL" sz="2800" dirty="0" smtClean="0"/>
          </a:p>
          <a:p>
            <a:r>
              <a:rPr lang="en-AU" sz="2800" dirty="0" smtClean="0"/>
              <a:t>This term </a:t>
            </a:r>
            <a:r>
              <a:rPr lang="pl-PL" sz="2800" dirty="0" err="1" smtClean="0"/>
              <a:t>can</a:t>
            </a:r>
            <a:r>
              <a:rPr lang="pl-PL" sz="2800" dirty="0" smtClean="0"/>
              <a:t> </a:t>
            </a:r>
            <a:r>
              <a:rPr lang="pl-PL" sz="2800" dirty="0" err="1"/>
              <a:t>refer</a:t>
            </a:r>
            <a:r>
              <a:rPr lang="pl-PL" sz="2800" dirty="0"/>
              <a:t> to </a:t>
            </a:r>
            <a:r>
              <a:rPr lang="pl-PL" sz="2800" dirty="0" err="1"/>
              <a:t>anyone</a:t>
            </a:r>
            <a:r>
              <a:rPr lang="pl-PL" sz="2800" dirty="0"/>
              <a:t> </a:t>
            </a:r>
            <a:r>
              <a:rPr lang="pl-PL" sz="2800" dirty="0" err="1"/>
              <a:t>imprisoned</a:t>
            </a:r>
            <a:r>
              <a:rPr lang="pl-PL" sz="2800" dirty="0"/>
              <a:t> </a:t>
            </a:r>
            <a:r>
              <a:rPr lang="pl-PL" sz="2800" dirty="0" err="1"/>
              <a:t>because</a:t>
            </a:r>
            <a:r>
              <a:rPr lang="pl-PL" sz="2800" dirty="0"/>
              <a:t> of </a:t>
            </a:r>
            <a:r>
              <a:rPr lang="pl-PL" sz="2800" dirty="0" err="1"/>
              <a:t>their</a:t>
            </a:r>
            <a:r>
              <a:rPr lang="pl-PL" sz="2800" dirty="0"/>
              <a:t> race, sexual orientation, </a:t>
            </a:r>
            <a:r>
              <a:rPr lang="pl-PL" sz="2800" dirty="0" err="1"/>
              <a:t>religion</a:t>
            </a:r>
            <a:r>
              <a:rPr lang="pl-PL" sz="2800" dirty="0"/>
              <a:t>, </a:t>
            </a:r>
            <a:r>
              <a:rPr lang="pl-PL" sz="2800" dirty="0" err="1"/>
              <a:t>or</a:t>
            </a:r>
            <a:r>
              <a:rPr lang="pl-PL" sz="2800" dirty="0"/>
              <a:t> </a:t>
            </a:r>
            <a:r>
              <a:rPr lang="pl-PL" sz="2800" dirty="0" err="1"/>
              <a:t>political</a:t>
            </a:r>
            <a:r>
              <a:rPr lang="pl-PL" sz="2800" dirty="0"/>
              <a:t> </a:t>
            </a:r>
            <a:r>
              <a:rPr lang="pl-PL" sz="2800" dirty="0" err="1"/>
              <a:t>views</a:t>
            </a:r>
            <a:r>
              <a:rPr lang="pl-PL" sz="2800" dirty="0"/>
              <a:t>. </a:t>
            </a:r>
            <a:endParaRPr lang="pl-PL" sz="2800" dirty="0" smtClean="0"/>
          </a:p>
          <a:p>
            <a:r>
              <a:rPr lang="pl-PL" sz="2800" dirty="0" smtClean="0"/>
              <a:t>It </a:t>
            </a:r>
            <a:r>
              <a:rPr lang="pl-PL" sz="2800" dirty="0" err="1"/>
              <a:t>also</a:t>
            </a:r>
            <a:r>
              <a:rPr lang="pl-PL" sz="2800" dirty="0"/>
              <a:t> </a:t>
            </a:r>
            <a:r>
              <a:rPr lang="pl-PL" sz="2800" dirty="0" err="1"/>
              <a:t>refers</a:t>
            </a:r>
            <a:r>
              <a:rPr lang="pl-PL" sz="2800" dirty="0"/>
              <a:t> to </a:t>
            </a:r>
            <a:r>
              <a:rPr lang="pl-PL" sz="2800" dirty="0" err="1"/>
              <a:t>those</a:t>
            </a:r>
            <a:r>
              <a:rPr lang="pl-PL" sz="2800" dirty="0"/>
              <a:t> </a:t>
            </a:r>
            <a:r>
              <a:rPr lang="pl-PL" sz="2800" dirty="0" err="1"/>
              <a:t>who</a:t>
            </a:r>
            <a:r>
              <a:rPr lang="pl-PL" sz="2800" dirty="0"/>
              <a:t> </a:t>
            </a:r>
            <a:r>
              <a:rPr lang="pl-PL" sz="2800" dirty="0" err="1"/>
              <a:t>have</a:t>
            </a:r>
            <a:r>
              <a:rPr lang="pl-PL" sz="2800" dirty="0"/>
              <a:t> </a:t>
            </a:r>
            <a:r>
              <a:rPr lang="pl-PL" sz="2800" dirty="0" err="1"/>
              <a:t>been</a:t>
            </a:r>
            <a:r>
              <a:rPr lang="pl-PL" sz="2800" dirty="0"/>
              <a:t> </a:t>
            </a:r>
            <a:r>
              <a:rPr lang="pl-PL" sz="2800" dirty="0" err="1"/>
              <a:t>imprisoned</a:t>
            </a:r>
            <a:r>
              <a:rPr lang="pl-PL" sz="2800" dirty="0"/>
              <a:t> and/</a:t>
            </a:r>
            <a:r>
              <a:rPr lang="pl-PL" sz="2800" dirty="0" err="1"/>
              <a:t>or</a:t>
            </a:r>
            <a:r>
              <a:rPr lang="pl-PL" sz="2800" dirty="0"/>
              <a:t> </a:t>
            </a:r>
            <a:r>
              <a:rPr lang="pl-PL" sz="2800" dirty="0" err="1"/>
              <a:t>persecuted</a:t>
            </a:r>
            <a:r>
              <a:rPr lang="pl-PL" sz="2800" dirty="0"/>
              <a:t> for the non-</a:t>
            </a:r>
            <a:r>
              <a:rPr lang="pl-PL" sz="2800" dirty="0" err="1"/>
              <a:t>violent</a:t>
            </a:r>
            <a:r>
              <a:rPr lang="pl-PL" sz="2800" dirty="0"/>
              <a:t> </a:t>
            </a:r>
            <a:r>
              <a:rPr lang="pl-PL" sz="2800" dirty="0" err="1"/>
              <a:t>expression</a:t>
            </a:r>
            <a:r>
              <a:rPr lang="pl-PL" sz="2800" dirty="0"/>
              <a:t> of </a:t>
            </a:r>
            <a:r>
              <a:rPr lang="pl-PL" sz="2800" dirty="0" err="1"/>
              <a:t>their</a:t>
            </a:r>
            <a:r>
              <a:rPr lang="pl-PL" sz="2800" dirty="0"/>
              <a:t> </a:t>
            </a:r>
            <a:r>
              <a:rPr lang="pl-PL" sz="2800" dirty="0" err="1" smtClean="0"/>
              <a:t>held</a:t>
            </a:r>
            <a:r>
              <a:rPr lang="pl-PL" sz="2800" dirty="0" smtClean="0"/>
              <a:t> </a:t>
            </a:r>
            <a:r>
              <a:rPr lang="pl-PL" sz="2800" dirty="0" err="1"/>
              <a:t>beliefs</a:t>
            </a:r>
            <a:r>
              <a:rPr lang="pl-PL" sz="2800" dirty="0"/>
              <a:t> </a:t>
            </a:r>
            <a:endParaRPr lang="en-AU" sz="2800" dirty="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208992360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28</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pic>
        <p:nvPicPr>
          <p:cNvPr id="3" name="Symbol zastępczy zawartości 2" descr="POC.jpg"/>
          <p:cNvPicPr>
            <a:picLocks noGrp="1" noChangeAspect="1"/>
          </p:cNvPicPr>
          <p:nvPr>
            <p:ph sz="quarter" idx="13"/>
          </p:nvPr>
        </p:nvPicPr>
        <p:blipFill rotWithShape="1">
          <a:blip r:embed="rId3">
            <a:extLst>
              <a:ext uri="{28A0092B-C50C-407E-A947-70E740481C1C}">
                <a14:useLocalDpi xmlns:a14="http://schemas.microsoft.com/office/drawing/2010/main" val="0"/>
              </a:ext>
            </a:extLst>
          </a:blip>
          <a:srcRect t="-9223" b="-3580"/>
          <a:stretch/>
        </p:blipFill>
        <p:spPr>
          <a:xfrm>
            <a:off x="1258888" y="188913"/>
            <a:ext cx="6400800" cy="5229225"/>
          </a:xfrm>
        </p:spPr>
      </p:pic>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343727390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29</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13"/>
          </p:nvPr>
        </p:nvSpPr>
        <p:spPr>
          <a:xfrm>
            <a:off x="1259632" y="116632"/>
            <a:ext cx="6400800" cy="5301208"/>
          </a:xfrm>
        </p:spPr>
        <p:txBody>
          <a:bodyPr>
            <a:noAutofit/>
          </a:bodyPr>
          <a:lstStyle/>
          <a:p>
            <a:r>
              <a:rPr lang="pl-PL" sz="3200" dirty="0" smtClean="0">
                <a:latin typeface="Calibri" charset="0"/>
              </a:rPr>
              <a:t>HR </a:t>
            </a:r>
            <a:r>
              <a:rPr lang="pl-PL" sz="3200" dirty="0" err="1" smtClean="0">
                <a:latin typeface="Calibri" charset="0"/>
              </a:rPr>
              <a:t>INGOs</a:t>
            </a:r>
            <a:r>
              <a:rPr lang="pl-PL" sz="3200" dirty="0" smtClean="0">
                <a:latin typeface="Calibri" charset="0"/>
              </a:rPr>
              <a:t> </a:t>
            </a:r>
            <a:r>
              <a:rPr lang="pl-PL" sz="3200" dirty="0" err="1" smtClean="0">
                <a:latin typeface="Calibri" charset="0"/>
              </a:rPr>
              <a:t>methods</a:t>
            </a:r>
            <a:endParaRPr lang="pl-PL" sz="3200" dirty="0" smtClean="0">
              <a:latin typeface="Calibri" charset="0"/>
            </a:endParaRPr>
          </a:p>
          <a:p>
            <a:pPr>
              <a:lnSpc>
                <a:spcPct val="80000"/>
              </a:lnSpc>
              <a:spcBef>
                <a:spcPts val="500"/>
              </a:spcBef>
              <a:buFont typeface="Arial" charset="0"/>
              <a:buChar char="•"/>
              <a:defRPr/>
            </a:pPr>
            <a:r>
              <a:rPr lang="pl-PL" sz="2800" dirty="0" err="1" smtClean="0">
                <a:latin typeface="Calibri" charset="0"/>
              </a:rPr>
              <a:t>Why</a:t>
            </a:r>
            <a:r>
              <a:rPr lang="pl-PL" sz="2800" dirty="0" smtClean="0">
                <a:latin typeface="Calibri" charset="0"/>
              </a:rPr>
              <a:t> HR </a:t>
            </a:r>
            <a:r>
              <a:rPr lang="pl-PL" sz="2800" dirty="0" err="1" smtClean="0">
                <a:latin typeface="Calibri" charset="0"/>
              </a:rPr>
              <a:t>INGOs</a:t>
            </a:r>
            <a:r>
              <a:rPr lang="pl-PL" sz="2800" dirty="0" smtClean="0">
                <a:latin typeface="Calibri" charset="0"/>
              </a:rPr>
              <a:t> </a:t>
            </a:r>
            <a:r>
              <a:rPr lang="pl-PL" sz="2800" dirty="0" err="1">
                <a:latin typeface="Calibri" charset="0"/>
              </a:rPr>
              <a:t>may</a:t>
            </a:r>
            <a:r>
              <a:rPr lang="pl-PL" sz="2800" dirty="0">
                <a:latin typeface="Calibri" charset="0"/>
              </a:rPr>
              <a:t> </a:t>
            </a:r>
            <a:r>
              <a:rPr lang="pl-PL" sz="2800" dirty="0" err="1">
                <a:latin typeface="Calibri" charset="0"/>
              </a:rPr>
              <a:t>have</a:t>
            </a:r>
            <a:r>
              <a:rPr lang="pl-PL" sz="2800" dirty="0">
                <a:latin typeface="Calibri" charset="0"/>
              </a:rPr>
              <a:t> </a:t>
            </a:r>
            <a:r>
              <a:rPr lang="pl-PL" sz="2800" dirty="0" err="1">
                <a:latin typeface="Calibri" charset="0"/>
              </a:rPr>
              <a:t>impact</a:t>
            </a:r>
            <a:r>
              <a:rPr lang="pl-PL" sz="2800" dirty="0" smtClean="0">
                <a:latin typeface="Calibri" charset="0"/>
              </a:rPr>
              <a:t>:</a:t>
            </a:r>
          </a:p>
          <a:p>
            <a:pPr>
              <a:lnSpc>
                <a:spcPct val="80000"/>
              </a:lnSpc>
              <a:spcBef>
                <a:spcPts val="500"/>
              </a:spcBef>
              <a:buFont typeface="Arial" charset="0"/>
              <a:buChar char="•"/>
              <a:defRPr/>
            </a:pPr>
            <a:r>
              <a:rPr lang="pl-PL" sz="2800" u="sng" dirty="0" err="1" smtClean="0">
                <a:latin typeface="Calibri" charset="0"/>
              </a:rPr>
              <a:t>they</a:t>
            </a:r>
            <a:r>
              <a:rPr lang="pl-PL" sz="2800" u="sng" dirty="0" smtClean="0">
                <a:latin typeface="Calibri" charset="0"/>
              </a:rPr>
              <a:t> </a:t>
            </a:r>
            <a:r>
              <a:rPr lang="pl-PL" sz="2800" u="sng" dirty="0">
                <a:latin typeface="Calibri" charset="0"/>
              </a:rPr>
              <a:t>do not </a:t>
            </a:r>
            <a:r>
              <a:rPr lang="pl-PL" sz="2800" u="sng" dirty="0" err="1">
                <a:latin typeface="Calibri" charset="0"/>
              </a:rPr>
              <a:t>make</a:t>
            </a:r>
            <a:r>
              <a:rPr lang="pl-PL" sz="2800" u="sng" dirty="0">
                <a:latin typeface="Calibri" charset="0"/>
              </a:rPr>
              <a:t> </a:t>
            </a:r>
            <a:r>
              <a:rPr lang="pl-PL" sz="2800" u="sng" dirty="0" err="1">
                <a:latin typeface="Calibri" charset="0"/>
              </a:rPr>
              <a:t>political</a:t>
            </a:r>
            <a:r>
              <a:rPr lang="pl-PL" sz="2800" u="sng" dirty="0">
                <a:latin typeface="Calibri" charset="0"/>
              </a:rPr>
              <a:t> </a:t>
            </a:r>
            <a:r>
              <a:rPr lang="pl-PL" sz="2800" u="sng" dirty="0" err="1" smtClean="0">
                <a:latin typeface="Calibri" charset="0"/>
              </a:rPr>
              <a:t>decisions</a:t>
            </a:r>
            <a:endParaRPr lang="pl-PL" sz="2800" u="sng" dirty="0" smtClean="0">
              <a:latin typeface="Calibri" charset="0"/>
            </a:endParaRPr>
          </a:p>
          <a:p>
            <a:pPr>
              <a:lnSpc>
                <a:spcPct val="80000"/>
              </a:lnSpc>
              <a:spcBef>
                <a:spcPts val="500"/>
              </a:spcBef>
              <a:buFont typeface="Arial" charset="0"/>
              <a:buChar char="•"/>
              <a:defRPr/>
            </a:pPr>
            <a:r>
              <a:rPr lang="pl-PL" sz="2800" u="sng" dirty="0" err="1" smtClean="0">
                <a:latin typeface="Calibri" charset="0"/>
              </a:rPr>
              <a:t>INGOs</a:t>
            </a:r>
            <a:r>
              <a:rPr lang="pl-PL" sz="2800" u="sng" dirty="0" smtClean="0">
                <a:latin typeface="Calibri" charset="0"/>
              </a:rPr>
              <a:t> </a:t>
            </a:r>
            <a:r>
              <a:rPr lang="pl-PL" sz="2800" u="sng" dirty="0" err="1">
                <a:latin typeface="Calibri" charset="0"/>
              </a:rPr>
              <a:t>are</a:t>
            </a:r>
            <a:r>
              <a:rPr lang="pl-PL" sz="2800" u="sng" dirty="0">
                <a:latin typeface="Calibri" charset="0"/>
              </a:rPr>
              <a:t> </a:t>
            </a:r>
            <a:r>
              <a:rPr lang="pl-PL" sz="2800" u="sng" dirty="0" err="1">
                <a:latin typeface="Calibri" charset="0"/>
              </a:rPr>
              <a:t>responsible</a:t>
            </a:r>
            <a:r>
              <a:rPr lang="pl-PL" sz="2800" u="sng" dirty="0">
                <a:latin typeface="Calibri" charset="0"/>
              </a:rPr>
              <a:t> </a:t>
            </a:r>
            <a:r>
              <a:rPr lang="pl-PL" sz="2800" u="sng" dirty="0" err="1">
                <a:latin typeface="Calibri" charset="0"/>
              </a:rPr>
              <a:t>before</a:t>
            </a:r>
            <a:r>
              <a:rPr lang="pl-PL" sz="2800" u="sng" dirty="0">
                <a:latin typeface="Calibri" charset="0"/>
              </a:rPr>
              <a:t> the </a:t>
            </a:r>
            <a:r>
              <a:rPr lang="pl-PL" sz="2800" u="sng" dirty="0" err="1">
                <a:latin typeface="Calibri" charset="0"/>
              </a:rPr>
              <a:t>society</a:t>
            </a:r>
            <a:r>
              <a:rPr lang="pl-PL" sz="2800" u="sng" dirty="0">
                <a:latin typeface="Calibri" charset="0"/>
              </a:rPr>
              <a:t> </a:t>
            </a:r>
            <a:r>
              <a:rPr lang="pl-PL" sz="2800" dirty="0">
                <a:latin typeface="Calibri" charset="0"/>
              </a:rPr>
              <a:t>and </a:t>
            </a:r>
            <a:r>
              <a:rPr lang="pl-PL" sz="2800" u="sng" dirty="0" err="1">
                <a:latin typeface="Calibri" charset="0"/>
              </a:rPr>
              <a:t>their</a:t>
            </a:r>
            <a:r>
              <a:rPr lang="pl-PL" sz="2800" u="sng" dirty="0">
                <a:latin typeface="Calibri" charset="0"/>
              </a:rPr>
              <a:t> </a:t>
            </a:r>
            <a:r>
              <a:rPr lang="pl-PL" sz="2800" u="sng" dirty="0" err="1" smtClean="0">
                <a:latin typeface="Calibri" charset="0"/>
              </a:rPr>
              <a:t>sponsors</a:t>
            </a:r>
            <a:endParaRPr lang="pl-PL" sz="2800" u="sng" dirty="0" smtClean="0">
              <a:latin typeface="Calibri" charset="0"/>
            </a:endParaRPr>
          </a:p>
          <a:p>
            <a:pPr>
              <a:lnSpc>
                <a:spcPct val="80000"/>
              </a:lnSpc>
              <a:spcBef>
                <a:spcPts val="500"/>
              </a:spcBef>
              <a:buFont typeface="Arial" charset="0"/>
              <a:buChar char="•"/>
              <a:defRPr/>
            </a:pPr>
            <a:r>
              <a:rPr lang="pl-PL" sz="2800" dirty="0" err="1" smtClean="0">
                <a:latin typeface="Calibri" charset="0"/>
              </a:rPr>
              <a:t>INGOs</a:t>
            </a:r>
            <a:r>
              <a:rPr lang="pl-PL" sz="2800" dirty="0" smtClean="0">
                <a:latin typeface="Calibri" charset="0"/>
              </a:rPr>
              <a:t> </a:t>
            </a:r>
            <a:r>
              <a:rPr lang="pl-PL" sz="2800" dirty="0" err="1">
                <a:latin typeface="Calibri" charset="0"/>
              </a:rPr>
              <a:t>are</a:t>
            </a:r>
            <a:r>
              <a:rPr lang="pl-PL" sz="2800" dirty="0">
                <a:latin typeface="Calibri" charset="0"/>
              </a:rPr>
              <a:t> </a:t>
            </a:r>
            <a:r>
              <a:rPr lang="pl-PL" sz="2800" dirty="0" err="1">
                <a:latin typeface="Calibri" charset="0"/>
              </a:rPr>
              <a:t>tr</a:t>
            </a:r>
            <a:r>
              <a:rPr lang="pl-PL" sz="2800" u="sng" dirty="0" err="1">
                <a:latin typeface="Calibri" charset="0"/>
              </a:rPr>
              <a:t>ansmitter</a:t>
            </a:r>
            <a:r>
              <a:rPr lang="pl-PL" sz="2800" u="sng" dirty="0">
                <a:latin typeface="Calibri" charset="0"/>
              </a:rPr>
              <a:t> of </a:t>
            </a:r>
            <a:r>
              <a:rPr lang="pl-PL" sz="2800" u="sng" dirty="0" err="1">
                <a:latin typeface="Calibri" charset="0"/>
              </a:rPr>
              <a:t>views</a:t>
            </a:r>
            <a:r>
              <a:rPr lang="pl-PL" sz="2800" u="sng" dirty="0">
                <a:latin typeface="Calibri" charset="0"/>
              </a:rPr>
              <a:t> of the </a:t>
            </a:r>
            <a:r>
              <a:rPr lang="pl-PL" sz="2800" u="sng" dirty="0" err="1" smtClean="0">
                <a:latin typeface="Calibri" charset="0"/>
              </a:rPr>
              <a:t>society</a:t>
            </a:r>
            <a:r>
              <a:rPr lang="pl-PL" sz="2800" u="sng" dirty="0" smtClean="0">
                <a:latin typeface="Calibri" charset="0"/>
              </a:rPr>
              <a:t> </a:t>
            </a:r>
            <a:r>
              <a:rPr lang="pl-PL" sz="2800" dirty="0" smtClean="0">
                <a:latin typeface="Calibri" charset="0"/>
              </a:rPr>
              <a:t>and </a:t>
            </a:r>
            <a:r>
              <a:rPr lang="pl-PL" sz="2800" u="sng" dirty="0" err="1" smtClean="0">
                <a:latin typeface="Calibri" charset="0"/>
              </a:rPr>
              <a:t>minority</a:t>
            </a:r>
            <a:r>
              <a:rPr lang="pl-PL" sz="2800" u="sng" dirty="0" smtClean="0">
                <a:latin typeface="Calibri" charset="0"/>
              </a:rPr>
              <a:t> </a:t>
            </a:r>
            <a:r>
              <a:rPr lang="pl-PL" sz="2800" dirty="0">
                <a:latin typeface="Calibri" charset="0"/>
              </a:rPr>
              <a:t>to the </a:t>
            </a:r>
            <a:r>
              <a:rPr lang="pl-PL" sz="2800" dirty="0" err="1" smtClean="0">
                <a:latin typeface="Calibri" charset="0"/>
              </a:rPr>
              <a:t>government</a:t>
            </a:r>
            <a:endParaRPr lang="pl-PL" sz="2800" dirty="0" smtClean="0">
              <a:latin typeface="Calibri" charset="0"/>
            </a:endParaRPr>
          </a:p>
          <a:p>
            <a:pPr>
              <a:lnSpc>
                <a:spcPct val="80000"/>
              </a:lnSpc>
              <a:spcBef>
                <a:spcPts val="500"/>
              </a:spcBef>
              <a:buFont typeface="Arial" charset="0"/>
              <a:buChar char="•"/>
              <a:defRPr/>
            </a:pPr>
            <a:r>
              <a:rPr lang="pl-PL" sz="2800" dirty="0">
                <a:latin typeface="Calibri" charset="0"/>
              </a:rPr>
              <a:t>Most </a:t>
            </a:r>
            <a:r>
              <a:rPr lang="pl-PL" sz="2800" dirty="0" err="1">
                <a:latin typeface="Calibri" charset="0"/>
              </a:rPr>
              <a:t>important</a:t>
            </a:r>
            <a:r>
              <a:rPr lang="pl-PL" sz="2800" dirty="0">
                <a:latin typeface="Calibri" charset="0"/>
              </a:rPr>
              <a:t> </a:t>
            </a:r>
            <a:r>
              <a:rPr lang="pl-PL" sz="2800" dirty="0" err="1">
                <a:latin typeface="Calibri" charset="0"/>
              </a:rPr>
              <a:t>features</a:t>
            </a:r>
            <a:r>
              <a:rPr lang="pl-PL" sz="2800" dirty="0">
                <a:latin typeface="Calibri" charset="0"/>
              </a:rPr>
              <a:t> of </a:t>
            </a:r>
            <a:r>
              <a:rPr lang="pl-PL" sz="2800" dirty="0" err="1" smtClean="0">
                <a:latin typeface="Calibri" charset="0"/>
              </a:rPr>
              <a:t>INGOs</a:t>
            </a:r>
            <a:r>
              <a:rPr lang="pl-PL" sz="2800" dirty="0" smtClean="0">
                <a:latin typeface="Calibri" charset="0"/>
              </a:rPr>
              <a:t> </a:t>
            </a:r>
            <a:r>
              <a:rPr lang="pl-PL" sz="2800" dirty="0" err="1">
                <a:latin typeface="Calibri" charset="0"/>
              </a:rPr>
              <a:t>dealing</a:t>
            </a:r>
            <a:r>
              <a:rPr lang="pl-PL" sz="2800" dirty="0">
                <a:latin typeface="Calibri" charset="0"/>
              </a:rPr>
              <a:t> with </a:t>
            </a:r>
            <a:r>
              <a:rPr lang="pl-PL" sz="2800" dirty="0" err="1">
                <a:latin typeface="Calibri" charset="0"/>
              </a:rPr>
              <a:t>human</a:t>
            </a:r>
            <a:r>
              <a:rPr lang="pl-PL" sz="2800" dirty="0">
                <a:latin typeface="Calibri" charset="0"/>
              </a:rPr>
              <a:t> </a:t>
            </a:r>
            <a:r>
              <a:rPr lang="pl-PL" sz="2800" dirty="0" err="1">
                <a:latin typeface="Calibri" charset="0"/>
              </a:rPr>
              <a:t>rights</a:t>
            </a:r>
            <a:endParaRPr lang="pl-PL" sz="2800" dirty="0">
              <a:latin typeface="Calibri" charset="0"/>
            </a:endParaRPr>
          </a:p>
          <a:p>
            <a:pPr>
              <a:lnSpc>
                <a:spcPct val="80000"/>
              </a:lnSpc>
              <a:spcBef>
                <a:spcPts val="500"/>
              </a:spcBef>
              <a:buFont typeface="Arial" charset="0"/>
              <a:buChar char="•"/>
              <a:defRPr/>
            </a:pPr>
            <a:r>
              <a:rPr lang="pl-PL" sz="2800" dirty="0" err="1">
                <a:latin typeface="Calibri" charset="0"/>
              </a:rPr>
              <a:t>Credibility</a:t>
            </a:r>
            <a:endParaRPr lang="pl-PL" sz="2800" dirty="0">
              <a:latin typeface="Calibri" charset="0"/>
            </a:endParaRPr>
          </a:p>
          <a:p>
            <a:pPr>
              <a:lnSpc>
                <a:spcPct val="80000"/>
              </a:lnSpc>
              <a:spcBef>
                <a:spcPts val="500"/>
              </a:spcBef>
              <a:buFont typeface="Arial" charset="0"/>
              <a:buChar char="•"/>
              <a:defRPr/>
            </a:pPr>
            <a:r>
              <a:rPr lang="pl-PL" sz="2800" dirty="0">
                <a:latin typeface="Calibri" charset="0"/>
              </a:rPr>
              <a:t>Public trust and </a:t>
            </a:r>
            <a:r>
              <a:rPr lang="pl-PL" sz="2800" dirty="0" err="1">
                <a:latin typeface="Calibri" charset="0"/>
              </a:rPr>
              <a:t>confidence</a:t>
            </a:r>
            <a:endParaRPr lang="pl-PL" sz="2800" dirty="0">
              <a:latin typeface="Calibri" charset="0"/>
            </a:endParaRPr>
          </a:p>
          <a:p>
            <a:pPr>
              <a:lnSpc>
                <a:spcPct val="80000"/>
              </a:lnSpc>
              <a:spcBef>
                <a:spcPts val="500"/>
              </a:spcBef>
              <a:buFont typeface="Arial" charset="0"/>
              <a:buChar char="•"/>
              <a:defRPr/>
            </a:pPr>
            <a:r>
              <a:rPr lang="pl-PL" sz="2800" dirty="0" err="1">
                <a:latin typeface="Calibri" charset="0"/>
              </a:rPr>
              <a:t>Responsiveness</a:t>
            </a:r>
            <a:endParaRPr lang="pl-PL" sz="2800" dirty="0">
              <a:latin typeface="Calibri" charset="0"/>
            </a:endParaRPr>
          </a:p>
          <a:p>
            <a:pPr>
              <a:lnSpc>
                <a:spcPct val="80000"/>
              </a:lnSpc>
              <a:spcBef>
                <a:spcPts val="500"/>
              </a:spcBef>
              <a:buFont typeface="Arial" charset="0"/>
              <a:buChar char="•"/>
              <a:defRPr/>
            </a:pPr>
            <a:r>
              <a:rPr lang="pl-PL" sz="2800" dirty="0" err="1">
                <a:latin typeface="Calibri" charset="0"/>
              </a:rPr>
              <a:t>Independence</a:t>
            </a:r>
            <a:endParaRPr lang="pl-PL" sz="2800" dirty="0">
              <a:latin typeface="Calibri" charset="0"/>
            </a:endParaRPr>
          </a:p>
          <a:p>
            <a:pPr>
              <a:lnSpc>
                <a:spcPct val="80000"/>
              </a:lnSpc>
              <a:spcBef>
                <a:spcPts val="500"/>
              </a:spcBef>
              <a:buFont typeface="Arial" charset="0"/>
              <a:buChar char="•"/>
              <a:defRPr/>
            </a:pPr>
            <a:r>
              <a:rPr lang="pl-PL" sz="2800" dirty="0" err="1">
                <a:latin typeface="Calibri" charset="0"/>
              </a:rPr>
              <a:t>Dynamism</a:t>
            </a:r>
            <a:endParaRPr lang="pl-PL" sz="2800" dirty="0" smtClean="0">
              <a:latin typeface="Calibri" charset="0"/>
            </a:endParaRPr>
          </a:p>
          <a:p>
            <a:pPr>
              <a:lnSpc>
                <a:spcPct val="80000"/>
              </a:lnSpc>
              <a:spcBef>
                <a:spcPts val="500"/>
              </a:spcBef>
              <a:buFont typeface="Arial" charset="0"/>
              <a:buChar char="•"/>
              <a:defRPr/>
            </a:pPr>
            <a:endParaRPr lang="pl-PL" dirty="0" smtClean="0">
              <a:latin typeface="Calibri" charset="0"/>
            </a:endParaRPr>
          </a:p>
          <a:p>
            <a:pPr>
              <a:lnSpc>
                <a:spcPct val="80000"/>
              </a:lnSpc>
              <a:spcBef>
                <a:spcPts val="500"/>
              </a:spcBef>
              <a:buFont typeface="Arial" charset="0"/>
              <a:buChar char="•"/>
              <a:defRPr/>
            </a:pPr>
            <a:endParaRPr lang="pl-PL" dirty="0">
              <a:latin typeface="Calibri" charset="0"/>
            </a:endParaRPr>
          </a:p>
          <a:p>
            <a:endParaRPr lang="en-AU" sz="3200" dirty="0" smtClean="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161742569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3</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13"/>
          </p:nvPr>
        </p:nvSpPr>
        <p:spPr>
          <a:xfrm>
            <a:off x="1259632" y="188640"/>
            <a:ext cx="6400800" cy="5229200"/>
          </a:xfrm>
        </p:spPr>
        <p:txBody>
          <a:bodyPr>
            <a:noAutofit/>
          </a:bodyPr>
          <a:lstStyle/>
          <a:p>
            <a:r>
              <a:rPr lang="en-AU" sz="3200" dirty="0" smtClean="0"/>
              <a:t>HR INGOs </a:t>
            </a:r>
            <a:r>
              <a:rPr lang="en-AU" sz="3200" dirty="0" smtClean="0"/>
              <a:t>have led the </a:t>
            </a:r>
            <a:r>
              <a:rPr lang="en-AU" sz="3200" u="sng" dirty="0" smtClean="0"/>
              <a:t>promotion and universalization of human rights norms</a:t>
            </a:r>
            <a:r>
              <a:rPr lang="en-AU" sz="3200" dirty="0" smtClean="0"/>
              <a:t>, </a:t>
            </a:r>
          </a:p>
          <a:p>
            <a:r>
              <a:rPr lang="en-AU" sz="3200" u="sng" dirty="0" smtClean="0"/>
              <a:t>even though the formal creation and promotion of human rights law is carried out by states </a:t>
            </a:r>
            <a:endParaRPr lang="pl-PL" sz="3200" dirty="0" smtClean="0"/>
          </a:p>
          <a:p>
            <a:r>
              <a:rPr lang="en-AU" sz="3200" dirty="0" smtClean="0"/>
              <a:t>acting in concert and separately within and outside the ambit of the UN.</a:t>
            </a:r>
          </a:p>
          <a:p>
            <a:endParaRPr lang="en-AU" sz="3200" dirty="0" smtClean="0"/>
          </a:p>
          <a:p>
            <a:endParaRPr lang="pl-PL" sz="3200" dirty="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4078748486"/>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30</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13"/>
          </p:nvPr>
        </p:nvSpPr>
        <p:spPr>
          <a:xfrm>
            <a:off x="1259632" y="116632"/>
            <a:ext cx="6400800" cy="5301208"/>
          </a:xfrm>
        </p:spPr>
        <p:txBody>
          <a:bodyPr>
            <a:noAutofit/>
          </a:bodyPr>
          <a:lstStyle/>
          <a:p>
            <a:pPr marL="45720" indent="0">
              <a:buNone/>
            </a:pPr>
            <a:r>
              <a:rPr lang="en-AU" sz="3600" dirty="0" smtClean="0">
                <a:latin typeface="Calibri" charset="0"/>
              </a:rPr>
              <a:t>Depending on mission and scope of operation HR INGOs use different methods in order to protect human rights.</a:t>
            </a:r>
          </a:p>
          <a:p>
            <a:pPr marL="45720" indent="0">
              <a:buNone/>
            </a:pPr>
            <a:r>
              <a:rPr lang="en-AU" sz="3600" dirty="0" smtClean="0">
                <a:latin typeface="Calibri" charset="0"/>
              </a:rPr>
              <a:t>Traditionally and basic methods</a:t>
            </a:r>
          </a:p>
          <a:p>
            <a:pPr>
              <a:spcBef>
                <a:spcPts val="1350"/>
              </a:spcBef>
              <a:buFont typeface="Arial" charset="0"/>
              <a:buChar char="•"/>
              <a:defRPr/>
            </a:pPr>
            <a:r>
              <a:rPr lang="en-AU" sz="3600" dirty="0" smtClean="0">
                <a:latin typeface="Calibri" charset="0"/>
              </a:rPr>
              <a:t>Investigation</a:t>
            </a:r>
          </a:p>
          <a:p>
            <a:pPr>
              <a:spcBef>
                <a:spcPts val="1350"/>
              </a:spcBef>
              <a:buFont typeface="Arial" charset="0"/>
              <a:buChar char="•"/>
              <a:defRPr/>
            </a:pPr>
            <a:r>
              <a:rPr lang="en-AU" sz="3600" dirty="0" smtClean="0">
                <a:latin typeface="Calibri" charset="0"/>
              </a:rPr>
              <a:t>Monitoring</a:t>
            </a:r>
          </a:p>
          <a:p>
            <a:pPr>
              <a:spcBef>
                <a:spcPts val="1350"/>
              </a:spcBef>
              <a:buFont typeface="Arial" charset="0"/>
              <a:buChar char="•"/>
              <a:defRPr/>
            </a:pPr>
            <a:r>
              <a:rPr lang="en-AU" sz="3600" dirty="0" smtClean="0">
                <a:latin typeface="Calibri" charset="0"/>
              </a:rPr>
              <a:t>Advocacy</a:t>
            </a:r>
          </a:p>
          <a:p>
            <a:pPr>
              <a:spcBef>
                <a:spcPts val="1350"/>
              </a:spcBef>
              <a:buFont typeface="Arial" charset="0"/>
              <a:buChar char="•"/>
              <a:defRPr/>
            </a:pPr>
            <a:r>
              <a:rPr lang="en-AU" sz="3600" dirty="0" smtClean="0">
                <a:latin typeface="Calibri" charset="0"/>
              </a:rPr>
              <a:t>Strategic litigation</a:t>
            </a:r>
          </a:p>
          <a:p>
            <a:pPr>
              <a:spcBef>
                <a:spcPts val="1350"/>
              </a:spcBef>
              <a:buFont typeface="Arial" charset="0"/>
              <a:buChar char="•"/>
              <a:defRPr/>
            </a:pPr>
            <a:r>
              <a:rPr lang="en-AU" sz="3600" dirty="0">
                <a:latin typeface="Calibri" charset="0"/>
              </a:rPr>
              <a:t>Education</a:t>
            </a:r>
            <a:endParaRPr lang="en-AU" sz="3600" dirty="0" smtClean="0">
              <a:latin typeface="Calibri" charset="0"/>
            </a:endParaRPr>
          </a:p>
          <a:p>
            <a:pPr marL="45720" indent="0">
              <a:spcBef>
                <a:spcPts val="1350"/>
              </a:spcBef>
              <a:buNone/>
              <a:defRPr/>
            </a:pPr>
            <a:endParaRPr lang="pl-PL" sz="3200" dirty="0">
              <a:latin typeface="Calibri" charset="0"/>
            </a:endParaRPr>
          </a:p>
          <a:p>
            <a:pPr marL="45720" indent="0">
              <a:buNone/>
            </a:pPr>
            <a:endParaRPr lang="pl-PL" sz="3200" dirty="0">
              <a:latin typeface="Calibri" charset="0"/>
            </a:endParaRPr>
          </a:p>
          <a:p>
            <a:pPr marL="45720" indent="0">
              <a:buNone/>
            </a:pPr>
            <a:endParaRPr lang="pl-PL" sz="3200" dirty="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360387715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31</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13"/>
          </p:nvPr>
        </p:nvSpPr>
        <p:spPr>
          <a:xfrm>
            <a:off x="1259632" y="188640"/>
            <a:ext cx="6400800" cy="5229200"/>
          </a:xfrm>
        </p:spPr>
        <p:txBody>
          <a:bodyPr>
            <a:noAutofit/>
          </a:bodyPr>
          <a:lstStyle/>
          <a:p>
            <a:r>
              <a:rPr lang="pl-PL" sz="3600" dirty="0" err="1"/>
              <a:t>Investigation</a:t>
            </a:r>
            <a:r>
              <a:rPr lang="pl-PL" sz="3600" dirty="0"/>
              <a:t> </a:t>
            </a:r>
            <a:r>
              <a:rPr lang="pl-PL" sz="3600" dirty="0" err="1"/>
              <a:t>usually</a:t>
            </a:r>
            <a:r>
              <a:rPr lang="pl-PL" sz="3600" dirty="0"/>
              <a:t> </a:t>
            </a:r>
            <a:r>
              <a:rPr lang="pl-PL" sz="3600" dirty="0" err="1"/>
              <a:t>takes</a:t>
            </a:r>
            <a:r>
              <a:rPr lang="pl-PL" sz="3600" dirty="0"/>
              <a:t> place in a Third World country, </a:t>
            </a:r>
            <a:endParaRPr lang="pl-PL" sz="3600" dirty="0" smtClean="0"/>
          </a:p>
          <a:p>
            <a:r>
              <a:rPr lang="pl-PL" sz="3600" dirty="0" err="1" smtClean="0"/>
              <a:t>while</a:t>
            </a:r>
            <a:r>
              <a:rPr lang="pl-PL" sz="3600" dirty="0" smtClean="0"/>
              <a:t> monitoring (</a:t>
            </a:r>
            <a:r>
              <a:rPr lang="pl-PL" sz="3600" dirty="0" err="1" smtClean="0"/>
              <a:t>reporting</a:t>
            </a:r>
            <a:r>
              <a:rPr lang="pl-PL" sz="3600" dirty="0" smtClean="0"/>
              <a:t>) </a:t>
            </a:r>
            <a:r>
              <a:rPr lang="pl-PL" sz="3600" dirty="0"/>
              <a:t>and </a:t>
            </a:r>
            <a:r>
              <a:rPr lang="pl-PL" sz="3600" dirty="0" err="1"/>
              <a:t>advocacy</a:t>
            </a:r>
            <a:r>
              <a:rPr lang="pl-PL" sz="3600" dirty="0"/>
              <a:t> </a:t>
            </a:r>
            <a:r>
              <a:rPr lang="pl-PL" sz="3600" dirty="0" err="1"/>
              <a:t>aim</a:t>
            </a:r>
            <a:r>
              <a:rPr lang="pl-PL" sz="3600" dirty="0"/>
              <a:t> </a:t>
            </a:r>
            <a:r>
              <a:rPr lang="pl-PL" sz="3600" dirty="0" err="1"/>
              <a:t>at</a:t>
            </a:r>
            <a:r>
              <a:rPr lang="pl-PL" sz="3600" dirty="0"/>
              <a:t> reforming </a:t>
            </a:r>
            <a:r>
              <a:rPr lang="pl-PL" sz="3600" dirty="0" err="1"/>
              <a:t>policies</a:t>
            </a:r>
            <a:r>
              <a:rPr lang="pl-PL" sz="3600" dirty="0"/>
              <a:t> of </a:t>
            </a:r>
            <a:r>
              <a:rPr lang="pl-PL" sz="3600" dirty="0" err="1"/>
              <a:t>industrial</a:t>
            </a:r>
            <a:r>
              <a:rPr lang="pl-PL" sz="3600" dirty="0"/>
              <a:t> </a:t>
            </a:r>
            <a:r>
              <a:rPr lang="pl-PL" sz="3600" dirty="0" err="1"/>
              <a:t>democracies</a:t>
            </a:r>
            <a:r>
              <a:rPr lang="pl-PL" sz="3600" dirty="0"/>
              <a:t> and </a:t>
            </a:r>
            <a:r>
              <a:rPr lang="pl-PL" sz="3600" dirty="0" err="1"/>
              <a:t>intergovernmental</a:t>
            </a:r>
            <a:r>
              <a:rPr lang="pl-PL" sz="3600" dirty="0"/>
              <a:t> </a:t>
            </a:r>
            <a:r>
              <a:rPr lang="pl-PL" sz="3600" dirty="0" err="1"/>
              <a:t>agencies</a:t>
            </a:r>
            <a:r>
              <a:rPr lang="pl-PL" sz="3600" dirty="0"/>
              <a:t> to </a:t>
            </a:r>
            <a:r>
              <a:rPr lang="pl-PL" sz="3600" dirty="0" err="1"/>
              <a:t>trigger</a:t>
            </a:r>
            <a:r>
              <a:rPr lang="pl-PL" sz="3600" dirty="0"/>
              <a:t> </a:t>
            </a:r>
            <a:r>
              <a:rPr lang="pl-PL" sz="3600" dirty="0" err="1"/>
              <a:t>bilateral</a:t>
            </a:r>
            <a:r>
              <a:rPr lang="pl-PL" sz="3600" dirty="0"/>
              <a:t> and </a:t>
            </a:r>
            <a:r>
              <a:rPr lang="pl-PL" sz="3600" dirty="0" err="1"/>
              <a:t>multilateral</a:t>
            </a:r>
            <a:r>
              <a:rPr lang="pl-PL" sz="3600" dirty="0"/>
              <a:t> </a:t>
            </a:r>
            <a:r>
              <a:rPr lang="pl-PL" sz="3600" dirty="0" err="1"/>
              <a:t>action</a:t>
            </a:r>
            <a:r>
              <a:rPr lang="pl-PL" sz="3600" dirty="0"/>
              <a:t> </a:t>
            </a:r>
            <a:r>
              <a:rPr lang="pl-PL" sz="3600" dirty="0" err="1"/>
              <a:t>against</a:t>
            </a:r>
            <a:r>
              <a:rPr lang="pl-PL" sz="3600" dirty="0"/>
              <a:t> the </a:t>
            </a:r>
            <a:r>
              <a:rPr lang="pl-PL" sz="3600" dirty="0" err="1"/>
              <a:t>repressive</a:t>
            </a:r>
            <a:r>
              <a:rPr lang="pl-PL" sz="3600" dirty="0"/>
              <a:t> </a:t>
            </a:r>
            <a:r>
              <a:rPr lang="pl-PL" sz="3600" dirty="0" err="1"/>
              <a:t>state</a:t>
            </a:r>
            <a:r>
              <a:rPr lang="pl-PL" sz="3600" dirty="0" smtClean="0"/>
              <a:t>.</a:t>
            </a:r>
          </a:p>
          <a:p>
            <a:endParaRPr lang="pl-PL" sz="2800" dirty="0"/>
          </a:p>
          <a:p>
            <a:endParaRPr lang="en-AU" sz="3200" dirty="0" smtClean="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326610182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32</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13"/>
          </p:nvPr>
        </p:nvSpPr>
        <p:spPr>
          <a:xfrm>
            <a:off x="1259632" y="188640"/>
            <a:ext cx="6400800" cy="5229200"/>
          </a:xfrm>
        </p:spPr>
        <p:txBody>
          <a:bodyPr>
            <a:noAutofit/>
          </a:bodyPr>
          <a:lstStyle/>
          <a:p>
            <a:r>
              <a:rPr lang="pl-PL" sz="3200" dirty="0" err="1"/>
              <a:t>Some</a:t>
            </a:r>
            <a:r>
              <a:rPr lang="pl-PL" sz="3200" dirty="0"/>
              <a:t> HR </a:t>
            </a:r>
            <a:r>
              <a:rPr lang="pl-PL" sz="3200" dirty="0" err="1"/>
              <a:t>INGOs</a:t>
            </a:r>
            <a:r>
              <a:rPr lang="pl-PL" sz="3200" dirty="0"/>
              <a:t> </a:t>
            </a:r>
            <a:r>
              <a:rPr lang="pl-PL" sz="3200" dirty="0" err="1"/>
              <a:t>now</a:t>
            </a:r>
            <a:r>
              <a:rPr lang="pl-PL" sz="3200" dirty="0"/>
              <a:t> go </a:t>
            </a:r>
            <a:r>
              <a:rPr lang="pl-PL" sz="3200" dirty="0" err="1"/>
              <a:t>beyond</a:t>
            </a:r>
            <a:r>
              <a:rPr lang="pl-PL" sz="3200" dirty="0"/>
              <a:t> </a:t>
            </a:r>
            <a:r>
              <a:rPr lang="pl-PL" sz="3200" dirty="0" err="1"/>
              <a:t>this</a:t>
            </a:r>
            <a:r>
              <a:rPr lang="pl-PL" sz="3200" dirty="0"/>
              <a:t> </a:t>
            </a:r>
            <a:r>
              <a:rPr lang="pl-PL" sz="3200" dirty="0" err="1"/>
              <a:t>denunciatory</a:t>
            </a:r>
            <a:r>
              <a:rPr lang="pl-PL" sz="3200" dirty="0"/>
              <a:t> </a:t>
            </a:r>
            <a:r>
              <a:rPr lang="pl-PL" sz="3200" dirty="0" err="1" smtClean="0"/>
              <a:t>framework</a:t>
            </a:r>
            <a:endParaRPr lang="pl-PL" sz="3200" dirty="0" smtClean="0"/>
          </a:p>
          <a:p>
            <a:r>
              <a:rPr lang="pl-PL" sz="3200" dirty="0" smtClean="0"/>
              <a:t> </a:t>
            </a:r>
            <a:r>
              <a:rPr lang="pl-PL" sz="3200" dirty="0"/>
              <a:t>and </a:t>
            </a:r>
            <a:r>
              <a:rPr lang="pl-PL" sz="3200" dirty="0" err="1"/>
              <a:t>work</a:t>
            </a:r>
            <a:r>
              <a:rPr lang="pl-PL" sz="3200" dirty="0"/>
              <a:t> to </a:t>
            </a:r>
            <a:r>
              <a:rPr lang="pl-PL" sz="3200" dirty="0" err="1"/>
              <a:t>foster</a:t>
            </a:r>
            <a:r>
              <a:rPr lang="pl-PL" sz="3200" dirty="0"/>
              <a:t> and </a:t>
            </a:r>
            <a:r>
              <a:rPr lang="pl-PL" sz="3200" dirty="0" err="1"/>
              <a:t>strengthen</a:t>
            </a:r>
            <a:r>
              <a:rPr lang="pl-PL" sz="3200" dirty="0"/>
              <a:t> </a:t>
            </a:r>
            <a:r>
              <a:rPr lang="pl-PL" sz="3200" dirty="0" err="1"/>
              <a:t>processes</a:t>
            </a:r>
            <a:r>
              <a:rPr lang="pl-PL" sz="3200" dirty="0"/>
              <a:t> and </a:t>
            </a:r>
            <a:r>
              <a:rPr lang="pl-PL" sz="3200" dirty="0" err="1"/>
              <a:t>institutions</a:t>
            </a:r>
            <a:r>
              <a:rPr lang="pl-PL" sz="3200" dirty="0"/>
              <a:t> – </a:t>
            </a:r>
            <a:endParaRPr lang="pl-PL" sz="3200" dirty="0" smtClean="0"/>
          </a:p>
          <a:p>
            <a:r>
              <a:rPr lang="pl-PL" sz="3200" dirty="0" err="1" smtClean="0"/>
              <a:t>rule</a:t>
            </a:r>
            <a:r>
              <a:rPr lang="pl-PL" sz="3200" dirty="0" smtClean="0"/>
              <a:t> </a:t>
            </a:r>
            <a:r>
              <a:rPr lang="pl-PL" sz="3200" dirty="0"/>
              <a:t>of law, </a:t>
            </a:r>
            <a:r>
              <a:rPr lang="pl-PL" sz="3200" dirty="0" smtClean="0"/>
              <a:t>and </a:t>
            </a:r>
            <a:r>
              <a:rPr lang="pl-PL" sz="3200" dirty="0" err="1"/>
              <a:t>constitutions</a:t>
            </a:r>
            <a:r>
              <a:rPr lang="pl-PL" sz="3200" dirty="0"/>
              <a:t>, </a:t>
            </a:r>
            <a:r>
              <a:rPr lang="pl-PL" sz="3200" dirty="0" err="1"/>
              <a:t>judiciaries</a:t>
            </a:r>
            <a:r>
              <a:rPr lang="pl-PL" sz="3200" dirty="0"/>
              <a:t>, </a:t>
            </a:r>
            <a:r>
              <a:rPr lang="pl-PL" sz="3200" dirty="0" err="1"/>
              <a:t>legislatures</a:t>
            </a:r>
            <a:r>
              <a:rPr lang="pl-PL" sz="3200" dirty="0"/>
              <a:t>, and </a:t>
            </a:r>
            <a:r>
              <a:rPr lang="pl-PL" sz="3200" dirty="0" err="1"/>
              <a:t>electoral</a:t>
            </a:r>
            <a:r>
              <a:rPr lang="pl-PL" sz="3200" dirty="0"/>
              <a:t> </a:t>
            </a:r>
            <a:r>
              <a:rPr lang="pl-PL" sz="3200" dirty="0" err="1"/>
              <a:t>machineries</a:t>
            </a:r>
            <a:r>
              <a:rPr lang="pl-PL" sz="3200" dirty="0"/>
              <a:t> – </a:t>
            </a:r>
            <a:r>
              <a:rPr lang="pl-PL" sz="3200" dirty="0" err="1"/>
              <a:t>that</a:t>
            </a:r>
            <a:r>
              <a:rPr lang="pl-PL" sz="3200" dirty="0"/>
              <a:t> </a:t>
            </a:r>
            <a:r>
              <a:rPr lang="pl-PL" sz="3200" dirty="0" err="1"/>
              <a:t>ensure</a:t>
            </a:r>
            <a:r>
              <a:rPr lang="pl-PL" sz="3200" dirty="0"/>
              <a:t> the </a:t>
            </a:r>
            <a:r>
              <a:rPr lang="pl-PL" sz="3200" dirty="0" err="1"/>
              <a:t>protection</a:t>
            </a:r>
            <a:r>
              <a:rPr lang="pl-PL" sz="3200" dirty="0"/>
              <a:t> of </a:t>
            </a:r>
            <a:r>
              <a:rPr lang="pl-PL" sz="3200" dirty="0" err="1"/>
              <a:t>civil</a:t>
            </a:r>
            <a:r>
              <a:rPr lang="pl-PL" sz="3200" dirty="0"/>
              <a:t> and </a:t>
            </a:r>
            <a:r>
              <a:rPr lang="pl-PL" sz="3200" dirty="0" err="1"/>
              <a:t>political</a:t>
            </a:r>
            <a:r>
              <a:rPr lang="pl-PL" sz="3200" dirty="0"/>
              <a:t> </a:t>
            </a:r>
            <a:r>
              <a:rPr lang="pl-PL" sz="3200" dirty="0" err="1"/>
              <a:t>rights</a:t>
            </a:r>
            <a:r>
              <a:rPr lang="pl-PL" sz="3200" dirty="0"/>
              <a:t>.  </a:t>
            </a:r>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412307566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33</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13"/>
          </p:nvPr>
        </p:nvSpPr>
        <p:spPr>
          <a:xfrm>
            <a:off x="1259632" y="188640"/>
            <a:ext cx="6400800" cy="5229200"/>
          </a:xfrm>
        </p:spPr>
        <p:txBody>
          <a:bodyPr>
            <a:noAutofit/>
          </a:bodyPr>
          <a:lstStyle/>
          <a:p>
            <a:r>
              <a:rPr lang="en-US" sz="3200" dirty="0"/>
              <a:t>Although  the ideological commitment of these INGOs seems clear through their mandates and work, they nevertheless cast themselves as </a:t>
            </a:r>
            <a:r>
              <a:rPr lang="en-US" sz="3200" dirty="0" err="1"/>
              <a:t>nonideological</a:t>
            </a:r>
            <a:r>
              <a:rPr lang="en-US" sz="3200" dirty="0"/>
              <a:t> </a:t>
            </a:r>
            <a:r>
              <a:rPr lang="en-US" sz="3200" dirty="0" smtClean="0"/>
              <a:t> </a:t>
            </a:r>
            <a:endParaRPr lang="pl-PL" sz="3200" dirty="0"/>
          </a:p>
          <a:p>
            <a:r>
              <a:rPr lang="en-US" sz="3200" dirty="0"/>
              <a:t>For example, AI refused to condemn apartheid as a political system or to adopt Nelson Mandela, the century’s most prominent prisoner, as a prisoner of conscience </a:t>
            </a:r>
            <a:endParaRPr lang="pl-PL" sz="3200" dirty="0"/>
          </a:p>
          <a:p>
            <a:endParaRPr lang="en-AU" sz="3200" dirty="0" smtClean="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383975936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34</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pic>
        <p:nvPicPr>
          <p:cNvPr id="3" name="Symbol zastępczy zawartości 2" descr="POC2.jpg"/>
          <p:cNvPicPr>
            <a:picLocks noGrp="1" noChangeAspect="1"/>
          </p:cNvPicPr>
          <p:nvPr>
            <p:ph sz="quarter" idx="13"/>
          </p:nvPr>
        </p:nvPicPr>
        <p:blipFill>
          <a:blip r:embed="rId3">
            <a:extLst>
              <a:ext uri="{28A0092B-C50C-407E-A947-70E740481C1C}">
                <a14:useLocalDpi xmlns:a14="http://schemas.microsoft.com/office/drawing/2010/main" val="0"/>
              </a:ext>
            </a:extLst>
          </a:blip>
          <a:srcRect t="-22619" b="-22619"/>
          <a:stretch>
            <a:fillRect/>
          </a:stretch>
        </p:blipFill>
        <p:spPr>
          <a:xfrm>
            <a:off x="1258888" y="188913"/>
            <a:ext cx="6400800" cy="6480447"/>
          </a:xfrm>
        </p:spPr>
      </p:pic>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178475439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35</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13"/>
          </p:nvPr>
        </p:nvSpPr>
        <p:spPr>
          <a:xfrm>
            <a:off x="1259632" y="0"/>
            <a:ext cx="6400800" cy="5417840"/>
          </a:xfrm>
        </p:spPr>
        <p:txBody>
          <a:bodyPr>
            <a:noAutofit/>
          </a:bodyPr>
          <a:lstStyle/>
          <a:p>
            <a:pPr>
              <a:lnSpc>
                <a:spcPct val="80000"/>
              </a:lnSpc>
              <a:spcBef>
                <a:spcPts val="550"/>
              </a:spcBef>
              <a:defRPr/>
            </a:pPr>
            <a:r>
              <a:rPr lang="pl-PL" sz="3600" dirty="0" smtClean="0">
                <a:latin typeface="Calibri" charset="0"/>
              </a:rPr>
              <a:t>HR </a:t>
            </a:r>
            <a:r>
              <a:rPr lang="pl-PL" sz="3600" dirty="0" err="1" smtClean="0">
                <a:latin typeface="Calibri" charset="0"/>
              </a:rPr>
              <a:t>INGOs</a:t>
            </a:r>
            <a:r>
              <a:rPr lang="pl-PL" sz="3600" dirty="0" smtClean="0">
                <a:latin typeface="Calibri" charset="0"/>
              </a:rPr>
              <a:t> </a:t>
            </a:r>
            <a:r>
              <a:rPr lang="pl-PL" sz="3600" dirty="0">
                <a:latin typeface="Calibri" charset="0"/>
              </a:rPr>
              <a:t>– role </a:t>
            </a:r>
            <a:r>
              <a:rPr lang="pl-PL" sz="3600" dirty="0" smtClean="0">
                <a:latin typeface="Calibri" charset="0"/>
              </a:rPr>
              <a:t>of </a:t>
            </a:r>
            <a:r>
              <a:rPr lang="pl-PL" sz="3600" dirty="0" err="1" smtClean="0">
                <a:latin typeface="Calibri" charset="0"/>
              </a:rPr>
              <a:t>watchdog</a:t>
            </a:r>
            <a:r>
              <a:rPr lang="pl-PL" sz="3600" dirty="0" smtClean="0">
                <a:latin typeface="Calibri" charset="0"/>
              </a:rPr>
              <a:t> </a:t>
            </a:r>
          </a:p>
          <a:p>
            <a:pPr>
              <a:lnSpc>
                <a:spcPct val="80000"/>
              </a:lnSpc>
              <a:spcBef>
                <a:spcPts val="550"/>
              </a:spcBef>
              <a:defRPr/>
            </a:pPr>
            <a:r>
              <a:rPr lang="pl-PL" sz="3600" u="sng" dirty="0" smtClean="0">
                <a:latin typeface="Calibri" charset="0"/>
              </a:rPr>
              <a:t>controlling </a:t>
            </a:r>
            <a:r>
              <a:rPr lang="pl-PL" sz="3600" u="sng" dirty="0">
                <a:latin typeface="Calibri" charset="0"/>
              </a:rPr>
              <a:t>the </a:t>
            </a:r>
            <a:r>
              <a:rPr lang="pl-PL" sz="3600" u="sng" dirty="0" err="1">
                <a:latin typeface="Calibri" charset="0"/>
              </a:rPr>
              <a:t>government</a:t>
            </a:r>
            <a:r>
              <a:rPr lang="pl-PL" sz="3600" u="sng" dirty="0">
                <a:latin typeface="Calibri" charset="0"/>
              </a:rPr>
              <a:t> and </a:t>
            </a:r>
            <a:r>
              <a:rPr lang="pl-PL" sz="3600" u="sng" dirty="0" err="1">
                <a:latin typeface="Calibri" charset="0"/>
              </a:rPr>
              <a:t>other</a:t>
            </a:r>
            <a:r>
              <a:rPr lang="pl-PL" sz="3600" u="sng" dirty="0">
                <a:latin typeface="Calibri" charset="0"/>
              </a:rPr>
              <a:t> </a:t>
            </a:r>
            <a:r>
              <a:rPr lang="pl-PL" sz="3600" u="sng" dirty="0" err="1">
                <a:latin typeface="Calibri" charset="0"/>
              </a:rPr>
              <a:t>institutions</a:t>
            </a:r>
            <a:r>
              <a:rPr lang="pl-PL" sz="3600" u="sng" dirty="0">
                <a:latin typeface="Calibri" charset="0"/>
              </a:rPr>
              <a:t> </a:t>
            </a:r>
            <a:r>
              <a:rPr lang="pl-PL" sz="3600" dirty="0">
                <a:latin typeface="Calibri" charset="0"/>
              </a:rPr>
              <a:t>(</a:t>
            </a:r>
            <a:r>
              <a:rPr lang="pl-PL" sz="3600" dirty="0" err="1">
                <a:latin typeface="Calibri" charset="0"/>
              </a:rPr>
              <a:t>also</a:t>
            </a:r>
            <a:r>
              <a:rPr lang="pl-PL" sz="3600" dirty="0">
                <a:latin typeface="Calibri" charset="0"/>
              </a:rPr>
              <a:t> </a:t>
            </a:r>
            <a:r>
              <a:rPr lang="pl-PL" sz="3600" dirty="0" err="1">
                <a:latin typeface="Calibri" charset="0"/>
              </a:rPr>
              <a:t>private</a:t>
            </a:r>
            <a:r>
              <a:rPr lang="pl-PL" sz="3600" dirty="0">
                <a:latin typeface="Calibri" charset="0"/>
              </a:rPr>
              <a:t> </a:t>
            </a:r>
            <a:r>
              <a:rPr lang="pl-PL" sz="3600" dirty="0" err="1">
                <a:latin typeface="Calibri" charset="0"/>
              </a:rPr>
              <a:t>institutions</a:t>
            </a:r>
            <a:r>
              <a:rPr lang="pl-PL" sz="3600" dirty="0" smtClean="0">
                <a:latin typeface="Calibri" charset="0"/>
              </a:rPr>
              <a:t>)</a:t>
            </a:r>
          </a:p>
          <a:p>
            <a:pPr>
              <a:lnSpc>
                <a:spcPct val="80000"/>
              </a:lnSpc>
              <a:spcBef>
                <a:spcPts val="550"/>
              </a:spcBef>
              <a:defRPr/>
            </a:pPr>
            <a:r>
              <a:rPr lang="en-US" sz="3600" dirty="0" smtClean="0"/>
              <a:t>Watchdog organizations are </a:t>
            </a:r>
            <a:r>
              <a:rPr lang="en-US" sz="3600" u="sng" dirty="0" smtClean="0"/>
              <a:t>non-profit groups </a:t>
            </a:r>
            <a:r>
              <a:rPr lang="en-US" sz="3600" dirty="0" smtClean="0"/>
              <a:t>that view their role as </a:t>
            </a:r>
            <a:r>
              <a:rPr lang="en-US" sz="3600" u="sng" dirty="0" smtClean="0"/>
              <a:t>critically monitoring the activities of governments or other </a:t>
            </a:r>
            <a:r>
              <a:rPr lang="en-US" sz="3600" u="sng" dirty="0" err="1" smtClean="0"/>
              <a:t>organiztions</a:t>
            </a:r>
            <a:endParaRPr lang="en-US" sz="3600" u="sng" dirty="0" smtClean="0"/>
          </a:p>
          <a:p>
            <a:pPr>
              <a:lnSpc>
                <a:spcPct val="80000"/>
              </a:lnSpc>
              <a:spcBef>
                <a:spcPts val="550"/>
              </a:spcBef>
              <a:defRPr/>
            </a:pPr>
            <a:r>
              <a:rPr lang="en-US" sz="3600" dirty="0" smtClean="0"/>
              <a:t>and </a:t>
            </a:r>
            <a:r>
              <a:rPr lang="en-US" sz="3600" u="sng" dirty="0" smtClean="0"/>
              <a:t>alerting the public when they</a:t>
            </a:r>
          </a:p>
          <a:p>
            <a:pPr>
              <a:lnSpc>
                <a:spcPct val="80000"/>
              </a:lnSpc>
              <a:spcBef>
                <a:spcPts val="550"/>
              </a:spcBef>
              <a:defRPr/>
            </a:pPr>
            <a:r>
              <a:rPr lang="en-US" sz="3600" u="sng" dirty="0" smtClean="0"/>
              <a:t>detect actions that go against the public interest</a:t>
            </a:r>
            <a:endParaRPr lang="en-AU" sz="3600" u="sng" dirty="0" smtClean="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367525040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36</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13"/>
          </p:nvPr>
        </p:nvSpPr>
        <p:spPr>
          <a:xfrm>
            <a:off x="1259632" y="188640"/>
            <a:ext cx="6400800" cy="5229200"/>
          </a:xfrm>
        </p:spPr>
        <p:txBody>
          <a:bodyPr>
            <a:noAutofit/>
          </a:bodyPr>
          <a:lstStyle/>
          <a:p>
            <a:pPr>
              <a:lnSpc>
                <a:spcPct val="80000"/>
              </a:lnSpc>
              <a:spcBef>
                <a:spcPts val="550"/>
              </a:spcBef>
              <a:defRPr/>
            </a:pPr>
            <a:r>
              <a:rPr lang="pl-PL" sz="2700" dirty="0" smtClean="0">
                <a:latin typeface="Calibri" charset="0"/>
              </a:rPr>
              <a:t>Monitoring:</a:t>
            </a:r>
          </a:p>
          <a:p>
            <a:pPr>
              <a:lnSpc>
                <a:spcPct val="80000"/>
              </a:lnSpc>
              <a:spcBef>
                <a:spcPts val="550"/>
              </a:spcBef>
              <a:defRPr/>
            </a:pPr>
            <a:r>
              <a:rPr lang="pl-PL" sz="2700" dirty="0" smtClean="0">
                <a:latin typeface="Calibri" charset="0"/>
              </a:rPr>
              <a:t>Day </a:t>
            </a:r>
            <a:r>
              <a:rPr lang="pl-PL" sz="2700" dirty="0">
                <a:latin typeface="Calibri" charset="0"/>
              </a:rPr>
              <a:t>to </a:t>
            </a:r>
            <a:r>
              <a:rPr lang="pl-PL" sz="2700" dirty="0" err="1">
                <a:latin typeface="Calibri" charset="0"/>
              </a:rPr>
              <a:t>day</a:t>
            </a:r>
            <a:r>
              <a:rPr lang="pl-PL" sz="2700" dirty="0">
                <a:latin typeface="Calibri" charset="0"/>
              </a:rPr>
              <a:t> monitoring (</a:t>
            </a:r>
            <a:r>
              <a:rPr lang="pl-PL" sz="2700" dirty="0" err="1">
                <a:latin typeface="Calibri" charset="0"/>
              </a:rPr>
              <a:t>e.g</a:t>
            </a:r>
            <a:r>
              <a:rPr lang="pl-PL" sz="2700" dirty="0">
                <a:latin typeface="Calibri" charset="0"/>
              </a:rPr>
              <a:t>. </a:t>
            </a:r>
            <a:r>
              <a:rPr lang="pl-PL" sz="2700" dirty="0" err="1">
                <a:latin typeface="Calibri" charset="0"/>
              </a:rPr>
              <a:t>freedom</a:t>
            </a:r>
            <a:r>
              <a:rPr lang="pl-PL" sz="2700" dirty="0">
                <a:latin typeface="Calibri" charset="0"/>
              </a:rPr>
              <a:t> of speech</a:t>
            </a:r>
            <a:r>
              <a:rPr lang="pl-PL" sz="2700" dirty="0" smtClean="0">
                <a:latin typeface="Calibri" charset="0"/>
              </a:rPr>
              <a:t>)</a:t>
            </a:r>
          </a:p>
          <a:p>
            <a:pPr>
              <a:lnSpc>
                <a:spcPct val="80000"/>
              </a:lnSpc>
              <a:spcBef>
                <a:spcPts val="550"/>
              </a:spcBef>
              <a:defRPr/>
            </a:pPr>
            <a:r>
              <a:rPr lang="pl-PL" sz="2700" dirty="0" smtClean="0">
                <a:latin typeface="Calibri" charset="0"/>
              </a:rPr>
              <a:t>Controlling </a:t>
            </a:r>
            <a:r>
              <a:rPr lang="pl-PL" sz="2700" dirty="0" err="1">
                <a:latin typeface="Calibri" charset="0"/>
              </a:rPr>
              <a:t>compliance</a:t>
            </a:r>
            <a:r>
              <a:rPr lang="pl-PL" sz="2700" dirty="0">
                <a:latin typeface="Calibri" charset="0"/>
              </a:rPr>
              <a:t> with </a:t>
            </a:r>
            <a:r>
              <a:rPr lang="pl-PL" sz="2700" dirty="0" err="1">
                <a:latin typeface="Calibri" charset="0"/>
              </a:rPr>
              <a:t>certain</a:t>
            </a:r>
            <a:r>
              <a:rPr lang="pl-PL" sz="2700" dirty="0">
                <a:latin typeface="Calibri" charset="0"/>
              </a:rPr>
              <a:t> </a:t>
            </a:r>
            <a:r>
              <a:rPr lang="pl-PL" sz="2700" dirty="0" err="1">
                <a:latin typeface="Calibri" charset="0"/>
              </a:rPr>
              <a:t>standards</a:t>
            </a:r>
            <a:r>
              <a:rPr lang="pl-PL" sz="2700" dirty="0">
                <a:latin typeface="Calibri" charset="0"/>
              </a:rPr>
              <a:t> (</a:t>
            </a:r>
            <a:r>
              <a:rPr lang="pl-PL" sz="2700" dirty="0" err="1">
                <a:latin typeface="Calibri" charset="0"/>
              </a:rPr>
              <a:t>e.g</a:t>
            </a:r>
            <a:r>
              <a:rPr lang="pl-PL" sz="2700" dirty="0">
                <a:latin typeface="Calibri" charset="0"/>
              </a:rPr>
              <a:t>. controlling </a:t>
            </a:r>
            <a:r>
              <a:rPr lang="pl-PL" sz="2700" dirty="0" err="1">
                <a:latin typeface="Calibri" charset="0"/>
              </a:rPr>
              <a:t>prisons</a:t>
            </a:r>
            <a:r>
              <a:rPr lang="pl-PL" sz="2700" dirty="0">
                <a:latin typeface="Calibri" charset="0"/>
              </a:rPr>
              <a:t> in </a:t>
            </a:r>
            <a:r>
              <a:rPr lang="pl-PL" sz="2700" dirty="0" err="1">
                <a:latin typeface="Calibri" charset="0"/>
              </a:rPr>
              <a:t>certain</a:t>
            </a:r>
            <a:r>
              <a:rPr lang="pl-PL" sz="2700" dirty="0">
                <a:latin typeface="Calibri" charset="0"/>
              </a:rPr>
              <a:t> </a:t>
            </a:r>
            <a:r>
              <a:rPr lang="pl-PL" sz="2700" dirty="0" err="1">
                <a:latin typeface="Calibri" charset="0"/>
              </a:rPr>
              <a:t>area</a:t>
            </a:r>
            <a:r>
              <a:rPr lang="pl-PL" sz="2700" dirty="0" smtClean="0">
                <a:latin typeface="Calibri" charset="0"/>
              </a:rPr>
              <a:t>)</a:t>
            </a:r>
          </a:p>
          <a:p>
            <a:pPr>
              <a:lnSpc>
                <a:spcPct val="80000"/>
              </a:lnSpc>
              <a:spcBef>
                <a:spcPts val="550"/>
              </a:spcBef>
              <a:defRPr/>
            </a:pPr>
            <a:r>
              <a:rPr lang="pl-PL" sz="2700" dirty="0" err="1" smtClean="0">
                <a:latin typeface="Calibri" charset="0"/>
              </a:rPr>
              <a:t>Preparation</a:t>
            </a:r>
            <a:r>
              <a:rPr lang="pl-PL" sz="2700" dirty="0" smtClean="0">
                <a:latin typeface="Calibri" charset="0"/>
              </a:rPr>
              <a:t> </a:t>
            </a:r>
            <a:r>
              <a:rPr lang="pl-PL" sz="2700" dirty="0">
                <a:latin typeface="Calibri" charset="0"/>
              </a:rPr>
              <a:t>of </a:t>
            </a:r>
            <a:r>
              <a:rPr lang="pl-PL" sz="2700" dirty="0" err="1">
                <a:latin typeface="Calibri" charset="0"/>
              </a:rPr>
              <a:t>reports</a:t>
            </a:r>
            <a:r>
              <a:rPr lang="pl-PL" sz="2700" dirty="0">
                <a:latin typeface="Calibri" charset="0"/>
              </a:rPr>
              <a:t> on </a:t>
            </a:r>
            <a:r>
              <a:rPr lang="pl-PL" sz="2700" dirty="0" err="1">
                <a:latin typeface="Calibri" charset="0"/>
              </a:rPr>
              <a:t>compliance</a:t>
            </a:r>
            <a:r>
              <a:rPr lang="pl-PL" sz="2700" dirty="0">
                <a:latin typeface="Calibri" charset="0"/>
              </a:rPr>
              <a:t> with </a:t>
            </a:r>
            <a:r>
              <a:rPr lang="pl-PL" sz="2700" dirty="0" err="1">
                <a:latin typeface="Calibri" charset="0"/>
              </a:rPr>
              <a:t>human</a:t>
            </a:r>
            <a:r>
              <a:rPr lang="pl-PL" sz="2700" dirty="0">
                <a:latin typeface="Calibri" charset="0"/>
              </a:rPr>
              <a:t> </a:t>
            </a:r>
            <a:r>
              <a:rPr lang="pl-PL" sz="2700" dirty="0" err="1">
                <a:latin typeface="Calibri" charset="0"/>
              </a:rPr>
              <a:t>rights</a:t>
            </a:r>
            <a:r>
              <a:rPr lang="pl-PL" sz="2700" dirty="0">
                <a:latin typeface="Calibri" charset="0"/>
              </a:rPr>
              <a:t> on the </a:t>
            </a:r>
            <a:r>
              <a:rPr lang="pl-PL" sz="2700" dirty="0" err="1">
                <a:latin typeface="Calibri" charset="0"/>
              </a:rPr>
              <a:t>basis</a:t>
            </a:r>
            <a:r>
              <a:rPr lang="pl-PL" sz="2700" dirty="0">
                <a:latin typeface="Calibri" charset="0"/>
              </a:rPr>
              <a:t> of </a:t>
            </a:r>
            <a:r>
              <a:rPr lang="pl-PL" sz="2700" dirty="0" smtClean="0">
                <a:latin typeface="Calibri" charset="0"/>
              </a:rPr>
              <a:t>monitoring</a:t>
            </a:r>
          </a:p>
          <a:p>
            <a:pPr>
              <a:lnSpc>
                <a:spcPct val="80000"/>
              </a:lnSpc>
              <a:spcBef>
                <a:spcPts val="550"/>
              </a:spcBef>
              <a:defRPr/>
            </a:pPr>
            <a:r>
              <a:rPr lang="pl-PL" sz="2700" dirty="0" err="1" smtClean="0">
                <a:latin typeface="Calibri" charset="0"/>
              </a:rPr>
              <a:t>Results</a:t>
            </a:r>
            <a:r>
              <a:rPr lang="pl-PL" sz="2700" dirty="0">
                <a:latin typeface="Calibri" charset="0"/>
              </a:rPr>
              <a:t>: </a:t>
            </a:r>
          </a:p>
          <a:p>
            <a:pPr>
              <a:lnSpc>
                <a:spcPct val="80000"/>
              </a:lnSpc>
              <a:spcBef>
                <a:spcPts val="550"/>
              </a:spcBef>
              <a:defRPr/>
            </a:pPr>
            <a:r>
              <a:rPr lang="pl-PL" sz="2700" dirty="0" err="1" smtClean="0">
                <a:latin typeface="Calibri" charset="0"/>
              </a:rPr>
              <a:t>reports</a:t>
            </a:r>
            <a:r>
              <a:rPr lang="pl-PL" sz="2700" dirty="0">
                <a:latin typeface="Calibri" charset="0"/>
              </a:rPr>
              <a:t>, </a:t>
            </a:r>
          </a:p>
          <a:p>
            <a:pPr>
              <a:lnSpc>
                <a:spcPct val="80000"/>
              </a:lnSpc>
              <a:spcBef>
                <a:spcPts val="550"/>
              </a:spcBef>
              <a:defRPr/>
            </a:pPr>
            <a:r>
              <a:rPr lang="pl-PL" sz="2700" dirty="0" err="1" smtClean="0">
                <a:latin typeface="Calibri" charset="0"/>
              </a:rPr>
              <a:t>interventions</a:t>
            </a:r>
            <a:r>
              <a:rPr lang="pl-PL" sz="2700" dirty="0">
                <a:latin typeface="Calibri" charset="0"/>
              </a:rPr>
              <a:t>, </a:t>
            </a:r>
          </a:p>
          <a:p>
            <a:pPr>
              <a:lnSpc>
                <a:spcPct val="80000"/>
              </a:lnSpc>
              <a:spcBef>
                <a:spcPts val="550"/>
              </a:spcBef>
              <a:defRPr/>
            </a:pPr>
            <a:r>
              <a:rPr lang="pl-PL" sz="2700" dirty="0" err="1" smtClean="0">
                <a:latin typeface="Calibri" charset="0"/>
              </a:rPr>
              <a:t>raising</a:t>
            </a:r>
            <a:r>
              <a:rPr lang="pl-PL" sz="2700" dirty="0" smtClean="0">
                <a:latin typeface="Calibri" charset="0"/>
              </a:rPr>
              <a:t> </a:t>
            </a:r>
            <a:r>
              <a:rPr lang="pl-PL" sz="2700" dirty="0" err="1">
                <a:latin typeface="Calibri" charset="0"/>
              </a:rPr>
              <a:t>awareness</a:t>
            </a:r>
            <a:r>
              <a:rPr lang="pl-PL" sz="2700" dirty="0">
                <a:latin typeface="Calibri" charset="0"/>
              </a:rPr>
              <a:t>, </a:t>
            </a:r>
          </a:p>
          <a:p>
            <a:pPr>
              <a:lnSpc>
                <a:spcPct val="80000"/>
              </a:lnSpc>
              <a:spcBef>
                <a:spcPts val="550"/>
              </a:spcBef>
              <a:defRPr/>
            </a:pPr>
            <a:r>
              <a:rPr lang="pl-PL" sz="2700" dirty="0" err="1" smtClean="0">
                <a:latin typeface="Calibri" charset="0"/>
              </a:rPr>
              <a:t>accountability</a:t>
            </a:r>
            <a:endParaRPr lang="pl-PL" sz="2700" dirty="0">
              <a:latin typeface="Calibri" charset="0"/>
            </a:endParaRPr>
          </a:p>
          <a:p>
            <a:pPr>
              <a:lnSpc>
                <a:spcPct val="80000"/>
              </a:lnSpc>
              <a:spcBef>
                <a:spcPts val="550"/>
              </a:spcBef>
              <a:defRPr/>
            </a:pPr>
            <a:r>
              <a:rPr lang="pl-PL" sz="2700" dirty="0" err="1" smtClean="0">
                <a:latin typeface="Calibri" charset="0"/>
              </a:rPr>
              <a:t>Examples</a:t>
            </a:r>
            <a:r>
              <a:rPr lang="pl-PL" sz="2700" dirty="0" smtClean="0">
                <a:latin typeface="Calibri" charset="0"/>
              </a:rPr>
              <a:t>: HRW </a:t>
            </a:r>
            <a:r>
              <a:rPr lang="pl-PL" sz="2700" dirty="0">
                <a:latin typeface="Calibri" charset="0"/>
              </a:rPr>
              <a:t>report on </a:t>
            </a:r>
            <a:r>
              <a:rPr lang="pl-PL" sz="2700" dirty="0" err="1">
                <a:latin typeface="Calibri" charset="0"/>
              </a:rPr>
              <a:t>violations</a:t>
            </a:r>
            <a:r>
              <a:rPr lang="pl-PL" sz="2700" dirty="0">
                <a:latin typeface="Calibri" charset="0"/>
              </a:rPr>
              <a:t> of </a:t>
            </a:r>
            <a:r>
              <a:rPr lang="pl-PL" sz="2700" dirty="0" err="1">
                <a:latin typeface="Calibri" charset="0"/>
              </a:rPr>
              <a:t>human</a:t>
            </a:r>
            <a:r>
              <a:rPr lang="pl-PL" sz="2700" dirty="0">
                <a:latin typeface="Calibri" charset="0"/>
              </a:rPr>
              <a:t> </a:t>
            </a:r>
            <a:r>
              <a:rPr lang="pl-PL" sz="2700" dirty="0" err="1">
                <a:latin typeface="Calibri" charset="0"/>
              </a:rPr>
              <a:t>rights</a:t>
            </a:r>
            <a:r>
              <a:rPr lang="pl-PL" sz="2700" dirty="0">
                <a:latin typeface="Calibri" charset="0"/>
              </a:rPr>
              <a:t> in Russian-</a:t>
            </a:r>
            <a:r>
              <a:rPr lang="pl-PL" sz="2700" dirty="0" err="1">
                <a:latin typeface="Calibri" charset="0"/>
              </a:rPr>
              <a:t>Georgian</a:t>
            </a:r>
            <a:r>
              <a:rPr lang="pl-PL" sz="2700" dirty="0">
                <a:latin typeface="Calibri" charset="0"/>
              </a:rPr>
              <a:t> </a:t>
            </a:r>
            <a:r>
              <a:rPr lang="pl-PL" sz="2700" dirty="0" err="1">
                <a:latin typeface="Calibri" charset="0"/>
              </a:rPr>
              <a:t>conflict</a:t>
            </a:r>
            <a:endParaRPr lang="pl-PL" sz="2700" dirty="0">
              <a:latin typeface="Calibri" charset="0"/>
            </a:endParaRPr>
          </a:p>
          <a:p>
            <a:endParaRPr lang="en-AU" sz="3200" u="sng" dirty="0"/>
          </a:p>
          <a:p>
            <a:endParaRPr lang="en-AU" sz="3200" dirty="0" smtClean="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160899930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37</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13"/>
          </p:nvPr>
        </p:nvSpPr>
        <p:spPr>
          <a:xfrm>
            <a:off x="1259632" y="-459432"/>
            <a:ext cx="6400800" cy="5877272"/>
          </a:xfrm>
        </p:spPr>
        <p:txBody>
          <a:bodyPr>
            <a:noAutofit/>
          </a:bodyPr>
          <a:lstStyle/>
          <a:p>
            <a:pPr marL="45720" indent="0">
              <a:buNone/>
            </a:pPr>
            <a:endParaRPr lang="en-AU" sz="3200" dirty="0" smtClean="0"/>
          </a:p>
          <a:p>
            <a:r>
              <a:rPr lang="pl-PL" sz="3200" dirty="0" err="1">
                <a:latin typeface="Calibri" charset="0"/>
              </a:rPr>
              <a:t>Purposes</a:t>
            </a:r>
            <a:r>
              <a:rPr lang="pl-PL" sz="3200" dirty="0">
                <a:latin typeface="Calibri" charset="0"/>
              </a:rPr>
              <a:t> of monitoring</a:t>
            </a:r>
          </a:p>
          <a:p>
            <a:pPr>
              <a:lnSpc>
                <a:spcPct val="80000"/>
              </a:lnSpc>
              <a:spcBef>
                <a:spcPts val="550"/>
              </a:spcBef>
              <a:defRPr/>
            </a:pPr>
            <a:r>
              <a:rPr lang="pl-PL" sz="3200" dirty="0">
                <a:latin typeface="Calibri" charset="0"/>
              </a:rPr>
              <a:t>to </a:t>
            </a:r>
            <a:r>
              <a:rPr lang="pl-PL" sz="3200" dirty="0" err="1">
                <a:latin typeface="Calibri" charset="0"/>
              </a:rPr>
              <a:t>help</a:t>
            </a:r>
            <a:r>
              <a:rPr lang="pl-PL" sz="3200" dirty="0">
                <a:latin typeface="Calibri" charset="0"/>
              </a:rPr>
              <a:t> </a:t>
            </a:r>
            <a:r>
              <a:rPr lang="pl-PL" sz="3200" dirty="0" err="1">
                <a:latin typeface="Calibri" charset="0"/>
              </a:rPr>
              <a:t>people</a:t>
            </a:r>
            <a:r>
              <a:rPr lang="pl-PL" sz="3200" dirty="0">
                <a:latin typeface="Calibri" charset="0"/>
              </a:rPr>
              <a:t> (monitoring + </a:t>
            </a:r>
            <a:r>
              <a:rPr lang="pl-PL" sz="3200" dirty="0" err="1">
                <a:latin typeface="Calibri" charset="0"/>
              </a:rPr>
              <a:t>intervention</a:t>
            </a:r>
            <a:r>
              <a:rPr lang="pl-PL" sz="3200" dirty="0">
                <a:latin typeface="Calibri" charset="0"/>
              </a:rPr>
              <a:t>)</a:t>
            </a:r>
          </a:p>
          <a:p>
            <a:pPr>
              <a:lnSpc>
                <a:spcPct val="80000"/>
              </a:lnSpc>
              <a:spcBef>
                <a:spcPts val="550"/>
              </a:spcBef>
              <a:defRPr/>
            </a:pPr>
            <a:r>
              <a:rPr lang="pl-PL" sz="3200" dirty="0">
                <a:latin typeface="Calibri" charset="0"/>
              </a:rPr>
              <a:t>to </a:t>
            </a:r>
            <a:r>
              <a:rPr lang="pl-PL" sz="3200" dirty="0" err="1">
                <a:latin typeface="Calibri" charset="0"/>
              </a:rPr>
              <a:t>have</a:t>
            </a:r>
            <a:r>
              <a:rPr lang="pl-PL" sz="3200" dirty="0">
                <a:latin typeface="Calibri" charset="0"/>
              </a:rPr>
              <a:t> independent data and be a </a:t>
            </a:r>
            <a:r>
              <a:rPr lang="pl-PL" sz="3200" dirty="0" err="1" smtClean="0">
                <a:latin typeface="Calibri" charset="0"/>
              </a:rPr>
              <a:t>source</a:t>
            </a:r>
            <a:r>
              <a:rPr lang="pl-PL" sz="3200" dirty="0" smtClean="0">
                <a:latin typeface="Calibri" charset="0"/>
              </a:rPr>
              <a:t> </a:t>
            </a:r>
            <a:r>
              <a:rPr lang="pl-PL" sz="3200" dirty="0">
                <a:latin typeface="Calibri" charset="0"/>
              </a:rPr>
              <a:t>for media</a:t>
            </a:r>
          </a:p>
          <a:p>
            <a:pPr>
              <a:lnSpc>
                <a:spcPct val="80000"/>
              </a:lnSpc>
              <a:spcBef>
                <a:spcPts val="550"/>
              </a:spcBef>
              <a:defRPr/>
            </a:pPr>
            <a:r>
              <a:rPr lang="pl-PL" sz="3200" dirty="0" smtClean="0">
                <a:latin typeface="Calibri" charset="0"/>
              </a:rPr>
              <a:t>to </a:t>
            </a:r>
            <a:r>
              <a:rPr lang="pl-PL" sz="3200" dirty="0" err="1">
                <a:latin typeface="Calibri" charset="0"/>
              </a:rPr>
              <a:t>compel</a:t>
            </a:r>
            <a:r>
              <a:rPr lang="pl-PL" sz="3200" dirty="0">
                <a:latin typeface="Calibri" charset="0"/>
              </a:rPr>
              <a:t> </a:t>
            </a:r>
            <a:r>
              <a:rPr lang="pl-PL" sz="3200" dirty="0" smtClean="0">
                <a:latin typeface="Calibri" charset="0"/>
              </a:rPr>
              <a:t>(</a:t>
            </a:r>
            <a:r>
              <a:rPr lang="pl-PL" sz="3200" dirty="0" err="1" smtClean="0">
                <a:latin typeface="Calibri" charset="0"/>
              </a:rPr>
              <a:t>enforce</a:t>
            </a:r>
            <a:r>
              <a:rPr lang="pl-PL" sz="3200" dirty="0" smtClean="0">
                <a:latin typeface="Calibri" charset="0"/>
              </a:rPr>
              <a:t>) the </a:t>
            </a:r>
            <a:r>
              <a:rPr lang="pl-PL" sz="3200" dirty="0" err="1">
                <a:latin typeface="Calibri" charset="0"/>
              </a:rPr>
              <a:t>government</a:t>
            </a:r>
            <a:r>
              <a:rPr lang="pl-PL" sz="3200" dirty="0">
                <a:latin typeface="Calibri" charset="0"/>
              </a:rPr>
              <a:t> to </a:t>
            </a:r>
            <a:r>
              <a:rPr lang="pl-PL" sz="3200" dirty="0" err="1">
                <a:latin typeface="Calibri" charset="0"/>
              </a:rPr>
              <a:t>change</a:t>
            </a:r>
            <a:r>
              <a:rPr lang="pl-PL" sz="3200" dirty="0">
                <a:latin typeface="Calibri" charset="0"/>
              </a:rPr>
              <a:t> the law </a:t>
            </a:r>
            <a:r>
              <a:rPr lang="pl-PL" sz="3200" dirty="0" err="1">
                <a:latin typeface="Calibri" charset="0"/>
              </a:rPr>
              <a:t>or</a:t>
            </a:r>
            <a:r>
              <a:rPr lang="pl-PL" sz="3200" dirty="0">
                <a:latin typeface="Calibri" charset="0"/>
              </a:rPr>
              <a:t> </a:t>
            </a:r>
            <a:r>
              <a:rPr lang="pl-PL" sz="3200" dirty="0" err="1">
                <a:latin typeface="Calibri" charset="0"/>
              </a:rPr>
              <a:t>practice</a:t>
            </a:r>
            <a:endParaRPr lang="pl-PL" sz="3200" dirty="0">
              <a:latin typeface="Calibri" charset="0"/>
            </a:endParaRPr>
          </a:p>
          <a:p>
            <a:pPr>
              <a:lnSpc>
                <a:spcPct val="80000"/>
              </a:lnSpc>
              <a:spcBef>
                <a:spcPts val="550"/>
              </a:spcBef>
              <a:defRPr/>
            </a:pPr>
            <a:r>
              <a:rPr lang="pl-PL" sz="3200" dirty="0" smtClean="0">
                <a:latin typeface="Calibri" charset="0"/>
              </a:rPr>
              <a:t>to </a:t>
            </a:r>
            <a:r>
              <a:rPr lang="pl-PL" sz="3200" dirty="0">
                <a:latin typeface="Calibri" charset="0"/>
              </a:rPr>
              <a:t>show </a:t>
            </a:r>
            <a:r>
              <a:rPr lang="pl-PL" sz="3200" dirty="0" err="1">
                <a:latin typeface="Calibri" charset="0"/>
              </a:rPr>
              <a:t>violations</a:t>
            </a:r>
            <a:r>
              <a:rPr lang="pl-PL" sz="3200" dirty="0">
                <a:latin typeface="Calibri" charset="0"/>
              </a:rPr>
              <a:t> to </a:t>
            </a:r>
            <a:r>
              <a:rPr lang="pl-PL" sz="3200" dirty="0" err="1">
                <a:latin typeface="Calibri" charset="0"/>
              </a:rPr>
              <a:t>international</a:t>
            </a:r>
            <a:r>
              <a:rPr lang="pl-PL" sz="3200" dirty="0">
                <a:latin typeface="Calibri" charset="0"/>
              </a:rPr>
              <a:t> </a:t>
            </a:r>
            <a:r>
              <a:rPr lang="pl-PL" sz="3200" dirty="0" err="1">
                <a:latin typeface="Calibri" charset="0"/>
              </a:rPr>
              <a:t>community</a:t>
            </a:r>
            <a:r>
              <a:rPr lang="pl-PL" sz="3200" dirty="0">
                <a:latin typeface="Calibri" charset="0"/>
              </a:rPr>
              <a:t> (</a:t>
            </a:r>
            <a:r>
              <a:rPr lang="pl-PL" sz="3200" dirty="0" err="1">
                <a:latin typeface="Calibri" charset="0"/>
              </a:rPr>
              <a:t>e.g</a:t>
            </a:r>
            <a:r>
              <a:rPr lang="pl-PL" sz="3200" dirty="0">
                <a:latin typeface="Calibri" charset="0"/>
              </a:rPr>
              <a:t>. </a:t>
            </a:r>
            <a:r>
              <a:rPr lang="pl-PL" sz="3200" dirty="0" err="1">
                <a:latin typeface="Calibri" charset="0"/>
              </a:rPr>
              <a:t>cluster</a:t>
            </a:r>
            <a:r>
              <a:rPr lang="pl-PL" sz="3200" dirty="0">
                <a:latin typeface="Calibri" charset="0"/>
              </a:rPr>
              <a:t> </a:t>
            </a:r>
            <a:r>
              <a:rPr lang="pl-PL" sz="3200" dirty="0" err="1">
                <a:latin typeface="Calibri" charset="0"/>
              </a:rPr>
              <a:t>ammunition</a:t>
            </a:r>
            <a:r>
              <a:rPr lang="pl-PL" sz="3200" dirty="0">
                <a:latin typeface="Calibri" charset="0"/>
              </a:rPr>
              <a:t> in </a:t>
            </a:r>
            <a:r>
              <a:rPr lang="pl-PL" sz="3200" dirty="0" err="1">
                <a:latin typeface="Calibri" charset="0"/>
              </a:rPr>
              <a:t>conflict</a:t>
            </a:r>
            <a:r>
              <a:rPr lang="pl-PL" sz="3200" dirty="0">
                <a:latin typeface="Calibri" charset="0"/>
              </a:rPr>
              <a:t> in Georgia)</a:t>
            </a:r>
          </a:p>
          <a:p>
            <a:pPr>
              <a:lnSpc>
                <a:spcPct val="80000"/>
              </a:lnSpc>
              <a:spcBef>
                <a:spcPts val="550"/>
              </a:spcBef>
              <a:defRPr/>
            </a:pPr>
            <a:r>
              <a:rPr lang="pl-PL" sz="3200" dirty="0" err="1" smtClean="0">
                <a:latin typeface="Calibri" charset="0"/>
              </a:rPr>
              <a:t>or</a:t>
            </a:r>
            <a:r>
              <a:rPr lang="pl-PL" sz="3200" dirty="0" smtClean="0">
                <a:latin typeface="Calibri" charset="0"/>
              </a:rPr>
              <a:t> </a:t>
            </a:r>
            <a:r>
              <a:rPr lang="pl-PL" sz="3200" dirty="0" err="1">
                <a:latin typeface="Calibri" charset="0"/>
              </a:rPr>
              <a:t>prepare</a:t>
            </a:r>
            <a:r>
              <a:rPr lang="pl-PL" sz="3200" dirty="0">
                <a:latin typeface="Calibri" charset="0"/>
              </a:rPr>
              <a:t> </a:t>
            </a:r>
            <a:r>
              <a:rPr lang="pl-PL" sz="3200" dirty="0" err="1">
                <a:latin typeface="Calibri" charset="0"/>
              </a:rPr>
              <a:t>reports</a:t>
            </a:r>
            <a:r>
              <a:rPr lang="pl-PL" sz="3200" dirty="0">
                <a:latin typeface="Calibri" charset="0"/>
              </a:rPr>
              <a:t> to </a:t>
            </a:r>
            <a:r>
              <a:rPr lang="pl-PL" sz="3200" dirty="0" err="1">
                <a:latin typeface="Calibri" charset="0"/>
              </a:rPr>
              <a:t>international</a:t>
            </a:r>
            <a:r>
              <a:rPr lang="pl-PL" sz="3200" dirty="0">
                <a:latin typeface="Calibri" charset="0"/>
              </a:rPr>
              <a:t> </a:t>
            </a:r>
            <a:r>
              <a:rPr lang="pl-PL" sz="3200" dirty="0" err="1">
                <a:latin typeface="Calibri" charset="0"/>
              </a:rPr>
              <a:t>bodies</a:t>
            </a:r>
            <a:r>
              <a:rPr lang="pl-PL" sz="3200" dirty="0">
                <a:latin typeface="Calibri" charset="0"/>
              </a:rPr>
              <a:t> (</a:t>
            </a:r>
            <a:r>
              <a:rPr lang="pl-PL" sz="3200" dirty="0" err="1">
                <a:latin typeface="Calibri" charset="0"/>
              </a:rPr>
              <a:t>e.g</a:t>
            </a:r>
            <a:r>
              <a:rPr lang="pl-PL" sz="3200" dirty="0">
                <a:latin typeface="Calibri" charset="0"/>
              </a:rPr>
              <a:t>. </a:t>
            </a:r>
            <a:r>
              <a:rPr lang="pl-PL" sz="3200" dirty="0" smtClean="0">
                <a:latin typeface="Calibri" charset="0"/>
              </a:rPr>
              <a:t>EU, UN, </a:t>
            </a:r>
            <a:r>
              <a:rPr lang="pl-PL" sz="3200" dirty="0" err="1" smtClean="0">
                <a:latin typeface="Calibri" charset="0"/>
              </a:rPr>
              <a:t>Council</a:t>
            </a:r>
            <a:r>
              <a:rPr lang="pl-PL" sz="3200" dirty="0" smtClean="0">
                <a:latin typeface="Calibri" charset="0"/>
              </a:rPr>
              <a:t> </a:t>
            </a:r>
            <a:r>
              <a:rPr lang="pl-PL" sz="3200" dirty="0">
                <a:latin typeface="Calibri" charset="0"/>
              </a:rPr>
              <a:t>of </a:t>
            </a:r>
            <a:r>
              <a:rPr lang="pl-PL" sz="3200" dirty="0" smtClean="0">
                <a:latin typeface="Calibri" charset="0"/>
              </a:rPr>
              <a:t>Europe)</a:t>
            </a:r>
            <a:endParaRPr lang="en-AU" sz="3200" dirty="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106240253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38</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13"/>
          </p:nvPr>
        </p:nvSpPr>
        <p:spPr>
          <a:xfrm>
            <a:off x="1259632" y="0"/>
            <a:ext cx="6400800" cy="5417840"/>
          </a:xfrm>
        </p:spPr>
        <p:txBody>
          <a:bodyPr>
            <a:noAutofit/>
          </a:bodyPr>
          <a:lstStyle/>
          <a:p>
            <a:pPr algn="just"/>
            <a:r>
              <a:rPr lang="pl-PL" sz="2900" dirty="0" err="1">
                <a:latin typeface="Calibri" charset="0"/>
              </a:rPr>
              <a:t>Barriers</a:t>
            </a:r>
            <a:r>
              <a:rPr lang="pl-PL" sz="2900" dirty="0">
                <a:latin typeface="Calibri" charset="0"/>
              </a:rPr>
              <a:t> to monitoring</a:t>
            </a:r>
          </a:p>
          <a:p>
            <a:pPr algn="just">
              <a:lnSpc>
                <a:spcPct val="80000"/>
              </a:lnSpc>
              <a:spcBef>
                <a:spcPts val="625"/>
              </a:spcBef>
              <a:defRPr/>
            </a:pPr>
            <a:r>
              <a:rPr lang="pl-PL" sz="2900" dirty="0" err="1">
                <a:latin typeface="Calibri" charset="0"/>
              </a:rPr>
              <a:t>Sometimes</a:t>
            </a:r>
            <a:r>
              <a:rPr lang="pl-PL" sz="2900" dirty="0">
                <a:latin typeface="Calibri" charset="0"/>
              </a:rPr>
              <a:t> </a:t>
            </a:r>
            <a:r>
              <a:rPr lang="pl-PL" sz="2900" dirty="0" err="1">
                <a:latin typeface="Calibri" charset="0"/>
              </a:rPr>
              <a:t>need</a:t>
            </a:r>
            <a:r>
              <a:rPr lang="pl-PL" sz="2900" dirty="0">
                <a:latin typeface="Calibri" charset="0"/>
              </a:rPr>
              <a:t> of </a:t>
            </a:r>
            <a:r>
              <a:rPr lang="pl-PL" sz="2900" dirty="0" err="1">
                <a:latin typeface="Calibri" charset="0"/>
              </a:rPr>
              <a:t>cooperation</a:t>
            </a:r>
            <a:r>
              <a:rPr lang="pl-PL" sz="2900" dirty="0">
                <a:latin typeface="Calibri" charset="0"/>
              </a:rPr>
              <a:t> with </a:t>
            </a:r>
            <a:r>
              <a:rPr lang="pl-PL" sz="2900" dirty="0" err="1">
                <a:latin typeface="Calibri" charset="0"/>
              </a:rPr>
              <a:t>government</a:t>
            </a:r>
            <a:r>
              <a:rPr lang="pl-PL" sz="2900" dirty="0">
                <a:latin typeface="Calibri" charset="0"/>
              </a:rPr>
              <a:t> (</a:t>
            </a:r>
            <a:r>
              <a:rPr lang="pl-PL" sz="2900" dirty="0" err="1">
                <a:latin typeface="Calibri" charset="0"/>
              </a:rPr>
              <a:t>e.g</a:t>
            </a:r>
            <a:r>
              <a:rPr lang="pl-PL" sz="2900" dirty="0">
                <a:latin typeface="Calibri" charset="0"/>
              </a:rPr>
              <a:t>. controlling </a:t>
            </a:r>
            <a:r>
              <a:rPr lang="pl-PL" sz="2900" dirty="0" err="1">
                <a:latin typeface="Calibri" charset="0"/>
              </a:rPr>
              <a:t>prisons</a:t>
            </a:r>
            <a:r>
              <a:rPr lang="pl-PL" sz="2900" dirty="0">
                <a:latin typeface="Calibri" charset="0"/>
              </a:rPr>
              <a:t>)</a:t>
            </a:r>
          </a:p>
          <a:p>
            <a:pPr algn="just">
              <a:lnSpc>
                <a:spcPct val="80000"/>
              </a:lnSpc>
              <a:spcBef>
                <a:spcPts val="625"/>
              </a:spcBef>
              <a:defRPr/>
            </a:pPr>
            <a:r>
              <a:rPr lang="pl-PL" sz="2900" dirty="0" err="1">
                <a:latin typeface="Calibri" charset="0"/>
              </a:rPr>
              <a:t>Serious</a:t>
            </a:r>
            <a:r>
              <a:rPr lang="pl-PL" sz="2900" dirty="0">
                <a:latin typeface="Calibri" charset="0"/>
              </a:rPr>
              <a:t> monitoring </a:t>
            </a:r>
            <a:r>
              <a:rPr lang="pl-PL" sz="2900" dirty="0" err="1">
                <a:latin typeface="Calibri" charset="0"/>
              </a:rPr>
              <a:t>requires</a:t>
            </a:r>
            <a:r>
              <a:rPr lang="pl-PL" sz="2900" dirty="0">
                <a:latin typeface="Calibri" charset="0"/>
              </a:rPr>
              <a:t> </a:t>
            </a:r>
            <a:r>
              <a:rPr lang="pl-PL" sz="2900" dirty="0" err="1">
                <a:latin typeface="Calibri" charset="0"/>
              </a:rPr>
              <a:t>human</a:t>
            </a:r>
            <a:r>
              <a:rPr lang="pl-PL" sz="2900" dirty="0">
                <a:latin typeface="Calibri" charset="0"/>
              </a:rPr>
              <a:t> </a:t>
            </a:r>
            <a:r>
              <a:rPr lang="pl-PL" sz="2900" dirty="0" err="1">
                <a:latin typeface="Calibri" charset="0"/>
              </a:rPr>
              <a:t>resources</a:t>
            </a:r>
            <a:r>
              <a:rPr lang="pl-PL" sz="2900" dirty="0">
                <a:latin typeface="Calibri" charset="0"/>
              </a:rPr>
              <a:t>, </a:t>
            </a:r>
            <a:r>
              <a:rPr lang="pl-PL" sz="2900" dirty="0" err="1">
                <a:latin typeface="Calibri" charset="0"/>
              </a:rPr>
              <a:t>time</a:t>
            </a:r>
            <a:r>
              <a:rPr lang="pl-PL" sz="2900" dirty="0">
                <a:latin typeface="Calibri" charset="0"/>
              </a:rPr>
              <a:t> and </a:t>
            </a:r>
            <a:r>
              <a:rPr lang="pl-PL" sz="2900" dirty="0" err="1" smtClean="0">
                <a:latin typeface="Calibri" charset="0"/>
              </a:rPr>
              <a:t>money</a:t>
            </a:r>
            <a:endParaRPr lang="pl-PL" sz="2900" dirty="0" smtClean="0">
              <a:latin typeface="Calibri" charset="0"/>
            </a:endParaRPr>
          </a:p>
          <a:p>
            <a:pPr algn="just">
              <a:lnSpc>
                <a:spcPct val="80000"/>
              </a:lnSpc>
              <a:spcBef>
                <a:spcPts val="625"/>
              </a:spcBef>
              <a:defRPr/>
            </a:pPr>
            <a:r>
              <a:rPr lang="pl-PL" sz="2900" dirty="0" err="1" smtClean="0">
                <a:latin typeface="Calibri" charset="0"/>
              </a:rPr>
              <a:t>You</a:t>
            </a:r>
            <a:r>
              <a:rPr lang="pl-PL" sz="2900" dirty="0" smtClean="0">
                <a:latin typeface="Calibri" charset="0"/>
              </a:rPr>
              <a:t> </a:t>
            </a:r>
            <a:r>
              <a:rPr lang="pl-PL" sz="2900" dirty="0" err="1">
                <a:latin typeface="Calibri" charset="0"/>
              </a:rPr>
              <a:t>cannot</a:t>
            </a:r>
            <a:r>
              <a:rPr lang="pl-PL" sz="2900" dirty="0">
                <a:latin typeface="Calibri" charset="0"/>
              </a:rPr>
              <a:t> </a:t>
            </a:r>
            <a:r>
              <a:rPr lang="pl-PL" sz="2900" dirty="0" err="1">
                <a:latin typeface="Calibri" charset="0"/>
              </a:rPr>
              <a:t>expect</a:t>
            </a:r>
            <a:r>
              <a:rPr lang="pl-PL" sz="2900" dirty="0">
                <a:latin typeface="Calibri" charset="0"/>
              </a:rPr>
              <a:t> </a:t>
            </a:r>
            <a:r>
              <a:rPr lang="pl-PL" sz="2900" dirty="0" err="1">
                <a:latin typeface="Calibri" charset="0"/>
              </a:rPr>
              <a:t>results</a:t>
            </a:r>
            <a:r>
              <a:rPr lang="pl-PL" sz="2900" dirty="0">
                <a:latin typeface="Calibri" charset="0"/>
              </a:rPr>
              <a:t> </a:t>
            </a:r>
            <a:r>
              <a:rPr lang="pl-PL" sz="2900" dirty="0" err="1">
                <a:latin typeface="Calibri" charset="0"/>
              </a:rPr>
              <a:t>immediately</a:t>
            </a:r>
            <a:r>
              <a:rPr lang="pl-PL" sz="2900" dirty="0">
                <a:latin typeface="Calibri" charset="0"/>
              </a:rPr>
              <a:t> – </a:t>
            </a:r>
            <a:r>
              <a:rPr lang="pl-PL" sz="2900" dirty="0" err="1">
                <a:latin typeface="Calibri" charset="0"/>
              </a:rPr>
              <a:t>it</a:t>
            </a:r>
            <a:r>
              <a:rPr lang="pl-PL" sz="2900" dirty="0">
                <a:latin typeface="Calibri" charset="0"/>
              </a:rPr>
              <a:t> </a:t>
            </a:r>
            <a:r>
              <a:rPr lang="pl-PL" sz="2900" dirty="0" err="1">
                <a:latin typeface="Calibri" charset="0"/>
              </a:rPr>
              <a:t>is</a:t>
            </a:r>
            <a:r>
              <a:rPr lang="pl-PL" sz="2900" dirty="0">
                <a:latin typeface="Calibri" charset="0"/>
              </a:rPr>
              <a:t> </a:t>
            </a:r>
            <a:r>
              <a:rPr lang="pl-PL" sz="2900" dirty="0" err="1">
                <a:latin typeface="Calibri" charset="0"/>
              </a:rPr>
              <a:t>rather</a:t>
            </a:r>
            <a:r>
              <a:rPr lang="pl-PL" sz="2900" dirty="0">
                <a:latin typeface="Calibri" charset="0"/>
              </a:rPr>
              <a:t> </a:t>
            </a:r>
            <a:r>
              <a:rPr lang="pl-PL" sz="2900" dirty="0" err="1">
                <a:latin typeface="Calibri" charset="0"/>
              </a:rPr>
              <a:t>long</a:t>
            </a:r>
            <a:r>
              <a:rPr lang="pl-PL" sz="2900" dirty="0">
                <a:latin typeface="Calibri" charset="0"/>
              </a:rPr>
              <a:t>-term investment</a:t>
            </a:r>
          </a:p>
          <a:p>
            <a:pPr algn="just">
              <a:lnSpc>
                <a:spcPct val="80000"/>
              </a:lnSpc>
              <a:spcBef>
                <a:spcPts val="625"/>
              </a:spcBef>
              <a:defRPr/>
            </a:pPr>
            <a:r>
              <a:rPr lang="pl-PL" sz="2900" dirty="0">
                <a:latin typeface="Calibri" charset="0"/>
              </a:rPr>
              <a:t>Monitoring in </a:t>
            </a:r>
            <a:r>
              <a:rPr lang="pl-PL" sz="2900" dirty="0" err="1">
                <a:latin typeface="Calibri" charset="0"/>
              </a:rPr>
              <a:t>conflict</a:t>
            </a:r>
            <a:r>
              <a:rPr lang="pl-PL" sz="2900" dirty="0">
                <a:latin typeface="Calibri" charset="0"/>
              </a:rPr>
              <a:t> </a:t>
            </a:r>
            <a:r>
              <a:rPr lang="pl-PL" sz="2900" dirty="0" err="1">
                <a:latin typeface="Calibri" charset="0"/>
              </a:rPr>
              <a:t>zones</a:t>
            </a:r>
            <a:r>
              <a:rPr lang="pl-PL" sz="2900" dirty="0">
                <a:latin typeface="Calibri" charset="0"/>
              </a:rPr>
              <a:t> </a:t>
            </a:r>
            <a:r>
              <a:rPr lang="pl-PL" sz="2900" dirty="0" err="1" smtClean="0">
                <a:latin typeface="Calibri" charset="0"/>
              </a:rPr>
              <a:t>may</a:t>
            </a:r>
            <a:r>
              <a:rPr lang="pl-PL" sz="2900" dirty="0" smtClean="0">
                <a:latin typeface="Calibri" charset="0"/>
              </a:rPr>
              <a:t> </a:t>
            </a:r>
            <a:r>
              <a:rPr lang="pl-PL" sz="2900" dirty="0">
                <a:latin typeface="Calibri" charset="0"/>
              </a:rPr>
              <a:t>be </a:t>
            </a:r>
            <a:r>
              <a:rPr lang="pl-PL" sz="2900" dirty="0" err="1" smtClean="0">
                <a:latin typeface="Calibri" charset="0"/>
              </a:rPr>
              <a:t>risky</a:t>
            </a:r>
            <a:endParaRPr lang="pl-PL" sz="2900" dirty="0" smtClean="0">
              <a:latin typeface="Calibri" charset="0"/>
            </a:endParaRPr>
          </a:p>
          <a:p>
            <a:pPr algn="just">
              <a:lnSpc>
                <a:spcPct val="80000"/>
              </a:lnSpc>
              <a:spcBef>
                <a:spcPts val="625"/>
              </a:spcBef>
              <a:defRPr/>
            </a:pPr>
            <a:r>
              <a:rPr lang="pl-PL" sz="2900" dirty="0" err="1" smtClean="0">
                <a:latin typeface="Calibri" charset="0"/>
              </a:rPr>
              <a:t>Sometimes</a:t>
            </a:r>
            <a:r>
              <a:rPr lang="pl-PL" sz="2900" dirty="0" smtClean="0">
                <a:latin typeface="Calibri" charset="0"/>
              </a:rPr>
              <a:t> HR </a:t>
            </a:r>
            <a:r>
              <a:rPr lang="pl-PL" sz="2900" dirty="0" err="1" smtClean="0">
                <a:latin typeface="Calibri" charset="0"/>
              </a:rPr>
              <a:t>INGOs</a:t>
            </a:r>
            <a:r>
              <a:rPr lang="pl-PL" sz="2900" dirty="0" smtClean="0">
                <a:latin typeface="Calibri" charset="0"/>
              </a:rPr>
              <a:t> </a:t>
            </a:r>
            <a:r>
              <a:rPr lang="pl-PL" sz="2900" dirty="0" err="1">
                <a:latin typeface="Calibri" charset="0"/>
              </a:rPr>
              <a:t>may</a:t>
            </a:r>
            <a:r>
              <a:rPr lang="pl-PL" sz="2900" dirty="0">
                <a:latin typeface="Calibri" charset="0"/>
              </a:rPr>
              <a:t> </a:t>
            </a:r>
            <a:r>
              <a:rPr lang="pl-PL" sz="2900" dirty="0" err="1">
                <a:latin typeface="Calibri" charset="0"/>
              </a:rPr>
              <a:t>need</a:t>
            </a:r>
            <a:r>
              <a:rPr lang="pl-PL" sz="2900" dirty="0">
                <a:latin typeface="Calibri" charset="0"/>
              </a:rPr>
              <a:t> a </a:t>
            </a:r>
            <a:r>
              <a:rPr lang="pl-PL" sz="2900" dirty="0" err="1">
                <a:latin typeface="Calibri" charset="0"/>
              </a:rPr>
              <a:t>special</a:t>
            </a:r>
            <a:r>
              <a:rPr lang="pl-PL" sz="2900" dirty="0">
                <a:latin typeface="Calibri" charset="0"/>
              </a:rPr>
              <a:t> status </a:t>
            </a:r>
            <a:r>
              <a:rPr lang="pl-PL" sz="2900" dirty="0" err="1">
                <a:latin typeface="Calibri" charset="0"/>
              </a:rPr>
              <a:t>at</a:t>
            </a:r>
            <a:r>
              <a:rPr lang="pl-PL" sz="2900" dirty="0">
                <a:latin typeface="Calibri" charset="0"/>
              </a:rPr>
              <a:t> a </a:t>
            </a:r>
            <a:r>
              <a:rPr lang="pl-PL" sz="2900" dirty="0" err="1">
                <a:latin typeface="Calibri" charset="0"/>
              </a:rPr>
              <a:t>certain</a:t>
            </a:r>
            <a:r>
              <a:rPr lang="pl-PL" sz="2900" dirty="0">
                <a:latin typeface="Calibri" charset="0"/>
              </a:rPr>
              <a:t> </a:t>
            </a:r>
            <a:r>
              <a:rPr lang="pl-PL" sz="2900" dirty="0" err="1">
                <a:latin typeface="Calibri" charset="0"/>
              </a:rPr>
              <a:t>international</a:t>
            </a:r>
            <a:r>
              <a:rPr lang="pl-PL" sz="2900" dirty="0">
                <a:latin typeface="Calibri" charset="0"/>
              </a:rPr>
              <a:t> </a:t>
            </a:r>
            <a:r>
              <a:rPr lang="pl-PL" sz="2900" dirty="0" err="1" smtClean="0">
                <a:latin typeface="Calibri" charset="0"/>
              </a:rPr>
              <a:t>organization</a:t>
            </a:r>
            <a:r>
              <a:rPr lang="pl-PL" sz="2900" dirty="0" smtClean="0">
                <a:latin typeface="Calibri" charset="0"/>
              </a:rPr>
              <a:t>, </a:t>
            </a:r>
            <a:r>
              <a:rPr lang="pl-PL" sz="2900" dirty="0" err="1" smtClean="0">
                <a:latin typeface="Calibri" charset="0"/>
              </a:rPr>
              <a:t>e.g</a:t>
            </a:r>
            <a:r>
              <a:rPr lang="pl-PL" sz="2900" dirty="0" smtClean="0">
                <a:latin typeface="Calibri" charset="0"/>
              </a:rPr>
              <a:t>. </a:t>
            </a:r>
            <a:r>
              <a:rPr lang="pl-PL" sz="2900" dirty="0" err="1" smtClean="0">
                <a:latin typeface="Calibri" charset="0"/>
              </a:rPr>
              <a:t>consultative</a:t>
            </a:r>
            <a:r>
              <a:rPr lang="pl-PL" sz="2900" dirty="0" smtClean="0">
                <a:latin typeface="Calibri" charset="0"/>
              </a:rPr>
              <a:t> </a:t>
            </a:r>
            <a:r>
              <a:rPr lang="pl-PL" sz="2900" dirty="0">
                <a:latin typeface="Calibri" charset="0"/>
              </a:rPr>
              <a:t>status </a:t>
            </a:r>
            <a:r>
              <a:rPr lang="pl-PL" sz="2900" dirty="0" err="1">
                <a:latin typeface="Calibri" charset="0"/>
              </a:rPr>
              <a:t>at</a:t>
            </a:r>
            <a:r>
              <a:rPr lang="pl-PL" sz="2900" dirty="0">
                <a:latin typeface="Calibri" charset="0"/>
              </a:rPr>
              <a:t> the </a:t>
            </a:r>
            <a:r>
              <a:rPr lang="pl-PL" sz="2900" dirty="0" err="1">
                <a:latin typeface="Calibri" charset="0"/>
              </a:rPr>
              <a:t>Council</a:t>
            </a:r>
            <a:r>
              <a:rPr lang="pl-PL" sz="2900" dirty="0">
                <a:latin typeface="Calibri" charset="0"/>
              </a:rPr>
              <a:t> of </a:t>
            </a:r>
            <a:r>
              <a:rPr lang="pl-PL" sz="2900" dirty="0" smtClean="0">
                <a:latin typeface="Calibri" charset="0"/>
              </a:rPr>
              <a:t>Europe</a:t>
            </a:r>
          </a:p>
          <a:p>
            <a:endParaRPr lang="en-US" sz="2300" dirty="0" smtClean="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402006548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39</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13"/>
          </p:nvPr>
        </p:nvSpPr>
        <p:spPr>
          <a:xfrm>
            <a:off x="1259632" y="0"/>
            <a:ext cx="6400800" cy="5417840"/>
          </a:xfrm>
        </p:spPr>
        <p:txBody>
          <a:bodyPr>
            <a:noAutofit/>
          </a:bodyPr>
          <a:lstStyle/>
          <a:p>
            <a:pPr>
              <a:lnSpc>
                <a:spcPct val="80000"/>
              </a:lnSpc>
              <a:spcBef>
                <a:spcPts val="750"/>
              </a:spcBef>
              <a:defRPr/>
            </a:pPr>
            <a:r>
              <a:rPr lang="en-AU" sz="4000" dirty="0" smtClean="0">
                <a:latin typeface="Calibri" charset="0"/>
              </a:rPr>
              <a:t>Advocacy means arguing on behalf of a certain issue, idea or person</a:t>
            </a:r>
          </a:p>
          <a:p>
            <a:pPr>
              <a:lnSpc>
                <a:spcPct val="80000"/>
              </a:lnSpc>
              <a:spcBef>
                <a:spcPts val="750"/>
              </a:spcBef>
              <a:defRPr/>
            </a:pPr>
            <a:r>
              <a:rPr lang="en-AU" sz="4000" dirty="0" smtClean="0">
                <a:latin typeface="Calibri" charset="0"/>
              </a:rPr>
              <a:t>Changing the attitude of government</a:t>
            </a:r>
          </a:p>
          <a:p>
            <a:pPr>
              <a:lnSpc>
                <a:spcPct val="80000"/>
              </a:lnSpc>
              <a:spcBef>
                <a:spcPts val="750"/>
              </a:spcBef>
              <a:defRPr/>
            </a:pPr>
            <a:r>
              <a:rPr lang="en-AU" sz="4000" dirty="0" smtClean="0">
                <a:latin typeface="Calibri" charset="0"/>
              </a:rPr>
              <a:t>Showing the problem</a:t>
            </a:r>
          </a:p>
          <a:p>
            <a:pPr>
              <a:lnSpc>
                <a:spcPct val="80000"/>
              </a:lnSpc>
              <a:spcBef>
                <a:spcPts val="750"/>
              </a:spcBef>
              <a:defRPr/>
            </a:pPr>
            <a:r>
              <a:rPr lang="en-AU" sz="4000" dirty="0" smtClean="0">
                <a:latin typeface="Calibri" charset="0"/>
              </a:rPr>
              <a:t>Convincing the society</a:t>
            </a:r>
          </a:p>
          <a:p>
            <a:pPr>
              <a:lnSpc>
                <a:spcPct val="80000"/>
              </a:lnSpc>
              <a:spcBef>
                <a:spcPts val="750"/>
              </a:spcBef>
              <a:defRPr/>
            </a:pPr>
            <a:r>
              <a:rPr lang="en-AU" sz="4000" dirty="0" smtClean="0">
                <a:latin typeface="Calibri" charset="0"/>
              </a:rPr>
              <a:t>Advocacy means fighting for something, but without an intent to be elected for public position</a:t>
            </a:r>
          </a:p>
          <a:p>
            <a:endParaRPr lang="en-AU" b="1" dirty="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407132612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4</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13"/>
          </p:nvPr>
        </p:nvSpPr>
        <p:spPr>
          <a:xfrm>
            <a:off x="1259632" y="188640"/>
            <a:ext cx="6400800" cy="5229200"/>
          </a:xfrm>
        </p:spPr>
        <p:txBody>
          <a:bodyPr>
            <a:noAutofit/>
          </a:bodyPr>
          <a:lstStyle/>
          <a:p>
            <a:r>
              <a:rPr lang="en-AU" sz="3200" b="1" dirty="0" smtClean="0"/>
              <a:t>Definition of HRINGOs</a:t>
            </a:r>
          </a:p>
          <a:p>
            <a:r>
              <a:rPr lang="en-AU" sz="3200" dirty="0" smtClean="0"/>
              <a:t>A </a:t>
            </a:r>
            <a:r>
              <a:rPr lang="en-AU" sz="3200" u="sng" dirty="0" smtClean="0"/>
              <a:t>private international association </a:t>
            </a:r>
          </a:p>
          <a:p>
            <a:r>
              <a:rPr lang="en-AU" sz="3200" u="sng" dirty="0" smtClean="0"/>
              <a:t>which devotes (spends) significant resources to the promotion and protection of HR</a:t>
            </a:r>
            <a:r>
              <a:rPr lang="en-AU" sz="3200" dirty="0" smtClean="0"/>
              <a:t>, </a:t>
            </a:r>
          </a:p>
          <a:p>
            <a:r>
              <a:rPr lang="en-AU" sz="3200" u="sng" dirty="0" smtClean="0"/>
              <a:t>Which is independent of both governmental</a:t>
            </a:r>
            <a:r>
              <a:rPr lang="en-AU" sz="3200" dirty="0" smtClean="0"/>
              <a:t> and political groups that seek political power, and does not itself seek such power </a:t>
            </a:r>
          </a:p>
          <a:p>
            <a:r>
              <a:rPr lang="en-AU" sz="1700" dirty="0" smtClean="0"/>
              <a:t>L. </a:t>
            </a:r>
            <a:r>
              <a:rPr lang="en-AU" sz="1700" dirty="0" err="1" smtClean="0"/>
              <a:t>Wiseberg</a:t>
            </a:r>
            <a:r>
              <a:rPr lang="en-AU" sz="1700" dirty="0" smtClean="0"/>
              <a:t>, </a:t>
            </a:r>
            <a:r>
              <a:rPr lang="en-AU" sz="1700" i="1" dirty="0" smtClean="0"/>
              <a:t>Protecting Human Rights Activists and NGOs</a:t>
            </a:r>
            <a:r>
              <a:rPr lang="en-AU" sz="1700" dirty="0" smtClean="0"/>
              <a:t>: What more can be done?, Human Rights Quarterly 1991, No 13</a:t>
            </a:r>
          </a:p>
          <a:p>
            <a:endParaRPr lang="pl-PL" sz="3200" dirty="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249386962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40</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13"/>
          </p:nvPr>
        </p:nvSpPr>
        <p:spPr>
          <a:xfrm>
            <a:off x="1259632" y="188640"/>
            <a:ext cx="6400800" cy="5229200"/>
          </a:xfrm>
        </p:spPr>
        <p:txBody>
          <a:bodyPr>
            <a:noAutofit/>
          </a:bodyPr>
          <a:lstStyle/>
          <a:p>
            <a:r>
              <a:rPr lang="pl-PL" sz="2800" dirty="0" err="1">
                <a:latin typeface="Calibri"/>
                <a:cs typeface="Calibri"/>
              </a:rPr>
              <a:t>Example</a:t>
            </a:r>
            <a:r>
              <a:rPr lang="pl-PL" sz="2800" dirty="0">
                <a:latin typeface="Calibri"/>
                <a:cs typeface="Calibri"/>
              </a:rPr>
              <a:t> of </a:t>
            </a:r>
            <a:r>
              <a:rPr lang="pl-PL" sz="2800" dirty="0" err="1" smtClean="0">
                <a:latin typeface="Calibri"/>
                <a:cs typeface="Calibri"/>
              </a:rPr>
              <a:t>advocacy</a:t>
            </a:r>
            <a:endParaRPr lang="pl-PL" sz="2800" dirty="0" smtClean="0">
              <a:latin typeface="Calibri"/>
              <a:cs typeface="Calibri"/>
            </a:endParaRPr>
          </a:p>
          <a:p>
            <a:r>
              <a:rPr lang="pl-PL" sz="2800" b="1" i="1" dirty="0" smtClean="0">
                <a:latin typeface="Calibri"/>
                <a:cs typeface="Calibri"/>
              </a:rPr>
              <a:t>Cluster </a:t>
            </a:r>
            <a:r>
              <a:rPr lang="pl-PL" sz="2800" b="1" i="1" dirty="0" err="1">
                <a:latin typeface="Calibri"/>
                <a:cs typeface="Calibri"/>
              </a:rPr>
              <a:t>Munition</a:t>
            </a:r>
            <a:r>
              <a:rPr lang="pl-PL" sz="2800" b="1" i="1" dirty="0">
                <a:latin typeface="Calibri"/>
                <a:cs typeface="Calibri"/>
              </a:rPr>
              <a:t> </a:t>
            </a:r>
            <a:r>
              <a:rPr lang="pl-PL" sz="2800" b="1" i="1" dirty="0" err="1">
                <a:latin typeface="Calibri"/>
                <a:cs typeface="Calibri"/>
              </a:rPr>
              <a:t>Coalition</a:t>
            </a:r>
            <a:endParaRPr lang="pl-PL" sz="2800" b="1" i="1" dirty="0">
              <a:latin typeface="Calibri"/>
              <a:cs typeface="Calibri"/>
            </a:endParaRPr>
          </a:p>
          <a:p>
            <a:r>
              <a:rPr lang="en-US" sz="2800" dirty="0">
                <a:latin typeface="Calibri"/>
                <a:cs typeface="Calibri"/>
              </a:rPr>
              <a:t>is an international coalition working </a:t>
            </a:r>
            <a:r>
              <a:rPr lang="en-US" sz="2800" dirty="0" smtClean="0">
                <a:latin typeface="Calibri"/>
                <a:cs typeface="Calibri"/>
              </a:rPr>
              <a:t>and campaigning against the use and production, </a:t>
            </a:r>
            <a:endParaRPr lang="pl-PL" sz="2800" dirty="0" smtClean="0">
              <a:latin typeface="Calibri"/>
              <a:cs typeface="Calibri"/>
            </a:endParaRPr>
          </a:p>
          <a:p>
            <a:r>
              <a:rPr lang="pl-PL" sz="2800" dirty="0">
                <a:latin typeface="Calibri"/>
                <a:cs typeface="Calibri"/>
              </a:rPr>
              <a:t>Cluster </a:t>
            </a:r>
            <a:r>
              <a:rPr lang="pl-PL" sz="2800" dirty="0" err="1">
                <a:latin typeface="Calibri"/>
                <a:cs typeface="Calibri"/>
              </a:rPr>
              <a:t>munitions</a:t>
            </a:r>
            <a:r>
              <a:rPr lang="pl-PL" sz="2800" dirty="0">
                <a:latin typeface="Calibri"/>
                <a:cs typeface="Calibri"/>
              </a:rPr>
              <a:t> </a:t>
            </a:r>
            <a:r>
              <a:rPr lang="pl-PL" sz="2800" dirty="0" err="1">
                <a:latin typeface="Calibri"/>
                <a:cs typeface="Calibri"/>
              </a:rPr>
              <a:t>are</a:t>
            </a:r>
            <a:r>
              <a:rPr lang="pl-PL" sz="2800" dirty="0">
                <a:latin typeface="Calibri"/>
                <a:cs typeface="Calibri"/>
              </a:rPr>
              <a:t> a </a:t>
            </a:r>
            <a:r>
              <a:rPr lang="pl-PL" sz="2800" dirty="0" err="1">
                <a:latin typeface="Calibri"/>
                <a:cs typeface="Calibri"/>
              </a:rPr>
              <a:t>type</a:t>
            </a:r>
            <a:r>
              <a:rPr lang="pl-PL" sz="2800" dirty="0">
                <a:latin typeface="Calibri"/>
                <a:cs typeface="Calibri"/>
              </a:rPr>
              <a:t> of </a:t>
            </a:r>
            <a:r>
              <a:rPr lang="pl-PL" sz="2800" u="sng" dirty="0" err="1">
                <a:latin typeface="Calibri"/>
                <a:cs typeface="Calibri"/>
              </a:rPr>
              <a:t>explosive</a:t>
            </a:r>
            <a:r>
              <a:rPr lang="pl-PL" sz="2800" u="sng" dirty="0">
                <a:latin typeface="Calibri"/>
                <a:cs typeface="Calibri"/>
              </a:rPr>
              <a:t> </a:t>
            </a:r>
            <a:r>
              <a:rPr lang="pl-PL" sz="2800" u="sng" dirty="0" err="1">
                <a:latin typeface="Calibri"/>
                <a:cs typeface="Calibri"/>
              </a:rPr>
              <a:t>weapon</a:t>
            </a:r>
            <a:r>
              <a:rPr lang="pl-PL" sz="2800" u="sng" dirty="0">
                <a:latin typeface="Calibri"/>
                <a:cs typeface="Calibri"/>
              </a:rPr>
              <a:t> </a:t>
            </a:r>
            <a:endParaRPr lang="pl-PL" sz="2800" u="sng" dirty="0" smtClean="0">
              <a:latin typeface="Calibri"/>
              <a:cs typeface="Calibri"/>
            </a:endParaRPr>
          </a:p>
          <a:p>
            <a:pPr>
              <a:lnSpc>
                <a:spcPct val="90000"/>
              </a:lnSpc>
              <a:spcBef>
                <a:spcPts val="800"/>
              </a:spcBef>
              <a:defRPr/>
            </a:pPr>
            <a:r>
              <a:rPr lang="pl-PL" sz="2800" dirty="0" err="1">
                <a:latin typeface="Calibri"/>
                <a:cs typeface="Calibri"/>
              </a:rPr>
              <a:t>Methods</a:t>
            </a:r>
            <a:r>
              <a:rPr lang="pl-PL" sz="2800" dirty="0">
                <a:latin typeface="Calibri"/>
                <a:cs typeface="Calibri"/>
              </a:rPr>
              <a:t>:</a:t>
            </a:r>
          </a:p>
          <a:p>
            <a:pPr lvl="1">
              <a:lnSpc>
                <a:spcPct val="90000"/>
              </a:lnSpc>
              <a:spcBef>
                <a:spcPts val="700"/>
              </a:spcBef>
              <a:defRPr/>
            </a:pPr>
            <a:r>
              <a:rPr lang="pl-PL" sz="2800" dirty="0" err="1">
                <a:latin typeface="Calibri"/>
                <a:cs typeface="Calibri"/>
              </a:rPr>
              <a:t>Signing</a:t>
            </a:r>
            <a:r>
              <a:rPr lang="pl-PL" sz="2800" dirty="0">
                <a:latin typeface="Calibri"/>
                <a:cs typeface="Calibri"/>
              </a:rPr>
              <a:t> </a:t>
            </a:r>
            <a:r>
              <a:rPr lang="pl-PL" sz="2800" dirty="0" err="1">
                <a:latin typeface="Calibri"/>
                <a:cs typeface="Calibri"/>
              </a:rPr>
              <a:t>letters</a:t>
            </a:r>
            <a:r>
              <a:rPr lang="pl-PL" sz="2800" dirty="0">
                <a:latin typeface="Calibri"/>
                <a:cs typeface="Calibri"/>
              </a:rPr>
              <a:t> and </a:t>
            </a:r>
            <a:r>
              <a:rPr lang="pl-PL" sz="2800" dirty="0" err="1">
                <a:latin typeface="Calibri"/>
                <a:cs typeface="Calibri"/>
              </a:rPr>
              <a:t>petitions</a:t>
            </a:r>
            <a:endParaRPr lang="pl-PL" sz="2800" dirty="0">
              <a:latin typeface="Calibri"/>
              <a:cs typeface="Calibri"/>
            </a:endParaRPr>
          </a:p>
          <a:p>
            <a:pPr lvl="1">
              <a:lnSpc>
                <a:spcPct val="90000"/>
              </a:lnSpc>
              <a:spcBef>
                <a:spcPts val="700"/>
              </a:spcBef>
              <a:defRPr/>
            </a:pPr>
            <a:r>
              <a:rPr lang="pl-PL" sz="2800" dirty="0" err="1">
                <a:latin typeface="Calibri"/>
                <a:cs typeface="Calibri"/>
              </a:rPr>
              <a:t>Building</a:t>
            </a:r>
            <a:r>
              <a:rPr lang="pl-PL" sz="2800" dirty="0">
                <a:latin typeface="Calibri"/>
                <a:cs typeface="Calibri"/>
              </a:rPr>
              <a:t> </a:t>
            </a:r>
            <a:r>
              <a:rPr lang="pl-PL" sz="2800" dirty="0" err="1">
                <a:latin typeface="Calibri"/>
                <a:cs typeface="Calibri"/>
              </a:rPr>
              <a:t>international</a:t>
            </a:r>
            <a:r>
              <a:rPr lang="pl-PL" sz="2800" dirty="0">
                <a:latin typeface="Calibri"/>
                <a:cs typeface="Calibri"/>
              </a:rPr>
              <a:t> </a:t>
            </a:r>
            <a:r>
              <a:rPr lang="pl-PL" sz="2800" dirty="0" err="1">
                <a:latin typeface="Calibri"/>
                <a:cs typeface="Calibri"/>
              </a:rPr>
              <a:t>coalitions</a:t>
            </a:r>
            <a:endParaRPr lang="pl-PL" sz="2800" dirty="0">
              <a:latin typeface="Calibri"/>
              <a:cs typeface="Calibri"/>
            </a:endParaRPr>
          </a:p>
          <a:p>
            <a:pPr lvl="1">
              <a:lnSpc>
                <a:spcPct val="90000"/>
              </a:lnSpc>
              <a:spcBef>
                <a:spcPts val="700"/>
              </a:spcBef>
              <a:defRPr/>
            </a:pPr>
            <a:r>
              <a:rPr lang="pl-PL" sz="2800" dirty="0" err="1">
                <a:latin typeface="Calibri"/>
                <a:cs typeface="Calibri"/>
              </a:rPr>
              <a:t>Informing</a:t>
            </a:r>
            <a:r>
              <a:rPr lang="pl-PL" sz="2800" dirty="0">
                <a:latin typeface="Calibri"/>
                <a:cs typeface="Calibri"/>
              </a:rPr>
              <a:t> the public </a:t>
            </a:r>
            <a:r>
              <a:rPr lang="pl-PL" sz="2800" dirty="0" err="1">
                <a:latin typeface="Calibri"/>
                <a:cs typeface="Calibri"/>
              </a:rPr>
              <a:t>opinion</a:t>
            </a:r>
            <a:r>
              <a:rPr lang="pl-PL" sz="2800" dirty="0">
                <a:latin typeface="Calibri"/>
                <a:cs typeface="Calibri"/>
              </a:rPr>
              <a:t> on the </a:t>
            </a:r>
            <a:r>
              <a:rPr lang="pl-PL" sz="2800" dirty="0" smtClean="0">
                <a:latin typeface="Calibri"/>
                <a:cs typeface="Calibri"/>
              </a:rPr>
              <a:t>problem</a:t>
            </a:r>
            <a:endParaRPr lang="en-US" sz="2800" dirty="0" smtClean="0">
              <a:latin typeface="Calibri"/>
              <a:cs typeface="Calibri"/>
            </a:endParaRPr>
          </a:p>
          <a:p>
            <a:endParaRPr lang="en-US" sz="2400" dirty="0" smtClean="0">
              <a:latin typeface="Calibri"/>
              <a:cs typeface="Calibri"/>
            </a:endParaRPr>
          </a:p>
          <a:p>
            <a:endParaRPr lang="pl-PL" sz="2400" dirty="0">
              <a:latin typeface="Calibri"/>
              <a:cs typeface="Calibri"/>
            </a:endParaRPr>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264053517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41</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13"/>
          </p:nvPr>
        </p:nvSpPr>
        <p:spPr>
          <a:xfrm>
            <a:off x="1403648" y="260648"/>
            <a:ext cx="6400800" cy="5229200"/>
          </a:xfrm>
        </p:spPr>
        <p:txBody>
          <a:bodyPr>
            <a:noAutofit/>
          </a:bodyPr>
          <a:lstStyle/>
          <a:p>
            <a:pPr lvl="1">
              <a:lnSpc>
                <a:spcPct val="90000"/>
              </a:lnSpc>
              <a:spcBef>
                <a:spcPts val="700"/>
              </a:spcBef>
              <a:defRPr/>
            </a:pPr>
            <a:endParaRPr lang="pl-PL" sz="2800" dirty="0">
              <a:latin typeface="Calibri"/>
              <a:cs typeface="Calibri"/>
            </a:endParaRPr>
          </a:p>
          <a:p>
            <a:pPr lvl="1">
              <a:lnSpc>
                <a:spcPct val="90000"/>
              </a:lnSpc>
              <a:spcBef>
                <a:spcPts val="700"/>
              </a:spcBef>
              <a:defRPr/>
            </a:pPr>
            <a:r>
              <a:rPr lang="pl-PL" sz="3600" dirty="0" err="1">
                <a:latin typeface="Calibri"/>
                <a:cs typeface="Calibri"/>
              </a:rPr>
              <a:t>Convincing</a:t>
            </a:r>
            <a:r>
              <a:rPr lang="pl-PL" sz="3600" dirty="0">
                <a:latin typeface="Calibri"/>
                <a:cs typeface="Calibri"/>
              </a:rPr>
              <a:t> </a:t>
            </a:r>
            <a:r>
              <a:rPr lang="pl-PL" sz="3600" dirty="0" err="1">
                <a:latin typeface="Calibri"/>
                <a:cs typeface="Calibri"/>
              </a:rPr>
              <a:t>famous</a:t>
            </a:r>
            <a:r>
              <a:rPr lang="pl-PL" sz="3600" dirty="0">
                <a:latin typeface="Calibri"/>
                <a:cs typeface="Calibri"/>
              </a:rPr>
              <a:t> </a:t>
            </a:r>
            <a:r>
              <a:rPr lang="pl-PL" sz="3600" dirty="0" err="1">
                <a:latin typeface="Calibri"/>
                <a:cs typeface="Calibri"/>
              </a:rPr>
              <a:t>persons</a:t>
            </a:r>
            <a:r>
              <a:rPr lang="pl-PL" sz="3600" dirty="0">
                <a:latin typeface="Calibri"/>
                <a:cs typeface="Calibri"/>
              </a:rPr>
              <a:t> to </a:t>
            </a:r>
            <a:r>
              <a:rPr lang="pl-PL" sz="3600" dirty="0" err="1">
                <a:latin typeface="Calibri"/>
                <a:cs typeface="Calibri"/>
              </a:rPr>
              <a:t>support</a:t>
            </a:r>
            <a:r>
              <a:rPr lang="pl-PL" sz="3600" dirty="0">
                <a:latin typeface="Calibri"/>
                <a:cs typeface="Calibri"/>
              </a:rPr>
              <a:t> </a:t>
            </a:r>
            <a:r>
              <a:rPr lang="pl-PL" sz="3600" dirty="0" err="1">
                <a:latin typeface="Calibri"/>
                <a:cs typeface="Calibri"/>
              </a:rPr>
              <a:t>activities</a:t>
            </a:r>
            <a:endParaRPr lang="pl-PL" sz="3600" dirty="0">
              <a:latin typeface="Calibri"/>
              <a:cs typeface="Calibri"/>
            </a:endParaRPr>
          </a:p>
          <a:p>
            <a:pPr lvl="1">
              <a:lnSpc>
                <a:spcPct val="90000"/>
              </a:lnSpc>
              <a:spcBef>
                <a:spcPts val="700"/>
              </a:spcBef>
              <a:defRPr/>
            </a:pPr>
            <a:r>
              <a:rPr lang="pl-PL" sz="3600" dirty="0">
                <a:latin typeface="Calibri"/>
                <a:cs typeface="Calibri"/>
              </a:rPr>
              <a:t>Public </a:t>
            </a:r>
            <a:r>
              <a:rPr lang="pl-PL" sz="3600" dirty="0" err="1">
                <a:latin typeface="Calibri"/>
                <a:cs typeface="Calibri"/>
              </a:rPr>
              <a:t>events</a:t>
            </a:r>
            <a:r>
              <a:rPr lang="pl-PL" sz="3600" dirty="0">
                <a:latin typeface="Calibri"/>
                <a:cs typeface="Calibri"/>
              </a:rPr>
              <a:t> and </a:t>
            </a:r>
            <a:r>
              <a:rPr lang="pl-PL" sz="3600" dirty="0" err="1">
                <a:latin typeface="Calibri"/>
                <a:cs typeface="Calibri"/>
              </a:rPr>
              <a:t>protests</a:t>
            </a:r>
            <a:endParaRPr lang="pl-PL" sz="3600" dirty="0">
              <a:latin typeface="Calibri"/>
              <a:cs typeface="Calibri"/>
            </a:endParaRPr>
          </a:p>
          <a:p>
            <a:pPr lvl="1">
              <a:lnSpc>
                <a:spcPct val="90000"/>
              </a:lnSpc>
              <a:spcBef>
                <a:spcPts val="700"/>
              </a:spcBef>
              <a:defRPr/>
            </a:pPr>
            <a:r>
              <a:rPr lang="pl-PL" sz="3600" dirty="0">
                <a:latin typeface="Calibri"/>
                <a:cs typeface="Calibri"/>
              </a:rPr>
              <a:t>Organization of </a:t>
            </a:r>
            <a:r>
              <a:rPr lang="pl-PL" sz="3600" dirty="0" err="1">
                <a:latin typeface="Calibri"/>
                <a:cs typeface="Calibri"/>
              </a:rPr>
              <a:t>conferences</a:t>
            </a:r>
            <a:r>
              <a:rPr lang="pl-PL" sz="3600" dirty="0">
                <a:latin typeface="Calibri"/>
                <a:cs typeface="Calibri"/>
              </a:rPr>
              <a:t> and </a:t>
            </a:r>
            <a:r>
              <a:rPr lang="pl-PL" sz="3600" dirty="0" err="1">
                <a:latin typeface="Calibri"/>
                <a:cs typeface="Calibri"/>
              </a:rPr>
              <a:t>other</a:t>
            </a:r>
            <a:r>
              <a:rPr lang="pl-PL" sz="3600" dirty="0">
                <a:latin typeface="Calibri"/>
                <a:cs typeface="Calibri"/>
              </a:rPr>
              <a:t> </a:t>
            </a:r>
            <a:r>
              <a:rPr lang="pl-PL" sz="3600" dirty="0" err="1">
                <a:latin typeface="Calibri"/>
                <a:cs typeface="Calibri"/>
              </a:rPr>
              <a:t>events</a:t>
            </a:r>
            <a:endParaRPr lang="pl-PL" sz="3600" dirty="0">
              <a:latin typeface="Calibri"/>
              <a:cs typeface="Calibri"/>
            </a:endParaRPr>
          </a:p>
          <a:p>
            <a:pPr lvl="1">
              <a:lnSpc>
                <a:spcPct val="90000"/>
              </a:lnSpc>
              <a:spcBef>
                <a:spcPts val="700"/>
              </a:spcBef>
              <a:defRPr/>
            </a:pPr>
            <a:r>
              <a:rPr lang="pl-PL" sz="3600" dirty="0" err="1">
                <a:latin typeface="Calibri"/>
                <a:cs typeface="Calibri"/>
              </a:rPr>
              <a:t>Engaging</a:t>
            </a:r>
            <a:r>
              <a:rPr lang="pl-PL" sz="3600" dirty="0">
                <a:latin typeface="Calibri"/>
                <a:cs typeface="Calibri"/>
              </a:rPr>
              <a:t> </a:t>
            </a:r>
            <a:r>
              <a:rPr lang="pl-PL" sz="3600" dirty="0" err="1">
                <a:latin typeface="Calibri"/>
                <a:cs typeface="Calibri"/>
              </a:rPr>
              <a:t>people</a:t>
            </a:r>
            <a:r>
              <a:rPr lang="pl-PL" sz="3600" dirty="0">
                <a:latin typeface="Calibri"/>
                <a:cs typeface="Calibri"/>
              </a:rPr>
              <a:t> </a:t>
            </a:r>
            <a:r>
              <a:rPr lang="pl-PL" sz="3600" dirty="0" err="1">
                <a:latin typeface="Calibri"/>
                <a:cs typeface="Calibri"/>
              </a:rPr>
              <a:t>into</a:t>
            </a:r>
            <a:r>
              <a:rPr lang="pl-PL" sz="3600" dirty="0">
                <a:latin typeface="Calibri"/>
                <a:cs typeface="Calibri"/>
              </a:rPr>
              <a:t> </a:t>
            </a:r>
            <a:r>
              <a:rPr lang="pl-PL" sz="3600" dirty="0" err="1" smtClean="0">
                <a:latin typeface="Calibri"/>
                <a:cs typeface="Calibri"/>
              </a:rPr>
              <a:t>actions</a:t>
            </a:r>
            <a:endParaRPr lang="pl-PL" sz="3600" dirty="0">
              <a:latin typeface="Calibri"/>
              <a:cs typeface="Calibri"/>
            </a:endParaRPr>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120144345"/>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42</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pic>
        <p:nvPicPr>
          <p:cNvPr id="5" name="Symbol zastępczy zawartości 4" descr="CLUSTER.jpg"/>
          <p:cNvPicPr>
            <a:picLocks noGrp="1" noChangeAspect="1"/>
          </p:cNvPicPr>
          <p:nvPr>
            <p:ph sz="quarter" idx="13"/>
          </p:nvPr>
        </p:nvPicPr>
        <p:blipFill>
          <a:blip r:embed="rId3">
            <a:extLst>
              <a:ext uri="{28A0092B-C50C-407E-A947-70E740481C1C}">
                <a14:useLocalDpi xmlns:a14="http://schemas.microsoft.com/office/drawing/2010/main" val="0"/>
              </a:ext>
            </a:extLst>
          </a:blip>
          <a:srcRect l="-42105" r="-42105"/>
          <a:stretch>
            <a:fillRect/>
          </a:stretch>
        </p:blipFill>
        <p:spPr>
          <a:xfrm>
            <a:off x="1143000" y="731520"/>
            <a:ext cx="6400800" cy="5361776"/>
          </a:xfrm>
        </p:spPr>
      </p:pic>
    </p:spTree>
    <p:extLst>
      <p:ext uri="{BB962C8B-B14F-4D97-AF65-F5344CB8AC3E}">
        <p14:creationId xmlns:p14="http://schemas.microsoft.com/office/powerpoint/2010/main" val="2249617980"/>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43</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pic>
        <p:nvPicPr>
          <p:cNvPr id="3" name="Symbol zastępczy zawartości 2" descr="CLUSTER1.jpg"/>
          <p:cNvPicPr>
            <a:picLocks noGrp="1" noChangeAspect="1"/>
          </p:cNvPicPr>
          <p:nvPr>
            <p:ph sz="quarter" idx="13"/>
          </p:nvPr>
        </p:nvPicPr>
        <p:blipFill>
          <a:blip r:embed="rId3">
            <a:extLst>
              <a:ext uri="{28A0092B-C50C-407E-A947-70E740481C1C}">
                <a14:useLocalDpi xmlns:a14="http://schemas.microsoft.com/office/drawing/2010/main" val="0"/>
              </a:ext>
            </a:extLst>
          </a:blip>
          <a:srcRect l="-4868" r="-4868"/>
          <a:stretch>
            <a:fillRect/>
          </a:stretch>
        </p:blipFill>
        <p:spPr>
          <a:xfrm>
            <a:off x="1258888" y="0"/>
            <a:ext cx="6400800" cy="5418138"/>
          </a:xfrm>
        </p:spPr>
      </p:pic>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52930710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44</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13"/>
          </p:nvPr>
        </p:nvSpPr>
        <p:spPr>
          <a:xfrm>
            <a:off x="1259632" y="0"/>
            <a:ext cx="6400800" cy="5417840"/>
          </a:xfrm>
        </p:spPr>
        <p:txBody>
          <a:bodyPr>
            <a:noAutofit/>
          </a:bodyPr>
          <a:lstStyle/>
          <a:p>
            <a:pPr>
              <a:lnSpc>
                <a:spcPct val="80000"/>
              </a:lnSpc>
              <a:spcBef>
                <a:spcPts val="500"/>
              </a:spcBef>
              <a:defRPr/>
            </a:pPr>
            <a:r>
              <a:rPr lang="pl-PL" sz="4000" dirty="0" err="1">
                <a:latin typeface="Calibri" charset="0"/>
              </a:rPr>
              <a:t>advocacy</a:t>
            </a:r>
            <a:r>
              <a:rPr lang="pl-PL" sz="4000" dirty="0">
                <a:latin typeface="Calibri" charset="0"/>
              </a:rPr>
              <a:t> – </a:t>
            </a:r>
            <a:r>
              <a:rPr lang="pl-PL" sz="4000" dirty="0" err="1">
                <a:latin typeface="Calibri" charset="0"/>
              </a:rPr>
              <a:t>typical</a:t>
            </a:r>
            <a:r>
              <a:rPr lang="pl-PL" sz="4000" dirty="0">
                <a:latin typeface="Calibri" charset="0"/>
              </a:rPr>
              <a:t> </a:t>
            </a:r>
            <a:r>
              <a:rPr lang="pl-PL" sz="4000" dirty="0" err="1">
                <a:latin typeface="Calibri" charset="0"/>
              </a:rPr>
              <a:t>topics</a:t>
            </a:r>
            <a:endParaRPr lang="pl-PL" sz="4000" dirty="0">
              <a:latin typeface="Calibri" charset="0"/>
            </a:endParaRPr>
          </a:p>
          <a:p>
            <a:pPr lvl="1">
              <a:lnSpc>
                <a:spcPct val="80000"/>
              </a:lnSpc>
              <a:spcBef>
                <a:spcPts val="450"/>
              </a:spcBef>
              <a:defRPr/>
            </a:pPr>
            <a:r>
              <a:rPr lang="pl-PL" sz="4000" u="sng" dirty="0" err="1">
                <a:latin typeface="Calibri" charset="0"/>
              </a:rPr>
              <a:t>Abolishing</a:t>
            </a:r>
            <a:r>
              <a:rPr lang="pl-PL" sz="4000" u="sng" dirty="0">
                <a:latin typeface="Calibri" charset="0"/>
              </a:rPr>
              <a:t> </a:t>
            </a:r>
            <a:r>
              <a:rPr lang="pl-PL" sz="4000" u="sng" dirty="0" err="1">
                <a:latin typeface="Calibri" charset="0"/>
              </a:rPr>
              <a:t>death</a:t>
            </a:r>
            <a:r>
              <a:rPr lang="pl-PL" sz="4000" u="sng" dirty="0">
                <a:latin typeface="Calibri" charset="0"/>
              </a:rPr>
              <a:t> </a:t>
            </a:r>
            <a:r>
              <a:rPr lang="pl-PL" sz="4000" u="sng" dirty="0" err="1">
                <a:latin typeface="Calibri" charset="0"/>
              </a:rPr>
              <a:t>penalty</a:t>
            </a:r>
            <a:endParaRPr lang="pl-PL" sz="4000" u="sng" dirty="0">
              <a:latin typeface="Calibri" charset="0"/>
            </a:endParaRPr>
          </a:p>
          <a:p>
            <a:pPr lvl="1">
              <a:lnSpc>
                <a:spcPct val="80000"/>
              </a:lnSpc>
              <a:spcBef>
                <a:spcPts val="450"/>
              </a:spcBef>
              <a:defRPr/>
            </a:pPr>
            <a:r>
              <a:rPr lang="pl-PL" sz="4000" dirty="0" err="1">
                <a:latin typeface="Calibri" charset="0"/>
              </a:rPr>
              <a:t>Release</a:t>
            </a:r>
            <a:r>
              <a:rPr lang="pl-PL" sz="4000" dirty="0">
                <a:latin typeface="Calibri" charset="0"/>
              </a:rPr>
              <a:t> of </a:t>
            </a:r>
            <a:r>
              <a:rPr lang="pl-PL" sz="4000" dirty="0" err="1">
                <a:latin typeface="Calibri" charset="0"/>
              </a:rPr>
              <a:t>political</a:t>
            </a:r>
            <a:r>
              <a:rPr lang="pl-PL" sz="4000" dirty="0">
                <a:latin typeface="Calibri" charset="0"/>
              </a:rPr>
              <a:t> </a:t>
            </a:r>
            <a:r>
              <a:rPr lang="pl-PL" sz="4000" dirty="0" err="1">
                <a:latin typeface="Calibri" charset="0"/>
              </a:rPr>
              <a:t>prisoners</a:t>
            </a:r>
            <a:endParaRPr lang="pl-PL" sz="4000" dirty="0">
              <a:latin typeface="Calibri" charset="0"/>
            </a:endParaRPr>
          </a:p>
          <a:p>
            <a:pPr lvl="1">
              <a:lnSpc>
                <a:spcPct val="80000"/>
              </a:lnSpc>
              <a:spcBef>
                <a:spcPts val="450"/>
              </a:spcBef>
              <a:defRPr/>
            </a:pPr>
            <a:r>
              <a:rPr lang="pl-PL" sz="4000" dirty="0" err="1">
                <a:latin typeface="Calibri" charset="0"/>
              </a:rPr>
              <a:t>Counteracting</a:t>
            </a:r>
            <a:r>
              <a:rPr lang="pl-PL" sz="4000" dirty="0">
                <a:latin typeface="Calibri" charset="0"/>
              </a:rPr>
              <a:t> HIV/AIDS</a:t>
            </a:r>
          </a:p>
          <a:p>
            <a:pPr lvl="1">
              <a:lnSpc>
                <a:spcPct val="80000"/>
              </a:lnSpc>
              <a:spcBef>
                <a:spcPts val="450"/>
              </a:spcBef>
              <a:defRPr/>
            </a:pPr>
            <a:r>
              <a:rPr lang="pl-PL" sz="4000" dirty="0" err="1">
                <a:latin typeface="Calibri" charset="0"/>
              </a:rPr>
              <a:t>Abuse</a:t>
            </a:r>
            <a:r>
              <a:rPr lang="pl-PL" sz="4000" dirty="0">
                <a:latin typeface="Calibri" charset="0"/>
              </a:rPr>
              <a:t> of </a:t>
            </a:r>
            <a:r>
              <a:rPr lang="pl-PL" sz="4000" dirty="0" err="1">
                <a:latin typeface="Calibri" charset="0"/>
              </a:rPr>
              <a:t>human</a:t>
            </a:r>
            <a:r>
              <a:rPr lang="pl-PL" sz="4000" dirty="0">
                <a:latin typeface="Calibri" charset="0"/>
              </a:rPr>
              <a:t> </a:t>
            </a:r>
            <a:r>
              <a:rPr lang="pl-PL" sz="4000" dirty="0" err="1">
                <a:latin typeface="Calibri" charset="0"/>
              </a:rPr>
              <a:t>rights</a:t>
            </a:r>
            <a:r>
              <a:rPr lang="pl-PL" sz="4000" dirty="0">
                <a:latin typeface="Calibri" charset="0"/>
              </a:rPr>
              <a:t> by </a:t>
            </a:r>
            <a:r>
              <a:rPr lang="pl-PL" sz="4000" dirty="0" err="1">
                <a:latin typeface="Calibri" charset="0"/>
              </a:rPr>
              <a:t>corporations</a:t>
            </a:r>
            <a:endParaRPr lang="pl-PL" sz="4000" dirty="0">
              <a:latin typeface="Calibri" charset="0"/>
            </a:endParaRPr>
          </a:p>
          <a:p>
            <a:pPr lvl="1">
              <a:lnSpc>
                <a:spcPct val="80000"/>
              </a:lnSpc>
              <a:spcBef>
                <a:spcPts val="450"/>
              </a:spcBef>
              <a:defRPr/>
            </a:pPr>
            <a:r>
              <a:rPr lang="pl-PL" sz="4000" dirty="0" err="1">
                <a:latin typeface="Calibri" charset="0"/>
              </a:rPr>
              <a:t>Anti-terrorism</a:t>
            </a:r>
            <a:r>
              <a:rPr lang="pl-PL" sz="4000" dirty="0">
                <a:latin typeface="Calibri" charset="0"/>
              </a:rPr>
              <a:t> </a:t>
            </a:r>
            <a:r>
              <a:rPr lang="pl-PL" sz="4000" dirty="0" err="1">
                <a:latin typeface="Calibri" charset="0"/>
              </a:rPr>
              <a:t>legislation</a:t>
            </a:r>
            <a:r>
              <a:rPr lang="pl-PL" sz="4000" dirty="0">
                <a:latin typeface="Calibri" charset="0"/>
              </a:rPr>
              <a:t> and </a:t>
            </a:r>
            <a:r>
              <a:rPr lang="pl-PL" sz="4000" dirty="0" err="1">
                <a:latin typeface="Calibri" charset="0"/>
              </a:rPr>
              <a:t>human</a:t>
            </a:r>
            <a:r>
              <a:rPr lang="pl-PL" sz="4000" dirty="0">
                <a:latin typeface="Calibri" charset="0"/>
              </a:rPr>
              <a:t> </a:t>
            </a:r>
            <a:r>
              <a:rPr lang="pl-PL" sz="4000" dirty="0" err="1">
                <a:latin typeface="Calibri" charset="0"/>
              </a:rPr>
              <a:t>rights</a:t>
            </a:r>
            <a:endParaRPr lang="pl-PL" sz="4000" dirty="0">
              <a:latin typeface="Calibri" charset="0"/>
            </a:endParaRPr>
          </a:p>
          <a:p>
            <a:pPr lvl="1">
              <a:lnSpc>
                <a:spcPct val="80000"/>
              </a:lnSpc>
              <a:spcBef>
                <a:spcPts val="450"/>
              </a:spcBef>
              <a:defRPr/>
            </a:pPr>
            <a:r>
              <a:rPr lang="pl-PL" sz="4000" dirty="0" err="1">
                <a:latin typeface="Calibri" charset="0"/>
              </a:rPr>
              <a:t>Domestic</a:t>
            </a:r>
            <a:r>
              <a:rPr lang="pl-PL" sz="4000" dirty="0">
                <a:latin typeface="Calibri" charset="0"/>
              </a:rPr>
              <a:t> </a:t>
            </a:r>
            <a:r>
              <a:rPr lang="pl-PL" sz="4000" dirty="0" err="1">
                <a:latin typeface="Calibri" charset="0"/>
              </a:rPr>
              <a:t>violence</a:t>
            </a:r>
            <a:r>
              <a:rPr lang="pl-PL" sz="4000" dirty="0">
                <a:latin typeface="Calibri" charset="0"/>
              </a:rPr>
              <a:t> </a:t>
            </a:r>
          </a:p>
          <a:p>
            <a:endParaRPr lang="pl-PL" sz="4000" dirty="0" smtClean="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3891337328"/>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45</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13"/>
          </p:nvPr>
        </p:nvSpPr>
        <p:spPr>
          <a:xfrm>
            <a:off x="1259632" y="0"/>
            <a:ext cx="6400800" cy="5417840"/>
          </a:xfrm>
        </p:spPr>
        <p:txBody>
          <a:bodyPr>
            <a:noAutofit/>
          </a:bodyPr>
          <a:lstStyle/>
          <a:p>
            <a:r>
              <a:rPr lang="en-AU" sz="2600" dirty="0" smtClean="0">
                <a:solidFill>
                  <a:schemeClr val="tx1"/>
                </a:solidFill>
              </a:rPr>
              <a:t>Strategic litigation (strategic judicial cases) mea</a:t>
            </a:r>
            <a:r>
              <a:rPr lang="en-AU" sz="2600" u="sng" dirty="0" smtClean="0">
                <a:solidFill>
                  <a:schemeClr val="tx1"/>
                </a:solidFill>
              </a:rPr>
              <a:t>ns trying to secure legal </a:t>
            </a:r>
            <a:r>
              <a:rPr lang="en-AU" sz="2600" dirty="0" smtClean="0">
                <a:solidFill>
                  <a:schemeClr val="tx1"/>
                </a:solidFill>
              </a:rPr>
              <a:t>judgments that </a:t>
            </a:r>
          </a:p>
          <a:p>
            <a:r>
              <a:rPr lang="en-AU" sz="2600" dirty="0" smtClean="0">
                <a:solidFill>
                  <a:schemeClr val="tx1"/>
                </a:solidFill>
              </a:rPr>
              <a:t>cases have an enormous impact outside the courtroom (</a:t>
            </a:r>
            <a:r>
              <a:rPr lang="en-AU" sz="2600" i="1" dirty="0" smtClean="0">
                <a:solidFill>
                  <a:schemeClr val="tx1"/>
                </a:solidFill>
              </a:rPr>
              <a:t>e.g. by dismantle an entrenched system that affects many people</a:t>
            </a:r>
            <a:r>
              <a:rPr lang="en-AU" sz="2600" dirty="0" smtClean="0">
                <a:solidFill>
                  <a:schemeClr val="tx1"/>
                </a:solidFill>
              </a:rPr>
              <a:t>).</a:t>
            </a:r>
          </a:p>
          <a:p>
            <a:r>
              <a:rPr lang="en-AU" sz="2600" dirty="0" smtClean="0">
                <a:solidFill>
                  <a:schemeClr val="tx1"/>
                </a:solidFill>
              </a:rPr>
              <a:t>The objective of strategic litigation is to make significant changes in law or legal practice through  litigation (court/judicial conflict)</a:t>
            </a:r>
            <a:endParaRPr lang="pl-PL" sz="2400" dirty="0"/>
          </a:p>
          <a:p>
            <a:endParaRPr lang="pl-PL" sz="2300" dirty="0" smtClean="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92843136"/>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46</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13"/>
          </p:nvPr>
        </p:nvSpPr>
        <p:spPr>
          <a:xfrm>
            <a:off x="1259632" y="0"/>
            <a:ext cx="6400800" cy="5417840"/>
          </a:xfrm>
        </p:spPr>
        <p:txBody>
          <a:bodyPr>
            <a:noAutofit/>
          </a:bodyPr>
          <a:lstStyle/>
          <a:p>
            <a:r>
              <a:rPr lang="en-US" sz="3200" dirty="0"/>
              <a:t>Aim of strategic </a:t>
            </a:r>
            <a:r>
              <a:rPr lang="en-US" sz="3200" dirty="0" smtClean="0"/>
              <a:t>litigation</a:t>
            </a:r>
          </a:p>
          <a:p>
            <a:r>
              <a:rPr lang="en-GB" sz="3200" u="sng" dirty="0" smtClean="0">
                <a:solidFill>
                  <a:srgbClr val="000000"/>
                </a:solidFill>
                <a:latin typeface="Calibri" charset="0"/>
              </a:rPr>
              <a:t>effect </a:t>
            </a:r>
            <a:r>
              <a:rPr lang="en-GB" sz="3200" u="sng" dirty="0">
                <a:solidFill>
                  <a:srgbClr val="000000"/>
                </a:solidFill>
                <a:latin typeface="Calibri" charset="0"/>
              </a:rPr>
              <a:t>of scale </a:t>
            </a:r>
            <a:r>
              <a:rPr lang="en-GB" sz="3200" dirty="0" smtClean="0">
                <a:solidFill>
                  <a:srgbClr val="000000"/>
                </a:solidFill>
                <a:latin typeface="Calibri" charset="0"/>
              </a:rPr>
              <a:t>- </a:t>
            </a:r>
            <a:r>
              <a:rPr lang="en-GB" sz="3200" u="sng" dirty="0" smtClean="0">
                <a:solidFill>
                  <a:srgbClr val="000000"/>
                </a:solidFill>
                <a:latin typeface="Calibri" charset="0"/>
              </a:rPr>
              <a:t>with </a:t>
            </a:r>
            <a:r>
              <a:rPr lang="en-GB" sz="3200" u="sng" dirty="0">
                <a:solidFill>
                  <a:srgbClr val="000000"/>
                </a:solidFill>
                <a:latin typeface="Calibri" charset="0"/>
              </a:rPr>
              <a:t>one case you may resolve the whole </a:t>
            </a:r>
            <a:r>
              <a:rPr lang="en-GB" sz="3200" u="sng" dirty="0" smtClean="0">
                <a:solidFill>
                  <a:srgbClr val="000000"/>
                </a:solidFill>
                <a:latin typeface="Calibri" charset="0"/>
              </a:rPr>
              <a:t>problem</a:t>
            </a:r>
          </a:p>
          <a:p>
            <a:r>
              <a:rPr lang="en-GB" sz="3200" dirty="0" smtClean="0">
                <a:solidFill>
                  <a:srgbClr val="000000"/>
                </a:solidFill>
                <a:latin typeface="Calibri" charset="0"/>
              </a:rPr>
              <a:t>different </a:t>
            </a:r>
            <a:r>
              <a:rPr lang="en-GB" sz="3200" dirty="0">
                <a:solidFill>
                  <a:srgbClr val="000000"/>
                </a:solidFill>
                <a:latin typeface="Calibri" charset="0"/>
              </a:rPr>
              <a:t>additional functions (</a:t>
            </a:r>
            <a:r>
              <a:rPr lang="en-GB" sz="3200" u="sng" dirty="0">
                <a:solidFill>
                  <a:srgbClr val="000000"/>
                </a:solidFill>
                <a:latin typeface="Calibri" charset="0"/>
              </a:rPr>
              <a:t>raising awareness, education on rights, involvement of civil society</a:t>
            </a:r>
            <a:r>
              <a:rPr lang="en-GB" sz="3200" dirty="0" smtClean="0">
                <a:solidFill>
                  <a:srgbClr val="000000"/>
                </a:solidFill>
                <a:latin typeface="Calibri" charset="0"/>
              </a:rPr>
              <a:t>)</a:t>
            </a:r>
          </a:p>
          <a:p>
            <a:r>
              <a:rPr lang="pl-PL" sz="3200" dirty="0" smtClean="0">
                <a:solidFill>
                  <a:srgbClr val="000000"/>
                </a:solidFill>
                <a:latin typeface="Calibri" charset="0"/>
              </a:rPr>
              <a:t>i</a:t>
            </a:r>
            <a:r>
              <a:rPr lang="en-GB" sz="3200" dirty="0" smtClean="0">
                <a:solidFill>
                  <a:srgbClr val="000000"/>
                </a:solidFill>
                <a:latin typeface="Calibri" charset="0"/>
              </a:rPr>
              <a:t>t </a:t>
            </a:r>
            <a:r>
              <a:rPr lang="pl-PL" sz="3200" dirty="0" err="1">
                <a:solidFill>
                  <a:srgbClr val="000000"/>
                </a:solidFill>
                <a:latin typeface="Calibri" charset="0"/>
              </a:rPr>
              <a:t>does</a:t>
            </a:r>
            <a:r>
              <a:rPr lang="pl-PL" sz="3200" dirty="0">
                <a:solidFill>
                  <a:srgbClr val="000000"/>
                </a:solidFill>
                <a:latin typeface="Calibri" charset="0"/>
              </a:rPr>
              <a:t> </a:t>
            </a:r>
            <a:r>
              <a:rPr lang="en-GB" sz="3200" dirty="0">
                <a:solidFill>
                  <a:srgbClr val="000000"/>
                </a:solidFill>
                <a:latin typeface="Calibri" charset="0"/>
              </a:rPr>
              <a:t>not replace legislative reforms but may speed them </a:t>
            </a:r>
            <a:r>
              <a:rPr lang="en-GB" sz="3200" dirty="0" smtClean="0">
                <a:solidFill>
                  <a:srgbClr val="000000"/>
                </a:solidFill>
                <a:latin typeface="Calibri" charset="0"/>
              </a:rPr>
              <a:t>up</a:t>
            </a:r>
          </a:p>
          <a:p>
            <a:r>
              <a:rPr lang="en-GB" sz="3200" dirty="0" smtClean="0">
                <a:solidFill>
                  <a:srgbClr val="000000"/>
                </a:solidFill>
                <a:latin typeface="Calibri" charset="0"/>
              </a:rPr>
              <a:t>elimination </a:t>
            </a:r>
            <a:r>
              <a:rPr lang="en-GB" sz="3200" dirty="0">
                <a:solidFill>
                  <a:srgbClr val="000000"/>
                </a:solidFill>
                <a:latin typeface="Calibri" charset="0"/>
              </a:rPr>
              <a:t>of unjust </a:t>
            </a:r>
            <a:r>
              <a:rPr lang="en-GB" sz="3200" dirty="0" smtClean="0">
                <a:solidFill>
                  <a:srgbClr val="000000"/>
                </a:solidFill>
                <a:latin typeface="Calibri" charset="0"/>
              </a:rPr>
              <a:t>gaps (loopholes) </a:t>
            </a:r>
            <a:r>
              <a:rPr lang="en-GB" sz="3200" dirty="0">
                <a:solidFill>
                  <a:srgbClr val="000000"/>
                </a:solidFill>
                <a:latin typeface="Calibri" charset="0"/>
              </a:rPr>
              <a:t>in the legal </a:t>
            </a:r>
            <a:r>
              <a:rPr lang="en-GB" sz="3200" dirty="0" smtClean="0">
                <a:solidFill>
                  <a:srgbClr val="000000"/>
                </a:solidFill>
                <a:latin typeface="Calibri" charset="0"/>
              </a:rPr>
              <a:t>system</a:t>
            </a:r>
          </a:p>
          <a:p>
            <a:r>
              <a:rPr lang="en-GB" sz="3200" u="sng" dirty="0" smtClean="0">
                <a:solidFill>
                  <a:srgbClr val="000000"/>
                </a:solidFill>
                <a:latin typeface="Calibri" charset="0"/>
              </a:rPr>
              <a:t>best </a:t>
            </a:r>
            <a:r>
              <a:rPr lang="en-GB" sz="3200" u="sng" dirty="0">
                <a:solidFill>
                  <a:srgbClr val="000000"/>
                </a:solidFill>
                <a:latin typeface="Calibri" charset="0"/>
              </a:rPr>
              <a:t>education for human rights </a:t>
            </a:r>
            <a:r>
              <a:rPr lang="en-GB" sz="3200" u="sng" dirty="0" smtClean="0">
                <a:solidFill>
                  <a:srgbClr val="000000"/>
                </a:solidFill>
                <a:latin typeface="Calibri" charset="0"/>
              </a:rPr>
              <a:t>lawyer</a:t>
            </a:r>
          </a:p>
          <a:p>
            <a:pPr>
              <a:lnSpc>
                <a:spcPct val="80000"/>
              </a:lnSpc>
              <a:spcBef>
                <a:spcPts val="550"/>
              </a:spcBef>
              <a:buFont typeface="Arial" charset="0"/>
              <a:buNone/>
              <a:defRPr/>
            </a:pPr>
            <a:endParaRPr lang="en-GB" dirty="0">
              <a:latin typeface="Calibri" charset="0"/>
            </a:endParaRPr>
          </a:p>
          <a:p>
            <a:endParaRPr lang="en-US" sz="3200" dirty="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2836927407"/>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47</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13"/>
          </p:nvPr>
        </p:nvSpPr>
        <p:spPr>
          <a:xfrm>
            <a:off x="1259632" y="188640"/>
            <a:ext cx="6400800" cy="5229200"/>
          </a:xfrm>
        </p:spPr>
        <p:txBody>
          <a:bodyPr>
            <a:noAutofit/>
          </a:bodyPr>
          <a:lstStyle/>
          <a:p>
            <a:r>
              <a:rPr lang="pl-PL" sz="3600" dirty="0" err="1">
                <a:latin typeface="Calibri" charset="0"/>
              </a:rPr>
              <a:t>Steps</a:t>
            </a:r>
            <a:r>
              <a:rPr lang="pl-PL" sz="3600" dirty="0">
                <a:latin typeface="Calibri" charset="0"/>
              </a:rPr>
              <a:t> in </a:t>
            </a:r>
            <a:r>
              <a:rPr lang="pl-PL" sz="3600" dirty="0" err="1">
                <a:latin typeface="Calibri" charset="0"/>
              </a:rPr>
              <a:t>strategic</a:t>
            </a:r>
            <a:r>
              <a:rPr lang="pl-PL" sz="3600" dirty="0">
                <a:latin typeface="Calibri" charset="0"/>
              </a:rPr>
              <a:t> </a:t>
            </a:r>
            <a:r>
              <a:rPr lang="pl-PL" sz="3600" dirty="0" err="1" smtClean="0">
                <a:latin typeface="Calibri" charset="0"/>
              </a:rPr>
              <a:t>litigation</a:t>
            </a:r>
            <a:endParaRPr lang="pl-PL" sz="3600" u="sng" dirty="0" smtClean="0"/>
          </a:p>
          <a:p>
            <a:r>
              <a:rPr lang="pl-PL" sz="3600" dirty="0" err="1" smtClean="0">
                <a:latin typeface="Calibri" charset="0"/>
              </a:rPr>
              <a:t>Selection</a:t>
            </a:r>
            <a:r>
              <a:rPr lang="pl-PL" sz="3600" dirty="0" smtClean="0">
                <a:latin typeface="Calibri" charset="0"/>
              </a:rPr>
              <a:t> </a:t>
            </a:r>
            <a:r>
              <a:rPr lang="pl-PL" sz="3600" dirty="0">
                <a:latin typeface="Calibri" charset="0"/>
              </a:rPr>
              <a:t>of a </a:t>
            </a:r>
            <a:r>
              <a:rPr lang="pl-PL" sz="3600" dirty="0" err="1" smtClean="0">
                <a:latin typeface="Calibri" charset="0"/>
              </a:rPr>
              <a:t>case</a:t>
            </a:r>
            <a:endParaRPr lang="pl-PL" sz="3600" dirty="0" smtClean="0">
              <a:latin typeface="Calibri" charset="0"/>
            </a:endParaRPr>
          </a:p>
          <a:p>
            <a:r>
              <a:rPr lang="pl-PL" sz="3600" dirty="0" err="1">
                <a:latin typeface="Calibri" charset="0"/>
              </a:rPr>
              <a:t>Identification</a:t>
            </a:r>
            <a:r>
              <a:rPr lang="pl-PL" sz="3600" dirty="0">
                <a:latin typeface="Calibri" charset="0"/>
              </a:rPr>
              <a:t> of a </a:t>
            </a:r>
            <a:r>
              <a:rPr lang="pl-PL" sz="3600" dirty="0" smtClean="0">
                <a:latin typeface="Calibri" charset="0"/>
              </a:rPr>
              <a:t>problem</a:t>
            </a:r>
          </a:p>
          <a:p>
            <a:r>
              <a:rPr lang="pl-PL" sz="3600" dirty="0" err="1" smtClean="0">
                <a:latin typeface="Calibri" charset="0"/>
              </a:rPr>
              <a:t>Representation</a:t>
            </a:r>
            <a:r>
              <a:rPr lang="pl-PL" sz="3600" dirty="0" smtClean="0">
                <a:latin typeface="Calibri" charset="0"/>
              </a:rPr>
              <a:t> </a:t>
            </a:r>
            <a:r>
              <a:rPr lang="pl-PL" sz="3600" dirty="0">
                <a:latin typeface="Calibri" charset="0"/>
              </a:rPr>
              <a:t>of </a:t>
            </a:r>
            <a:r>
              <a:rPr lang="pl-PL" sz="3600" dirty="0" err="1">
                <a:latin typeface="Calibri" charset="0"/>
              </a:rPr>
              <a:t>victim</a:t>
            </a:r>
            <a:r>
              <a:rPr lang="pl-PL" sz="3600" dirty="0">
                <a:latin typeface="Calibri" charset="0"/>
              </a:rPr>
              <a:t> in </a:t>
            </a:r>
            <a:r>
              <a:rPr lang="pl-PL" sz="3600" dirty="0" err="1" smtClean="0">
                <a:latin typeface="Calibri" charset="0"/>
              </a:rPr>
              <a:t>court</a:t>
            </a:r>
            <a:endParaRPr lang="pl-PL" sz="3600" dirty="0" smtClean="0">
              <a:latin typeface="Calibri" charset="0"/>
            </a:endParaRPr>
          </a:p>
          <a:p>
            <a:r>
              <a:rPr lang="pl-PL" sz="3600" dirty="0" err="1" smtClean="0">
                <a:latin typeface="Calibri" charset="0"/>
              </a:rPr>
              <a:t>Informing</a:t>
            </a:r>
            <a:r>
              <a:rPr lang="pl-PL" sz="3600" dirty="0" smtClean="0">
                <a:latin typeface="Calibri" charset="0"/>
              </a:rPr>
              <a:t> </a:t>
            </a:r>
            <a:r>
              <a:rPr lang="pl-PL" sz="3600" dirty="0">
                <a:latin typeface="Calibri" charset="0"/>
              </a:rPr>
              <a:t>the public </a:t>
            </a:r>
            <a:r>
              <a:rPr lang="pl-PL" sz="3600" dirty="0" err="1">
                <a:latin typeface="Calibri" charset="0"/>
              </a:rPr>
              <a:t>opinion</a:t>
            </a:r>
            <a:r>
              <a:rPr lang="pl-PL" sz="3600" dirty="0">
                <a:latin typeface="Calibri" charset="0"/>
              </a:rPr>
              <a:t> on the </a:t>
            </a:r>
            <a:r>
              <a:rPr lang="pl-PL" sz="3600" dirty="0" err="1" smtClean="0">
                <a:latin typeface="Calibri" charset="0"/>
              </a:rPr>
              <a:t>character</a:t>
            </a:r>
            <a:r>
              <a:rPr lang="pl-PL" sz="3600" dirty="0" smtClean="0">
                <a:latin typeface="Calibri" charset="0"/>
              </a:rPr>
              <a:t> </a:t>
            </a:r>
            <a:r>
              <a:rPr lang="pl-PL" sz="3600" dirty="0">
                <a:latin typeface="Calibri" charset="0"/>
              </a:rPr>
              <a:t>of the </a:t>
            </a:r>
            <a:r>
              <a:rPr lang="pl-PL" sz="3600" dirty="0" err="1">
                <a:latin typeface="Calibri" charset="0"/>
              </a:rPr>
              <a:t>case</a:t>
            </a:r>
            <a:endParaRPr lang="pl-PL" sz="3600" dirty="0">
              <a:latin typeface="Calibri" charset="0"/>
            </a:endParaRPr>
          </a:p>
          <a:p>
            <a:pPr>
              <a:lnSpc>
                <a:spcPct val="80000"/>
              </a:lnSpc>
              <a:spcBef>
                <a:spcPts val="750"/>
              </a:spcBef>
              <a:buFont typeface="Arial" charset="0"/>
              <a:buChar char="•"/>
              <a:defRPr/>
            </a:pPr>
            <a:r>
              <a:rPr lang="pl-PL" sz="3600" dirty="0" smtClean="0">
                <a:latin typeface="Calibri" charset="0"/>
              </a:rPr>
              <a:t>Monitoring </a:t>
            </a:r>
            <a:r>
              <a:rPr lang="pl-PL" sz="3600" dirty="0">
                <a:latin typeface="Calibri" charset="0"/>
              </a:rPr>
              <a:t>of </a:t>
            </a:r>
            <a:r>
              <a:rPr lang="pl-PL" sz="3600" dirty="0" err="1">
                <a:latin typeface="Calibri" charset="0"/>
              </a:rPr>
              <a:t>an</a:t>
            </a:r>
            <a:r>
              <a:rPr lang="pl-PL" sz="3600" dirty="0">
                <a:latin typeface="Calibri" charset="0"/>
              </a:rPr>
              <a:t> </a:t>
            </a:r>
            <a:r>
              <a:rPr lang="pl-PL" sz="3600" dirty="0" err="1">
                <a:latin typeface="Calibri" charset="0"/>
              </a:rPr>
              <a:t>enforcement</a:t>
            </a:r>
            <a:r>
              <a:rPr lang="pl-PL" sz="3600" dirty="0">
                <a:latin typeface="Calibri" charset="0"/>
              </a:rPr>
              <a:t> of </a:t>
            </a:r>
            <a:r>
              <a:rPr lang="pl-PL" sz="3600" dirty="0" err="1">
                <a:latin typeface="Calibri" charset="0"/>
              </a:rPr>
              <a:t>judgment</a:t>
            </a:r>
            <a:r>
              <a:rPr lang="pl-PL" sz="3600" dirty="0">
                <a:latin typeface="Calibri" charset="0"/>
              </a:rPr>
              <a:t> by the </a:t>
            </a:r>
            <a:r>
              <a:rPr lang="pl-PL" sz="3600" dirty="0" err="1">
                <a:latin typeface="Calibri" charset="0"/>
              </a:rPr>
              <a:t>government</a:t>
            </a:r>
            <a:endParaRPr lang="pl-PL" sz="3600" dirty="0">
              <a:latin typeface="Calibri" charset="0"/>
            </a:endParaRPr>
          </a:p>
          <a:p>
            <a:endParaRPr lang="pl-PL" sz="3200" dirty="0">
              <a:latin typeface="Calibri" charset="0"/>
            </a:endParaRPr>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4116153337"/>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48</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13"/>
          </p:nvPr>
        </p:nvSpPr>
        <p:spPr>
          <a:xfrm>
            <a:off x="1187624" y="620688"/>
            <a:ext cx="6400800" cy="5229200"/>
          </a:xfrm>
        </p:spPr>
        <p:txBody>
          <a:bodyPr>
            <a:noAutofit/>
          </a:bodyPr>
          <a:lstStyle/>
          <a:p>
            <a:r>
              <a:rPr lang="en-AU" sz="3000" dirty="0" smtClean="0"/>
              <a:t>Methods</a:t>
            </a:r>
          </a:p>
          <a:p>
            <a:r>
              <a:rPr lang="en-AU" sz="3000" dirty="0" smtClean="0">
                <a:latin typeface="Calibri" charset="0"/>
              </a:rPr>
              <a:t>Representation of victims</a:t>
            </a:r>
          </a:p>
          <a:p>
            <a:r>
              <a:rPr lang="en-AU" sz="3000" dirty="0" smtClean="0">
                <a:latin typeface="Calibri" charset="0"/>
              </a:rPr>
              <a:t>Standing for HRNGOs as amicus curiae (friend of the court) – someone who is not a who is not a party, but who assists a court by offering information that bears on the case. </a:t>
            </a:r>
          </a:p>
          <a:p>
            <a:r>
              <a:rPr lang="en-AU" sz="3000" dirty="0" smtClean="0">
                <a:latin typeface="Calibri" charset="0"/>
              </a:rPr>
              <a:t>Possibility to submit third-</a:t>
            </a:r>
            <a:r>
              <a:rPr lang="en-AU" sz="3000" dirty="0" err="1" smtClean="0">
                <a:latin typeface="Calibri" charset="0"/>
              </a:rPr>
              <a:t>paty</a:t>
            </a:r>
            <a:r>
              <a:rPr lang="en-AU" sz="3000" dirty="0" smtClean="0">
                <a:latin typeface="Calibri" charset="0"/>
              </a:rPr>
              <a:t> intervention</a:t>
            </a:r>
          </a:p>
          <a:p>
            <a:r>
              <a:rPr lang="en-AU" sz="3000" dirty="0" smtClean="0">
                <a:latin typeface="Calibri" charset="0"/>
              </a:rPr>
              <a:t>Unlawful detention complaints and others complaints</a:t>
            </a:r>
          </a:p>
          <a:p>
            <a:r>
              <a:rPr lang="en-AU" sz="3000" dirty="0" smtClean="0">
                <a:latin typeface="Calibri" charset="0"/>
              </a:rPr>
              <a:t>Action for damages</a:t>
            </a:r>
          </a:p>
          <a:p>
            <a:endParaRPr lang="pl-PL" sz="3000" dirty="0" smtClean="0">
              <a:latin typeface="Calibri" charset="0"/>
            </a:endParaRPr>
          </a:p>
          <a:p>
            <a:pPr marL="228600" lvl="1"/>
            <a:r>
              <a:rPr lang="pl-PL" sz="1500" dirty="0" err="1">
                <a:latin typeface="Calibri" charset="0"/>
              </a:rPr>
              <a:t>Unlawful</a:t>
            </a:r>
            <a:r>
              <a:rPr lang="pl-PL" sz="1500" dirty="0">
                <a:latin typeface="Calibri" charset="0"/>
              </a:rPr>
              <a:t> </a:t>
            </a:r>
            <a:r>
              <a:rPr lang="pl-PL" sz="1500" dirty="0" err="1">
                <a:latin typeface="Calibri" charset="0"/>
              </a:rPr>
              <a:t>detention</a:t>
            </a:r>
            <a:r>
              <a:rPr lang="pl-PL" sz="1500" dirty="0">
                <a:latin typeface="Calibri" charset="0"/>
              </a:rPr>
              <a:t> </a:t>
            </a:r>
            <a:r>
              <a:rPr lang="pl-PL" sz="1500" dirty="0" err="1">
                <a:latin typeface="Calibri" charset="0"/>
              </a:rPr>
              <a:t>complaints</a:t>
            </a:r>
            <a:endParaRPr lang="pl-PL" sz="1500" dirty="0">
              <a:latin typeface="Calibri" charset="0"/>
            </a:endParaRPr>
          </a:p>
          <a:p>
            <a:endParaRPr lang="pl-PL" sz="3000" dirty="0" smtClean="0">
              <a:latin typeface="Calibri" charset="0"/>
            </a:endParaRPr>
          </a:p>
          <a:p>
            <a:endParaRPr lang="pl-PL" sz="3000" u="sng" dirty="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549229398"/>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49</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13"/>
          </p:nvPr>
        </p:nvSpPr>
        <p:spPr>
          <a:xfrm>
            <a:off x="1187624" y="116632"/>
            <a:ext cx="6400800" cy="5733256"/>
          </a:xfrm>
        </p:spPr>
        <p:txBody>
          <a:bodyPr>
            <a:noAutofit/>
          </a:bodyPr>
          <a:lstStyle/>
          <a:p>
            <a:pPr lvl="1">
              <a:spcBef>
                <a:spcPts val="500"/>
              </a:spcBef>
              <a:defRPr/>
            </a:pPr>
            <a:r>
              <a:rPr lang="pl-PL" sz="3200" dirty="0" err="1" smtClean="0">
                <a:latin typeface="Calibri" charset="0"/>
              </a:rPr>
              <a:t>Famous</a:t>
            </a:r>
            <a:r>
              <a:rPr lang="pl-PL" sz="3200" dirty="0" smtClean="0">
                <a:latin typeface="Calibri" charset="0"/>
              </a:rPr>
              <a:t> </a:t>
            </a:r>
            <a:r>
              <a:rPr lang="en-US" sz="3200" dirty="0"/>
              <a:t>strategic litigation</a:t>
            </a:r>
            <a:endParaRPr lang="pl-PL" sz="3200" dirty="0" smtClean="0">
              <a:latin typeface="Calibri" charset="0"/>
            </a:endParaRPr>
          </a:p>
          <a:p>
            <a:pPr lvl="1">
              <a:spcBef>
                <a:spcPts val="500"/>
              </a:spcBef>
              <a:defRPr/>
            </a:pPr>
            <a:r>
              <a:rPr lang="pl-PL" sz="3200" i="1" dirty="0" smtClean="0">
                <a:latin typeface="Calibri" charset="0"/>
              </a:rPr>
              <a:t>- Brown </a:t>
            </a:r>
            <a:r>
              <a:rPr lang="pl-PL" sz="3200" i="1" dirty="0">
                <a:latin typeface="Calibri" charset="0"/>
              </a:rPr>
              <a:t>v. Board of </a:t>
            </a:r>
            <a:r>
              <a:rPr lang="pl-PL" sz="3200" i="1" dirty="0" err="1">
                <a:latin typeface="Calibri" charset="0"/>
              </a:rPr>
              <a:t>Education</a:t>
            </a:r>
            <a:r>
              <a:rPr lang="pl-PL" sz="3200" i="1" dirty="0">
                <a:latin typeface="Calibri" charset="0"/>
              </a:rPr>
              <a:t> of Topeka </a:t>
            </a:r>
            <a:r>
              <a:rPr lang="pl-PL" sz="3200" dirty="0">
                <a:latin typeface="Calibri" charset="0"/>
              </a:rPr>
              <a:t>(</a:t>
            </a:r>
            <a:r>
              <a:rPr lang="pl-PL" sz="3200" dirty="0" err="1">
                <a:latin typeface="Calibri" charset="0"/>
              </a:rPr>
              <a:t>segregation</a:t>
            </a:r>
            <a:r>
              <a:rPr lang="pl-PL" sz="3200" dirty="0">
                <a:latin typeface="Calibri" charset="0"/>
              </a:rPr>
              <a:t> in </a:t>
            </a:r>
            <a:r>
              <a:rPr lang="pl-PL" sz="3200" dirty="0" err="1">
                <a:latin typeface="Calibri" charset="0"/>
              </a:rPr>
              <a:t>schools</a:t>
            </a:r>
            <a:r>
              <a:rPr lang="pl-PL" sz="3200" dirty="0">
                <a:latin typeface="Calibri" charset="0"/>
              </a:rPr>
              <a:t>)</a:t>
            </a:r>
          </a:p>
          <a:p>
            <a:pPr lvl="1">
              <a:spcBef>
                <a:spcPts val="500"/>
              </a:spcBef>
              <a:defRPr/>
            </a:pPr>
            <a:r>
              <a:rPr lang="pl-PL" sz="3200" i="1" dirty="0" smtClean="0">
                <a:latin typeface="Calibri" charset="0"/>
              </a:rPr>
              <a:t>-D.H</a:t>
            </a:r>
            <a:r>
              <a:rPr lang="pl-PL" sz="3200" i="1" dirty="0">
                <a:latin typeface="Calibri" charset="0"/>
              </a:rPr>
              <a:t>. and </a:t>
            </a:r>
            <a:r>
              <a:rPr lang="pl-PL" sz="3200" i="1" dirty="0" err="1">
                <a:latin typeface="Calibri" charset="0"/>
              </a:rPr>
              <a:t>others</a:t>
            </a:r>
            <a:r>
              <a:rPr lang="pl-PL" sz="3200" i="1" dirty="0">
                <a:latin typeface="Calibri" charset="0"/>
              </a:rPr>
              <a:t> v. Czech Republic </a:t>
            </a:r>
            <a:r>
              <a:rPr lang="pl-PL" sz="3200" dirty="0">
                <a:latin typeface="Calibri" charset="0"/>
              </a:rPr>
              <a:t>(</a:t>
            </a:r>
            <a:r>
              <a:rPr lang="pl-PL" sz="3200" dirty="0" err="1">
                <a:latin typeface="Calibri" charset="0"/>
              </a:rPr>
              <a:t>discrimination</a:t>
            </a:r>
            <a:r>
              <a:rPr lang="pl-PL" sz="3200" dirty="0">
                <a:latin typeface="Calibri" charset="0"/>
              </a:rPr>
              <a:t> of Roma </a:t>
            </a:r>
            <a:r>
              <a:rPr lang="pl-PL" sz="3200" dirty="0" err="1">
                <a:latin typeface="Calibri" charset="0"/>
              </a:rPr>
              <a:t>children</a:t>
            </a:r>
            <a:r>
              <a:rPr lang="pl-PL" sz="3200" dirty="0">
                <a:latin typeface="Calibri" charset="0"/>
              </a:rPr>
              <a:t> in </a:t>
            </a:r>
            <a:r>
              <a:rPr lang="pl-PL" sz="3200" dirty="0" err="1">
                <a:latin typeface="Calibri" charset="0"/>
              </a:rPr>
              <a:t>schools</a:t>
            </a:r>
            <a:r>
              <a:rPr lang="pl-PL" sz="3200" dirty="0" smtClean="0">
                <a:latin typeface="Calibri" charset="0"/>
              </a:rPr>
              <a:t>)</a:t>
            </a:r>
          </a:p>
          <a:p>
            <a:pPr lvl="1">
              <a:spcBef>
                <a:spcPts val="500"/>
              </a:spcBef>
              <a:defRPr/>
            </a:pPr>
            <a:r>
              <a:rPr lang="pl-PL" sz="3200" i="1" dirty="0" smtClean="0">
                <a:latin typeface="Calibri" charset="0"/>
              </a:rPr>
              <a:t>Bączkowski </a:t>
            </a:r>
            <a:r>
              <a:rPr lang="pl-PL" sz="3200" i="1" dirty="0">
                <a:latin typeface="Calibri" charset="0"/>
              </a:rPr>
              <a:t>and </a:t>
            </a:r>
            <a:r>
              <a:rPr lang="pl-PL" sz="3200" i="1" dirty="0" err="1">
                <a:latin typeface="Calibri" charset="0"/>
              </a:rPr>
              <a:t>others</a:t>
            </a:r>
            <a:r>
              <a:rPr lang="pl-PL" sz="3200" i="1" dirty="0">
                <a:latin typeface="Calibri" charset="0"/>
              </a:rPr>
              <a:t> v. Poland</a:t>
            </a:r>
            <a:r>
              <a:rPr lang="pl-PL" sz="3200" dirty="0">
                <a:latin typeface="Calibri" charset="0"/>
              </a:rPr>
              <a:t> (</a:t>
            </a:r>
            <a:r>
              <a:rPr lang="pl-PL" sz="3200" dirty="0" err="1">
                <a:latin typeface="Calibri" charset="0"/>
              </a:rPr>
              <a:t>ban</a:t>
            </a:r>
            <a:r>
              <a:rPr lang="pl-PL" sz="3200" dirty="0">
                <a:latin typeface="Calibri" charset="0"/>
              </a:rPr>
              <a:t> of </a:t>
            </a:r>
            <a:r>
              <a:rPr lang="pl-PL" sz="3200" dirty="0" err="1">
                <a:latin typeface="Calibri" charset="0"/>
              </a:rPr>
              <a:t>assembly</a:t>
            </a:r>
            <a:r>
              <a:rPr lang="pl-PL" sz="3200" dirty="0">
                <a:latin typeface="Calibri" charset="0"/>
              </a:rPr>
              <a:t> </a:t>
            </a:r>
            <a:r>
              <a:rPr lang="pl-PL" sz="3200" dirty="0" err="1">
                <a:latin typeface="Calibri" charset="0"/>
              </a:rPr>
              <a:t>organized</a:t>
            </a:r>
            <a:r>
              <a:rPr lang="pl-PL" sz="3200" dirty="0">
                <a:latin typeface="Calibri" charset="0"/>
              </a:rPr>
              <a:t> by </a:t>
            </a:r>
            <a:r>
              <a:rPr lang="pl-PL" sz="3200" dirty="0" err="1" smtClean="0">
                <a:latin typeface="Calibri" charset="0"/>
              </a:rPr>
              <a:t>minority</a:t>
            </a:r>
            <a:r>
              <a:rPr lang="pl-PL" sz="3200" dirty="0" smtClean="0">
                <a:latin typeface="Calibri" charset="0"/>
              </a:rPr>
              <a:t> </a:t>
            </a:r>
            <a:r>
              <a:rPr lang="pl-PL" sz="3200" dirty="0" err="1" smtClean="0">
                <a:latin typeface="Calibri" charset="0"/>
              </a:rPr>
              <a:t>groups</a:t>
            </a:r>
            <a:r>
              <a:rPr lang="pl-PL" sz="3200" dirty="0" smtClean="0">
                <a:latin typeface="Calibri" charset="0"/>
              </a:rPr>
              <a:t>)</a:t>
            </a:r>
          </a:p>
          <a:p>
            <a:pPr lvl="1">
              <a:spcBef>
                <a:spcPts val="500"/>
              </a:spcBef>
              <a:defRPr/>
            </a:pPr>
            <a:r>
              <a:rPr lang="pl-PL" sz="3200" i="1" dirty="0" err="1" smtClean="0">
                <a:latin typeface="Calibri" charset="0"/>
              </a:rPr>
              <a:t>Nachova</a:t>
            </a:r>
            <a:r>
              <a:rPr lang="pl-PL" sz="3200" i="1" dirty="0" smtClean="0">
                <a:latin typeface="Calibri" charset="0"/>
              </a:rPr>
              <a:t> </a:t>
            </a:r>
            <a:r>
              <a:rPr lang="pl-PL" sz="3200" i="1" dirty="0">
                <a:latin typeface="Calibri" charset="0"/>
              </a:rPr>
              <a:t>and </a:t>
            </a:r>
            <a:r>
              <a:rPr lang="pl-PL" sz="3200" i="1" dirty="0" err="1">
                <a:latin typeface="Calibri" charset="0"/>
              </a:rPr>
              <a:t>others</a:t>
            </a:r>
            <a:r>
              <a:rPr lang="pl-PL" sz="3200" i="1" dirty="0">
                <a:latin typeface="Calibri" charset="0"/>
              </a:rPr>
              <a:t> v. </a:t>
            </a:r>
            <a:r>
              <a:rPr lang="pl-PL" sz="3200" i="1" dirty="0" err="1">
                <a:latin typeface="Calibri" charset="0"/>
              </a:rPr>
              <a:t>Bulgaria</a:t>
            </a:r>
            <a:r>
              <a:rPr lang="pl-PL" sz="3200" i="1" dirty="0">
                <a:latin typeface="Calibri" charset="0"/>
              </a:rPr>
              <a:t> </a:t>
            </a:r>
            <a:r>
              <a:rPr lang="pl-PL" sz="3200" dirty="0">
                <a:latin typeface="Calibri" charset="0"/>
              </a:rPr>
              <a:t>(</a:t>
            </a:r>
            <a:r>
              <a:rPr lang="pl-PL" sz="3200" dirty="0" err="1">
                <a:latin typeface="Calibri" charset="0"/>
              </a:rPr>
              <a:t>burden</a:t>
            </a:r>
            <a:r>
              <a:rPr lang="pl-PL" sz="3200" dirty="0">
                <a:latin typeface="Calibri" charset="0"/>
              </a:rPr>
              <a:t> of proof in </a:t>
            </a:r>
            <a:r>
              <a:rPr lang="pl-PL" sz="3200" dirty="0" err="1">
                <a:latin typeface="Calibri" charset="0"/>
              </a:rPr>
              <a:t>racially</a:t>
            </a:r>
            <a:r>
              <a:rPr lang="pl-PL" sz="3200" dirty="0">
                <a:latin typeface="Calibri" charset="0"/>
              </a:rPr>
              <a:t> </a:t>
            </a:r>
            <a:r>
              <a:rPr lang="pl-PL" sz="3200" dirty="0" err="1">
                <a:latin typeface="Calibri" charset="0"/>
              </a:rPr>
              <a:t>motivated</a:t>
            </a:r>
            <a:r>
              <a:rPr lang="pl-PL" sz="3200" dirty="0">
                <a:latin typeface="Calibri" charset="0"/>
              </a:rPr>
              <a:t> </a:t>
            </a:r>
            <a:r>
              <a:rPr lang="pl-PL" sz="3200" dirty="0" err="1">
                <a:latin typeface="Calibri" charset="0"/>
              </a:rPr>
              <a:t>killings</a:t>
            </a:r>
            <a:r>
              <a:rPr lang="pl-PL" sz="3200" dirty="0">
                <a:latin typeface="Calibri" charset="0"/>
              </a:rPr>
              <a:t>)</a:t>
            </a:r>
          </a:p>
          <a:p>
            <a:endParaRPr lang="pl-PL" sz="2800" u="sng" dirty="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392198887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AutoShape 2"/>
          <p:cNvSpPr>
            <a:spLocks noGrp="1" noChangeArrowheads="1"/>
          </p:cNvSpPr>
          <p:nvPr>
            <p:ph type="title"/>
          </p:nvPr>
        </p:nvSpPr>
        <p:spPr>
          <a:xfrm>
            <a:off x="1547664" y="5229200"/>
            <a:ext cx="6512511" cy="1143000"/>
          </a:xfrm>
        </p:spPr>
        <p:txBody>
          <a:bodyPr/>
          <a:lstStyle/>
          <a:p>
            <a:endParaRPr lang="pl-PL" dirty="0" smtClean="0"/>
          </a:p>
        </p:txBody>
      </p:sp>
      <p:sp>
        <p:nvSpPr>
          <p:cNvPr id="249859" name="Rectangle 3"/>
          <p:cNvSpPr>
            <a:spLocks noGrp="1" noChangeArrowheads="1"/>
          </p:cNvSpPr>
          <p:nvPr>
            <p:ph sz="quarter" idx="13"/>
          </p:nvPr>
        </p:nvSpPr>
        <p:spPr>
          <a:xfrm>
            <a:off x="838200" y="188640"/>
            <a:ext cx="7766248" cy="4104457"/>
          </a:xfrm>
        </p:spPr>
        <p:txBody>
          <a:bodyPr>
            <a:noAutofit/>
          </a:bodyPr>
          <a:lstStyle/>
          <a:p>
            <a:pPr>
              <a:lnSpc>
                <a:spcPct val="80000"/>
              </a:lnSpc>
            </a:pPr>
            <a:r>
              <a:rPr lang="en-AU" sz="4000" dirty="0" smtClean="0"/>
              <a:t>This definition is meant to </a:t>
            </a:r>
            <a:r>
              <a:rPr lang="en-AU" sz="4000" u="sng" dirty="0" smtClean="0"/>
              <a:t>distinguish </a:t>
            </a:r>
            <a:r>
              <a:rPr lang="en-AU" sz="4000" u="sng" dirty="0" smtClean="0"/>
              <a:t>HR INGOs </a:t>
            </a:r>
            <a:r>
              <a:rPr lang="en-AU" sz="4000" u="sng" dirty="0" smtClean="0"/>
              <a:t>from political parties, </a:t>
            </a:r>
          </a:p>
          <a:p>
            <a:pPr>
              <a:lnSpc>
                <a:spcPct val="80000"/>
              </a:lnSpc>
            </a:pPr>
            <a:r>
              <a:rPr lang="en-AU" sz="4000" u="sng" dirty="0" smtClean="0"/>
              <a:t>government-sponsored or political party-based organizations </a:t>
            </a:r>
          </a:p>
          <a:p>
            <a:pPr>
              <a:lnSpc>
                <a:spcPct val="80000"/>
              </a:lnSpc>
            </a:pPr>
            <a:r>
              <a:rPr lang="en-AU" sz="4000" u="sng" dirty="0" smtClean="0"/>
              <a:t>and politically-organized</a:t>
            </a:r>
            <a:r>
              <a:rPr lang="en-AU" sz="4000" dirty="0" smtClean="0"/>
              <a:t>, </a:t>
            </a:r>
          </a:p>
          <a:p>
            <a:pPr>
              <a:lnSpc>
                <a:spcPct val="80000"/>
              </a:lnSpc>
            </a:pPr>
            <a:r>
              <a:rPr lang="en-AU" sz="4000" dirty="0" smtClean="0"/>
              <a:t>respectively, that only use HR rhetoric for partisan ends.</a:t>
            </a:r>
          </a:p>
        </p:txBody>
      </p:sp>
    </p:spTree>
    <p:extLst>
      <p:ext uri="{BB962C8B-B14F-4D97-AF65-F5344CB8AC3E}">
        <p14:creationId xmlns:p14="http://schemas.microsoft.com/office/powerpoint/2010/main" val="405500511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50</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13"/>
          </p:nvPr>
        </p:nvSpPr>
        <p:spPr>
          <a:xfrm>
            <a:off x="1187624" y="116632"/>
            <a:ext cx="6400800" cy="5733256"/>
          </a:xfrm>
        </p:spPr>
        <p:txBody>
          <a:bodyPr>
            <a:noAutofit/>
          </a:bodyPr>
          <a:lstStyle/>
          <a:p>
            <a:endParaRPr lang="pl-PL" sz="2800" u="sng" dirty="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1150965724"/>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51</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13"/>
          </p:nvPr>
        </p:nvSpPr>
        <p:spPr>
          <a:xfrm>
            <a:off x="1187624" y="116632"/>
            <a:ext cx="6400800" cy="5733256"/>
          </a:xfrm>
        </p:spPr>
        <p:txBody>
          <a:bodyPr>
            <a:noAutofit/>
          </a:bodyPr>
          <a:lstStyle/>
          <a:p>
            <a:pPr>
              <a:lnSpc>
                <a:spcPct val="80000"/>
              </a:lnSpc>
              <a:spcBef>
                <a:spcPts val="500"/>
              </a:spcBef>
              <a:buFont typeface="Arial" charset="0"/>
              <a:buChar char="•"/>
              <a:defRPr/>
            </a:pPr>
            <a:r>
              <a:rPr lang="pl-PL" sz="3000" dirty="0" err="1">
                <a:latin typeface="Calibri" charset="0"/>
              </a:rPr>
              <a:t>Education</a:t>
            </a:r>
            <a:r>
              <a:rPr lang="pl-PL" sz="3000" dirty="0">
                <a:latin typeface="Calibri" charset="0"/>
              </a:rPr>
              <a:t> on </a:t>
            </a:r>
            <a:r>
              <a:rPr lang="pl-PL" sz="3000" dirty="0" err="1">
                <a:latin typeface="Calibri" charset="0"/>
              </a:rPr>
              <a:t>human</a:t>
            </a:r>
            <a:r>
              <a:rPr lang="pl-PL" sz="3000" dirty="0">
                <a:latin typeface="Calibri" charset="0"/>
              </a:rPr>
              <a:t> </a:t>
            </a:r>
            <a:r>
              <a:rPr lang="pl-PL" sz="3000" dirty="0" err="1">
                <a:latin typeface="Calibri" charset="0"/>
              </a:rPr>
              <a:t>rights</a:t>
            </a:r>
            <a:r>
              <a:rPr lang="pl-PL" sz="3000" dirty="0">
                <a:latin typeface="Calibri" charset="0"/>
              </a:rPr>
              <a:t> </a:t>
            </a:r>
            <a:r>
              <a:rPr lang="pl-PL" sz="3000" dirty="0" err="1">
                <a:latin typeface="Calibri" charset="0"/>
              </a:rPr>
              <a:t>is</a:t>
            </a:r>
            <a:r>
              <a:rPr lang="pl-PL" sz="3000" dirty="0">
                <a:latin typeface="Calibri" charset="0"/>
              </a:rPr>
              <a:t> </a:t>
            </a:r>
            <a:r>
              <a:rPr lang="pl-PL" sz="3000" dirty="0" err="1">
                <a:latin typeface="Calibri" charset="0"/>
              </a:rPr>
              <a:t>an</a:t>
            </a:r>
            <a:r>
              <a:rPr lang="pl-PL" sz="3000" dirty="0">
                <a:latin typeface="Calibri" charset="0"/>
              </a:rPr>
              <a:t> </a:t>
            </a:r>
            <a:r>
              <a:rPr lang="pl-PL" sz="3000" dirty="0" err="1">
                <a:latin typeface="Calibri" charset="0"/>
              </a:rPr>
              <a:t>important</a:t>
            </a:r>
            <a:r>
              <a:rPr lang="pl-PL" sz="3000" dirty="0">
                <a:latin typeface="Calibri" charset="0"/>
              </a:rPr>
              <a:t> element of </a:t>
            </a:r>
            <a:r>
              <a:rPr lang="pl-PL" sz="3000" dirty="0" err="1" smtClean="0">
                <a:latin typeface="Calibri" charset="0"/>
              </a:rPr>
              <a:t>INGOs</a:t>
            </a:r>
            <a:r>
              <a:rPr lang="pl-PL" sz="3000" dirty="0">
                <a:latin typeface="Calibri" charset="0"/>
              </a:rPr>
              <a:t>’ </a:t>
            </a:r>
            <a:r>
              <a:rPr lang="pl-PL" sz="3000" dirty="0" err="1">
                <a:latin typeface="Calibri" charset="0"/>
              </a:rPr>
              <a:t>activities</a:t>
            </a:r>
            <a:endParaRPr lang="pl-PL" sz="3000" dirty="0">
              <a:latin typeface="Calibri" charset="0"/>
            </a:endParaRPr>
          </a:p>
          <a:p>
            <a:pPr>
              <a:lnSpc>
                <a:spcPct val="80000"/>
              </a:lnSpc>
              <a:spcBef>
                <a:spcPts val="500"/>
              </a:spcBef>
              <a:buFont typeface="Arial" charset="0"/>
              <a:buChar char="•"/>
              <a:defRPr/>
            </a:pPr>
            <a:r>
              <a:rPr lang="pl-PL" sz="3000" dirty="0" err="1">
                <a:latin typeface="Calibri" charset="0"/>
              </a:rPr>
              <a:t>Education</a:t>
            </a:r>
            <a:r>
              <a:rPr lang="pl-PL" sz="3000" dirty="0">
                <a:latin typeface="Calibri" charset="0"/>
              </a:rPr>
              <a:t> </a:t>
            </a:r>
            <a:r>
              <a:rPr lang="pl-PL" sz="3000" dirty="0" err="1">
                <a:latin typeface="Calibri" charset="0"/>
              </a:rPr>
              <a:t>is</a:t>
            </a:r>
            <a:r>
              <a:rPr lang="pl-PL" sz="3000" dirty="0">
                <a:latin typeface="Calibri" charset="0"/>
              </a:rPr>
              <a:t> a </a:t>
            </a:r>
            <a:r>
              <a:rPr lang="pl-PL" sz="3000" dirty="0" err="1">
                <a:latin typeface="Calibri" charset="0"/>
              </a:rPr>
              <a:t>priority</a:t>
            </a:r>
            <a:r>
              <a:rPr lang="pl-PL" sz="3000" dirty="0">
                <a:latin typeface="Calibri" charset="0"/>
              </a:rPr>
              <a:t> for </a:t>
            </a:r>
            <a:r>
              <a:rPr lang="pl-PL" sz="3000" dirty="0" err="1">
                <a:latin typeface="Calibri" charset="0"/>
              </a:rPr>
              <a:t>many</a:t>
            </a:r>
            <a:r>
              <a:rPr lang="pl-PL" sz="3000" dirty="0">
                <a:latin typeface="Calibri" charset="0"/>
              </a:rPr>
              <a:t> </a:t>
            </a:r>
            <a:r>
              <a:rPr lang="pl-PL" sz="3000" dirty="0" err="1">
                <a:latin typeface="Calibri" charset="0"/>
              </a:rPr>
              <a:t>organizations</a:t>
            </a:r>
            <a:r>
              <a:rPr lang="pl-PL" sz="3000" dirty="0">
                <a:latin typeface="Calibri" charset="0"/>
              </a:rPr>
              <a:t>. </a:t>
            </a:r>
            <a:endParaRPr lang="pl-PL" sz="3000" dirty="0" smtClean="0">
              <a:latin typeface="Calibri" charset="0"/>
            </a:endParaRPr>
          </a:p>
          <a:p>
            <a:pPr>
              <a:lnSpc>
                <a:spcPct val="80000"/>
              </a:lnSpc>
              <a:spcBef>
                <a:spcPts val="500"/>
              </a:spcBef>
              <a:buFont typeface="Arial" charset="0"/>
              <a:buChar char="•"/>
              <a:defRPr/>
            </a:pPr>
            <a:r>
              <a:rPr lang="pl-PL" sz="3000" dirty="0" smtClean="0">
                <a:latin typeface="Calibri" charset="0"/>
              </a:rPr>
              <a:t>In </a:t>
            </a:r>
            <a:r>
              <a:rPr lang="pl-PL" sz="3000" dirty="0" err="1">
                <a:latin typeface="Calibri" charset="0"/>
              </a:rPr>
              <a:t>some</a:t>
            </a:r>
            <a:r>
              <a:rPr lang="pl-PL" sz="3000" dirty="0">
                <a:latin typeface="Calibri" charset="0"/>
              </a:rPr>
              <a:t> </a:t>
            </a:r>
            <a:r>
              <a:rPr lang="pl-PL" sz="3000" dirty="0" err="1">
                <a:latin typeface="Calibri" charset="0"/>
              </a:rPr>
              <a:t>countries</a:t>
            </a:r>
            <a:r>
              <a:rPr lang="pl-PL" sz="3000" dirty="0">
                <a:latin typeface="Calibri" charset="0"/>
              </a:rPr>
              <a:t> </a:t>
            </a:r>
            <a:r>
              <a:rPr lang="pl-PL" sz="3000" dirty="0" err="1">
                <a:latin typeface="Calibri" charset="0"/>
              </a:rPr>
              <a:t>it</a:t>
            </a:r>
            <a:r>
              <a:rPr lang="pl-PL" sz="3000" dirty="0">
                <a:latin typeface="Calibri" charset="0"/>
              </a:rPr>
              <a:t> </a:t>
            </a:r>
            <a:r>
              <a:rPr lang="pl-PL" sz="3000" dirty="0" err="1">
                <a:latin typeface="Calibri" charset="0"/>
              </a:rPr>
              <a:t>is</a:t>
            </a:r>
            <a:r>
              <a:rPr lang="pl-PL" sz="3000" dirty="0">
                <a:latin typeface="Calibri" charset="0"/>
              </a:rPr>
              <a:t> the </a:t>
            </a:r>
            <a:r>
              <a:rPr lang="pl-PL" sz="3000" dirty="0" err="1">
                <a:latin typeface="Calibri" charset="0"/>
              </a:rPr>
              <a:t>only</a:t>
            </a:r>
            <a:r>
              <a:rPr lang="pl-PL" sz="3000" dirty="0">
                <a:latin typeface="Calibri" charset="0"/>
              </a:rPr>
              <a:t> </a:t>
            </a:r>
            <a:r>
              <a:rPr lang="pl-PL" sz="3000" dirty="0" err="1">
                <a:latin typeface="Calibri" charset="0"/>
              </a:rPr>
              <a:t>method</a:t>
            </a:r>
            <a:r>
              <a:rPr lang="pl-PL" sz="3000" dirty="0">
                <a:latin typeface="Calibri" charset="0"/>
              </a:rPr>
              <a:t> to </a:t>
            </a:r>
            <a:r>
              <a:rPr lang="pl-PL" sz="3000" dirty="0" err="1">
                <a:latin typeface="Calibri" charset="0"/>
              </a:rPr>
              <a:t>advance</a:t>
            </a:r>
            <a:r>
              <a:rPr lang="pl-PL" sz="3000" dirty="0">
                <a:latin typeface="Calibri" charset="0"/>
              </a:rPr>
              <a:t> </a:t>
            </a:r>
            <a:r>
              <a:rPr lang="pl-PL" sz="3000" dirty="0" err="1">
                <a:latin typeface="Calibri" charset="0"/>
              </a:rPr>
              <a:t>human</a:t>
            </a:r>
            <a:r>
              <a:rPr lang="pl-PL" sz="3000" dirty="0">
                <a:latin typeface="Calibri" charset="0"/>
              </a:rPr>
              <a:t> </a:t>
            </a:r>
            <a:r>
              <a:rPr lang="pl-PL" sz="3000" dirty="0" err="1">
                <a:latin typeface="Calibri" charset="0"/>
              </a:rPr>
              <a:t>rights</a:t>
            </a:r>
            <a:endParaRPr lang="pl-PL" sz="3000" dirty="0">
              <a:latin typeface="Calibri" charset="0"/>
            </a:endParaRPr>
          </a:p>
          <a:p>
            <a:pPr>
              <a:lnSpc>
                <a:spcPct val="80000"/>
              </a:lnSpc>
              <a:spcBef>
                <a:spcPts val="500"/>
              </a:spcBef>
              <a:buFont typeface="Arial" charset="0"/>
              <a:buChar char="•"/>
              <a:defRPr/>
            </a:pPr>
            <a:r>
              <a:rPr lang="pl-PL" sz="3000" dirty="0" err="1">
                <a:latin typeface="Calibri" charset="0"/>
              </a:rPr>
              <a:t>You</a:t>
            </a:r>
            <a:r>
              <a:rPr lang="pl-PL" sz="3000" dirty="0">
                <a:latin typeface="Calibri" charset="0"/>
              </a:rPr>
              <a:t> </a:t>
            </a:r>
            <a:r>
              <a:rPr lang="pl-PL" sz="3000" dirty="0" err="1">
                <a:latin typeface="Calibri" charset="0"/>
              </a:rPr>
              <a:t>can</a:t>
            </a:r>
            <a:r>
              <a:rPr lang="pl-PL" sz="3000" dirty="0">
                <a:latin typeface="Calibri" charset="0"/>
              </a:rPr>
              <a:t> </a:t>
            </a:r>
            <a:r>
              <a:rPr lang="pl-PL" sz="3000" dirty="0" err="1">
                <a:latin typeface="Calibri" charset="0"/>
              </a:rPr>
              <a:t>educate</a:t>
            </a:r>
            <a:r>
              <a:rPr lang="pl-PL" sz="3000" dirty="0">
                <a:latin typeface="Calibri" charset="0"/>
              </a:rPr>
              <a:t> on: </a:t>
            </a:r>
            <a:r>
              <a:rPr lang="pl-PL" sz="3000" dirty="0" err="1">
                <a:latin typeface="Calibri" charset="0"/>
              </a:rPr>
              <a:t>human</a:t>
            </a:r>
            <a:r>
              <a:rPr lang="pl-PL" sz="3000" dirty="0">
                <a:latin typeface="Calibri" charset="0"/>
              </a:rPr>
              <a:t> </a:t>
            </a:r>
            <a:r>
              <a:rPr lang="pl-PL" sz="3000" dirty="0" err="1">
                <a:latin typeface="Calibri" charset="0"/>
              </a:rPr>
              <a:t>rights</a:t>
            </a:r>
            <a:r>
              <a:rPr lang="pl-PL" sz="3000" dirty="0">
                <a:latin typeface="Calibri" charset="0"/>
              </a:rPr>
              <a:t>’ </a:t>
            </a:r>
            <a:r>
              <a:rPr lang="pl-PL" sz="3000" dirty="0" err="1">
                <a:latin typeface="Calibri" charset="0"/>
              </a:rPr>
              <a:t>standards</a:t>
            </a:r>
            <a:r>
              <a:rPr lang="pl-PL" sz="3000" dirty="0">
                <a:latin typeface="Calibri" charset="0"/>
              </a:rPr>
              <a:t> </a:t>
            </a:r>
            <a:r>
              <a:rPr lang="pl-PL" sz="3000" dirty="0" err="1">
                <a:latin typeface="Calibri" charset="0"/>
              </a:rPr>
              <a:t>or</a:t>
            </a:r>
            <a:r>
              <a:rPr lang="pl-PL" sz="3000" dirty="0">
                <a:latin typeface="Calibri" charset="0"/>
              </a:rPr>
              <a:t> </a:t>
            </a:r>
            <a:r>
              <a:rPr lang="pl-PL" sz="3000" dirty="0" err="1">
                <a:latin typeface="Calibri" charset="0"/>
              </a:rPr>
              <a:t>skills</a:t>
            </a:r>
            <a:r>
              <a:rPr lang="pl-PL" sz="3000" dirty="0">
                <a:latin typeface="Calibri" charset="0"/>
              </a:rPr>
              <a:t> </a:t>
            </a:r>
            <a:r>
              <a:rPr lang="pl-PL" sz="3000" dirty="0" err="1">
                <a:latin typeface="Calibri" charset="0"/>
              </a:rPr>
              <a:t>how</a:t>
            </a:r>
            <a:r>
              <a:rPr lang="pl-PL" sz="3000" dirty="0">
                <a:latin typeface="Calibri" charset="0"/>
              </a:rPr>
              <a:t> to </a:t>
            </a:r>
            <a:r>
              <a:rPr lang="pl-PL" sz="3000" dirty="0" err="1">
                <a:latin typeface="Calibri" charset="0"/>
              </a:rPr>
              <a:t>advance</a:t>
            </a:r>
            <a:r>
              <a:rPr lang="pl-PL" sz="3000" dirty="0">
                <a:latin typeface="Calibri" charset="0"/>
              </a:rPr>
              <a:t> </a:t>
            </a:r>
            <a:r>
              <a:rPr lang="pl-PL" sz="3000" dirty="0" err="1">
                <a:latin typeface="Calibri" charset="0"/>
              </a:rPr>
              <a:t>human</a:t>
            </a:r>
            <a:r>
              <a:rPr lang="pl-PL" sz="3000" dirty="0">
                <a:latin typeface="Calibri" charset="0"/>
              </a:rPr>
              <a:t> </a:t>
            </a:r>
            <a:r>
              <a:rPr lang="pl-PL" sz="3000" dirty="0" err="1">
                <a:latin typeface="Calibri" charset="0"/>
              </a:rPr>
              <a:t>rights</a:t>
            </a:r>
            <a:r>
              <a:rPr lang="pl-PL" sz="3000" dirty="0">
                <a:latin typeface="Calibri" charset="0"/>
              </a:rPr>
              <a:t> (for </a:t>
            </a:r>
            <a:r>
              <a:rPr lang="pl-PL" sz="3000" dirty="0" err="1">
                <a:latin typeface="Calibri" charset="0"/>
              </a:rPr>
              <a:t>other</a:t>
            </a:r>
            <a:r>
              <a:rPr lang="pl-PL" sz="3000" dirty="0">
                <a:latin typeface="Calibri" charset="0"/>
              </a:rPr>
              <a:t> </a:t>
            </a:r>
            <a:r>
              <a:rPr lang="pl-PL" sz="3000" dirty="0" err="1" smtClean="0">
                <a:latin typeface="Calibri" charset="0"/>
              </a:rPr>
              <a:t>INGOs</a:t>
            </a:r>
            <a:r>
              <a:rPr lang="pl-PL" sz="3000" dirty="0" smtClean="0">
                <a:latin typeface="Calibri" charset="0"/>
              </a:rPr>
              <a:t> </a:t>
            </a:r>
            <a:r>
              <a:rPr lang="pl-PL" sz="3000" dirty="0" err="1">
                <a:latin typeface="Calibri" charset="0"/>
              </a:rPr>
              <a:t>or</a:t>
            </a:r>
            <a:r>
              <a:rPr lang="pl-PL" sz="3000" dirty="0">
                <a:latin typeface="Calibri" charset="0"/>
              </a:rPr>
              <a:t> </a:t>
            </a:r>
            <a:r>
              <a:rPr lang="pl-PL" sz="3000" dirty="0" err="1">
                <a:latin typeface="Calibri" charset="0"/>
              </a:rPr>
              <a:t>activists</a:t>
            </a:r>
            <a:r>
              <a:rPr lang="pl-PL" sz="3000" dirty="0">
                <a:latin typeface="Calibri" charset="0"/>
              </a:rPr>
              <a:t>)</a:t>
            </a:r>
          </a:p>
          <a:p>
            <a:pPr>
              <a:lnSpc>
                <a:spcPct val="80000"/>
              </a:lnSpc>
              <a:spcBef>
                <a:spcPts val="500"/>
              </a:spcBef>
              <a:buFont typeface="Arial" charset="0"/>
              <a:buChar char="•"/>
              <a:defRPr/>
            </a:pPr>
            <a:r>
              <a:rPr lang="pl-PL" sz="3000" dirty="0">
                <a:latin typeface="Calibri" charset="0"/>
              </a:rPr>
              <a:t>Human </a:t>
            </a:r>
            <a:r>
              <a:rPr lang="pl-PL" sz="3000" dirty="0" err="1">
                <a:latin typeface="Calibri" charset="0"/>
              </a:rPr>
              <a:t>rights</a:t>
            </a:r>
            <a:r>
              <a:rPr lang="pl-PL" sz="3000" dirty="0">
                <a:latin typeface="Calibri" charset="0"/>
              </a:rPr>
              <a:t>’ </a:t>
            </a:r>
            <a:r>
              <a:rPr lang="pl-PL" sz="3000" dirty="0" err="1">
                <a:latin typeface="Calibri" charset="0"/>
              </a:rPr>
              <a:t>education</a:t>
            </a:r>
            <a:r>
              <a:rPr lang="pl-PL" sz="3000" dirty="0">
                <a:latin typeface="Calibri" charset="0"/>
              </a:rPr>
              <a:t> </a:t>
            </a:r>
            <a:r>
              <a:rPr lang="pl-PL" sz="3000" dirty="0" err="1">
                <a:latin typeface="Calibri" charset="0"/>
              </a:rPr>
              <a:t>may</a:t>
            </a:r>
            <a:r>
              <a:rPr lang="pl-PL" sz="3000" dirty="0">
                <a:latin typeface="Calibri" charset="0"/>
              </a:rPr>
              <a:t> be </a:t>
            </a:r>
            <a:r>
              <a:rPr lang="pl-PL" sz="3000" dirty="0" err="1">
                <a:latin typeface="Calibri" charset="0"/>
              </a:rPr>
              <a:t>subject</a:t>
            </a:r>
            <a:r>
              <a:rPr lang="pl-PL" sz="3000" dirty="0">
                <a:latin typeface="Calibri" charset="0"/>
              </a:rPr>
              <a:t> of </a:t>
            </a:r>
            <a:r>
              <a:rPr lang="pl-PL" sz="3000" dirty="0" err="1">
                <a:latin typeface="Calibri" charset="0"/>
              </a:rPr>
              <a:t>manipulation</a:t>
            </a:r>
            <a:r>
              <a:rPr lang="pl-PL" sz="3000" dirty="0">
                <a:latin typeface="Calibri" charset="0"/>
              </a:rPr>
              <a:t> </a:t>
            </a:r>
          </a:p>
          <a:p>
            <a:pPr lvl="1">
              <a:lnSpc>
                <a:spcPct val="80000"/>
              </a:lnSpc>
              <a:spcBef>
                <a:spcPts val="450"/>
              </a:spcBef>
              <a:buFont typeface="Arial" charset="0"/>
              <a:buChar char="•"/>
              <a:defRPr/>
            </a:pPr>
            <a:r>
              <a:rPr lang="pl-PL" sz="3000" dirty="0" err="1">
                <a:latin typeface="Calibri" charset="0"/>
              </a:rPr>
              <a:t>e.g</a:t>
            </a:r>
            <a:r>
              <a:rPr lang="pl-PL" sz="3000" dirty="0">
                <a:latin typeface="Calibri" charset="0"/>
              </a:rPr>
              <a:t>. „</a:t>
            </a:r>
            <a:r>
              <a:rPr lang="pl-PL" sz="3000" dirty="0" err="1">
                <a:latin typeface="Calibri" charset="0"/>
              </a:rPr>
              <a:t>Compass</a:t>
            </a:r>
            <a:r>
              <a:rPr lang="pl-PL" sz="3000" dirty="0">
                <a:latin typeface="Calibri" charset="0"/>
              </a:rPr>
              <a:t>” </a:t>
            </a:r>
            <a:r>
              <a:rPr lang="pl-PL" sz="3000" dirty="0" err="1">
                <a:latin typeface="Calibri" charset="0"/>
              </a:rPr>
              <a:t>handbook</a:t>
            </a:r>
            <a:r>
              <a:rPr lang="pl-PL" sz="3000" dirty="0">
                <a:latin typeface="Calibri" charset="0"/>
              </a:rPr>
              <a:t>, </a:t>
            </a:r>
          </a:p>
          <a:p>
            <a:pPr lvl="1">
              <a:lnSpc>
                <a:spcPct val="80000"/>
              </a:lnSpc>
              <a:spcBef>
                <a:spcPts val="450"/>
              </a:spcBef>
              <a:buFont typeface="Arial" charset="0"/>
              <a:buChar char="•"/>
              <a:defRPr/>
            </a:pPr>
            <a:r>
              <a:rPr lang="pl-PL" sz="3000" dirty="0" err="1">
                <a:latin typeface="Calibri" charset="0"/>
              </a:rPr>
              <a:t>situation</a:t>
            </a:r>
            <a:r>
              <a:rPr lang="pl-PL" sz="3000" dirty="0">
                <a:latin typeface="Calibri" charset="0"/>
              </a:rPr>
              <a:t> in CIS </a:t>
            </a:r>
            <a:r>
              <a:rPr lang="pl-PL" sz="3000" dirty="0" err="1">
                <a:latin typeface="Calibri" charset="0"/>
              </a:rPr>
              <a:t>countries</a:t>
            </a:r>
            <a:r>
              <a:rPr lang="pl-PL" sz="3000" dirty="0">
                <a:latin typeface="Calibri" charset="0"/>
              </a:rPr>
              <a:t> – </a:t>
            </a:r>
            <a:r>
              <a:rPr lang="pl-PL" sz="3000" dirty="0" err="1">
                <a:latin typeface="Calibri" charset="0"/>
              </a:rPr>
              <a:t>so</a:t>
            </a:r>
            <a:r>
              <a:rPr lang="pl-PL" sz="3000" dirty="0">
                <a:latin typeface="Calibri" charset="0"/>
              </a:rPr>
              <a:t> </a:t>
            </a:r>
            <a:r>
              <a:rPr lang="pl-PL" sz="3000" dirty="0" err="1">
                <a:latin typeface="Calibri" charset="0"/>
              </a:rPr>
              <a:t>called</a:t>
            </a:r>
            <a:r>
              <a:rPr lang="pl-PL" sz="3000" dirty="0">
                <a:latin typeface="Calibri" charset="0"/>
              </a:rPr>
              <a:t> „</a:t>
            </a:r>
            <a:r>
              <a:rPr lang="pl-PL" sz="3000" dirty="0" err="1">
                <a:latin typeface="Calibri" charset="0"/>
              </a:rPr>
              <a:t>horizontal</a:t>
            </a:r>
            <a:r>
              <a:rPr lang="pl-PL" sz="3000" dirty="0">
                <a:latin typeface="Calibri" charset="0"/>
              </a:rPr>
              <a:t>” </a:t>
            </a:r>
            <a:r>
              <a:rPr lang="pl-PL" sz="3000" dirty="0" err="1">
                <a:latin typeface="Calibri" charset="0"/>
              </a:rPr>
              <a:t>approach</a:t>
            </a:r>
            <a:r>
              <a:rPr lang="pl-PL" sz="3000" dirty="0">
                <a:latin typeface="Calibri" charset="0"/>
              </a:rPr>
              <a:t> to </a:t>
            </a:r>
            <a:r>
              <a:rPr lang="pl-PL" sz="3000" dirty="0" err="1">
                <a:latin typeface="Calibri" charset="0"/>
              </a:rPr>
              <a:t>human</a:t>
            </a:r>
            <a:r>
              <a:rPr lang="pl-PL" sz="3000" dirty="0">
                <a:latin typeface="Calibri" charset="0"/>
              </a:rPr>
              <a:t> </a:t>
            </a:r>
            <a:r>
              <a:rPr lang="pl-PL" sz="3000" dirty="0" err="1">
                <a:latin typeface="Calibri" charset="0"/>
              </a:rPr>
              <a:t>rights</a:t>
            </a:r>
            <a:endParaRPr lang="pl-PL" sz="3000" dirty="0">
              <a:latin typeface="Calibri" charset="0"/>
            </a:endParaRPr>
          </a:p>
          <a:p>
            <a:pPr lvl="1">
              <a:lnSpc>
                <a:spcPct val="80000"/>
              </a:lnSpc>
              <a:spcBef>
                <a:spcPts val="450"/>
              </a:spcBef>
              <a:buClrTx/>
              <a:buFontTx/>
              <a:buNone/>
              <a:defRPr/>
            </a:pPr>
            <a:endParaRPr lang="pl-PL" dirty="0">
              <a:latin typeface="Calibri" charset="0"/>
            </a:endParaRPr>
          </a:p>
          <a:p>
            <a:endParaRPr lang="pl-PL" sz="2800" u="sng" dirty="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2950542645"/>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52</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13"/>
          </p:nvPr>
        </p:nvSpPr>
        <p:spPr>
          <a:xfrm>
            <a:off x="1187624" y="116632"/>
            <a:ext cx="6400800" cy="5733256"/>
          </a:xfrm>
        </p:spPr>
        <p:txBody>
          <a:bodyPr>
            <a:noAutofit/>
          </a:bodyPr>
          <a:lstStyle/>
          <a:p>
            <a:pPr>
              <a:lnSpc>
                <a:spcPct val="80000"/>
              </a:lnSpc>
              <a:spcBef>
                <a:spcPts val="500"/>
              </a:spcBef>
              <a:buFont typeface="Arial" charset="0"/>
              <a:buChar char="•"/>
              <a:defRPr/>
            </a:pPr>
            <a:r>
              <a:rPr lang="pl-PL" sz="3200" dirty="0" err="1">
                <a:latin typeface="Calibri" charset="0"/>
              </a:rPr>
              <a:t>Education</a:t>
            </a:r>
            <a:r>
              <a:rPr lang="pl-PL" sz="3200" dirty="0">
                <a:latin typeface="Calibri" charset="0"/>
              </a:rPr>
              <a:t> </a:t>
            </a:r>
            <a:r>
              <a:rPr lang="pl-PL" sz="3200" dirty="0" err="1">
                <a:latin typeface="Calibri" charset="0"/>
              </a:rPr>
              <a:t>has</a:t>
            </a:r>
            <a:r>
              <a:rPr lang="pl-PL" sz="3200" dirty="0">
                <a:latin typeface="Calibri" charset="0"/>
              </a:rPr>
              <a:t> </a:t>
            </a:r>
            <a:r>
              <a:rPr lang="pl-PL" sz="3200" dirty="0" err="1">
                <a:latin typeface="Calibri" charset="0"/>
              </a:rPr>
              <a:t>only</a:t>
            </a:r>
            <a:r>
              <a:rPr lang="pl-PL" sz="3200" dirty="0">
                <a:latin typeface="Calibri" charset="0"/>
              </a:rPr>
              <a:t> </a:t>
            </a:r>
            <a:r>
              <a:rPr lang="pl-PL" sz="3200" dirty="0" err="1">
                <a:latin typeface="Calibri" charset="0"/>
              </a:rPr>
              <a:t>indirect</a:t>
            </a:r>
            <a:r>
              <a:rPr lang="pl-PL" sz="3200" dirty="0">
                <a:latin typeface="Calibri" charset="0"/>
              </a:rPr>
              <a:t> and </a:t>
            </a:r>
            <a:r>
              <a:rPr lang="pl-PL" sz="3200" dirty="0" err="1">
                <a:latin typeface="Calibri" charset="0"/>
              </a:rPr>
              <a:t>long</a:t>
            </a:r>
            <a:r>
              <a:rPr lang="pl-PL" sz="3200" dirty="0">
                <a:latin typeface="Calibri" charset="0"/>
              </a:rPr>
              <a:t>-term </a:t>
            </a:r>
            <a:r>
              <a:rPr lang="pl-PL" sz="3200" dirty="0" err="1">
                <a:latin typeface="Calibri" charset="0"/>
              </a:rPr>
              <a:t>impact</a:t>
            </a:r>
            <a:r>
              <a:rPr lang="pl-PL" sz="3200" dirty="0">
                <a:latin typeface="Calibri" charset="0"/>
              </a:rPr>
              <a:t> on </a:t>
            </a:r>
            <a:r>
              <a:rPr lang="pl-PL" sz="3200" dirty="0" err="1">
                <a:latin typeface="Calibri" charset="0"/>
              </a:rPr>
              <a:t>human</a:t>
            </a:r>
            <a:r>
              <a:rPr lang="pl-PL" sz="3200" dirty="0">
                <a:latin typeface="Calibri" charset="0"/>
              </a:rPr>
              <a:t> </a:t>
            </a:r>
            <a:r>
              <a:rPr lang="pl-PL" sz="3200" dirty="0" err="1">
                <a:latin typeface="Calibri" charset="0"/>
              </a:rPr>
              <a:t>rights</a:t>
            </a:r>
            <a:r>
              <a:rPr lang="pl-PL" sz="3200" dirty="0">
                <a:latin typeface="Calibri" charset="0"/>
              </a:rPr>
              <a:t>’ </a:t>
            </a:r>
            <a:r>
              <a:rPr lang="pl-PL" sz="3200" dirty="0" err="1">
                <a:latin typeface="Calibri" charset="0"/>
              </a:rPr>
              <a:t>protection</a:t>
            </a:r>
            <a:endParaRPr lang="pl-PL" sz="3200" dirty="0">
              <a:latin typeface="Calibri" charset="0"/>
            </a:endParaRPr>
          </a:p>
          <a:p>
            <a:pPr>
              <a:lnSpc>
                <a:spcPct val="80000"/>
              </a:lnSpc>
              <a:spcBef>
                <a:spcPts val="500"/>
              </a:spcBef>
              <a:buFont typeface="Arial" charset="0"/>
              <a:buChar char="•"/>
              <a:defRPr/>
            </a:pPr>
            <a:r>
              <a:rPr lang="pl-PL" sz="3200" dirty="0">
                <a:latin typeface="Calibri" charset="0"/>
              </a:rPr>
              <a:t>Special </a:t>
            </a:r>
            <a:r>
              <a:rPr lang="pl-PL" sz="3200" dirty="0" err="1">
                <a:latin typeface="Calibri" charset="0"/>
              </a:rPr>
              <a:t>educational</a:t>
            </a:r>
            <a:r>
              <a:rPr lang="pl-PL" sz="3200" dirty="0">
                <a:latin typeface="Calibri" charset="0"/>
              </a:rPr>
              <a:t> </a:t>
            </a:r>
            <a:r>
              <a:rPr lang="pl-PL" sz="3200" dirty="0" err="1">
                <a:latin typeface="Calibri" charset="0"/>
              </a:rPr>
              <a:t>methods</a:t>
            </a:r>
            <a:r>
              <a:rPr lang="pl-PL" sz="3200" dirty="0">
                <a:latin typeface="Calibri" charset="0"/>
              </a:rPr>
              <a:t>:</a:t>
            </a:r>
          </a:p>
          <a:p>
            <a:pPr lvl="1">
              <a:lnSpc>
                <a:spcPct val="80000"/>
              </a:lnSpc>
              <a:spcBef>
                <a:spcPts val="450"/>
              </a:spcBef>
              <a:buFont typeface="Arial" charset="0"/>
              <a:buChar char="•"/>
              <a:defRPr/>
            </a:pPr>
            <a:r>
              <a:rPr lang="pl-PL" sz="3200" dirty="0">
                <a:latin typeface="Calibri" charset="0"/>
              </a:rPr>
              <a:t>Law </a:t>
            </a:r>
            <a:r>
              <a:rPr lang="pl-PL" sz="3200" dirty="0" err="1">
                <a:latin typeface="Calibri" charset="0"/>
              </a:rPr>
              <a:t>clinics</a:t>
            </a:r>
            <a:r>
              <a:rPr lang="pl-PL" sz="3200" dirty="0">
                <a:latin typeface="Calibri" charset="0"/>
              </a:rPr>
              <a:t> (</a:t>
            </a:r>
            <a:r>
              <a:rPr lang="pl-PL" sz="3200" dirty="0" err="1">
                <a:latin typeface="Calibri" charset="0"/>
              </a:rPr>
              <a:t>e.g</a:t>
            </a:r>
            <a:r>
              <a:rPr lang="pl-PL" sz="3200" dirty="0">
                <a:latin typeface="Calibri" charset="0"/>
              </a:rPr>
              <a:t>. </a:t>
            </a:r>
            <a:r>
              <a:rPr lang="pl-PL" sz="3200" dirty="0" err="1">
                <a:latin typeface="Calibri" charset="0"/>
              </a:rPr>
              <a:t>at</a:t>
            </a:r>
            <a:r>
              <a:rPr lang="pl-PL" sz="3200" dirty="0">
                <a:latin typeface="Calibri" charset="0"/>
              </a:rPr>
              <a:t> </a:t>
            </a:r>
            <a:r>
              <a:rPr lang="pl-PL" sz="3200" dirty="0" err="1">
                <a:latin typeface="Calibri" charset="0"/>
              </a:rPr>
              <a:t>universities</a:t>
            </a:r>
            <a:r>
              <a:rPr lang="pl-PL" sz="3200" dirty="0">
                <a:latin typeface="Calibri" charset="0"/>
              </a:rPr>
              <a:t>)</a:t>
            </a:r>
          </a:p>
          <a:p>
            <a:pPr lvl="1">
              <a:lnSpc>
                <a:spcPct val="80000"/>
              </a:lnSpc>
              <a:spcBef>
                <a:spcPts val="450"/>
              </a:spcBef>
              <a:buFont typeface="Arial" charset="0"/>
              <a:buChar char="•"/>
              <a:defRPr/>
            </a:pPr>
            <a:r>
              <a:rPr lang="pl-PL" sz="3200" dirty="0" err="1" smtClean="0">
                <a:latin typeface="Calibri" charset="0"/>
              </a:rPr>
              <a:t>Education</a:t>
            </a:r>
            <a:r>
              <a:rPr lang="pl-PL" sz="3200" dirty="0" smtClean="0">
                <a:latin typeface="Calibri" charset="0"/>
              </a:rPr>
              <a:t> </a:t>
            </a:r>
            <a:r>
              <a:rPr lang="pl-PL" sz="3200" dirty="0" err="1">
                <a:latin typeface="Calibri" charset="0"/>
              </a:rPr>
              <a:t>through</a:t>
            </a:r>
            <a:r>
              <a:rPr lang="pl-PL" sz="3200" dirty="0">
                <a:latin typeface="Calibri" charset="0"/>
              </a:rPr>
              <a:t> </a:t>
            </a:r>
            <a:r>
              <a:rPr lang="pl-PL" sz="3200" dirty="0" err="1">
                <a:latin typeface="Calibri" charset="0"/>
              </a:rPr>
              <a:t>personal</a:t>
            </a:r>
            <a:r>
              <a:rPr lang="pl-PL" sz="3200" dirty="0">
                <a:latin typeface="Calibri" charset="0"/>
              </a:rPr>
              <a:t> </a:t>
            </a:r>
            <a:r>
              <a:rPr lang="pl-PL" sz="3200" dirty="0" err="1">
                <a:latin typeface="Calibri" charset="0"/>
              </a:rPr>
              <a:t>involvement</a:t>
            </a:r>
            <a:r>
              <a:rPr lang="pl-PL" sz="3200" dirty="0">
                <a:latin typeface="Calibri" charset="0"/>
              </a:rPr>
              <a:t> (</a:t>
            </a:r>
            <a:r>
              <a:rPr lang="pl-PL" sz="3200" dirty="0" err="1">
                <a:latin typeface="Calibri" charset="0"/>
              </a:rPr>
              <a:t>workshops</a:t>
            </a:r>
            <a:r>
              <a:rPr lang="pl-PL" sz="3200" dirty="0">
                <a:latin typeface="Calibri" charset="0"/>
              </a:rPr>
              <a:t>, </a:t>
            </a:r>
            <a:r>
              <a:rPr lang="pl-PL" sz="3200" dirty="0" err="1">
                <a:latin typeface="Calibri" charset="0"/>
              </a:rPr>
              <a:t>actions</a:t>
            </a:r>
            <a:r>
              <a:rPr lang="pl-PL" sz="3200" dirty="0">
                <a:latin typeface="Calibri" charset="0"/>
              </a:rPr>
              <a:t>, </a:t>
            </a:r>
            <a:r>
              <a:rPr lang="pl-PL" sz="3200" dirty="0" err="1">
                <a:latin typeface="Calibri" charset="0"/>
              </a:rPr>
              <a:t>individual</a:t>
            </a:r>
            <a:r>
              <a:rPr lang="pl-PL" sz="3200" dirty="0">
                <a:latin typeface="Calibri" charset="0"/>
              </a:rPr>
              <a:t> small </a:t>
            </a:r>
            <a:r>
              <a:rPr lang="pl-PL" sz="3200" dirty="0" err="1">
                <a:latin typeface="Calibri" charset="0"/>
              </a:rPr>
              <a:t>projects</a:t>
            </a:r>
            <a:r>
              <a:rPr lang="pl-PL" sz="3200" dirty="0">
                <a:latin typeface="Calibri" charset="0"/>
              </a:rPr>
              <a:t>)</a:t>
            </a:r>
          </a:p>
          <a:p>
            <a:pPr lvl="1">
              <a:lnSpc>
                <a:spcPct val="80000"/>
              </a:lnSpc>
              <a:spcBef>
                <a:spcPts val="450"/>
              </a:spcBef>
              <a:buFont typeface="Arial" charset="0"/>
              <a:buChar char="•"/>
              <a:defRPr/>
            </a:pPr>
            <a:r>
              <a:rPr lang="pl-PL" sz="3200" dirty="0">
                <a:latin typeface="Calibri" charset="0"/>
              </a:rPr>
              <a:t>Monitoring </a:t>
            </a:r>
            <a:r>
              <a:rPr lang="pl-PL" sz="3200" dirty="0" err="1">
                <a:latin typeface="Calibri" charset="0"/>
              </a:rPr>
              <a:t>projects</a:t>
            </a:r>
            <a:r>
              <a:rPr lang="pl-PL" sz="3200" dirty="0">
                <a:latin typeface="Calibri" charset="0"/>
              </a:rPr>
              <a:t> with the </a:t>
            </a:r>
            <a:r>
              <a:rPr lang="pl-PL" sz="3200" dirty="0" err="1">
                <a:latin typeface="Calibri" charset="0"/>
              </a:rPr>
              <a:t>personal</a:t>
            </a:r>
            <a:r>
              <a:rPr lang="pl-PL" sz="3200" dirty="0">
                <a:latin typeface="Calibri" charset="0"/>
              </a:rPr>
              <a:t> </a:t>
            </a:r>
            <a:r>
              <a:rPr lang="pl-PL" sz="3200" dirty="0" err="1">
                <a:latin typeface="Calibri" charset="0"/>
              </a:rPr>
              <a:t>involvement</a:t>
            </a:r>
            <a:r>
              <a:rPr lang="pl-PL" sz="3200" dirty="0">
                <a:latin typeface="Calibri" charset="0"/>
              </a:rPr>
              <a:t> of </a:t>
            </a:r>
            <a:r>
              <a:rPr lang="pl-PL" sz="3200" dirty="0" err="1">
                <a:latin typeface="Calibri" charset="0"/>
              </a:rPr>
              <a:t>students</a:t>
            </a:r>
            <a:r>
              <a:rPr lang="pl-PL" sz="3200" dirty="0">
                <a:latin typeface="Calibri" charset="0"/>
              </a:rPr>
              <a:t> (</a:t>
            </a:r>
            <a:r>
              <a:rPr lang="pl-PL" sz="3200" dirty="0" err="1">
                <a:latin typeface="Calibri" charset="0"/>
              </a:rPr>
              <a:t>e.g</a:t>
            </a:r>
            <a:r>
              <a:rPr lang="pl-PL" sz="3200" dirty="0">
                <a:latin typeface="Calibri" charset="0"/>
              </a:rPr>
              <a:t>. Court Watch </a:t>
            </a:r>
            <a:r>
              <a:rPr lang="pl-PL" sz="3200" dirty="0" err="1">
                <a:latin typeface="Calibri" charset="0"/>
              </a:rPr>
              <a:t>project</a:t>
            </a:r>
            <a:r>
              <a:rPr lang="pl-PL" sz="3200" dirty="0">
                <a:latin typeface="Calibri" charset="0"/>
              </a:rPr>
              <a:t>)</a:t>
            </a:r>
          </a:p>
          <a:p>
            <a:pPr lvl="1">
              <a:lnSpc>
                <a:spcPct val="80000"/>
              </a:lnSpc>
              <a:spcBef>
                <a:spcPts val="450"/>
              </a:spcBef>
              <a:buClrTx/>
              <a:buFontTx/>
              <a:buNone/>
              <a:defRPr/>
            </a:pPr>
            <a:endParaRPr lang="pl-PL" dirty="0">
              <a:latin typeface="Calibri" charset="0"/>
            </a:endParaRPr>
          </a:p>
          <a:p>
            <a:endParaRPr lang="pl-PL" sz="2800" u="sng" dirty="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2670290585"/>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53</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13"/>
          </p:nvPr>
        </p:nvSpPr>
        <p:spPr>
          <a:xfrm>
            <a:off x="1187624" y="116632"/>
            <a:ext cx="6400800" cy="5733256"/>
          </a:xfrm>
        </p:spPr>
        <p:txBody>
          <a:bodyPr>
            <a:noAutofit/>
          </a:bodyPr>
          <a:lstStyle/>
          <a:p>
            <a:endParaRPr lang="pl-PL" sz="2800" u="sng" dirty="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22590415"/>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54</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13"/>
          </p:nvPr>
        </p:nvSpPr>
        <p:spPr>
          <a:xfrm>
            <a:off x="1187624" y="116632"/>
            <a:ext cx="6400800" cy="5733256"/>
          </a:xfrm>
        </p:spPr>
        <p:txBody>
          <a:bodyPr>
            <a:noAutofit/>
          </a:bodyPr>
          <a:lstStyle/>
          <a:p>
            <a:r>
              <a:rPr lang="en-AU" sz="2800" dirty="0" smtClean="0"/>
              <a:t>Amnesty International</a:t>
            </a:r>
          </a:p>
          <a:p>
            <a:r>
              <a:rPr lang="en-AU" sz="2800" dirty="0" smtClean="0"/>
              <a:t>AI is the largest INGOs in the field of human rights in the world.</a:t>
            </a:r>
          </a:p>
          <a:p>
            <a:r>
              <a:rPr lang="en-AU" sz="2800" dirty="0" smtClean="0"/>
              <a:t>It has more than 2 million members</a:t>
            </a:r>
          </a:p>
          <a:p>
            <a:r>
              <a:rPr lang="en-AU" sz="2800" dirty="0" smtClean="0"/>
              <a:t>There are 50 nationally organized sections</a:t>
            </a:r>
          </a:p>
          <a:p>
            <a:r>
              <a:rPr lang="en-AU" sz="2800" dirty="0" smtClean="0"/>
              <a:t>The International Secretariat in London has more than 300 staff from over 50 countries </a:t>
            </a:r>
          </a:p>
          <a:p>
            <a:endParaRPr lang="en-AU" sz="2800" dirty="0" smtClean="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215387290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55</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13"/>
          </p:nvPr>
        </p:nvSpPr>
        <p:spPr>
          <a:xfrm>
            <a:off x="1187624" y="116632"/>
            <a:ext cx="6400800" cy="5733256"/>
          </a:xfrm>
        </p:spPr>
        <p:txBody>
          <a:bodyPr>
            <a:noAutofit/>
          </a:bodyPr>
          <a:lstStyle/>
          <a:p>
            <a:r>
              <a:rPr lang="pl-PL" sz="2600" dirty="0"/>
              <a:t>Just </a:t>
            </a:r>
            <a:r>
              <a:rPr lang="pl-PL" sz="2600" dirty="0" err="1"/>
              <a:t>over</a:t>
            </a:r>
            <a:r>
              <a:rPr lang="pl-PL" sz="2600" dirty="0"/>
              <a:t> </a:t>
            </a:r>
            <a:r>
              <a:rPr lang="pl-PL" sz="2600" dirty="0" err="1"/>
              <a:t>four</a:t>
            </a:r>
            <a:r>
              <a:rPr lang="pl-PL" sz="2600" dirty="0"/>
              <a:t> </a:t>
            </a:r>
            <a:r>
              <a:rPr lang="pl-PL" sz="2600" dirty="0" err="1"/>
              <a:t>decades</a:t>
            </a:r>
            <a:r>
              <a:rPr lang="pl-PL" sz="2600" dirty="0"/>
              <a:t> ago </a:t>
            </a:r>
            <a:endParaRPr lang="pl-PL" sz="2600" dirty="0" smtClean="0"/>
          </a:p>
          <a:p>
            <a:r>
              <a:rPr lang="pl-PL" sz="2600" dirty="0" err="1" smtClean="0"/>
              <a:t>two</a:t>
            </a:r>
            <a:r>
              <a:rPr lang="pl-PL" sz="2600" dirty="0" smtClean="0"/>
              <a:t> </a:t>
            </a:r>
            <a:r>
              <a:rPr lang="pl-PL" sz="2600" dirty="0" err="1"/>
              <a:t>Portuguese</a:t>
            </a:r>
            <a:r>
              <a:rPr lang="pl-PL" sz="2600" dirty="0"/>
              <a:t> </a:t>
            </a:r>
            <a:r>
              <a:rPr lang="pl-PL" sz="2600" dirty="0" err="1"/>
              <a:t>students</a:t>
            </a:r>
            <a:r>
              <a:rPr lang="pl-PL" sz="2600" dirty="0"/>
              <a:t> </a:t>
            </a:r>
            <a:r>
              <a:rPr lang="pl-PL" sz="2600" dirty="0" err="1"/>
              <a:t>raised</a:t>
            </a:r>
            <a:r>
              <a:rPr lang="pl-PL" sz="2600" dirty="0"/>
              <a:t> a toast to </a:t>
            </a:r>
            <a:r>
              <a:rPr lang="pl-PL" sz="2600" dirty="0" err="1"/>
              <a:t>freedom</a:t>
            </a:r>
            <a:r>
              <a:rPr lang="pl-PL" sz="2600" dirty="0"/>
              <a:t> </a:t>
            </a:r>
            <a:endParaRPr lang="pl-PL" sz="2600" dirty="0" smtClean="0"/>
          </a:p>
          <a:p>
            <a:r>
              <a:rPr lang="pl-PL" sz="2600" dirty="0" err="1" smtClean="0"/>
              <a:t>which</a:t>
            </a:r>
            <a:r>
              <a:rPr lang="pl-PL" sz="2600" dirty="0" smtClean="0"/>
              <a:t> </a:t>
            </a:r>
            <a:r>
              <a:rPr lang="pl-PL" sz="2600" dirty="0" err="1"/>
              <a:t>resulted</a:t>
            </a:r>
            <a:r>
              <a:rPr lang="pl-PL" sz="2600" dirty="0"/>
              <a:t> in the </a:t>
            </a:r>
            <a:r>
              <a:rPr lang="pl-PL" sz="2600" dirty="0" err="1"/>
              <a:t>two</a:t>
            </a:r>
            <a:r>
              <a:rPr lang="pl-PL" sz="2600" dirty="0"/>
              <a:t> </a:t>
            </a:r>
            <a:r>
              <a:rPr lang="pl-PL" sz="2600" dirty="0" err="1"/>
              <a:t>students</a:t>
            </a:r>
            <a:r>
              <a:rPr lang="pl-PL" sz="2600" dirty="0"/>
              <a:t> </a:t>
            </a:r>
            <a:r>
              <a:rPr lang="pl-PL" sz="2600" dirty="0" err="1"/>
              <a:t>being</a:t>
            </a:r>
            <a:r>
              <a:rPr lang="pl-PL" sz="2600" dirty="0"/>
              <a:t> </a:t>
            </a:r>
            <a:r>
              <a:rPr lang="pl-PL" sz="2600" dirty="0" err="1"/>
              <a:t>sentenced</a:t>
            </a:r>
            <a:r>
              <a:rPr lang="pl-PL" sz="2600" dirty="0"/>
              <a:t> to </a:t>
            </a:r>
            <a:r>
              <a:rPr lang="pl-PL" sz="2600" dirty="0" err="1"/>
              <a:t>seven</a:t>
            </a:r>
            <a:r>
              <a:rPr lang="pl-PL" sz="2600" dirty="0"/>
              <a:t> </a:t>
            </a:r>
            <a:r>
              <a:rPr lang="pl-PL" sz="2600" dirty="0" err="1"/>
              <a:t>years</a:t>
            </a:r>
            <a:r>
              <a:rPr lang="pl-PL" sz="2600" dirty="0"/>
              <a:t> </a:t>
            </a:r>
            <a:r>
              <a:rPr lang="pl-PL" sz="2600" dirty="0" err="1"/>
              <a:t>imprisonment</a:t>
            </a:r>
            <a:r>
              <a:rPr lang="pl-PL" sz="2600" dirty="0"/>
              <a:t>. </a:t>
            </a:r>
            <a:endParaRPr lang="pl-PL" sz="2600" dirty="0" smtClean="0"/>
          </a:p>
          <a:p>
            <a:r>
              <a:rPr lang="pl-PL" sz="2600" dirty="0" err="1" smtClean="0"/>
              <a:t>This</a:t>
            </a:r>
            <a:r>
              <a:rPr lang="pl-PL" sz="2600" dirty="0" smtClean="0"/>
              <a:t> </a:t>
            </a:r>
            <a:r>
              <a:rPr lang="pl-PL" sz="2600" dirty="0" err="1"/>
              <a:t>occurence</a:t>
            </a:r>
            <a:r>
              <a:rPr lang="pl-PL" sz="2600" dirty="0"/>
              <a:t> </a:t>
            </a:r>
            <a:r>
              <a:rPr lang="pl-PL" sz="2600" dirty="0" err="1"/>
              <a:t>horrified</a:t>
            </a:r>
            <a:r>
              <a:rPr lang="pl-PL" sz="2600" dirty="0"/>
              <a:t> British </a:t>
            </a:r>
            <a:r>
              <a:rPr lang="pl-PL" sz="2600" dirty="0" err="1"/>
              <a:t>lawyer</a:t>
            </a:r>
            <a:r>
              <a:rPr lang="pl-PL" sz="2600" dirty="0"/>
              <a:t> Peter </a:t>
            </a:r>
            <a:r>
              <a:rPr lang="pl-PL" sz="2600" dirty="0" err="1"/>
              <a:t>Benenson</a:t>
            </a:r>
            <a:r>
              <a:rPr lang="pl-PL" sz="2600" dirty="0" smtClean="0"/>
              <a:t>.</a:t>
            </a:r>
          </a:p>
          <a:p>
            <a:r>
              <a:rPr lang="pl-PL" sz="2600" dirty="0" smtClean="0"/>
              <a:t>He </a:t>
            </a:r>
            <a:r>
              <a:rPr lang="pl-PL" sz="2600" dirty="0" err="1"/>
              <a:t>wrote</a:t>
            </a:r>
            <a:r>
              <a:rPr lang="pl-PL" sz="2600" dirty="0"/>
              <a:t> to The </a:t>
            </a:r>
            <a:r>
              <a:rPr lang="pl-PL" sz="2600" dirty="0" err="1"/>
              <a:t>Observer</a:t>
            </a:r>
            <a:r>
              <a:rPr lang="pl-PL" sz="2600" dirty="0"/>
              <a:t> </a:t>
            </a:r>
            <a:r>
              <a:rPr lang="pl-PL" sz="2600" dirty="0" err="1"/>
              <a:t>calling</a:t>
            </a:r>
            <a:r>
              <a:rPr lang="pl-PL" sz="2600" dirty="0"/>
              <a:t> for </a:t>
            </a:r>
            <a:r>
              <a:rPr lang="pl-PL" sz="2600" dirty="0" err="1"/>
              <a:t>an</a:t>
            </a:r>
            <a:r>
              <a:rPr lang="pl-PL" sz="2600" dirty="0"/>
              <a:t> </a:t>
            </a:r>
            <a:r>
              <a:rPr lang="pl-PL" sz="2600" dirty="0" err="1"/>
              <a:t>international</a:t>
            </a:r>
            <a:r>
              <a:rPr lang="pl-PL" sz="2600" dirty="0"/>
              <a:t> </a:t>
            </a:r>
            <a:r>
              <a:rPr lang="pl-PL" sz="2600" dirty="0" err="1"/>
              <a:t>campaign</a:t>
            </a:r>
            <a:r>
              <a:rPr lang="pl-PL" sz="2600" dirty="0"/>
              <a:t> to </a:t>
            </a:r>
            <a:r>
              <a:rPr lang="pl-PL" sz="2600" dirty="0" err="1"/>
              <a:t>persuade</a:t>
            </a:r>
            <a:r>
              <a:rPr lang="pl-PL" sz="2600" dirty="0"/>
              <a:t> </a:t>
            </a:r>
            <a:r>
              <a:rPr lang="pl-PL" sz="2600" dirty="0" err="1"/>
              <a:t>authorities</a:t>
            </a:r>
            <a:r>
              <a:rPr lang="pl-PL" sz="2600" dirty="0"/>
              <a:t> </a:t>
            </a:r>
            <a:r>
              <a:rPr lang="pl-PL" sz="2600" dirty="0" err="1"/>
              <a:t>around</a:t>
            </a:r>
            <a:r>
              <a:rPr lang="pl-PL" sz="2600" dirty="0"/>
              <a:t> the </a:t>
            </a:r>
            <a:r>
              <a:rPr lang="pl-PL" sz="2600" dirty="0" err="1"/>
              <a:t>world</a:t>
            </a:r>
            <a:r>
              <a:rPr lang="pl-PL" sz="2600" dirty="0"/>
              <a:t> with </a:t>
            </a:r>
            <a:r>
              <a:rPr lang="pl-PL" sz="2600" dirty="0" err="1"/>
              <a:t>protests</a:t>
            </a:r>
            <a:r>
              <a:rPr lang="pl-PL" sz="2600" dirty="0"/>
              <a:t> </a:t>
            </a:r>
            <a:r>
              <a:rPr lang="pl-PL" sz="2600" dirty="0" err="1"/>
              <a:t>about</a:t>
            </a:r>
            <a:r>
              <a:rPr lang="pl-PL" sz="2600" dirty="0"/>
              <a:t> the "</a:t>
            </a:r>
            <a:r>
              <a:rPr lang="pl-PL" sz="2600" dirty="0" err="1"/>
              <a:t>forgotten</a:t>
            </a:r>
            <a:r>
              <a:rPr lang="pl-PL" sz="2600" dirty="0"/>
              <a:t> </a:t>
            </a:r>
            <a:r>
              <a:rPr lang="pl-PL" sz="2600" dirty="0" err="1" smtClean="0"/>
              <a:t>prisoners</a:t>
            </a:r>
            <a:r>
              <a:rPr lang="pl-PL" sz="2600" dirty="0" smtClean="0"/>
              <a:t>”</a:t>
            </a:r>
          </a:p>
          <a:p>
            <a:r>
              <a:rPr lang="pl-PL" sz="2600" dirty="0" err="1"/>
              <a:t>That's</a:t>
            </a:r>
            <a:r>
              <a:rPr lang="pl-PL" sz="2600" dirty="0"/>
              <a:t> </a:t>
            </a:r>
            <a:r>
              <a:rPr lang="pl-PL" sz="2600" dirty="0" err="1"/>
              <a:t>how</a:t>
            </a:r>
            <a:r>
              <a:rPr lang="pl-PL" sz="2600" dirty="0"/>
              <a:t> </a:t>
            </a:r>
            <a:r>
              <a:rPr lang="pl-PL" sz="2600" dirty="0" err="1"/>
              <a:t>Amnesty</a:t>
            </a:r>
            <a:r>
              <a:rPr lang="pl-PL" sz="2600" dirty="0"/>
              <a:t> International </a:t>
            </a:r>
            <a:r>
              <a:rPr lang="pl-PL" sz="2600" dirty="0" err="1"/>
              <a:t>came</a:t>
            </a:r>
            <a:r>
              <a:rPr lang="pl-PL" sz="2600" dirty="0"/>
              <a:t> </a:t>
            </a:r>
            <a:r>
              <a:rPr lang="pl-PL" sz="2600" dirty="0" err="1"/>
              <a:t>into</a:t>
            </a:r>
            <a:r>
              <a:rPr lang="pl-PL" sz="2600" dirty="0"/>
              <a:t> </a:t>
            </a:r>
            <a:r>
              <a:rPr lang="pl-PL" sz="2600" dirty="0" err="1"/>
              <a:t>being</a:t>
            </a:r>
            <a:endParaRPr lang="pl-PL" sz="2600" dirty="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3170496378"/>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56</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13"/>
          </p:nvPr>
        </p:nvSpPr>
        <p:spPr>
          <a:xfrm>
            <a:off x="1187624" y="116632"/>
            <a:ext cx="6400800" cy="5733256"/>
          </a:xfrm>
        </p:spPr>
        <p:txBody>
          <a:bodyPr>
            <a:noAutofit/>
          </a:bodyPr>
          <a:lstStyle/>
          <a:p>
            <a:r>
              <a:rPr lang="en-US" sz="2800" dirty="0"/>
              <a:t>“We are people from across the world standing up for humanity and human rights. </a:t>
            </a:r>
            <a:r>
              <a:rPr lang="en-US" sz="2800" u="sng" dirty="0"/>
              <a:t>Our purpose is to protect people wherever justice, freedom, truth and dignity are denied. </a:t>
            </a:r>
            <a:endParaRPr lang="pl-PL" sz="2800" u="sng" dirty="0"/>
          </a:p>
          <a:p>
            <a:r>
              <a:rPr lang="en-US" sz="2800" dirty="0"/>
              <a:t>We investigate and expose abuses, educate and mobilize the public, and help transform societies to create a safer, more just world." </a:t>
            </a:r>
            <a:endParaRPr lang="pl-PL" sz="2800" dirty="0"/>
          </a:p>
          <a:p>
            <a:r>
              <a:rPr lang="en-US" sz="2800" dirty="0"/>
              <a:t>AI raises </a:t>
            </a:r>
            <a:r>
              <a:rPr lang="en-US" sz="2800" dirty="0" err="1"/>
              <a:t>awarness</a:t>
            </a:r>
            <a:r>
              <a:rPr lang="en-US" sz="2800" dirty="0"/>
              <a:t> through campaigning, the distribution of publications and through human rights education and promotion</a:t>
            </a:r>
            <a:r>
              <a:rPr lang="en-US" sz="2800" dirty="0" smtClean="0"/>
              <a:t>.</a:t>
            </a:r>
            <a:endParaRPr lang="pl-PL" sz="2800" dirty="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400047671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57</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13"/>
          </p:nvPr>
        </p:nvSpPr>
        <p:spPr>
          <a:xfrm>
            <a:off x="1187624" y="116632"/>
            <a:ext cx="6400800" cy="5733256"/>
          </a:xfrm>
        </p:spPr>
        <p:txBody>
          <a:bodyPr>
            <a:noAutofit/>
          </a:bodyPr>
          <a:lstStyle/>
          <a:p>
            <a:r>
              <a:rPr lang="en-AU" sz="2800" dirty="0" smtClean="0"/>
              <a:t>The principal object of AI is to mobilize public opinion in defence of those men and women who are imprisoned because their ideas are unacceptable to their governments.</a:t>
            </a:r>
          </a:p>
          <a:p>
            <a:r>
              <a:rPr lang="en-AU" sz="2800" dirty="0" smtClean="0"/>
              <a:t>From its founding in 1961 until the early 1990s AI focused its work on the HR of prisoners.</a:t>
            </a:r>
          </a:p>
          <a:p>
            <a:r>
              <a:rPr lang="en-AU" sz="2800" dirty="0" smtClean="0"/>
              <a:t>AI moved from this prisoner orientation to expand its scope of work, so as to include the prevention and ending of grave abuses of the rights to physical and mental integrity, freedom of expression,</a:t>
            </a:r>
            <a:endParaRPr lang="en-AU" sz="2800" dirty="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1488353250"/>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58</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13"/>
          </p:nvPr>
        </p:nvSpPr>
        <p:spPr>
          <a:xfrm>
            <a:off x="1187624" y="116632"/>
            <a:ext cx="6400800" cy="5733256"/>
          </a:xfrm>
        </p:spPr>
        <p:txBody>
          <a:bodyPr>
            <a:noAutofit/>
          </a:bodyPr>
          <a:lstStyle/>
          <a:p>
            <a:r>
              <a:rPr lang="en-AU" sz="2800" dirty="0" smtClean="0"/>
              <a:t>Freedom from discrimination </a:t>
            </a:r>
          </a:p>
          <a:p>
            <a:r>
              <a:rPr lang="en-AU" sz="2800" dirty="0" smtClean="0"/>
              <a:t>within the context of its work to promote all HR</a:t>
            </a:r>
          </a:p>
          <a:p>
            <a:r>
              <a:rPr lang="en-AU" sz="2800" dirty="0" smtClean="0"/>
              <a:t>Examples of subjects of recent work on economic, social, and cultural rights include:</a:t>
            </a:r>
          </a:p>
          <a:p>
            <a:r>
              <a:rPr lang="en-AU" sz="2800" dirty="0" smtClean="0"/>
              <a:t>The right to food (in North Korea and Zimbabwe)</a:t>
            </a:r>
          </a:p>
          <a:p>
            <a:r>
              <a:rPr lang="en-AU" sz="2800" dirty="0" smtClean="0"/>
              <a:t>The right to mental health (in Bulgaria and Romania)</a:t>
            </a:r>
          </a:p>
          <a:p>
            <a:r>
              <a:rPr lang="en-AU" sz="2800" dirty="0" smtClean="0"/>
              <a:t>The right to health (in Rwanda, Argentina, and Congo)</a:t>
            </a:r>
          </a:p>
          <a:p>
            <a:endParaRPr lang="en-AU" sz="2800" dirty="0" smtClean="0"/>
          </a:p>
          <a:p>
            <a:endParaRPr lang="en-AU" sz="2800" dirty="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2200325228"/>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59</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13"/>
          </p:nvPr>
        </p:nvSpPr>
        <p:spPr>
          <a:xfrm>
            <a:off x="1187624" y="116632"/>
            <a:ext cx="6400800" cy="5733256"/>
          </a:xfrm>
        </p:spPr>
        <p:txBody>
          <a:bodyPr>
            <a:noAutofit/>
          </a:bodyPr>
          <a:lstStyle/>
          <a:p>
            <a:r>
              <a:rPr lang="en-AU" sz="2800" dirty="0" smtClean="0"/>
              <a:t>Housing rights (in Angola, Israel, the Occupied Territories)</a:t>
            </a:r>
          </a:p>
          <a:p>
            <a:r>
              <a:rPr lang="en-AU" sz="2800" dirty="0" smtClean="0"/>
              <a:t>Well-known AI techniques:</a:t>
            </a:r>
          </a:p>
          <a:p>
            <a:r>
              <a:rPr lang="en-AU" sz="2800" dirty="0" err="1" smtClean="0"/>
              <a:t>Raporting</a:t>
            </a:r>
            <a:endParaRPr lang="en-AU" sz="2800" dirty="0" smtClean="0"/>
          </a:p>
          <a:p>
            <a:r>
              <a:rPr lang="en-AU" sz="2800" dirty="0" smtClean="0"/>
              <a:t>Letter-writing campaigns</a:t>
            </a:r>
          </a:p>
          <a:p>
            <a:r>
              <a:rPr lang="en-AU" sz="2800" dirty="0" smtClean="0"/>
              <a:t>Trial observation</a:t>
            </a:r>
          </a:p>
          <a:p>
            <a:r>
              <a:rPr lang="en-AU" sz="2800" dirty="0" smtClean="0"/>
              <a:t>Research missions</a:t>
            </a:r>
          </a:p>
          <a:p>
            <a:r>
              <a:rPr lang="en-AU" sz="2800" dirty="0" smtClean="0"/>
              <a:t>Draft reports are checked and double-checked before being released</a:t>
            </a:r>
          </a:p>
          <a:p>
            <a:endParaRPr lang="en-AU" sz="2800" dirty="0" smtClean="0"/>
          </a:p>
          <a:p>
            <a:endParaRPr lang="en-AU" sz="2800" dirty="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444965894"/>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AutoShape 2"/>
          <p:cNvSpPr>
            <a:spLocks noGrp="1" noChangeArrowheads="1"/>
          </p:cNvSpPr>
          <p:nvPr>
            <p:ph type="title"/>
          </p:nvPr>
        </p:nvSpPr>
        <p:spPr>
          <a:xfrm>
            <a:off x="1547664" y="5229200"/>
            <a:ext cx="6512511" cy="1143000"/>
          </a:xfrm>
        </p:spPr>
        <p:txBody>
          <a:bodyPr/>
          <a:lstStyle/>
          <a:p>
            <a:endParaRPr lang="pl-PL" dirty="0" smtClean="0"/>
          </a:p>
        </p:txBody>
      </p:sp>
      <p:sp>
        <p:nvSpPr>
          <p:cNvPr id="249859" name="Rectangle 3"/>
          <p:cNvSpPr>
            <a:spLocks noGrp="1" noChangeArrowheads="1"/>
          </p:cNvSpPr>
          <p:nvPr>
            <p:ph sz="quarter" idx="13"/>
          </p:nvPr>
        </p:nvSpPr>
        <p:spPr>
          <a:xfrm>
            <a:off x="838200" y="188640"/>
            <a:ext cx="7766248" cy="5832648"/>
          </a:xfrm>
        </p:spPr>
        <p:txBody>
          <a:bodyPr>
            <a:noAutofit/>
          </a:bodyPr>
          <a:lstStyle/>
          <a:p>
            <a:r>
              <a:rPr lang="pl-PL" sz="4000" dirty="0"/>
              <a:t>Many </a:t>
            </a:r>
            <a:r>
              <a:rPr lang="pl-PL" sz="4000" dirty="0" err="1"/>
              <a:t>organizations</a:t>
            </a:r>
            <a:r>
              <a:rPr lang="pl-PL" sz="4000" dirty="0"/>
              <a:t> </a:t>
            </a:r>
            <a:r>
              <a:rPr lang="pl-PL" sz="4000" dirty="0" err="1"/>
              <a:t>around</a:t>
            </a:r>
            <a:r>
              <a:rPr lang="pl-PL" sz="4000" dirty="0"/>
              <a:t> the </a:t>
            </a:r>
            <a:r>
              <a:rPr lang="pl-PL" sz="4000" dirty="0" err="1"/>
              <a:t>world</a:t>
            </a:r>
            <a:r>
              <a:rPr lang="pl-PL" sz="4000" dirty="0"/>
              <a:t> </a:t>
            </a:r>
            <a:endParaRPr lang="pl-PL" sz="4000" dirty="0" smtClean="0"/>
          </a:p>
          <a:p>
            <a:r>
              <a:rPr lang="pl-PL" sz="4000" dirty="0" err="1" smtClean="0"/>
              <a:t>dedicate</a:t>
            </a:r>
            <a:r>
              <a:rPr lang="pl-PL" sz="4000" dirty="0" smtClean="0"/>
              <a:t> </a:t>
            </a:r>
            <a:r>
              <a:rPr lang="pl-PL" sz="4000" dirty="0" err="1"/>
              <a:t>their</a:t>
            </a:r>
            <a:r>
              <a:rPr lang="pl-PL" sz="4000" dirty="0"/>
              <a:t> </a:t>
            </a:r>
            <a:r>
              <a:rPr lang="pl-PL" sz="4000" dirty="0" err="1"/>
              <a:t>efforts</a:t>
            </a:r>
            <a:r>
              <a:rPr lang="pl-PL" sz="4000" dirty="0"/>
              <a:t> to </a:t>
            </a:r>
            <a:r>
              <a:rPr lang="pl-PL" sz="4000" dirty="0" err="1"/>
              <a:t>protecting</a:t>
            </a:r>
            <a:r>
              <a:rPr lang="pl-PL" sz="4000" dirty="0"/>
              <a:t> </a:t>
            </a:r>
            <a:r>
              <a:rPr lang="pl-PL" sz="4000" dirty="0" err="1"/>
              <a:t>human</a:t>
            </a:r>
            <a:r>
              <a:rPr lang="pl-PL" sz="4000" dirty="0"/>
              <a:t> </a:t>
            </a:r>
            <a:r>
              <a:rPr lang="pl-PL" sz="4000" dirty="0" err="1"/>
              <a:t>rights</a:t>
            </a:r>
            <a:r>
              <a:rPr lang="pl-PL" sz="4000" dirty="0"/>
              <a:t> and </a:t>
            </a:r>
            <a:r>
              <a:rPr lang="pl-PL" sz="4000" dirty="0" err="1"/>
              <a:t>ending</a:t>
            </a:r>
            <a:r>
              <a:rPr lang="pl-PL" sz="4000" dirty="0"/>
              <a:t> </a:t>
            </a:r>
            <a:r>
              <a:rPr lang="pl-PL" sz="4000" dirty="0" err="1"/>
              <a:t>human</a:t>
            </a:r>
            <a:r>
              <a:rPr lang="pl-PL" sz="4000" dirty="0"/>
              <a:t> </a:t>
            </a:r>
            <a:r>
              <a:rPr lang="pl-PL" sz="4000" dirty="0" err="1"/>
              <a:t>rights</a:t>
            </a:r>
            <a:r>
              <a:rPr lang="pl-PL" sz="4000" dirty="0"/>
              <a:t> </a:t>
            </a:r>
            <a:r>
              <a:rPr lang="pl-PL" sz="4000" dirty="0" err="1"/>
              <a:t>abuses</a:t>
            </a:r>
            <a:r>
              <a:rPr lang="pl-PL" sz="4000" dirty="0" smtClean="0"/>
              <a:t>.</a:t>
            </a:r>
            <a:endParaRPr lang="pl-PL" sz="4000" dirty="0"/>
          </a:p>
          <a:p>
            <a:r>
              <a:rPr lang="pl-PL" sz="4000" dirty="0"/>
              <a:t>HR </a:t>
            </a:r>
            <a:r>
              <a:rPr lang="pl-PL" sz="4000" dirty="0" err="1"/>
              <a:t>INGOs</a:t>
            </a:r>
            <a:r>
              <a:rPr lang="pl-PL" sz="4000" dirty="0"/>
              <a:t> monitor the </a:t>
            </a:r>
            <a:r>
              <a:rPr lang="pl-PL" sz="4000" dirty="0" err="1"/>
              <a:t>actions</a:t>
            </a:r>
            <a:r>
              <a:rPr lang="pl-PL" sz="4000" dirty="0"/>
              <a:t> of </a:t>
            </a:r>
            <a:r>
              <a:rPr lang="pl-PL" sz="4000" dirty="0" err="1"/>
              <a:t>governments</a:t>
            </a:r>
            <a:r>
              <a:rPr lang="pl-PL" sz="4000" dirty="0"/>
              <a:t> and </a:t>
            </a:r>
            <a:endParaRPr lang="pl-PL" sz="4000" dirty="0" smtClean="0"/>
          </a:p>
          <a:p>
            <a:r>
              <a:rPr lang="pl-PL" sz="4000" dirty="0" err="1" smtClean="0"/>
              <a:t>pressure</a:t>
            </a:r>
            <a:r>
              <a:rPr lang="pl-PL" sz="4000" dirty="0" smtClean="0"/>
              <a:t> </a:t>
            </a:r>
            <a:r>
              <a:rPr lang="pl-PL" sz="4000" dirty="0" err="1"/>
              <a:t>them</a:t>
            </a:r>
            <a:r>
              <a:rPr lang="pl-PL" sz="4000" dirty="0"/>
              <a:t> to </a:t>
            </a:r>
            <a:r>
              <a:rPr lang="pl-PL" sz="4000" dirty="0" err="1"/>
              <a:t>act</a:t>
            </a:r>
            <a:r>
              <a:rPr lang="pl-PL" sz="4000" dirty="0"/>
              <a:t> </a:t>
            </a:r>
            <a:r>
              <a:rPr lang="pl-PL" sz="4000" dirty="0" err="1"/>
              <a:t>according</a:t>
            </a:r>
            <a:r>
              <a:rPr lang="pl-PL" sz="4000" dirty="0"/>
              <a:t> to </a:t>
            </a:r>
            <a:r>
              <a:rPr lang="pl-PL" sz="4000" dirty="0" err="1"/>
              <a:t>human</a:t>
            </a:r>
            <a:r>
              <a:rPr lang="pl-PL" sz="4000" dirty="0"/>
              <a:t> </a:t>
            </a:r>
            <a:r>
              <a:rPr lang="pl-PL" sz="4000" dirty="0" err="1"/>
              <a:t>rights</a:t>
            </a:r>
            <a:r>
              <a:rPr lang="pl-PL" sz="4000" dirty="0"/>
              <a:t> </a:t>
            </a:r>
            <a:r>
              <a:rPr lang="pl-PL" sz="4000" dirty="0" err="1"/>
              <a:t>principles</a:t>
            </a:r>
            <a:endParaRPr lang="pl-PL" sz="4000" dirty="0"/>
          </a:p>
        </p:txBody>
      </p:sp>
    </p:spTree>
    <p:extLst>
      <p:ext uri="{BB962C8B-B14F-4D97-AF65-F5344CB8AC3E}">
        <p14:creationId xmlns:p14="http://schemas.microsoft.com/office/powerpoint/2010/main" val="326504144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60</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13"/>
          </p:nvPr>
        </p:nvSpPr>
        <p:spPr>
          <a:xfrm>
            <a:off x="1187624" y="116632"/>
            <a:ext cx="6400800" cy="5733256"/>
          </a:xfrm>
        </p:spPr>
        <p:txBody>
          <a:bodyPr>
            <a:noAutofit/>
          </a:bodyPr>
          <a:lstStyle/>
          <a:p>
            <a:r>
              <a:rPr lang="en-AU" sz="2800" dirty="0" smtClean="0"/>
              <a:t>For many years, the Soviet Union  accused AI of being CIA-supported,</a:t>
            </a:r>
          </a:p>
          <a:p>
            <a:r>
              <a:rPr lang="en-AU" sz="2800" dirty="0" smtClean="0"/>
              <a:t>Whereas military dictatorships in Latin America called it a Communist umbrella organization </a:t>
            </a:r>
          </a:p>
          <a:p>
            <a:r>
              <a:rPr lang="en-AU" sz="2800" dirty="0" smtClean="0"/>
              <a:t>AI does not accept any government financial or other support for its HR activities</a:t>
            </a:r>
          </a:p>
          <a:p>
            <a:r>
              <a:rPr lang="en-AU" sz="2800" dirty="0" smtClean="0"/>
              <a:t> </a:t>
            </a:r>
            <a:endParaRPr lang="en-AU" sz="2800" dirty="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3407867050"/>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61</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13"/>
          </p:nvPr>
        </p:nvSpPr>
        <p:spPr>
          <a:xfrm>
            <a:off x="1187624" y="116632"/>
            <a:ext cx="6400800" cy="5733256"/>
          </a:xfrm>
        </p:spPr>
        <p:txBody>
          <a:bodyPr>
            <a:noAutofit/>
          </a:bodyPr>
          <a:lstStyle/>
          <a:p>
            <a:r>
              <a:rPr lang="en-AU" sz="2800" dirty="0" smtClean="0"/>
              <a:t>Final policy decisions are made by the International Council</a:t>
            </a:r>
          </a:p>
          <a:p>
            <a:r>
              <a:rPr lang="en-AU" sz="2800" dirty="0" smtClean="0"/>
              <a:t>Formal authority is International Executive Committee whereas the International Secretariat,</a:t>
            </a:r>
          </a:p>
          <a:p>
            <a:r>
              <a:rPr lang="en-AU" sz="2800" dirty="0" smtClean="0"/>
              <a:t>Headed by a secretary-general, is responsible for the organization day-to-day activities.</a:t>
            </a:r>
            <a:endParaRPr lang="en-AU" sz="2800" dirty="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111784577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62</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13"/>
          </p:nvPr>
        </p:nvSpPr>
        <p:spPr>
          <a:xfrm>
            <a:off x="1187624" y="116632"/>
            <a:ext cx="6400800" cy="5733256"/>
          </a:xfrm>
        </p:spPr>
        <p:txBody>
          <a:bodyPr>
            <a:noAutofit/>
          </a:bodyPr>
          <a:lstStyle/>
          <a:p>
            <a:endParaRPr lang="en-AU" sz="2800" dirty="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420373921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63</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13"/>
          </p:nvPr>
        </p:nvSpPr>
        <p:spPr>
          <a:xfrm>
            <a:off x="1187624" y="116632"/>
            <a:ext cx="6400800" cy="5733256"/>
          </a:xfrm>
        </p:spPr>
        <p:txBody>
          <a:bodyPr>
            <a:noAutofit/>
          </a:bodyPr>
          <a:lstStyle/>
          <a:p>
            <a:r>
              <a:rPr lang="en-AU" sz="3100" b="1" i="1" dirty="0" err="1" smtClean="0"/>
              <a:t>Interights</a:t>
            </a:r>
            <a:endParaRPr lang="en-AU" sz="3100" b="1" i="1" dirty="0" smtClean="0"/>
          </a:p>
          <a:p>
            <a:r>
              <a:rPr lang="en-AU" sz="3100" dirty="0" smtClean="0"/>
              <a:t>The International Centre for the Legal Protection of HR</a:t>
            </a:r>
          </a:p>
          <a:p>
            <a:r>
              <a:rPr lang="en-AU" sz="3100" dirty="0" smtClean="0"/>
              <a:t>Is a nongovernmental international HR organization</a:t>
            </a:r>
          </a:p>
          <a:p>
            <a:r>
              <a:rPr lang="en-AU" sz="3100" dirty="0" smtClean="0"/>
              <a:t>Registered as a charity in England and Wales, and based in London. </a:t>
            </a:r>
          </a:p>
          <a:p>
            <a:r>
              <a:rPr lang="en-AU" sz="3100" dirty="0" err="1" smtClean="0"/>
              <a:t>Interrights</a:t>
            </a:r>
            <a:r>
              <a:rPr lang="en-AU" sz="3100" dirty="0" smtClean="0"/>
              <a:t> owes its foundation in 1982 to the coming together of a group of academics, lawyers, and human rights activists</a:t>
            </a:r>
            <a:endParaRPr lang="en-AU" sz="3100" dirty="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2513773657"/>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64</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13"/>
          </p:nvPr>
        </p:nvSpPr>
        <p:spPr>
          <a:xfrm>
            <a:off x="1187624" y="116632"/>
            <a:ext cx="6400800" cy="5733256"/>
          </a:xfrm>
        </p:spPr>
        <p:txBody>
          <a:bodyPr>
            <a:noAutofit/>
          </a:bodyPr>
          <a:lstStyle/>
          <a:p>
            <a:r>
              <a:rPr lang="en-AU" sz="3200" dirty="0"/>
              <a:t>who diagnosed a gap in human rights litigation in the </a:t>
            </a:r>
            <a:r>
              <a:rPr lang="en-AU" sz="3200" dirty="0" smtClean="0"/>
              <a:t>absence of any nongovernmental body pursuing international cases </a:t>
            </a:r>
          </a:p>
          <a:p>
            <a:r>
              <a:rPr lang="en-AU" sz="3200" dirty="0" err="1" smtClean="0"/>
              <a:t>Interights</a:t>
            </a:r>
            <a:r>
              <a:rPr lang="en-AU" sz="3200" dirty="0" smtClean="0"/>
              <a:t> is governed by a board of directors who have expertise in either regional or thematic focus areas or in management, finance, and communications. </a:t>
            </a:r>
            <a:endParaRPr lang="en-AU" sz="3200" dirty="0"/>
          </a:p>
          <a:p>
            <a:pPr marL="45720" indent="0">
              <a:buNone/>
            </a:pPr>
            <a:endParaRPr lang="pl-PL" sz="2800" u="sng" dirty="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1820271768"/>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65</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13"/>
          </p:nvPr>
        </p:nvSpPr>
        <p:spPr>
          <a:xfrm>
            <a:off x="1187624" y="116632"/>
            <a:ext cx="6400800" cy="5733256"/>
          </a:xfrm>
        </p:spPr>
        <p:txBody>
          <a:bodyPr>
            <a:noAutofit/>
          </a:bodyPr>
          <a:lstStyle/>
          <a:p>
            <a:r>
              <a:rPr lang="en-CA" sz="2800" dirty="0" smtClean="0"/>
              <a:t>Moreover the </a:t>
            </a:r>
            <a:r>
              <a:rPr lang="en-CA" sz="2800" u="sng" dirty="0" smtClean="0"/>
              <a:t>International Advisory Council</a:t>
            </a:r>
            <a:r>
              <a:rPr lang="en-CA" sz="2800" dirty="0" smtClean="0"/>
              <a:t>, whose members are all leading experts in the field of international human rights law, </a:t>
            </a:r>
          </a:p>
          <a:p>
            <a:r>
              <a:rPr lang="en-CA" sz="2800" dirty="0" smtClean="0"/>
              <a:t>assists the board and staff in setting the overall legal direction of </a:t>
            </a:r>
            <a:r>
              <a:rPr lang="en-CA" sz="2800" dirty="0" err="1" smtClean="0"/>
              <a:t>Interights</a:t>
            </a:r>
            <a:r>
              <a:rPr lang="en-CA" sz="2800" dirty="0" smtClean="0"/>
              <a:t>. </a:t>
            </a:r>
          </a:p>
          <a:p>
            <a:r>
              <a:rPr lang="en-CA" sz="2800" dirty="0" smtClean="0"/>
              <a:t>Since </a:t>
            </a:r>
            <a:r>
              <a:rPr lang="en-CA" sz="2800" dirty="0" err="1" smtClean="0"/>
              <a:t>Interights</a:t>
            </a:r>
            <a:r>
              <a:rPr lang="en-CA" sz="2800" dirty="0" smtClean="0"/>
              <a:t> founding, its activities and programs have changed to rise to new challenges such as the war on terror</a:t>
            </a:r>
          </a:p>
          <a:p>
            <a:r>
              <a:rPr lang="en-CA" sz="2800" dirty="0" err="1" smtClean="0"/>
              <a:t>Interights</a:t>
            </a:r>
            <a:r>
              <a:rPr lang="en-CA" sz="2800" dirty="0" smtClean="0"/>
              <a:t> work is sometimes in politically </a:t>
            </a:r>
            <a:r>
              <a:rPr lang="en-CA" sz="2800" dirty="0" err="1" smtClean="0"/>
              <a:t>sensetive</a:t>
            </a:r>
            <a:r>
              <a:rPr lang="en-CA" sz="2800" dirty="0" smtClean="0"/>
              <a:t> areas, it sees itself as apolitical </a:t>
            </a:r>
          </a:p>
          <a:p>
            <a:endParaRPr lang="en-CA" sz="2800" dirty="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450005906"/>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66</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13"/>
          </p:nvPr>
        </p:nvSpPr>
        <p:spPr>
          <a:xfrm>
            <a:off x="1187624" y="116632"/>
            <a:ext cx="6400800" cy="5733256"/>
          </a:xfrm>
        </p:spPr>
        <p:txBody>
          <a:bodyPr>
            <a:noAutofit/>
          </a:bodyPr>
          <a:lstStyle/>
          <a:p>
            <a:r>
              <a:rPr lang="en-AU" sz="2800" dirty="0" err="1" smtClean="0"/>
              <a:t>Interights</a:t>
            </a:r>
            <a:r>
              <a:rPr lang="en-AU" sz="2800" dirty="0" smtClean="0"/>
              <a:t> </a:t>
            </a:r>
            <a:r>
              <a:rPr lang="en-AU" sz="2800" dirty="0" err="1" smtClean="0"/>
              <a:t>activies</a:t>
            </a:r>
            <a:r>
              <a:rPr lang="en-AU" sz="2800" dirty="0" smtClean="0"/>
              <a:t> are carried out under regional programs for Africa, Europe, the Middle East, and South Asia</a:t>
            </a:r>
          </a:p>
          <a:p>
            <a:r>
              <a:rPr lang="en-AU" sz="2800" dirty="0" smtClean="0"/>
              <a:t>Coordinated with thematic programs highlighting particular key rights, including economic and social rights (rights to education and health),</a:t>
            </a:r>
          </a:p>
          <a:p>
            <a:r>
              <a:rPr lang="en-AU" sz="2800" dirty="0" smtClean="0"/>
              <a:t>Equality, and security and the rule of law. </a:t>
            </a:r>
          </a:p>
          <a:p>
            <a:endParaRPr lang="pl-PL" sz="2800" u="sng" dirty="0" smtClean="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864769487"/>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67</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13"/>
          </p:nvPr>
        </p:nvSpPr>
        <p:spPr>
          <a:xfrm>
            <a:off x="1187624" y="116632"/>
            <a:ext cx="6400800" cy="5733256"/>
          </a:xfrm>
        </p:spPr>
        <p:txBody>
          <a:bodyPr>
            <a:noAutofit/>
          </a:bodyPr>
          <a:lstStyle/>
          <a:p>
            <a:r>
              <a:rPr lang="en-AU" sz="3200" dirty="0" err="1" smtClean="0"/>
              <a:t>Interights</a:t>
            </a:r>
            <a:r>
              <a:rPr lang="en-AU" sz="3200" dirty="0" smtClean="0"/>
              <a:t> offers legal assistance and representation on strategic human rights litigation. </a:t>
            </a:r>
          </a:p>
          <a:p>
            <a:r>
              <a:rPr lang="en-AU" sz="3200" dirty="0" smtClean="0"/>
              <a:t>Strategic human rights litigation has gradually become </a:t>
            </a:r>
            <a:r>
              <a:rPr lang="en-AU" sz="3200" dirty="0" err="1" smtClean="0"/>
              <a:t>Interights</a:t>
            </a:r>
            <a:r>
              <a:rPr lang="en-AU" sz="3200" dirty="0" smtClean="0"/>
              <a:t> main focus. </a:t>
            </a:r>
          </a:p>
          <a:p>
            <a:r>
              <a:rPr lang="en-AU" sz="3200" dirty="0" err="1" smtClean="0"/>
              <a:t>Interrights</a:t>
            </a:r>
            <a:r>
              <a:rPr lang="en-AU" sz="3200" dirty="0" smtClean="0"/>
              <a:t> acts in 70-80 % of its cases as advisers, with the remainder involving the submission of amicus curiae</a:t>
            </a:r>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99359477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68</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13"/>
          </p:nvPr>
        </p:nvSpPr>
        <p:spPr>
          <a:xfrm>
            <a:off x="1259632" y="188640"/>
            <a:ext cx="6400800" cy="5229200"/>
          </a:xfrm>
        </p:spPr>
        <p:txBody>
          <a:bodyPr>
            <a:noAutofit/>
          </a:bodyPr>
          <a:lstStyle/>
          <a:p>
            <a:pPr marL="45720" indent="0">
              <a:buNone/>
            </a:pPr>
            <a:endParaRPr lang="pl-PL" sz="2400" u="sng" dirty="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1023351847"/>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69</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13"/>
          </p:nvPr>
        </p:nvSpPr>
        <p:spPr>
          <a:xfrm>
            <a:off x="1259632" y="188640"/>
            <a:ext cx="6400800" cy="5229200"/>
          </a:xfrm>
        </p:spPr>
        <p:txBody>
          <a:bodyPr>
            <a:noAutofit/>
          </a:bodyPr>
          <a:lstStyle/>
          <a:p>
            <a:r>
              <a:rPr lang="en-AU" sz="2800" dirty="0" smtClean="0"/>
              <a:t>HRW</a:t>
            </a:r>
          </a:p>
          <a:p>
            <a:r>
              <a:rPr lang="en-AU" sz="2800" dirty="0" smtClean="0"/>
              <a:t>Created in 1978 as Helsinki Watch, HRW became arguably the world most influential HR INGOs</a:t>
            </a:r>
          </a:p>
          <a:p>
            <a:r>
              <a:rPr lang="en-AU" sz="2800" dirty="0" smtClean="0"/>
              <a:t>HRW is dedicated to protecting the HR of people around the world </a:t>
            </a:r>
          </a:p>
          <a:p>
            <a:r>
              <a:rPr lang="en-AU" sz="2800" dirty="0" smtClean="0"/>
              <a:t>They stand with victims and activists to ring to justice, to prevent discrimination, to uphold political freedom and to protect people from inhumane conduct in wartime</a:t>
            </a:r>
          </a:p>
          <a:p>
            <a:endParaRPr lang="pl-PL" sz="2400" u="sng" dirty="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201081910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AutoShape 2"/>
          <p:cNvSpPr>
            <a:spLocks noGrp="1" noChangeArrowheads="1"/>
          </p:cNvSpPr>
          <p:nvPr>
            <p:ph type="title"/>
          </p:nvPr>
        </p:nvSpPr>
        <p:spPr>
          <a:xfrm>
            <a:off x="1547664" y="5229200"/>
            <a:ext cx="6512511" cy="1143000"/>
          </a:xfrm>
        </p:spPr>
        <p:txBody>
          <a:bodyPr/>
          <a:lstStyle/>
          <a:p>
            <a:pPr marL="0" indent="0">
              <a:buNone/>
            </a:pPr>
            <a:endParaRPr lang="pl-PL" dirty="0" smtClean="0"/>
          </a:p>
        </p:txBody>
      </p:sp>
      <p:sp>
        <p:nvSpPr>
          <p:cNvPr id="249859" name="Rectangle 3"/>
          <p:cNvSpPr>
            <a:spLocks noGrp="1" noChangeArrowheads="1"/>
          </p:cNvSpPr>
          <p:nvPr>
            <p:ph sz="quarter" idx="13"/>
          </p:nvPr>
        </p:nvSpPr>
        <p:spPr>
          <a:xfrm>
            <a:off x="838200" y="188640"/>
            <a:ext cx="7766248" cy="5832648"/>
          </a:xfrm>
        </p:spPr>
        <p:txBody>
          <a:bodyPr>
            <a:noAutofit/>
          </a:bodyPr>
          <a:lstStyle/>
          <a:p>
            <a:pPr>
              <a:lnSpc>
                <a:spcPct val="80000"/>
              </a:lnSpc>
            </a:pPr>
            <a:r>
              <a:rPr lang="pl-PL" sz="3200" dirty="0" err="1">
                <a:latin typeface="Calibri" charset="0"/>
              </a:rPr>
              <a:t>Examples</a:t>
            </a:r>
            <a:r>
              <a:rPr lang="pl-PL" sz="3200" dirty="0">
                <a:latin typeface="Calibri" charset="0"/>
              </a:rPr>
              <a:t> of </a:t>
            </a:r>
            <a:r>
              <a:rPr lang="pl-PL" sz="3200" dirty="0" err="1" smtClean="0">
                <a:latin typeface="Calibri" charset="0"/>
              </a:rPr>
              <a:t>HRINGOs</a:t>
            </a:r>
            <a:endParaRPr lang="pl-PL" sz="3200" dirty="0" smtClean="0">
              <a:latin typeface="Calibri" charset="0"/>
            </a:endParaRPr>
          </a:p>
          <a:p>
            <a:pPr lvl="1">
              <a:lnSpc>
                <a:spcPct val="80000"/>
              </a:lnSpc>
              <a:spcBef>
                <a:spcPts val="475"/>
              </a:spcBef>
            </a:pPr>
            <a:r>
              <a:rPr lang="pl-PL" sz="3200" dirty="0" err="1">
                <a:latin typeface="Calibri" charset="0"/>
              </a:rPr>
              <a:t>Amnesty</a:t>
            </a:r>
            <a:r>
              <a:rPr lang="pl-PL" sz="3200" dirty="0">
                <a:latin typeface="Calibri" charset="0"/>
              </a:rPr>
              <a:t> International</a:t>
            </a:r>
          </a:p>
          <a:p>
            <a:pPr lvl="1">
              <a:lnSpc>
                <a:spcPct val="80000"/>
              </a:lnSpc>
              <a:spcBef>
                <a:spcPts val="475"/>
              </a:spcBef>
            </a:pPr>
            <a:r>
              <a:rPr lang="pl-PL" sz="3200" dirty="0">
                <a:latin typeface="Calibri" charset="0"/>
              </a:rPr>
              <a:t>Human </a:t>
            </a:r>
            <a:r>
              <a:rPr lang="pl-PL" sz="3200" dirty="0" err="1">
                <a:latin typeface="Calibri" charset="0"/>
              </a:rPr>
              <a:t>Rights</a:t>
            </a:r>
            <a:r>
              <a:rPr lang="pl-PL" sz="3200" dirty="0">
                <a:latin typeface="Calibri" charset="0"/>
              </a:rPr>
              <a:t> </a:t>
            </a:r>
            <a:r>
              <a:rPr lang="pl-PL" sz="3200" dirty="0" smtClean="0">
                <a:latin typeface="Calibri" charset="0"/>
              </a:rPr>
              <a:t>Watch</a:t>
            </a:r>
          </a:p>
          <a:p>
            <a:pPr lvl="1">
              <a:lnSpc>
                <a:spcPct val="80000"/>
              </a:lnSpc>
              <a:spcBef>
                <a:spcPts val="475"/>
              </a:spcBef>
            </a:pPr>
            <a:r>
              <a:rPr lang="pl-PL" sz="3200" dirty="0" smtClean="0">
                <a:latin typeface="Calibri" charset="0"/>
              </a:rPr>
              <a:t>International </a:t>
            </a:r>
            <a:r>
              <a:rPr lang="pl-PL" sz="3200" dirty="0" err="1" smtClean="0">
                <a:latin typeface="Calibri" charset="0"/>
              </a:rPr>
              <a:t>Commission</a:t>
            </a:r>
            <a:r>
              <a:rPr lang="pl-PL" sz="3200" dirty="0" smtClean="0">
                <a:latin typeface="Calibri" charset="0"/>
              </a:rPr>
              <a:t> of </a:t>
            </a:r>
            <a:r>
              <a:rPr lang="pl-PL" sz="3200" dirty="0" err="1" smtClean="0">
                <a:latin typeface="Calibri" charset="0"/>
              </a:rPr>
              <a:t>Jurists</a:t>
            </a:r>
            <a:r>
              <a:rPr lang="pl-PL" sz="3200" dirty="0" smtClean="0">
                <a:latin typeface="Calibri" charset="0"/>
              </a:rPr>
              <a:t> (ICJ)</a:t>
            </a:r>
          </a:p>
          <a:p>
            <a:pPr lvl="1">
              <a:lnSpc>
                <a:spcPct val="80000"/>
              </a:lnSpc>
              <a:spcBef>
                <a:spcPts val="475"/>
              </a:spcBef>
            </a:pPr>
            <a:r>
              <a:rPr lang="pl-PL" sz="3200" dirty="0" err="1" smtClean="0">
                <a:latin typeface="Calibri" charset="0"/>
              </a:rPr>
              <a:t>Lawyers</a:t>
            </a:r>
            <a:r>
              <a:rPr lang="pl-PL" sz="3200" dirty="0" smtClean="0">
                <a:latin typeface="Calibri" charset="0"/>
              </a:rPr>
              <a:t> </a:t>
            </a:r>
            <a:r>
              <a:rPr lang="pl-PL" sz="3200" dirty="0" err="1" smtClean="0">
                <a:latin typeface="Calibri" charset="0"/>
              </a:rPr>
              <a:t>Committee</a:t>
            </a:r>
            <a:r>
              <a:rPr lang="pl-PL" sz="3200" dirty="0" smtClean="0">
                <a:latin typeface="Calibri" charset="0"/>
              </a:rPr>
              <a:t> for Human </a:t>
            </a:r>
            <a:r>
              <a:rPr lang="pl-PL" sz="3200" dirty="0" err="1" smtClean="0">
                <a:latin typeface="Calibri" charset="0"/>
              </a:rPr>
              <a:t>Rights</a:t>
            </a:r>
            <a:r>
              <a:rPr lang="pl-PL" sz="3200" dirty="0" smtClean="0">
                <a:latin typeface="Calibri" charset="0"/>
              </a:rPr>
              <a:t>, </a:t>
            </a:r>
          </a:p>
          <a:p>
            <a:pPr lvl="1">
              <a:lnSpc>
                <a:spcPct val="80000"/>
              </a:lnSpc>
              <a:spcBef>
                <a:spcPts val="475"/>
              </a:spcBef>
            </a:pPr>
            <a:r>
              <a:rPr lang="pl-PL" sz="3200" dirty="0" err="1" smtClean="0">
                <a:latin typeface="Calibri" charset="0"/>
              </a:rPr>
              <a:t>Article</a:t>
            </a:r>
            <a:r>
              <a:rPr lang="pl-PL" sz="3200" dirty="0" smtClean="0">
                <a:latin typeface="Calibri" charset="0"/>
              </a:rPr>
              <a:t> 19 (</a:t>
            </a:r>
            <a:r>
              <a:rPr lang="pl-PL" sz="3200" dirty="0" err="1" smtClean="0">
                <a:latin typeface="Calibri" charset="0"/>
              </a:rPr>
              <a:t>this</a:t>
            </a:r>
            <a:r>
              <a:rPr lang="pl-PL" sz="3200" dirty="0" smtClean="0">
                <a:latin typeface="Calibri" charset="0"/>
              </a:rPr>
              <a:t> </a:t>
            </a:r>
            <a:r>
              <a:rPr lang="pl-PL" sz="3200" dirty="0" err="1" smtClean="0">
                <a:latin typeface="Calibri" charset="0"/>
              </a:rPr>
              <a:t>organization</a:t>
            </a:r>
            <a:r>
              <a:rPr lang="pl-PL" sz="3200" dirty="0" smtClean="0">
                <a:latin typeface="Calibri" charset="0"/>
              </a:rPr>
              <a:t> </a:t>
            </a:r>
            <a:r>
              <a:rPr lang="pl-PL" sz="3200" dirty="0" err="1" smtClean="0">
                <a:latin typeface="Calibri" charset="0"/>
              </a:rPr>
              <a:t>takes</a:t>
            </a:r>
            <a:r>
              <a:rPr lang="pl-PL" sz="3200" dirty="0" smtClean="0">
                <a:latin typeface="Calibri" charset="0"/>
              </a:rPr>
              <a:t> </a:t>
            </a:r>
            <a:r>
              <a:rPr lang="pl-PL" sz="3200" dirty="0" err="1" smtClean="0">
                <a:latin typeface="Calibri" charset="0"/>
              </a:rPr>
              <a:t>its</a:t>
            </a:r>
            <a:r>
              <a:rPr lang="pl-PL" sz="3200" dirty="0" smtClean="0">
                <a:latin typeface="Calibri" charset="0"/>
              </a:rPr>
              <a:t> </a:t>
            </a:r>
            <a:r>
              <a:rPr lang="pl-PL" sz="3200" dirty="0" err="1" smtClean="0">
                <a:latin typeface="Calibri" charset="0"/>
              </a:rPr>
              <a:t>name</a:t>
            </a:r>
            <a:r>
              <a:rPr lang="pl-PL" sz="3200" dirty="0" smtClean="0">
                <a:latin typeface="Calibri" charset="0"/>
              </a:rPr>
              <a:t> from </a:t>
            </a:r>
            <a:r>
              <a:rPr lang="pl-PL" sz="3200" dirty="0" err="1" smtClean="0">
                <a:latin typeface="Calibri" charset="0"/>
              </a:rPr>
              <a:t>Article</a:t>
            </a:r>
            <a:r>
              <a:rPr lang="pl-PL" sz="3200" dirty="0" smtClean="0">
                <a:latin typeface="Calibri" charset="0"/>
              </a:rPr>
              <a:t> 19 of the Universal </a:t>
            </a:r>
            <a:r>
              <a:rPr lang="pl-PL" sz="3200" dirty="0" err="1" smtClean="0">
                <a:latin typeface="Calibri" charset="0"/>
              </a:rPr>
              <a:t>Declaration</a:t>
            </a:r>
            <a:r>
              <a:rPr lang="pl-PL" sz="3200" dirty="0" smtClean="0">
                <a:latin typeface="Calibri" charset="0"/>
              </a:rPr>
              <a:t> of Human </a:t>
            </a:r>
            <a:r>
              <a:rPr lang="pl-PL" sz="3200" dirty="0" err="1" smtClean="0">
                <a:latin typeface="Calibri" charset="0"/>
              </a:rPr>
              <a:t>Rights</a:t>
            </a:r>
            <a:r>
              <a:rPr lang="pl-PL" sz="3200" dirty="0" smtClean="0">
                <a:latin typeface="Calibri" charset="0"/>
              </a:rPr>
              <a:t>, </a:t>
            </a:r>
            <a:r>
              <a:rPr lang="pl-PL" sz="3200" dirty="0" err="1" smtClean="0">
                <a:latin typeface="Calibri" charset="0"/>
              </a:rPr>
              <a:t>which</a:t>
            </a:r>
            <a:r>
              <a:rPr lang="pl-PL" sz="3200" dirty="0" smtClean="0">
                <a:latin typeface="Calibri" charset="0"/>
              </a:rPr>
              <a:t> </a:t>
            </a:r>
            <a:r>
              <a:rPr lang="pl-PL" sz="3200" dirty="0" err="1" smtClean="0">
                <a:latin typeface="Calibri" charset="0"/>
              </a:rPr>
              <a:t>says</a:t>
            </a:r>
            <a:r>
              <a:rPr lang="pl-PL" sz="3200" dirty="0" smtClean="0">
                <a:latin typeface="Calibri" charset="0"/>
              </a:rPr>
              <a:t>, </a:t>
            </a:r>
            <a:r>
              <a:rPr lang="pl-PL" sz="3200" dirty="0" err="1" smtClean="0">
                <a:latin typeface="Calibri" charset="0"/>
              </a:rPr>
              <a:t>that</a:t>
            </a:r>
            <a:r>
              <a:rPr lang="pl-PL" sz="3200" dirty="0" smtClean="0">
                <a:latin typeface="Calibri" charset="0"/>
              </a:rPr>
              <a:t> „</a:t>
            </a:r>
            <a:r>
              <a:rPr lang="pl-PL" sz="3200" dirty="0" err="1" smtClean="0">
                <a:latin typeface="Calibri" charset="0"/>
              </a:rPr>
              <a:t>everyone</a:t>
            </a:r>
            <a:r>
              <a:rPr lang="pl-PL" sz="3200" dirty="0" smtClean="0">
                <a:latin typeface="Calibri" charset="0"/>
              </a:rPr>
              <a:t> </a:t>
            </a:r>
            <a:r>
              <a:rPr lang="pl-PL" sz="3200" dirty="0" err="1" smtClean="0">
                <a:latin typeface="Calibri" charset="0"/>
              </a:rPr>
              <a:t>has</a:t>
            </a:r>
            <a:r>
              <a:rPr lang="pl-PL" sz="3200" dirty="0" smtClean="0">
                <a:latin typeface="Calibri" charset="0"/>
              </a:rPr>
              <a:t> the </a:t>
            </a:r>
            <a:r>
              <a:rPr lang="pl-PL" sz="3200" dirty="0" err="1" smtClean="0">
                <a:latin typeface="Calibri" charset="0"/>
              </a:rPr>
              <a:t>right</a:t>
            </a:r>
            <a:r>
              <a:rPr lang="pl-PL" sz="3200" dirty="0" smtClean="0">
                <a:latin typeface="Calibri" charset="0"/>
              </a:rPr>
              <a:t> to </a:t>
            </a:r>
            <a:r>
              <a:rPr lang="pl-PL" sz="3200" dirty="0" err="1" smtClean="0">
                <a:latin typeface="Calibri" charset="0"/>
              </a:rPr>
              <a:t>freedom</a:t>
            </a:r>
            <a:r>
              <a:rPr lang="pl-PL" sz="3200" dirty="0" smtClean="0">
                <a:latin typeface="Calibri" charset="0"/>
              </a:rPr>
              <a:t> of </a:t>
            </a:r>
            <a:r>
              <a:rPr lang="pl-PL" sz="3200" dirty="0" err="1" smtClean="0">
                <a:latin typeface="Calibri" charset="0"/>
              </a:rPr>
              <a:t>opinion</a:t>
            </a:r>
            <a:r>
              <a:rPr lang="pl-PL" sz="3200" dirty="0" smtClean="0">
                <a:latin typeface="Calibri" charset="0"/>
              </a:rPr>
              <a:t> and </a:t>
            </a:r>
            <a:r>
              <a:rPr lang="pl-PL" sz="3200" dirty="0" err="1" smtClean="0">
                <a:latin typeface="Calibri" charset="0"/>
              </a:rPr>
              <a:t>expression</a:t>
            </a:r>
            <a:r>
              <a:rPr lang="pl-PL" sz="3200" dirty="0">
                <a:latin typeface="Calibri" charset="0"/>
              </a:rPr>
              <a:t> </a:t>
            </a:r>
            <a:r>
              <a:rPr lang="pl-PL" sz="3200" dirty="0" smtClean="0">
                <a:latin typeface="Calibri" charset="0"/>
              </a:rPr>
              <a:t>(</a:t>
            </a:r>
            <a:r>
              <a:rPr lang="mr-IN" sz="3200" dirty="0" smtClean="0">
                <a:latin typeface="Calibri" charset="0"/>
              </a:rPr>
              <a:t>…</a:t>
            </a:r>
            <a:r>
              <a:rPr lang="pl-PL" sz="3200" dirty="0" smtClean="0">
                <a:latin typeface="Calibri" charset="0"/>
              </a:rPr>
              <a:t>)”)</a:t>
            </a:r>
          </a:p>
          <a:p>
            <a:pPr lvl="1">
              <a:lnSpc>
                <a:spcPct val="80000"/>
              </a:lnSpc>
              <a:spcBef>
                <a:spcPts val="475"/>
              </a:spcBef>
            </a:pPr>
            <a:r>
              <a:rPr lang="pl-PL" sz="3200" dirty="0" err="1" smtClean="0">
                <a:latin typeface="Calibri" charset="0"/>
              </a:rPr>
              <a:t>Interrights</a:t>
            </a:r>
            <a:endParaRPr lang="pl-PL" sz="3200" dirty="0">
              <a:latin typeface="Calibri" charset="0"/>
            </a:endParaRPr>
          </a:p>
          <a:p>
            <a:pPr>
              <a:lnSpc>
                <a:spcPct val="80000"/>
              </a:lnSpc>
            </a:pPr>
            <a:endParaRPr lang="pl-PL" sz="3600" dirty="0" smtClean="0"/>
          </a:p>
        </p:txBody>
      </p:sp>
    </p:spTree>
    <p:extLst>
      <p:ext uri="{BB962C8B-B14F-4D97-AF65-F5344CB8AC3E}">
        <p14:creationId xmlns:p14="http://schemas.microsoft.com/office/powerpoint/2010/main" val="362310974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70</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13"/>
          </p:nvPr>
        </p:nvSpPr>
        <p:spPr>
          <a:xfrm>
            <a:off x="1259632" y="188640"/>
            <a:ext cx="6400800" cy="5229200"/>
          </a:xfrm>
        </p:spPr>
        <p:txBody>
          <a:bodyPr>
            <a:noAutofit/>
          </a:bodyPr>
          <a:lstStyle/>
          <a:p>
            <a:r>
              <a:rPr lang="en-AU" sz="2800" dirty="0" smtClean="0"/>
              <a:t>They investigate and expose HR violations and hold accountable.</a:t>
            </a:r>
          </a:p>
          <a:p>
            <a:r>
              <a:rPr lang="en-AU" sz="2800" dirty="0" smtClean="0"/>
              <a:t>Monitoring  how governments meet their constitutional and international requirements lies at the heart of such activism.</a:t>
            </a:r>
          </a:p>
          <a:p>
            <a:r>
              <a:rPr lang="en-AU" sz="2800" dirty="0" smtClean="0"/>
              <a:t>In 2007 HRW spent $27 million on program service and $ 8 million on support service</a:t>
            </a:r>
          </a:p>
          <a:p>
            <a:endParaRPr lang="en-AU" sz="2800" dirty="0" smtClean="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16929315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71</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13"/>
          </p:nvPr>
        </p:nvSpPr>
        <p:spPr>
          <a:xfrm>
            <a:off x="1259632" y="188640"/>
            <a:ext cx="6400800" cy="5229200"/>
          </a:xfrm>
        </p:spPr>
        <p:txBody>
          <a:bodyPr>
            <a:noAutofit/>
          </a:bodyPr>
          <a:lstStyle/>
          <a:p>
            <a:r>
              <a:rPr lang="en-US" sz="2800" dirty="0">
                <a:hlinkClick r:id="rId3"/>
              </a:rPr>
              <a:t>https://careers.hrw.org/?_ga=</a:t>
            </a:r>
            <a:r>
              <a:rPr lang="en-US" sz="2800" dirty="0" smtClean="0">
                <a:hlinkClick r:id="rId3"/>
              </a:rPr>
              <a:t>1.231972567.997742288.1491771683</a:t>
            </a:r>
            <a:endParaRPr lang="en-US" sz="2800" dirty="0" smtClean="0"/>
          </a:p>
          <a:p>
            <a:endParaRPr lang="en-US" sz="2800" dirty="0"/>
          </a:p>
          <a:p>
            <a:r>
              <a:rPr lang="en-US" sz="2800" dirty="0">
                <a:hlinkClick r:id="rId4"/>
              </a:rPr>
              <a:t>https://www.youtube.com/watch?v=</a:t>
            </a:r>
            <a:r>
              <a:rPr lang="en-US" sz="2800" dirty="0" smtClean="0">
                <a:hlinkClick r:id="rId4"/>
              </a:rPr>
              <a:t>XmdZBdrFNrE</a:t>
            </a:r>
            <a:endParaRPr lang="en-US" sz="2800" dirty="0" smtClean="0"/>
          </a:p>
          <a:p>
            <a:endParaRPr lang="en-US" sz="2800" dirty="0" smtClean="0"/>
          </a:p>
          <a:p>
            <a:r>
              <a:rPr lang="en-US" sz="2800" dirty="0"/>
              <a:t>https://</a:t>
            </a:r>
            <a:r>
              <a:rPr lang="en-US" sz="2800" dirty="0" err="1"/>
              <a:t>www.youtube.com</a:t>
            </a:r>
            <a:r>
              <a:rPr lang="en-US" sz="2800" dirty="0"/>
              <a:t>/</a:t>
            </a:r>
            <a:r>
              <a:rPr lang="en-US" sz="2800" dirty="0" err="1"/>
              <a:t>watch?v</a:t>
            </a:r>
            <a:r>
              <a:rPr lang="en-US" sz="2800" dirty="0"/>
              <a:t>=ghUSEHe7Wug</a:t>
            </a:r>
            <a:endParaRPr lang="en-US" sz="2800" dirty="0" smtClean="0"/>
          </a:p>
          <a:p>
            <a:endParaRPr lang="en-US" sz="2800" dirty="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896159436"/>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72</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13"/>
          </p:nvPr>
        </p:nvSpPr>
        <p:spPr>
          <a:xfrm>
            <a:off x="1259632" y="188640"/>
            <a:ext cx="6400800" cy="5229200"/>
          </a:xfrm>
        </p:spPr>
        <p:txBody>
          <a:bodyPr>
            <a:noAutofit/>
          </a:bodyPr>
          <a:lstStyle/>
          <a:p>
            <a:endParaRPr lang="en-US" sz="2800" dirty="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779317120"/>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73</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pic>
        <p:nvPicPr>
          <p:cNvPr id="3" name="Symbol zastępczy zawartości 2" descr="SW.png"/>
          <p:cNvPicPr>
            <a:picLocks noGrp="1" noChangeAspect="1"/>
          </p:cNvPicPr>
          <p:nvPr>
            <p:ph sz="quarter" idx="13"/>
          </p:nvPr>
        </p:nvPicPr>
        <p:blipFill>
          <a:blip r:embed="rId3">
            <a:extLst>
              <a:ext uri="{28A0092B-C50C-407E-A947-70E740481C1C}">
                <a14:useLocalDpi xmlns:a14="http://schemas.microsoft.com/office/drawing/2010/main" val="0"/>
              </a:ext>
            </a:extLst>
          </a:blip>
          <a:srcRect t="-26745" b="-26745"/>
          <a:stretch>
            <a:fillRect/>
          </a:stretch>
        </p:blipFill>
        <p:spPr>
          <a:xfrm>
            <a:off x="251520" y="188913"/>
            <a:ext cx="8712968" cy="5229225"/>
          </a:xfrm>
        </p:spPr>
      </p:pic>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393814633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74</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13"/>
          </p:nvPr>
        </p:nvSpPr>
        <p:spPr>
          <a:xfrm>
            <a:off x="1259632" y="188640"/>
            <a:ext cx="6400800" cy="5229200"/>
          </a:xfrm>
        </p:spPr>
        <p:txBody>
          <a:bodyPr>
            <a:noAutofit/>
          </a:bodyPr>
          <a:lstStyle/>
          <a:p>
            <a:r>
              <a:rPr lang="pl-PL" sz="2800" dirty="0"/>
              <a:t>The Simon Wiesenthal </a:t>
            </a:r>
            <a:r>
              <a:rPr lang="pl-PL" sz="2800" dirty="0" smtClean="0"/>
              <a:t>Center</a:t>
            </a:r>
          </a:p>
          <a:p>
            <a:r>
              <a:rPr lang="pl-PL" sz="2800" dirty="0"/>
              <a:t>The Simon Wiesenthal Center </a:t>
            </a:r>
            <a:r>
              <a:rPr lang="pl-PL" sz="2800" dirty="0" err="1"/>
              <a:t>is</a:t>
            </a:r>
            <a:r>
              <a:rPr lang="pl-PL" sz="2800" dirty="0"/>
              <a:t> HR </a:t>
            </a:r>
            <a:r>
              <a:rPr lang="pl-PL" sz="2800" dirty="0" err="1"/>
              <a:t>INGOs</a:t>
            </a:r>
            <a:r>
              <a:rPr lang="pl-PL" sz="2800" dirty="0"/>
              <a:t> </a:t>
            </a:r>
            <a:r>
              <a:rPr lang="pl-PL" sz="2800" dirty="0" err="1"/>
              <a:t>researching</a:t>
            </a:r>
            <a:r>
              <a:rPr lang="pl-PL" sz="2800" dirty="0"/>
              <a:t> the Holocaust and </a:t>
            </a:r>
            <a:r>
              <a:rPr lang="pl-PL" sz="2800" dirty="0" err="1"/>
              <a:t>hate</a:t>
            </a:r>
            <a:r>
              <a:rPr lang="pl-PL" sz="2800" dirty="0"/>
              <a:t> in a </a:t>
            </a:r>
            <a:r>
              <a:rPr lang="pl-PL" sz="2800" dirty="0" err="1"/>
              <a:t>historic</a:t>
            </a:r>
            <a:r>
              <a:rPr lang="pl-PL" sz="2800" dirty="0"/>
              <a:t> and </a:t>
            </a:r>
            <a:r>
              <a:rPr lang="pl-PL" sz="2800" dirty="0" err="1"/>
              <a:t>contemporary</a:t>
            </a:r>
            <a:r>
              <a:rPr lang="pl-PL" sz="2800" dirty="0"/>
              <a:t> </a:t>
            </a:r>
            <a:r>
              <a:rPr lang="pl-PL" sz="2800" dirty="0" err="1" smtClean="0"/>
              <a:t>context</a:t>
            </a:r>
            <a:r>
              <a:rPr lang="pl-PL" sz="2800" dirty="0" smtClean="0"/>
              <a:t>.</a:t>
            </a:r>
          </a:p>
          <a:p>
            <a:r>
              <a:rPr lang="pl-PL" sz="2800" dirty="0"/>
              <a:t>At the end of World War II, </a:t>
            </a:r>
            <a:r>
              <a:rPr lang="pl-PL" sz="2800" dirty="0" err="1"/>
              <a:t>thousands</a:t>
            </a:r>
            <a:r>
              <a:rPr lang="pl-PL" sz="2800" dirty="0"/>
              <a:t> of </a:t>
            </a:r>
            <a:r>
              <a:rPr lang="pl-PL" sz="2800" dirty="0" err="1"/>
              <a:t>Nazis</a:t>
            </a:r>
            <a:r>
              <a:rPr lang="pl-PL" sz="2800" dirty="0"/>
              <a:t> </a:t>
            </a:r>
            <a:r>
              <a:rPr lang="pl-PL" sz="2800" dirty="0" err="1"/>
              <a:t>who</a:t>
            </a:r>
            <a:r>
              <a:rPr lang="pl-PL" sz="2800" dirty="0"/>
              <a:t> </a:t>
            </a:r>
            <a:r>
              <a:rPr lang="pl-PL" sz="2800" dirty="0" err="1"/>
              <a:t>participated</a:t>
            </a:r>
            <a:r>
              <a:rPr lang="pl-PL" sz="2800" dirty="0"/>
              <a:t> in the </a:t>
            </a:r>
            <a:r>
              <a:rPr lang="pl-PL" sz="2800" dirty="0" err="1"/>
              <a:t>systematic</a:t>
            </a:r>
            <a:r>
              <a:rPr lang="pl-PL" sz="2800" dirty="0"/>
              <a:t> </a:t>
            </a:r>
            <a:r>
              <a:rPr lang="pl-PL" sz="2800" dirty="0" err="1"/>
              <a:t>murder</a:t>
            </a:r>
            <a:r>
              <a:rPr lang="pl-PL" sz="2800" dirty="0"/>
              <a:t> of </a:t>
            </a:r>
            <a:r>
              <a:rPr lang="pl-PL" sz="2800" dirty="0" err="1"/>
              <a:t>some</a:t>
            </a:r>
            <a:r>
              <a:rPr lang="pl-PL" sz="2800" dirty="0"/>
              <a:t> 6,000,000 </a:t>
            </a:r>
            <a:r>
              <a:rPr lang="pl-PL" sz="2800" dirty="0" err="1"/>
              <a:t>Jews</a:t>
            </a:r>
            <a:r>
              <a:rPr lang="pl-PL" sz="2800" dirty="0"/>
              <a:t> and </a:t>
            </a:r>
            <a:r>
              <a:rPr lang="pl-PL" sz="2800" dirty="0" err="1"/>
              <a:t>millions</a:t>
            </a:r>
            <a:r>
              <a:rPr lang="pl-PL" sz="2800" dirty="0"/>
              <a:t> of </a:t>
            </a:r>
            <a:r>
              <a:rPr lang="pl-PL" sz="2800" dirty="0" err="1"/>
              <a:t>Gypsies</a:t>
            </a:r>
            <a:r>
              <a:rPr lang="pl-PL" sz="2800" dirty="0"/>
              <a:t>, </a:t>
            </a:r>
            <a:r>
              <a:rPr lang="pl-PL" sz="2800" dirty="0" err="1"/>
              <a:t>Poles</a:t>
            </a:r>
            <a:r>
              <a:rPr lang="pl-PL" sz="2800" dirty="0"/>
              <a:t> and </a:t>
            </a:r>
            <a:r>
              <a:rPr lang="pl-PL" sz="2800" dirty="0" err="1"/>
              <a:t>other</a:t>
            </a:r>
            <a:r>
              <a:rPr lang="pl-PL" sz="2800" dirty="0"/>
              <a:t> </a:t>
            </a:r>
            <a:r>
              <a:rPr lang="pl-PL" sz="2800" dirty="0" err="1"/>
              <a:t>peoples</a:t>
            </a:r>
            <a:r>
              <a:rPr lang="pl-PL" sz="2800" dirty="0"/>
              <a:t>, </a:t>
            </a:r>
            <a:r>
              <a:rPr lang="pl-PL" sz="2800" dirty="0" err="1"/>
              <a:t>escaped</a:t>
            </a:r>
            <a:r>
              <a:rPr lang="pl-PL" sz="2800" dirty="0"/>
              <a:t> to </a:t>
            </a:r>
            <a:r>
              <a:rPr lang="pl-PL" sz="2800" dirty="0" err="1"/>
              <a:t>countries</a:t>
            </a:r>
            <a:r>
              <a:rPr lang="pl-PL" sz="2800" dirty="0"/>
              <a:t> </a:t>
            </a:r>
            <a:r>
              <a:rPr lang="pl-PL" sz="2800" dirty="0" err="1"/>
              <a:t>around</a:t>
            </a:r>
            <a:r>
              <a:rPr lang="pl-PL" sz="2800" dirty="0"/>
              <a:t> the </a:t>
            </a:r>
            <a:r>
              <a:rPr lang="pl-PL" sz="2800" dirty="0" err="1"/>
              <a:t>globe</a:t>
            </a:r>
            <a:r>
              <a:rPr lang="pl-PL" sz="2800" dirty="0"/>
              <a:t>, </a:t>
            </a:r>
            <a:r>
              <a:rPr lang="pl-PL" sz="2800" dirty="0" err="1"/>
              <a:t>where</a:t>
            </a:r>
            <a:r>
              <a:rPr lang="pl-PL" sz="2800" dirty="0"/>
              <a:t> </a:t>
            </a:r>
            <a:r>
              <a:rPr lang="pl-PL" sz="2800" dirty="0" err="1"/>
              <a:t>many</a:t>
            </a:r>
            <a:r>
              <a:rPr lang="pl-PL" sz="2800" dirty="0"/>
              <a:t> </a:t>
            </a:r>
            <a:r>
              <a:rPr lang="pl-PL" sz="2800" dirty="0" err="1"/>
              <a:t>still</a:t>
            </a:r>
            <a:r>
              <a:rPr lang="pl-PL" sz="2800" dirty="0"/>
              <a:t> live in </a:t>
            </a:r>
            <a:r>
              <a:rPr lang="pl-PL" sz="2800" dirty="0" err="1"/>
              <a:t>freedom</a:t>
            </a:r>
            <a:endParaRPr lang="pl-PL" sz="2800" dirty="0"/>
          </a:p>
          <a:p>
            <a:endParaRPr lang="en-US" sz="2800" dirty="0" smtClean="0"/>
          </a:p>
          <a:p>
            <a:endParaRPr lang="pl-PL" sz="2800" dirty="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1525441894"/>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75</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13"/>
          </p:nvPr>
        </p:nvSpPr>
        <p:spPr>
          <a:xfrm>
            <a:off x="1259632" y="188640"/>
            <a:ext cx="6400800" cy="5229200"/>
          </a:xfrm>
        </p:spPr>
        <p:txBody>
          <a:bodyPr>
            <a:noAutofit/>
          </a:bodyPr>
          <a:lstStyle/>
          <a:p>
            <a:r>
              <a:rPr lang="pl-PL" sz="2800" dirty="0"/>
              <a:t>Simon Wiesenthal, a </a:t>
            </a:r>
            <a:r>
              <a:rPr lang="pl-PL" sz="2800" dirty="0" err="1"/>
              <a:t>survivor</a:t>
            </a:r>
            <a:r>
              <a:rPr lang="pl-PL" sz="2800" dirty="0"/>
              <a:t> of the Nazi </a:t>
            </a:r>
            <a:r>
              <a:rPr lang="pl-PL" sz="2800" dirty="0" err="1"/>
              <a:t>death</a:t>
            </a:r>
            <a:r>
              <a:rPr lang="pl-PL" sz="2800" dirty="0"/>
              <a:t> </a:t>
            </a:r>
            <a:r>
              <a:rPr lang="pl-PL" sz="2800" dirty="0" err="1"/>
              <a:t>camps</a:t>
            </a:r>
            <a:r>
              <a:rPr lang="pl-PL" sz="2800" dirty="0"/>
              <a:t>, </a:t>
            </a:r>
            <a:r>
              <a:rPr lang="pl-PL" sz="2800" dirty="0" err="1"/>
              <a:t>dedicated</a:t>
            </a:r>
            <a:r>
              <a:rPr lang="pl-PL" sz="2800" dirty="0"/>
              <a:t> </a:t>
            </a:r>
            <a:r>
              <a:rPr lang="pl-PL" sz="2800" dirty="0" err="1"/>
              <a:t>his</a:t>
            </a:r>
            <a:r>
              <a:rPr lang="pl-PL" sz="2800" dirty="0"/>
              <a:t> life to </a:t>
            </a:r>
            <a:r>
              <a:rPr lang="pl-PL" sz="2800" dirty="0" err="1"/>
              <a:t>documenting</a:t>
            </a:r>
            <a:r>
              <a:rPr lang="pl-PL" sz="2800" dirty="0"/>
              <a:t> the </a:t>
            </a:r>
            <a:r>
              <a:rPr lang="pl-PL" sz="2800" dirty="0" err="1"/>
              <a:t>crimes</a:t>
            </a:r>
            <a:r>
              <a:rPr lang="pl-PL" sz="2800" dirty="0"/>
              <a:t> of the Holocaust and to </a:t>
            </a:r>
            <a:r>
              <a:rPr lang="pl-PL" sz="2800" dirty="0" err="1"/>
              <a:t>hunting</a:t>
            </a:r>
            <a:r>
              <a:rPr lang="pl-PL" sz="2800" dirty="0"/>
              <a:t> down the </a:t>
            </a:r>
            <a:r>
              <a:rPr lang="pl-PL" sz="2800" dirty="0" err="1"/>
              <a:t>perpetrators</a:t>
            </a:r>
            <a:r>
              <a:rPr lang="pl-PL" sz="2800" dirty="0"/>
              <a:t> </a:t>
            </a:r>
            <a:r>
              <a:rPr lang="pl-PL" sz="2800" dirty="0" err="1"/>
              <a:t>still</a:t>
            </a:r>
            <a:r>
              <a:rPr lang="pl-PL" sz="2800" dirty="0"/>
              <a:t> </a:t>
            </a:r>
            <a:r>
              <a:rPr lang="pl-PL" sz="2800" dirty="0" err="1"/>
              <a:t>at</a:t>
            </a:r>
            <a:r>
              <a:rPr lang="pl-PL" sz="2800" dirty="0"/>
              <a:t> </a:t>
            </a:r>
            <a:r>
              <a:rPr lang="pl-PL" sz="2800" dirty="0" err="1"/>
              <a:t>large</a:t>
            </a:r>
            <a:r>
              <a:rPr lang="pl-PL" sz="2800" dirty="0"/>
              <a:t>.</a:t>
            </a:r>
          </a:p>
          <a:p>
            <a:r>
              <a:rPr lang="pl-PL" sz="2800" dirty="0"/>
              <a:t>As </a:t>
            </a:r>
            <a:r>
              <a:rPr lang="pl-PL" sz="2800" dirty="0" err="1"/>
              <a:t>founder</a:t>
            </a:r>
            <a:r>
              <a:rPr lang="pl-PL" sz="2800" dirty="0"/>
              <a:t> and </a:t>
            </a:r>
            <a:r>
              <a:rPr lang="pl-PL" sz="2800" dirty="0" err="1"/>
              <a:t>head</a:t>
            </a:r>
            <a:r>
              <a:rPr lang="pl-PL" sz="2800" dirty="0"/>
              <a:t> of the </a:t>
            </a:r>
            <a:r>
              <a:rPr lang="pl-PL" sz="2800" dirty="0" err="1"/>
              <a:t>Jewish</a:t>
            </a:r>
            <a:r>
              <a:rPr lang="pl-PL" sz="2800" dirty="0"/>
              <a:t> </a:t>
            </a:r>
            <a:r>
              <a:rPr lang="pl-PL" sz="2800" dirty="0" err="1"/>
              <a:t>Documentation</a:t>
            </a:r>
            <a:r>
              <a:rPr lang="pl-PL" sz="2800" dirty="0"/>
              <a:t> Center in </a:t>
            </a:r>
            <a:r>
              <a:rPr lang="pl-PL" sz="2800" dirty="0" err="1"/>
              <a:t>Vienna</a:t>
            </a:r>
            <a:r>
              <a:rPr lang="pl-PL" sz="2800" dirty="0"/>
              <a:t>, the </a:t>
            </a:r>
            <a:r>
              <a:rPr lang="pl-PL" sz="2800" dirty="0" err="1"/>
              <a:t>freelance</a:t>
            </a:r>
            <a:r>
              <a:rPr lang="pl-PL" sz="2800" dirty="0"/>
              <a:t> Nazi hunter, </a:t>
            </a:r>
            <a:endParaRPr lang="pl-PL" sz="2800" dirty="0" smtClean="0"/>
          </a:p>
          <a:p>
            <a:r>
              <a:rPr lang="pl-PL" sz="2800" dirty="0" err="1" smtClean="0"/>
              <a:t>usually</a:t>
            </a:r>
            <a:r>
              <a:rPr lang="pl-PL" sz="2800" dirty="0" smtClean="0"/>
              <a:t> </a:t>
            </a:r>
            <a:r>
              <a:rPr lang="pl-PL" sz="2800" dirty="0"/>
              <a:t>with the </a:t>
            </a:r>
            <a:r>
              <a:rPr lang="pl-PL" sz="2800" dirty="0" err="1"/>
              <a:t>cooperation</a:t>
            </a:r>
            <a:r>
              <a:rPr lang="pl-PL" sz="2800" dirty="0"/>
              <a:t> of the </a:t>
            </a:r>
            <a:r>
              <a:rPr lang="pl-PL" sz="2800" dirty="0" err="1"/>
              <a:t>Israeli</a:t>
            </a:r>
            <a:r>
              <a:rPr lang="pl-PL" sz="2800" dirty="0"/>
              <a:t>, </a:t>
            </a:r>
            <a:r>
              <a:rPr lang="pl-PL" sz="2800" dirty="0" err="1"/>
              <a:t>Austrian</a:t>
            </a:r>
            <a:r>
              <a:rPr lang="pl-PL" sz="2800" dirty="0"/>
              <a:t>, </a:t>
            </a:r>
            <a:r>
              <a:rPr lang="pl-PL" sz="2800" dirty="0" err="1"/>
              <a:t>former</a:t>
            </a:r>
            <a:r>
              <a:rPr lang="pl-PL" sz="2800" dirty="0"/>
              <a:t> West German and </a:t>
            </a:r>
            <a:r>
              <a:rPr lang="pl-PL" sz="2800" dirty="0" err="1"/>
              <a:t>other</a:t>
            </a:r>
            <a:r>
              <a:rPr lang="pl-PL" sz="2800" dirty="0"/>
              <a:t> </a:t>
            </a:r>
            <a:r>
              <a:rPr lang="pl-PL" sz="2800" dirty="0" err="1"/>
              <a:t>governments</a:t>
            </a:r>
            <a:r>
              <a:rPr lang="pl-PL" sz="2800" dirty="0"/>
              <a:t>, </a:t>
            </a:r>
            <a:r>
              <a:rPr lang="pl-PL" sz="2800" dirty="0" err="1"/>
              <a:t>ferreted</a:t>
            </a:r>
            <a:r>
              <a:rPr lang="pl-PL" sz="2800" dirty="0"/>
              <a:t> out </a:t>
            </a:r>
            <a:r>
              <a:rPr lang="pl-PL" sz="2800" dirty="0" err="1"/>
              <a:t>nearly</a:t>
            </a:r>
            <a:r>
              <a:rPr lang="pl-PL" sz="2800" dirty="0"/>
              <a:t> 1,100 Nazi war </a:t>
            </a:r>
            <a:r>
              <a:rPr lang="pl-PL" sz="2800" dirty="0" err="1"/>
              <a:t>criminals</a:t>
            </a:r>
            <a:r>
              <a:rPr lang="pl-PL" sz="2800" dirty="0"/>
              <a:t>, </a:t>
            </a:r>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3687884055"/>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76</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endParaRPr lang="pl-PL" sz="3600" dirty="0" smtClean="0"/>
          </a:p>
        </p:txBody>
      </p:sp>
      <p:sp>
        <p:nvSpPr>
          <p:cNvPr id="145411" name="Rectangle 3"/>
          <p:cNvSpPr>
            <a:spLocks noGrp="1" noChangeArrowheads="1"/>
          </p:cNvSpPr>
          <p:nvPr>
            <p:ph sz="quarter" idx="13"/>
          </p:nvPr>
        </p:nvSpPr>
        <p:spPr>
          <a:xfrm>
            <a:off x="1259632" y="188640"/>
            <a:ext cx="6400800" cy="5229200"/>
          </a:xfrm>
        </p:spPr>
        <p:txBody>
          <a:bodyPr>
            <a:noAutofit/>
          </a:bodyPr>
          <a:lstStyle/>
          <a:p>
            <a:r>
              <a:rPr lang="pl-PL" sz="2800" dirty="0" err="1"/>
              <a:t>including</a:t>
            </a:r>
            <a:r>
              <a:rPr lang="pl-PL" sz="2800" dirty="0"/>
              <a:t> Adolf Eichmann, the administrator of the </a:t>
            </a:r>
            <a:r>
              <a:rPr lang="pl-PL" sz="2800" dirty="0" err="1"/>
              <a:t>slaughter</a:t>
            </a:r>
            <a:r>
              <a:rPr lang="pl-PL" sz="2800" dirty="0"/>
              <a:t> of the </a:t>
            </a:r>
            <a:r>
              <a:rPr lang="pl-PL" sz="2800" dirty="0" err="1"/>
              <a:t>Jews</a:t>
            </a:r>
            <a:r>
              <a:rPr lang="pl-PL" sz="2800" dirty="0"/>
              <a:t>; </a:t>
            </a:r>
            <a:endParaRPr lang="pl-PL" sz="2800" dirty="0" smtClean="0"/>
          </a:p>
          <a:p>
            <a:r>
              <a:rPr lang="pl-PL" sz="2800" dirty="0" smtClean="0"/>
              <a:t>Franz </a:t>
            </a:r>
            <a:r>
              <a:rPr lang="pl-PL" sz="2800" dirty="0" err="1"/>
              <a:t>Murer</a:t>
            </a:r>
            <a:r>
              <a:rPr lang="pl-PL" sz="2800" dirty="0"/>
              <a:t>, "The </a:t>
            </a:r>
            <a:r>
              <a:rPr lang="pl-PL" sz="2800" dirty="0" err="1"/>
              <a:t>Butcher</a:t>
            </a:r>
            <a:r>
              <a:rPr lang="pl-PL" sz="2800" dirty="0"/>
              <a:t> of Wilno," </a:t>
            </a:r>
            <a:endParaRPr lang="pl-PL" sz="2800" dirty="0" smtClean="0"/>
          </a:p>
          <a:p>
            <a:r>
              <a:rPr lang="pl-PL" sz="2800" dirty="0" smtClean="0"/>
              <a:t>and </a:t>
            </a:r>
            <a:r>
              <a:rPr lang="pl-PL" sz="2800" dirty="0"/>
              <a:t>Erich </a:t>
            </a:r>
            <a:r>
              <a:rPr lang="pl-PL" sz="2800" dirty="0" err="1"/>
              <a:t>Rajakowitsch</a:t>
            </a:r>
            <a:r>
              <a:rPr lang="pl-PL" sz="2800" dirty="0"/>
              <a:t>, in </a:t>
            </a:r>
            <a:r>
              <a:rPr lang="pl-PL" sz="2800" dirty="0" err="1"/>
              <a:t>charge</a:t>
            </a:r>
            <a:r>
              <a:rPr lang="pl-PL" sz="2800" dirty="0"/>
              <a:t> of the "</a:t>
            </a:r>
            <a:r>
              <a:rPr lang="pl-PL" sz="2800" dirty="0" err="1"/>
              <a:t>death</a:t>
            </a:r>
            <a:r>
              <a:rPr lang="pl-PL" sz="2800" dirty="0"/>
              <a:t> </a:t>
            </a:r>
            <a:r>
              <a:rPr lang="pl-PL" sz="2800" dirty="0" err="1"/>
              <a:t>transports</a:t>
            </a:r>
            <a:r>
              <a:rPr lang="pl-PL" sz="2800" dirty="0"/>
              <a:t>" in Holland. </a:t>
            </a:r>
            <a:endParaRPr lang="pl-PL" sz="2800" dirty="0" smtClean="0"/>
          </a:p>
          <a:p>
            <a:endParaRPr lang="pl-PL" sz="2800" dirty="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4206691064"/>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77</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pPr algn="ctr"/>
            <a:r>
              <a:rPr lang="pl-PL" sz="2400" dirty="0">
                <a:effectLst/>
              </a:rPr>
              <a:t>Simon Wiesenthal </a:t>
            </a:r>
            <a:r>
              <a:rPr lang="pl-PL" sz="2400" dirty="0" err="1">
                <a:effectLst/>
              </a:rPr>
              <a:t>pictured</a:t>
            </a:r>
            <a:r>
              <a:rPr lang="pl-PL" sz="2400" dirty="0">
                <a:effectLst/>
              </a:rPr>
              <a:t> in 1923 with a </a:t>
            </a:r>
            <a:r>
              <a:rPr lang="pl-PL" sz="2400" dirty="0" err="1">
                <a:effectLst/>
              </a:rPr>
              <a:t>group</a:t>
            </a:r>
            <a:r>
              <a:rPr lang="pl-PL" sz="2400" dirty="0">
                <a:effectLst/>
              </a:rPr>
              <a:t> of Boy </a:t>
            </a:r>
            <a:r>
              <a:rPr lang="pl-PL" sz="2400" dirty="0" err="1">
                <a:effectLst/>
              </a:rPr>
              <a:t>Scouts</a:t>
            </a:r>
            <a:r>
              <a:rPr lang="pl-PL" sz="2400" dirty="0">
                <a:effectLst/>
              </a:rPr>
              <a:t> of </a:t>
            </a:r>
            <a:r>
              <a:rPr lang="pl-PL" sz="2400" dirty="0" err="1">
                <a:effectLst/>
              </a:rPr>
              <a:t>which</a:t>
            </a:r>
            <a:r>
              <a:rPr lang="pl-PL" sz="2400" dirty="0">
                <a:effectLst/>
              </a:rPr>
              <a:t> he was the leader in Buczacz, Poland. </a:t>
            </a:r>
            <a:r>
              <a:rPr lang="pl-PL" sz="2400" dirty="0" err="1">
                <a:effectLst/>
              </a:rPr>
              <a:t>Only</a:t>
            </a:r>
            <a:r>
              <a:rPr lang="pl-PL" sz="2400" dirty="0">
                <a:effectLst/>
              </a:rPr>
              <a:t> one of </a:t>
            </a:r>
            <a:r>
              <a:rPr lang="pl-PL" sz="2400" dirty="0" err="1">
                <a:effectLst/>
              </a:rPr>
              <a:t>these</a:t>
            </a:r>
            <a:r>
              <a:rPr lang="pl-PL" sz="2400" dirty="0">
                <a:effectLst/>
              </a:rPr>
              <a:t> </a:t>
            </a:r>
            <a:r>
              <a:rPr lang="pl-PL" sz="2400" dirty="0" err="1">
                <a:effectLst/>
              </a:rPr>
              <a:t>boys</a:t>
            </a:r>
            <a:r>
              <a:rPr lang="pl-PL" sz="2400" dirty="0">
                <a:effectLst/>
              </a:rPr>
              <a:t> </a:t>
            </a:r>
            <a:r>
              <a:rPr lang="pl-PL" sz="2400" dirty="0" err="1">
                <a:effectLst/>
              </a:rPr>
              <a:t>survived</a:t>
            </a:r>
            <a:r>
              <a:rPr lang="pl-PL" sz="2400" dirty="0">
                <a:effectLst/>
              </a:rPr>
              <a:t> the Holocaust </a:t>
            </a:r>
            <a:endParaRPr lang="pl-PL" sz="2400" dirty="0" smtClean="0"/>
          </a:p>
        </p:txBody>
      </p:sp>
      <p:pic>
        <p:nvPicPr>
          <p:cNvPr id="3" name="Symbol zastępczy zawartości 2" descr="wies1.jpg"/>
          <p:cNvPicPr>
            <a:picLocks noGrp="1" noChangeAspect="1"/>
          </p:cNvPicPr>
          <p:nvPr>
            <p:ph sz="quarter" idx="13"/>
          </p:nvPr>
        </p:nvPicPr>
        <p:blipFill>
          <a:blip r:embed="rId3">
            <a:extLst>
              <a:ext uri="{28A0092B-C50C-407E-A947-70E740481C1C}">
                <a14:useLocalDpi xmlns:a14="http://schemas.microsoft.com/office/drawing/2010/main" val="0"/>
              </a:ext>
            </a:extLst>
          </a:blip>
          <a:srcRect t="-28554" b="-28554"/>
          <a:stretch>
            <a:fillRect/>
          </a:stretch>
        </p:blipFill>
        <p:spPr>
          <a:xfrm>
            <a:off x="1258888" y="188913"/>
            <a:ext cx="6400800" cy="5229225"/>
          </a:xfrm>
        </p:spPr>
      </p:pic>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spTree>
    <p:extLst>
      <p:ext uri="{BB962C8B-B14F-4D97-AF65-F5344CB8AC3E}">
        <p14:creationId xmlns:p14="http://schemas.microsoft.com/office/powerpoint/2010/main" val="73778697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3"/>
          <p:cNvSpPr>
            <a:spLocks noGrp="1" noChangeArrowheads="1"/>
          </p:cNvSpPr>
          <p:nvPr>
            <p:ph type="sldNum" sz="quarter" idx="12"/>
          </p:nvPr>
        </p:nvSpPr>
        <p:spPr>
          <a:xfrm>
            <a:off x="3779912" y="6381328"/>
            <a:ext cx="1828800" cy="365125"/>
          </a:xfrm>
          <a:noFill/>
        </p:spPr>
        <p:txBody>
          <a:bodyPr/>
          <a:lstStyle/>
          <a:p>
            <a:fld id="{345A9008-E0C2-4258-BA72-D123F084782C}" type="slidenum">
              <a:rPr lang="pl-PL" smtClean="0"/>
              <a:pPr/>
              <a:t>78</a:t>
            </a:fld>
            <a:endParaRPr lang="pl-PL" smtClean="0"/>
          </a:p>
        </p:txBody>
      </p:sp>
      <p:sp>
        <p:nvSpPr>
          <p:cNvPr id="145410" name="AutoShape 2"/>
          <p:cNvSpPr>
            <a:spLocks noGrp="1" noChangeArrowheads="1"/>
          </p:cNvSpPr>
          <p:nvPr>
            <p:ph type="title"/>
          </p:nvPr>
        </p:nvSpPr>
        <p:spPr>
          <a:xfrm>
            <a:off x="1619672" y="5301208"/>
            <a:ext cx="6512511" cy="1143000"/>
          </a:xfrm>
        </p:spPr>
        <p:txBody>
          <a:bodyPr/>
          <a:lstStyle/>
          <a:p>
            <a:pPr algn="ctr"/>
            <a:endParaRPr lang="pl-PL" sz="2400" dirty="0" smtClean="0"/>
          </a:p>
        </p:txBody>
      </p:sp>
      <p:sp>
        <p:nvSpPr>
          <p:cNvPr id="2" name="PoleTekstowe 1"/>
          <p:cNvSpPr txBox="1"/>
          <p:nvPr/>
        </p:nvSpPr>
        <p:spPr>
          <a:xfrm>
            <a:off x="2673048" y="3241524"/>
            <a:ext cx="184666" cy="369332"/>
          </a:xfrm>
          <a:prstGeom prst="rect">
            <a:avLst/>
          </a:prstGeom>
          <a:noFill/>
        </p:spPr>
        <p:txBody>
          <a:bodyPr wrap="none" rtlCol="0">
            <a:spAutoFit/>
          </a:bodyPr>
          <a:lstStyle/>
          <a:p>
            <a:endParaRPr lang="pl-PL" dirty="0"/>
          </a:p>
        </p:txBody>
      </p:sp>
      <p:pic>
        <p:nvPicPr>
          <p:cNvPr id="5" name="Symbol zastępczy zawartości 4" descr="wies6.jpg"/>
          <p:cNvPicPr>
            <a:picLocks noGrp="1" noChangeAspect="1"/>
          </p:cNvPicPr>
          <p:nvPr>
            <p:ph sz="quarter" idx="13"/>
          </p:nvPr>
        </p:nvPicPr>
        <p:blipFill>
          <a:blip r:embed="rId3">
            <a:extLst>
              <a:ext uri="{28A0092B-C50C-407E-A947-70E740481C1C}">
                <a14:useLocalDpi xmlns:a14="http://schemas.microsoft.com/office/drawing/2010/main" val="0"/>
              </a:ext>
            </a:extLst>
          </a:blip>
          <a:srcRect l="-18171" r="-18171"/>
          <a:stretch>
            <a:fillRect/>
          </a:stretch>
        </p:blipFill>
        <p:spPr>
          <a:xfrm>
            <a:off x="1143000" y="731520"/>
            <a:ext cx="6400800" cy="5001736"/>
          </a:xfrm>
        </p:spPr>
      </p:pic>
    </p:spTree>
    <p:extLst>
      <p:ext uri="{BB962C8B-B14F-4D97-AF65-F5344CB8AC3E}">
        <p14:creationId xmlns:p14="http://schemas.microsoft.com/office/powerpoint/2010/main" val="926218148"/>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Rectangle 13"/>
          <p:cNvSpPr>
            <a:spLocks noGrp="1" noChangeArrowheads="1"/>
          </p:cNvSpPr>
          <p:nvPr>
            <p:ph type="sldNum" sz="quarter" idx="12"/>
          </p:nvPr>
        </p:nvSpPr>
        <p:spPr>
          <a:noFill/>
        </p:spPr>
        <p:txBody>
          <a:bodyPr/>
          <a:lstStyle/>
          <a:p>
            <a:fld id="{02ADCECC-415B-41FB-9B09-29EABABFC4EF}" type="slidenum">
              <a:rPr lang="pl-PL" smtClean="0"/>
              <a:pPr/>
              <a:t>8</a:t>
            </a:fld>
            <a:endParaRPr lang="pl-PL" smtClean="0"/>
          </a:p>
        </p:txBody>
      </p:sp>
      <p:sp>
        <p:nvSpPr>
          <p:cNvPr id="139266" name="AutoShape 2"/>
          <p:cNvSpPr>
            <a:spLocks noGrp="1" noChangeArrowheads="1"/>
          </p:cNvSpPr>
          <p:nvPr>
            <p:ph type="title"/>
          </p:nvPr>
        </p:nvSpPr>
        <p:spPr>
          <a:xfrm>
            <a:off x="1763688" y="4941168"/>
            <a:ext cx="6512511" cy="1143000"/>
          </a:xfrm>
        </p:spPr>
        <p:txBody>
          <a:bodyPr/>
          <a:lstStyle/>
          <a:p>
            <a:pPr eaLnBrk="1" hangingPunct="1"/>
            <a:endParaRPr lang="pl-PL" sz="3200" u="sng" dirty="0" smtClean="0"/>
          </a:p>
        </p:txBody>
      </p:sp>
      <p:sp>
        <p:nvSpPr>
          <p:cNvPr id="139267" name="Rectangle 3"/>
          <p:cNvSpPr>
            <a:spLocks noGrp="1" noChangeArrowheads="1"/>
          </p:cNvSpPr>
          <p:nvPr>
            <p:ph sz="quarter" idx="13"/>
          </p:nvPr>
        </p:nvSpPr>
        <p:spPr>
          <a:xfrm>
            <a:off x="1115616" y="188640"/>
            <a:ext cx="6400800" cy="4824536"/>
          </a:xfrm>
        </p:spPr>
        <p:txBody>
          <a:bodyPr>
            <a:noAutofit/>
          </a:bodyPr>
          <a:lstStyle/>
          <a:p>
            <a:pPr lvl="1">
              <a:lnSpc>
                <a:spcPct val="80000"/>
              </a:lnSpc>
              <a:spcBef>
                <a:spcPts val="475"/>
              </a:spcBef>
            </a:pPr>
            <a:r>
              <a:rPr lang="pl-PL" sz="4000" dirty="0" err="1" smtClean="0">
                <a:latin typeface="Calibri" charset="0"/>
              </a:rPr>
              <a:t>European</a:t>
            </a:r>
            <a:r>
              <a:rPr lang="pl-PL" sz="4000" dirty="0" smtClean="0">
                <a:latin typeface="Calibri" charset="0"/>
              </a:rPr>
              <a:t> </a:t>
            </a:r>
            <a:r>
              <a:rPr lang="pl-PL" sz="4000" dirty="0">
                <a:latin typeface="Calibri" charset="0"/>
              </a:rPr>
              <a:t>Human </a:t>
            </a:r>
            <a:r>
              <a:rPr lang="pl-PL" sz="4000" dirty="0" err="1">
                <a:latin typeface="Calibri" charset="0"/>
              </a:rPr>
              <a:t>Rights</a:t>
            </a:r>
            <a:r>
              <a:rPr lang="pl-PL" sz="4000" dirty="0">
                <a:latin typeface="Calibri" charset="0"/>
              </a:rPr>
              <a:t> </a:t>
            </a:r>
            <a:r>
              <a:rPr lang="pl-PL" sz="4000" dirty="0" err="1">
                <a:latin typeface="Calibri" charset="0"/>
              </a:rPr>
              <a:t>Advocacy</a:t>
            </a:r>
            <a:r>
              <a:rPr lang="pl-PL" sz="4000" dirty="0">
                <a:latin typeface="Calibri" charset="0"/>
              </a:rPr>
              <a:t> Center</a:t>
            </a:r>
          </a:p>
          <a:p>
            <a:pPr lvl="1">
              <a:lnSpc>
                <a:spcPct val="80000"/>
              </a:lnSpc>
              <a:spcBef>
                <a:spcPts val="475"/>
              </a:spcBef>
            </a:pPr>
            <a:r>
              <a:rPr lang="pl-PL" sz="4000" dirty="0">
                <a:latin typeface="Calibri" charset="0"/>
              </a:rPr>
              <a:t>Fair </a:t>
            </a:r>
            <a:r>
              <a:rPr lang="pl-PL" sz="4000" dirty="0" err="1">
                <a:latin typeface="Calibri" charset="0"/>
              </a:rPr>
              <a:t>Trials</a:t>
            </a:r>
            <a:r>
              <a:rPr lang="pl-PL" sz="4000" dirty="0">
                <a:latin typeface="Calibri" charset="0"/>
              </a:rPr>
              <a:t> International</a:t>
            </a:r>
          </a:p>
          <a:p>
            <a:pPr lvl="1">
              <a:lnSpc>
                <a:spcPct val="80000"/>
              </a:lnSpc>
              <a:spcBef>
                <a:spcPts val="475"/>
              </a:spcBef>
            </a:pPr>
            <a:r>
              <a:rPr lang="pl-PL" sz="4000" dirty="0" err="1">
                <a:latin typeface="Calibri" charset="0"/>
              </a:rPr>
              <a:t>Mental</a:t>
            </a:r>
            <a:r>
              <a:rPr lang="pl-PL" sz="4000" dirty="0">
                <a:latin typeface="Calibri" charset="0"/>
              </a:rPr>
              <a:t> </a:t>
            </a:r>
            <a:r>
              <a:rPr lang="pl-PL" sz="4000" dirty="0" err="1">
                <a:latin typeface="Calibri" charset="0"/>
              </a:rPr>
              <a:t>Disability</a:t>
            </a:r>
            <a:r>
              <a:rPr lang="pl-PL" sz="4000" dirty="0">
                <a:latin typeface="Calibri" charset="0"/>
              </a:rPr>
              <a:t> </a:t>
            </a:r>
            <a:r>
              <a:rPr lang="pl-PL" sz="4000" dirty="0" err="1">
                <a:latin typeface="Calibri" charset="0"/>
              </a:rPr>
              <a:t>Advocacy</a:t>
            </a:r>
            <a:r>
              <a:rPr lang="pl-PL" sz="4000" dirty="0">
                <a:latin typeface="Calibri" charset="0"/>
              </a:rPr>
              <a:t> Center</a:t>
            </a:r>
          </a:p>
          <a:p>
            <a:pPr lvl="1">
              <a:lnSpc>
                <a:spcPct val="80000"/>
              </a:lnSpc>
              <a:spcBef>
                <a:spcPts val="475"/>
              </a:spcBef>
            </a:pPr>
            <a:r>
              <a:rPr lang="pl-PL" sz="4000" dirty="0" err="1" smtClean="0">
                <a:latin typeface="Calibri" charset="0"/>
              </a:rPr>
              <a:t>Reporters</a:t>
            </a:r>
            <a:r>
              <a:rPr lang="pl-PL" sz="4000" dirty="0" smtClean="0">
                <a:latin typeface="Calibri" charset="0"/>
              </a:rPr>
              <a:t> </a:t>
            </a:r>
            <a:r>
              <a:rPr lang="pl-PL" sz="4000" dirty="0" err="1">
                <a:latin typeface="Calibri" charset="0"/>
              </a:rPr>
              <a:t>without</a:t>
            </a:r>
            <a:r>
              <a:rPr lang="pl-PL" sz="4000" dirty="0">
                <a:latin typeface="Calibri" charset="0"/>
              </a:rPr>
              <a:t> </a:t>
            </a:r>
            <a:r>
              <a:rPr lang="pl-PL" sz="4000" dirty="0" err="1">
                <a:latin typeface="Calibri" charset="0"/>
              </a:rPr>
              <a:t>Borders</a:t>
            </a:r>
            <a:endParaRPr lang="pl-PL" sz="4000" dirty="0">
              <a:latin typeface="Calibri" charset="0"/>
            </a:endParaRPr>
          </a:p>
          <a:p>
            <a:pPr lvl="1">
              <a:lnSpc>
                <a:spcPct val="80000"/>
              </a:lnSpc>
              <a:spcBef>
                <a:spcPts val="475"/>
              </a:spcBef>
            </a:pPr>
            <a:r>
              <a:rPr lang="pl-PL" sz="4000" dirty="0">
                <a:latin typeface="Calibri" charset="0"/>
              </a:rPr>
              <a:t>Open </a:t>
            </a:r>
            <a:r>
              <a:rPr lang="pl-PL" sz="4000" dirty="0" err="1">
                <a:latin typeface="Calibri" charset="0"/>
              </a:rPr>
              <a:t>Society</a:t>
            </a:r>
            <a:r>
              <a:rPr lang="pl-PL" sz="4000" dirty="0">
                <a:latin typeface="Calibri" charset="0"/>
              </a:rPr>
              <a:t> </a:t>
            </a:r>
            <a:r>
              <a:rPr lang="pl-PL" sz="4000" dirty="0" err="1">
                <a:latin typeface="Calibri" charset="0"/>
              </a:rPr>
              <a:t>Justice</a:t>
            </a:r>
            <a:r>
              <a:rPr lang="pl-PL" sz="4000" dirty="0">
                <a:latin typeface="Calibri" charset="0"/>
              </a:rPr>
              <a:t> </a:t>
            </a:r>
            <a:r>
              <a:rPr lang="pl-PL" sz="4000" dirty="0" err="1" smtClean="0">
                <a:latin typeface="Calibri" charset="0"/>
              </a:rPr>
              <a:t>Initiative</a:t>
            </a:r>
            <a:endParaRPr lang="pl-PL" sz="4000" dirty="0" smtClean="0">
              <a:latin typeface="Calibri" charset="0"/>
            </a:endParaRPr>
          </a:p>
          <a:p>
            <a:pPr lvl="1">
              <a:lnSpc>
                <a:spcPct val="80000"/>
              </a:lnSpc>
              <a:spcBef>
                <a:spcPts val="475"/>
              </a:spcBef>
              <a:buFont typeface="Arial" charset="0"/>
              <a:buChar char="–"/>
            </a:pPr>
            <a:endParaRPr lang="pl-PL" sz="4000" dirty="0">
              <a:latin typeface="Calibri" charset="0"/>
            </a:endParaRPr>
          </a:p>
          <a:p>
            <a:pPr>
              <a:lnSpc>
                <a:spcPct val="80000"/>
              </a:lnSpc>
            </a:pPr>
            <a:endParaRPr lang="pl-PL" sz="3600" dirty="0">
              <a:latin typeface="Calibri" charset="0"/>
            </a:endParaRPr>
          </a:p>
          <a:p>
            <a:endParaRPr lang="en-AU" sz="4000" dirty="0"/>
          </a:p>
        </p:txBody>
      </p:sp>
    </p:spTree>
    <p:extLst>
      <p:ext uri="{BB962C8B-B14F-4D97-AF65-F5344CB8AC3E}">
        <p14:creationId xmlns:p14="http://schemas.microsoft.com/office/powerpoint/2010/main" val="294139110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Rectangle 13"/>
          <p:cNvSpPr>
            <a:spLocks noGrp="1" noChangeArrowheads="1"/>
          </p:cNvSpPr>
          <p:nvPr>
            <p:ph type="sldNum" sz="quarter" idx="12"/>
          </p:nvPr>
        </p:nvSpPr>
        <p:spPr>
          <a:noFill/>
        </p:spPr>
        <p:txBody>
          <a:bodyPr/>
          <a:lstStyle/>
          <a:p>
            <a:fld id="{02ADCECC-415B-41FB-9B09-29EABABFC4EF}" type="slidenum">
              <a:rPr lang="pl-PL" smtClean="0"/>
              <a:pPr/>
              <a:t>9</a:t>
            </a:fld>
            <a:endParaRPr lang="pl-PL" smtClean="0"/>
          </a:p>
        </p:txBody>
      </p:sp>
      <p:sp>
        <p:nvSpPr>
          <p:cNvPr id="139266" name="AutoShape 2"/>
          <p:cNvSpPr>
            <a:spLocks noGrp="1" noChangeArrowheads="1"/>
          </p:cNvSpPr>
          <p:nvPr>
            <p:ph type="title"/>
          </p:nvPr>
        </p:nvSpPr>
        <p:spPr>
          <a:xfrm>
            <a:off x="1763688" y="4941168"/>
            <a:ext cx="6512511" cy="1143000"/>
          </a:xfrm>
        </p:spPr>
        <p:txBody>
          <a:bodyPr/>
          <a:lstStyle/>
          <a:p>
            <a:pPr eaLnBrk="1" hangingPunct="1"/>
            <a:endParaRPr lang="pl-PL" sz="3200" u="sng" dirty="0" smtClean="0"/>
          </a:p>
        </p:txBody>
      </p:sp>
      <p:sp>
        <p:nvSpPr>
          <p:cNvPr id="139267" name="Rectangle 3"/>
          <p:cNvSpPr>
            <a:spLocks noGrp="1" noChangeArrowheads="1"/>
          </p:cNvSpPr>
          <p:nvPr>
            <p:ph sz="quarter" idx="13"/>
          </p:nvPr>
        </p:nvSpPr>
        <p:spPr>
          <a:xfrm>
            <a:off x="1115616" y="404664"/>
            <a:ext cx="6400800" cy="5112568"/>
          </a:xfrm>
        </p:spPr>
        <p:txBody>
          <a:bodyPr>
            <a:noAutofit/>
          </a:bodyPr>
          <a:lstStyle/>
          <a:p>
            <a:r>
              <a:rPr lang="en-AU" sz="4400" dirty="0" smtClean="0"/>
              <a:t>Human Rights Action </a:t>
            </a:r>
            <a:r>
              <a:rPr lang="en-AU" sz="4400" dirty="0" err="1" smtClean="0"/>
              <a:t>Center</a:t>
            </a:r>
            <a:endParaRPr lang="en-AU" sz="4400" dirty="0" smtClean="0"/>
          </a:p>
          <a:p>
            <a:r>
              <a:rPr lang="pl-PL" sz="4400" dirty="0" smtClean="0"/>
              <a:t>Simon </a:t>
            </a:r>
            <a:r>
              <a:rPr lang="pl-PL" sz="4400" dirty="0"/>
              <a:t>Wiesenthal Center</a:t>
            </a:r>
          </a:p>
          <a:p>
            <a:endParaRPr lang="en-AU" sz="4400" dirty="0" smtClean="0"/>
          </a:p>
        </p:txBody>
      </p:sp>
    </p:spTree>
    <p:extLst>
      <p:ext uri="{BB962C8B-B14F-4D97-AF65-F5344CB8AC3E}">
        <p14:creationId xmlns:p14="http://schemas.microsoft.com/office/powerpoint/2010/main" val="161088138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Aerodynamiczny">
  <a:themeElements>
    <a:clrScheme name="Aerodynamiczny">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Aerodynamiczny">
      <a:majorFont>
        <a:latin typeface="Trebuchet MS"/>
        <a:ea typeface=""/>
        <a:cs typeface=""/>
        <a:font script="Jpan" typeface="ＭＳ ゴシック"/>
        <a:font script="Hang" typeface="HY그래픽B"/>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ＭＳ ゴシック"/>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erodynamiczny">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Aerodynamiczny.thmx</Template>
  <TotalTime>40473</TotalTime>
  <Words>2962</Words>
  <Application>Microsoft Macintosh PowerPoint</Application>
  <PresentationFormat>Pokaz na ekranie (4:3)</PresentationFormat>
  <Paragraphs>423</Paragraphs>
  <Slides>78</Slides>
  <Notes>71</Notes>
  <HiddenSlides>0</HiddenSlides>
  <MMClips>0</MMClips>
  <ScaleCrop>false</ScaleCrop>
  <HeadingPairs>
    <vt:vector size="4" baseType="variant">
      <vt:variant>
        <vt:lpstr>Motyw</vt:lpstr>
      </vt:variant>
      <vt:variant>
        <vt:i4>1</vt:i4>
      </vt:variant>
      <vt:variant>
        <vt:lpstr>Tytuły slajdów</vt:lpstr>
      </vt:variant>
      <vt:variant>
        <vt:i4>78</vt:i4>
      </vt:variant>
    </vt:vector>
  </HeadingPairs>
  <TitlesOfParts>
    <vt:vector size="79" baseType="lpstr">
      <vt:lpstr>Aerodynamiczny</vt:lpstr>
      <vt:lpstr>INGOs II</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Simon Wiesenthal pictured in 1923 with a group of Boy Scouts of which he was the leader in Buczacz, Poland. Only one of these boys survived the Holocaust </vt:lpstr>
      <vt:lpstr>Prezentacja programu PowerPoint</vt:lpstr>
    </vt:vector>
  </TitlesOfParts>
  <Company>APARTAMENTON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Polish Troops In Iraq</dc:title>
  <dc:creator>ksieciunio</dc:creator>
  <cp:lastModifiedBy>Lukasz Prus</cp:lastModifiedBy>
  <cp:revision>562</cp:revision>
  <dcterms:created xsi:type="dcterms:W3CDTF">2008-06-12T03:42:31Z</dcterms:created>
  <dcterms:modified xsi:type="dcterms:W3CDTF">2017-04-12T22:40:40Z</dcterms:modified>
</cp:coreProperties>
</file>