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media/media1.gif" ContentType="video/unknown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2"/>
  </p:notesMasterIdLst>
  <p:sldIdLst>
    <p:sldId id="573" r:id="rId2"/>
    <p:sldId id="846" r:id="rId3"/>
    <p:sldId id="905" r:id="rId4"/>
    <p:sldId id="906" r:id="rId5"/>
    <p:sldId id="1036" r:id="rId6"/>
    <p:sldId id="1037" r:id="rId7"/>
    <p:sldId id="878" r:id="rId8"/>
    <p:sldId id="1072" r:id="rId9"/>
    <p:sldId id="862" r:id="rId10"/>
    <p:sldId id="866" r:id="rId11"/>
    <p:sldId id="1057" r:id="rId12"/>
    <p:sldId id="882" r:id="rId13"/>
    <p:sldId id="885" r:id="rId14"/>
    <p:sldId id="887" r:id="rId15"/>
    <p:sldId id="883" r:id="rId16"/>
    <p:sldId id="1058" r:id="rId17"/>
    <p:sldId id="1073" r:id="rId18"/>
    <p:sldId id="1059" r:id="rId19"/>
    <p:sldId id="1074" r:id="rId20"/>
    <p:sldId id="1060" r:id="rId21"/>
    <p:sldId id="1075" r:id="rId22"/>
    <p:sldId id="886" r:id="rId23"/>
    <p:sldId id="1066" r:id="rId24"/>
    <p:sldId id="890" r:id="rId25"/>
    <p:sldId id="1067" r:id="rId26"/>
    <p:sldId id="891" r:id="rId27"/>
    <p:sldId id="1076" r:id="rId28"/>
    <p:sldId id="892" r:id="rId29"/>
    <p:sldId id="1077" r:id="rId30"/>
    <p:sldId id="899" r:id="rId31"/>
    <p:sldId id="1078" r:id="rId32"/>
    <p:sldId id="1079" r:id="rId33"/>
    <p:sldId id="900" r:id="rId34"/>
    <p:sldId id="1061" r:id="rId35"/>
    <p:sldId id="901" r:id="rId36"/>
    <p:sldId id="896" r:id="rId37"/>
    <p:sldId id="894" r:id="rId38"/>
    <p:sldId id="903" r:id="rId39"/>
    <p:sldId id="917" r:id="rId40"/>
    <p:sldId id="907" r:id="rId41"/>
    <p:sldId id="908" r:id="rId42"/>
    <p:sldId id="909" r:id="rId43"/>
    <p:sldId id="910" r:id="rId44"/>
    <p:sldId id="1068" r:id="rId45"/>
    <p:sldId id="915" r:id="rId46"/>
    <p:sldId id="1080" r:id="rId47"/>
    <p:sldId id="1062" r:id="rId48"/>
    <p:sldId id="1063" r:id="rId49"/>
    <p:sldId id="918" r:id="rId50"/>
    <p:sldId id="919" r:id="rId51"/>
    <p:sldId id="1081" r:id="rId52"/>
    <p:sldId id="1082" r:id="rId53"/>
    <p:sldId id="1083" r:id="rId54"/>
    <p:sldId id="1084" r:id="rId55"/>
    <p:sldId id="1085" r:id="rId56"/>
    <p:sldId id="1086" r:id="rId57"/>
    <p:sldId id="1087" r:id="rId58"/>
    <p:sldId id="1088" r:id="rId59"/>
    <p:sldId id="920" r:id="rId60"/>
    <p:sldId id="1064" r:id="rId61"/>
    <p:sldId id="1065" r:id="rId62"/>
    <p:sldId id="923" r:id="rId63"/>
    <p:sldId id="924" r:id="rId64"/>
    <p:sldId id="925" r:id="rId65"/>
    <p:sldId id="926" r:id="rId66"/>
    <p:sldId id="1069" r:id="rId67"/>
    <p:sldId id="1070" r:id="rId68"/>
    <p:sldId id="1071" r:id="rId69"/>
    <p:sldId id="928" r:id="rId70"/>
    <p:sldId id="1089" r:id="rId7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534" autoAdjust="0"/>
  </p:normalViewPr>
  <p:slideViewPr>
    <p:cSldViewPr>
      <p:cViewPr varScale="1">
        <p:scale>
          <a:sx n="106" d="100"/>
          <a:sy n="106" d="100"/>
        </p:scale>
        <p:origin x="-1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62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312972-1681-41EE-80FE-1FEA2CC88389}" type="datetimeFigureOut">
              <a:rPr lang="pl-PL"/>
              <a:pPr>
                <a:defRPr/>
              </a:pPr>
              <a:t>01.04.17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DDA472-4083-48C4-8C43-D40F97CCD845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7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DA472-4083-48C4-8C43-D40F97CCD84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2D032B-25A7-41BE-B667-056E56BF9B13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129B-DC4E-40B9-8D63-4D9231E25984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AE6A8-EB93-4774-B0FB-DAE2A3D87821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D75EE-2667-4F47-AE2F-8EF175C04B81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8B4E8-1804-434E-B548-8147189E6F20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944C-FD8F-4407-B0DA-50980649DA27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2FC4C-076D-4A5C-95AD-1BA2463EF768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708D-657D-430E-911C-26B8026F7D3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AFE85-8131-4185-9A67-8BE77D1503F4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ED74-5E7F-4092-9F9F-9925844FF6BF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9FAE-F349-4BDD-AB9E-902605CCF775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1607-DBC9-46E8-A090-DFFE994716E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D950-72D8-42C2-9EC9-89B9075220AA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FB53-1DE5-4802-8D17-73FA0FC556D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23671-07CA-433A-8A80-ECF225C85B53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F65A-A497-47D5-9768-95647A3616CD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ABE00-CBD3-4AAC-96B2-0112D3A1BA3A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7E137-A708-41DD-883D-F4749471DA9B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E04A0-E8B6-4CF4-BF88-A30A84C782A8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6C4F-F62C-4266-95F3-943EA405097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3BE53CE-9191-48C4-A83C-6812EC8A0A8E}" type="datetime1">
              <a:rPr lang="pl-PL" smtClean="0"/>
              <a:pPr>
                <a:defRPr/>
              </a:pPr>
              <a:t>01.04.17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0D8C67F-80EC-4586-A8AC-D0E15FD272FC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ukasz.prus@uwr.edu.p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1.xml"/><Relationship Id="rId5" Type="http://schemas.openxmlformats.org/officeDocument/2006/relationships/image" Target="../media/image1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Łukasz Prus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175351" cy="3881399"/>
          </a:xfrm>
        </p:spPr>
        <p:txBody>
          <a:bodyPr/>
          <a:lstStyle/>
          <a:p>
            <a:r>
              <a:rPr lang="pl-PL" sz="8000" dirty="0" err="1" smtClean="0">
                <a:effectLst/>
              </a:rPr>
              <a:t>INGOs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18428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600" dirty="0" smtClean="0"/>
              <a:t>The International Committee of Red Cross and the Protection of War Victims</a:t>
            </a:r>
          </a:p>
          <a:p>
            <a:r>
              <a:rPr lang="en-AU" sz="3600" dirty="0" smtClean="0"/>
              <a:t>The inauguration of war-related international humanitarian was in the 1863 with the establishment of the ICRC and the emergence of international humanitarian law.</a:t>
            </a:r>
          </a:p>
          <a:p>
            <a:pPr marL="45720" indent="0">
              <a:buNone/>
            </a:pPr>
            <a:endParaRPr lang="en-AU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60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DCECC-415B-41FB-9B09-29EABABFC4EF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pPr eaLnBrk="1" hangingPunct="1"/>
            <a:endParaRPr lang="pl-PL" sz="3200" u="sng" dirty="0" smtClean="0"/>
          </a:p>
        </p:txBody>
      </p:sp>
      <p:pic>
        <p:nvPicPr>
          <p:cNvPr id="2" name="Symbol zastępczy zawartości 1" descr="red_cross-crescent256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7" r="-4167"/>
          <a:stretch>
            <a:fillRect/>
          </a:stretch>
        </p:blipFill>
        <p:spPr>
          <a:xfrm>
            <a:off x="1116013" y="548680"/>
            <a:ext cx="6400800" cy="5400600"/>
          </a:xfrm>
        </p:spPr>
      </p:pic>
    </p:spTree>
    <p:extLst>
      <p:ext uri="{BB962C8B-B14F-4D97-AF65-F5344CB8AC3E}">
        <p14:creationId xmlns:p14="http://schemas.microsoft.com/office/powerpoint/2010/main" val="8308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4000" dirty="0" smtClean="0"/>
              <a:t>During the battle of </a:t>
            </a:r>
            <a:r>
              <a:rPr lang="en-AU" sz="4000" dirty="0" err="1" smtClean="0"/>
              <a:t>Solferino</a:t>
            </a:r>
            <a:endParaRPr lang="en-AU" sz="4000" dirty="0" smtClean="0"/>
          </a:p>
          <a:p>
            <a:r>
              <a:rPr lang="en-AU" sz="4000" dirty="0" smtClean="0"/>
              <a:t>the Swiss businessman Henry Dunant witnessed wounded soldiers callously abandoned on the battlefield to die,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65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/>
              <a:t>Which prompted him to propose the creation of relief societies with trained volunteers to assist injured combatants in times of war. </a:t>
            </a:r>
            <a:endParaRPr lang="en-AU" sz="3200" dirty="0" smtClean="0"/>
          </a:p>
          <a:p>
            <a:r>
              <a:rPr lang="en-AU" sz="3200" dirty="0" smtClean="0"/>
              <a:t>Within a few years the grassroots campaign produced the ICRC</a:t>
            </a:r>
          </a:p>
          <a:p>
            <a:r>
              <a:rPr lang="en-AU" sz="3200" dirty="0" err="1" smtClean="0"/>
              <a:t>Dunnat</a:t>
            </a:r>
            <a:r>
              <a:rPr lang="en-AU" sz="3200" dirty="0" smtClean="0"/>
              <a:t> was awarded the first Nobel Prize in 1901</a:t>
            </a:r>
          </a:p>
          <a:p>
            <a:endParaRPr lang="en-AU" sz="3200" dirty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5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solferino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4914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5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dunan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4" r="-16954"/>
          <a:stretch/>
        </p:blipFill>
        <p:spPr>
          <a:xfrm>
            <a:off x="1187450" y="332656"/>
            <a:ext cx="6400800" cy="5472608"/>
          </a:xfrm>
        </p:spPr>
      </p:pic>
    </p:spTree>
    <p:extLst>
      <p:ext uri="{BB962C8B-B14F-4D97-AF65-F5344CB8AC3E}">
        <p14:creationId xmlns:p14="http://schemas.microsoft.com/office/powerpoint/2010/main" val="1264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600" dirty="0" smtClean="0"/>
              <a:t>ICRC</a:t>
            </a:r>
          </a:p>
          <a:p>
            <a:r>
              <a:rPr lang="en-AU" sz="3600" dirty="0" smtClean="0"/>
              <a:t>International Committee of the Red Cross/ </a:t>
            </a:r>
            <a:r>
              <a:rPr lang="pl-PL" sz="3600" dirty="0"/>
              <a:t>International Red Cross and Red </a:t>
            </a:r>
            <a:r>
              <a:rPr lang="pl-PL" sz="3600" dirty="0" err="1"/>
              <a:t>Crescent</a:t>
            </a:r>
            <a:r>
              <a:rPr lang="pl-PL" sz="3600" dirty="0"/>
              <a:t> </a:t>
            </a:r>
            <a:r>
              <a:rPr lang="pl-PL" sz="3600" dirty="0" err="1" smtClean="0"/>
              <a:t>Movement</a:t>
            </a:r>
            <a:endParaRPr lang="en-AU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7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ifrc3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75" b="-21475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1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600" u="sng" dirty="0"/>
              <a:t>The ICRC occupies an unusual position </a:t>
            </a:r>
            <a:r>
              <a:rPr lang="en-AU" sz="3600" dirty="0"/>
              <a:t>and thus is treated as a separate type of organization </a:t>
            </a:r>
            <a:r>
              <a:rPr lang="mr-IN" sz="3600" dirty="0"/>
              <a:t>–</a:t>
            </a:r>
            <a:endParaRPr lang="en-AU" sz="3600" dirty="0"/>
          </a:p>
          <a:p>
            <a:r>
              <a:rPr lang="en-AU" sz="3600" dirty="0"/>
              <a:t>- in a category by </a:t>
            </a:r>
            <a:r>
              <a:rPr lang="en-AU" sz="3600" dirty="0" smtClean="0"/>
              <a:t>itself</a:t>
            </a:r>
            <a:endParaRPr lang="en-CA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CA" sz="2800" dirty="0"/>
              <a:t>Founded in 1863, it is the oldest international humanitarian organization</a:t>
            </a:r>
          </a:p>
          <a:p>
            <a:r>
              <a:rPr lang="en-CA" sz="2800" dirty="0"/>
              <a:t>It is also the largest organization outside of the UN system </a:t>
            </a:r>
          </a:p>
          <a:p>
            <a:r>
              <a:rPr lang="en-CA" sz="2800" dirty="0"/>
              <a:t>A private organization with a board of governors of prominent Swiss citizens, </a:t>
            </a:r>
          </a:p>
          <a:p>
            <a:r>
              <a:rPr lang="en-CA" sz="2800" dirty="0"/>
              <a:t>The ICRC is like NGOs in that receives both private and public contributions, </a:t>
            </a:r>
          </a:p>
          <a:p>
            <a:r>
              <a:rPr lang="en-CA" sz="2800" dirty="0"/>
              <a:t>but </a:t>
            </a:r>
            <a:r>
              <a:rPr lang="en-CA" sz="2800" u="sng" dirty="0"/>
              <a:t>governments typically provide 90 % of its annual budget, which in 2012 was about $1.2  billion</a:t>
            </a:r>
          </a:p>
          <a:p>
            <a:endParaRPr lang="pl-PL" sz="36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0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CCA24-FD26-460B-8EBA-59C428847D53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134146" name="Tytuł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512511" cy="1143000"/>
          </a:xfrm>
        </p:spPr>
        <p:txBody>
          <a:bodyPr/>
          <a:lstStyle/>
          <a:p>
            <a:endParaRPr lang="pl-PL" sz="3200" dirty="0" smtClean="0"/>
          </a:p>
        </p:txBody>
      </p:sp>
      <p:sp>
        <p:nvSpPr>
          <p:cNvPr id="134147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849608"/>
          </a:xfrm>
        </p:spPr>
        <p:txBody>
          <a:bodyPr>
            <a:normAutofit fontScale="62500" lnSpcReduction="20000"/>
          </a:bodyPr>
          <a:lstStyle/>
          <a:p>
            <a:endParaRPr lang="pl-PL" sz="5100" dirty="0" smtClean="0"/>
          </a:p>
          <a:p>
            <a:r>
              <a:rPr lang="pl-PL" sz="5100" dirty="0"/>
              <a:t>dr Łukasz Prus</a:t>
            </a:r>
          </a:p>
          <a:p>
            <a:r>
              <a:rPr lang="en-GB" sz="5100" dirty="0"/>
              <a:t>Section of Comparative Public Administration</a:t>
            </a:r>
            <a:endParaRPr lang="pl-PL" sz="5100" dirty="0"/>
          </a:p>
          <a:p>
            <a:r>
              <a:rPr lang="en-GB" sz="5100" dirty="0" smtClean="0"/>
              <a:t>Faculty of </a:t>
            </a:r>
            <a:r>
              <a:rPr lang="en-GB" sz="5100" dirty="0"/>
              <a:t>Law, Administration and </a:t>
            </a:r>
            <a:r>
              <a:rPr lang="en-GB" sz="5100" dirty="0" smtClean="0"/>
              <a:t>Economics</a:t>
            </a:r>
            <a:r>
              <a:rPr lang="pl-PL" sz="5100" dirty="0"/>
              <a:t> </a:t>
            </a:r>
            <a:r>
              <a:rPr lang="en-GB" sz="5100" dirty="0" smtClean="0"/>
              <a:t>at </a:t>
            </a:r>
            <a:r>
              <a:rPr lang="en-GB" sz="5100" dirty="0"/>
              <a:t>the University of </a:t>
            </a:r>
            <a:r>
              <a:rPr lang="en-GB" sz="5100" dirty="0" err="1" smtClean="0"/>
              <a:t>Wrocław</a:t>
            </a:r>
            <a:endParaRPr lang="en-GB" sz="5100" dirty="0" smtClean="0"/>
          </a:p>
          <a:p>
            <a:r>
              <a:rPr lang="pl-PL" sz="5400" dirty="0" smtClean="0">
                <a:hlinkClick r:id="rId2"/>
              </a:rPr>
              <a:t>lukasz.prus</a:t>
            </a:r>
            <a:r>
              <a:rPr lang="pl-PL" sz="5400" dirty="0">
                <a:hlinkClick r:id="rId2"/>
              </a:rPr>
              <a:t>@</a:t>
            </a:r>
            <a:r>
              <a:rPr lang="pl-PL" sz="5400" dirty="0" smtClean="0">
                <a:hlinkClick r:id="rId2"/>
              </a:rPr>
              <a:t>uwr.edu.pl</a:t>
            </a:r>
            <a:endParaRPr lang="en-GB" sz="5100" dirty="0" smtClean="0"/>
          </a:p>
          <a:p>
            <a:endParaRPr lang="en-GB" dirty="0" smtClean="0"/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1615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It considers itself neither an IGO nor an INGOs because it is the custodian the Geneva Conventions and has a specific recognition in international humanitarian law, for which is the custodian</a:t>
            </a:r>
          </a:p>
          <a:p>
            <a:endParaRPr lang="pl-PL" sz="36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endParaRPr lang="pl-PL" sz="36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/>
              <a:t>After The XIX </a:t>
            </a:r>
            <a:r>
              <a:rPr lang="en-AU" sz="3200" dirty="0" smtClean="0"/>
              <a:t>century:</a:t>
            </a:r>
            <a:endParaRPr lang="en-AU" sz="3200" dirty="0" smtClean="0"/>
          </a:p>
          <a:p>
            <a:r>
              <a:rPr lang="en-AU" sz="3200" dirty="0" smtClean="0"/>
              <a:t>Humanitarianism next great leaps forward </a:t>
            </a:r>
            <a:r>
              <a:rPr lang="mr-IN" sz="3200" dirty="0" smtClean="0"/>
              <a:t>–</a:t>
            </a:r>
            <a:r>
              <a:rPr lang="en-AU" sz="3200" dirty="0" smtClean="0"/>
              <a:t> ironically but predictably </a:t>
            </a:r>
            <a:r>
              <a:rPr lang="mr-IN" sz="3200" dirty="0" smtClean="0"/>
              <a:t>–</a:t>
            </a:r>
            <a:r>
              <a:rPr lang="en-AU" sz="3200" dirty="0" smtClean="0"/>
              <a:t> resul</a:t>
            </a:r>
            <a:r>
              <a:rPr lang="en-AU" sz="3200" dirty="0" smtClean="0"/>
              <a:t>ted from the two World Wars</a:t>
            </a:r>
          </a:p>
          <a:p>
            <a:r>
              <a:rPr lang="en-AU" sz="3200" dirty="0" smtClean="0"/>
              <a:t>In terms of institution-building many familiar NGOs and IGOs emerged in reaction to the forces of destruction unleashed by those cataclysms. 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 smtClean="0"/>
              <a:t>In response to the refugees caused by the Russian Revolution (1917), </a:t>
            </a:r>
          </a:p>
          <a:p>
            <a:r>
              <a:rPr lang="en-AU" sz="3200" dirty="0" smtClean="0"/>
              <a:t>The League of Nations established the Highs Commissioner for Russian Refugees </a:t>
            </a:r>
          </a:p>
          <a:p>
            <a:r>
              <a:rPr lang="en-AU" sz="3200" dirty="0" smtClean="0"/>
              <a:t>NGOs </a:t>
            </a:r>
            <a:r>
              <a:rPr lang="en-AU" sz="3200" dirty="0"/>
              <a:t>were running ahead of states in relief, and two sisters,</a:t>
            </a:r>
          </a:p>
          <a:p>
            <a:r>
              <a:rPr lang="en-AU" sz="3200" dirty="0" err="1"/>
              <a:t>Eglantyne</a:t>
            </a:r>
            <a:r>
              <a:rPr lang="en-AU" sz="3200" dirty="0"/>
              <a:t> </a:t>
            </a:r>
            <a:r>
              <a:rPr lang="en-AU" sz="3200" dirty="0" err="1"/>
              <a:t>Jebb</a:t>
            </a:r>
            <a:r>
              <a:rPr lang="en-AU" sz="3200" dirty="0"/>
              <a:t> and Dorothy Buxton founded Save the Children to handle Russian </a:t>
            </a:r>
            <a:r>
              <a:rPr lang="en-AU" sz="3200" dirty="0" smtClean="0"/>
              <a:t>crisis</a:t>
            </a:r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0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 smtClean="0"/>
              <a:t>Later the Nazi regime led the famous refugee Albert Einstein to found the International Rescue Committee</a:t>
            </a:r>
          </a:p>
          <a:p>
            <a:r>
              <a:rPr lang="en-AU" sz="3200" dirty="0" smtClean="0"/>
              <a:t>However, after WW II a new generation of agencies arose to assist victims; </a:t>
            </a:r>
          </a:p>
          <a:p>
            <a:r>
              <a:rPr lang="en-AU" sz="3200" dirty="0" smtClean="0"/>
              <a:t>they subsequently developed a global reach, and many still exist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5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AE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11" b="-11311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2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4000" dirty="0" smtClean="0"/>
              <a:t>It was the spectre of rampant inhumanity throughout WW II,</a:t>
            </a:r>
          </a:p>
          <a:p>
            <a:r>
              <a:rPr lang="en-AU" sz="4000" dirty="0" smtClean="0"/>
              <a:t>not the triumph of humanitarian ideas, that led to hope from a different future. </a:t>
            </a:r>
          </a:p>
          <a:p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2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4000" dirty="0"/>
              <a:t>The Holocaust, </a:t>
            </a:r>
            <a:endParaRPr lang="en-AU" sz="4000" dirty="0" smtClean="0"/>
          </a:p>
          <a:p>
            <a:r>
              <a:rPr lang="en-AU" sz="4000" dirty="0" smtClean="0"/>
              <a:t>massive </a:t>
            </a:r>
            <a:r>
              <a:rPr lang="en-AU" sz="4000" dirty="0"/>
              <a:t>displacements</a:t>
            </a:r>
            <a:r>
              <a:rPr lang="en-AU" sz="4000" dirty="0" smtClean="0"/>
              <a:t>,</a:t>
            </a:r>
          </a:p>
          <a:p>
            <a:r>
              <a:rPr lang="en-AU" sz="4000" dirty="0" smtClean="0"/>
              <a:t>fire </a:t>
            </a:r>
            <a:r>
              <a:rPr lang="en-AU" sz="4000" dirty="0"/>
              <a:t>bombings, and </a:t>
            </a:r>
            <a:endParaRPr lang="en-AU" sz="4000" dirty="0" smtClean="0"/>
          </a:p>
          <a:p>
            <a:r>
              <a:rPr lang="en-AU" sz="4000" dirty="0" smtClean="0"/>
              <a:t>ultimately </a:t>
            </a:r>
            <a:r>
              <a:rPr lang="en-AU" sz="4000" dirty="0"/>
              <a:t>the use of nuclear weapons </a:t>
            </a:r>
            <a:endParaRPr lang="en-AU" sz="4000" dirty="0" smtClean="0"/>
          </a:p>
          <a:p>
            <a:r>
              <a:rPr lang="en-AU" sz="4000" dirty="0" smtClean="0"/>
              <a:t>led </a:t>
            </a:r>
            <a:r>
              <a:rPr lang="en-AU" sz="4000" dirty="0"/>
              <a:t>diplomats and activists to call for protecting civilians. 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94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16632"/>
            <a:ext cx="6400800" cy="5301208"/>
          </a:xfrm>
        </p:spPr>
        <p:txBody>
          <a:bodyPr>
            <a:noAutofit/>
          </a:bodyPr>
          <a:lstStyle/>
          <a:p>
            <a:r>
              <a:rPr lang="en-AU" sz="3200" dirty="0" smtClean="0"/>
              <a:t>Growth intergovernmental and nongovernmental</a:t>
            </a:r>
            <a:r>
              <a:rPr lang="en-AU" sz="3200" dirty="0" smtClean="0"/>
              <a:t> machinery continued. </a:t>
            </a:r>
          </a:p>
          <a:p>
            <a:r>
              <a:rPr lang="en-AU" sz="3200" dirty="0" smtClean="0"/>
              <a:t>The United Nations Children Fund (UNICEF)</a:t>
            </a:r>
          </a:p>
          <a:p>
            <a:r>
              <a:rPr lang="pl-PL" sz="3200" dirty="0"/>
              <a:t>was </a:t>
            </a:r>
            <a:r>
              <a:rPr lang="pl-PL" sz="3200" dirty="0" err="1"/>
              <a:t>created</a:t>
            </a:r>
            <a:r>
              <a:rPr lang="pl-PL" sz="3200" dirty="0"/>
              <a:t> in 1946 to </a:t>
            </a:r>
            <a:r>
              <a:rPr lang="pl-PL" sz="3200" dirty="0" err="1"/>
              <a:t>provide</a:t>
            </a:r>
            <a:r>
              <a:rPr lang="pl-PL" sz="3200" dirty="0"/>
              <a:t> </a:t>
            </a:r>
            <a:r>
              <a:rPr lang="pl-PL" sz="3200" dirty="0" err="1"/>
              <a:t>aid</a:t>
            </a:r>
            <a:r>
              <a:rPr lang="pl-PL" sz="3200" dirty="0"/>
              <a:t> to </a:t>
            </a:r>
            <a:r>
              <a:rPr lang="pl-PL" sz="3200" dirty="0" err="1"/>
              <a:t>European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</a:t>
            </a:r>
            <a:r>
              <a:rPr lang="pl-PL" sz="3200" dirty="0" err="1"/>
              <a:t>affected</a:t>
            </a:r>
            <a:r>
              <a:rPr lang="pl-PL" sz="3200" dirty="0"/>
              <a:t> by World War II. 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74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16632"/>
            <a:ext cx="6400800" cy="530120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pl-PL" sz="3200" dirty="0"/>
          </a:p>
          <a:p>
            <a:r>
              <a:rPr lang="pl-PL" sz="3200" dirty="0"/>
              <a:t>In 1953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became</a:t>
            </a:r>
            <a:r>
              <a:rPr lang="pl-PL" sz="3200" dirty="0"/>
              <a:t> a permanent part of the UN, and the UN General Assembly </a:t>
            </a:r>
            <a:r>
              <a:rPr lang="pl-PL" sz="3200" dirty="0" err="1"/>
              <a:t>extended</a:t>
            </a:r>
            <a:r>
              <a:rPr lang="pl-PL" sz="3200" dirty="0"/>
              <a:t> </a:t>
            </a:r>
            <a:r>
              <a:rPr lang="pl-PL" sz="3200" dirty="0" err="1"/>
              <a:t>UNICEF’s</a:t>
            </a:r>
            <a:r>
              <a:rPr lang="pl-PL" sz="3200" dirty="0"/>
              <a:t> </a:t>
            </a:r>
            <a:r>
              <a:rPr lang="pl-PL" sz="3200" dirty="0" err="1"/>
              <a:t>mandate</a:t>
            </a:r>
            <a:r>
              <a:rPr lang="pl-PL" sz="3200" dirty="0"/>
              <a:t> </a:t>
            </a:r>
            <a:r>
              <a:rPr lang="pl-PL" sz="3200" dirty="0" err="1"/>
              <a:t>indefinitely</a:t>
            </a:r>
            <a:endParaRPr lang="pl-PL" sz="3200" dirty="0"/>
          </a:p>
          <a:p>
            <a:r>
              <a:rPr lang="pl-PL" sz="3200" dirty="0"/>
              <a:t>UNICEF </a:t>
            </a:r>
            <a:r>
              <a:rPr lang="pl-PL" sz="3200" dirty="0" err="1"/>
              <a:t>has</a:t>
            </a:r>
            <a:r>
              <a:rPr lang="pl-PL" sz="3200" dirty="0"/>
              <a:t> </a:t>
            </a:r>
            <a:r>
              <a:rPr lang="pl-PL" sz="3200" dirty="0" err="1"/>
              <a:t>formal</a:t>
            </a:r>
            <a:r>
              <a:rPr lang="pl-PL" sz="3200" dirty="0"/>
              <a:t> </a:t>
            </a:r>
            <a:r>
              <a:rPr lang="pl-PL" sz="3200" dirty="0" err="1"/>
              <a:t>agreements</a:t>
            </a:r>
            <a:r>
              <a:rPr lang="pl-PL" sz="3200" dirty="0"/>
              <a:t> with </a:t>
            </a:r>
            <a:r>
              <a:rPr lang="pl-PL" sz="3200" dirty="0" err="1"/>
              <a:t>hundreds</a:t>
            </a:r>
            <a:r>
              <a:rPr lang="pl-PL" sz="3200" dirty="0"/>
              <a:t> of </a:t>
            </a:r>
            <a:r>
              <a:rPr lang="pl-PL" sz="3200" dirty="0" err="1"/>
              <a:t>NGOs</a:t>
            </a:r>
            <a:endParaRPr lang="en-AU" sz="3200" dirty="0"/>
          </a:p>
          <a:p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8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2800" dirty="0" smtClean="0"/>
              <a:t>Non</a:t>
            </a:r>
            <a:r>
              <a:rPr lang="pl-PL" sz="2800" dirty="0"/>
              <a:t>-</a:t>
            </a:r>
            <a:r>
              <a:rPr lang="pl-PL" sz="2800" dirty="0" err="1"/>
              <a:t>Governmental</a:t>
            </a:r>
            <a:r>
              <a:rPr lang="pl-PL" sz="2800" dirty="0"/>
              <a:t> </a:t>
            </a:r>
            <a:r>
              <a:rPr lang="pl-PL" sz="2800" dirty="0" err="1"/>
              <a:t>Organizations</a:t>
            </a:r>
            <a:r>
              <a:rPr lang="pl-PL" sz="2800" dirty="0"/>
              <a:t> </a:t>
            </a:r>
            <a:r>
              <a:rPr lang="pl-PL" sz="2800" dirty="0" smtClean="0"/>
              <a:t>(</a:t>
            </a:r>
            <a:r>
              <a:rPr lang="pl-PL" sz="2800" dirty="0" err="1" smtClean="0"/>
              <a:t>NGOs</a:t>
            </a:r>
            <a:r>
              <a:rPr lang="pl-PL" sz="2800" dirty="0" smtClean="0"/>
              <a:t>), </a:t>
            </a:r>
          </a:p>
          <a:p>
            <a:r>
              <a:rPr lang="pl-PL" sz="2800" dirty="0" smtClean="0"/>
              <a:t>Non</a:t>
            </a:r>
            <a:r>
              <a:rPr lang="pl-PL" sz="2800" dirty="0"/>
              <a:t>-profit </a:t>
            </a:r>
            <a:r>
              <a:rPr lang="pl-PL" sz="2800" dirty="0" err="1"/>
              <a:t>Organizations</a:t>
            </a:r>
            <a:r>
              <a:rPr lang="pl-PL" sz="2800" dirty="0"/>
              <a:t> (</a:t>
            </a:r>
            <a:r>
              <a:rPr lang="pl-PL" sz="2800" dirty="0" err="1"/>
              <a:t>NPOs</a:t>
            </a:r>
            <a:r>
              <a:rPr lang="pl-PL" sz="2800" dirty="0"/>
              <a:t>), </a:t>
            </a:r>
            <a:endParaRPr lang="pl-PL" sz="2800" dirty="0" smtClean="0"/>
          </a:p>
          <a:p>
            <a:r>
              <a:rPr lang="pl-PL" sz="2800" dirty="0" smtClean="0"/>
              <a:t>Non</a:t>
            </a:r>
            <a:r>
              <a:rPr lang="pl-PL" sz="2800" dirty="0"/>
              <a:t>-profit </a:t>
            </a:r>
            <a:r>
              <a:rPr lang="pl-PL" sz="2800" dirty="0" err="1"/>
              <a:t>sector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smtClean="0"/>
              <a:t>third </a:t>
            </a:r>
            <a:r>
              <a:rPr lang="pl-PL" sz="2800" dirty="0" err="1"/>
              <a:t>sector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err="1" smtClean="0"/>
              <a:t>voluntary</a:t>
            </a:r>
            <a:r>
              <a:rPr lang="pl-PL" sz="2800" dirty="0" smtClean="0"/>
              <a:t> </a:t>
            </a:r>
            <a:r>
              <a:rPr lang="pl-PL" sz="2800" dirty="0" err="1"/>
              <a:t>sector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err="1" smtClean="0"/>
              <a:t>civil</a:t>
            </a:r>
            <a:r>
              <a:rPr lang="pl-PL" sz="2800" dirty="0" smtClean="0"/>
              <a:t> </a:t>
            </a:r>
            <a:r>
              <a:rPr lang="pl-PL" sz="2800" dirty="0" err="1"/>
              <a:t>society</a:t>
            </a:r>
            <a:r>
              <a:rPr lang="pl-PL" sz="2800" dirty="0"/>
              <a:t> </a:t>
            </a:r>
            <a:r>
              <a:rPr lang="pl-PL" sz="2800" dirty="0" err="1"/>
              <a:t>organizations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err="1" smtClean="0"/>
              <a:t>charitable</a:t>
            </a:r>
            <a:r>
              <a:rPr lang="pl-PL" sz="2800" dirty="0" smtClean="0"/>
              <a:t> </a:t>
            </a:r>
            <a:r>
              <a:rPr lang="pl-PL" sz="2800" dirty="0" err="1"/>
              <a:t>sector</a:t>
            </a:r>
            <a:r>
              <a:rPr lang="pl-PL" sz="2800" dirty="0"/>
              <a:t>, </a:t>
            </a:r>
            <a:endParaRPr lang="pl-PL" sz="2800" dirty="0" smtClean="0"/>
          </a:p>
          <a:p>
            <a:r>
              <a:rPr lang="pl-PL" sz="2800" dirty="0" smtClean="0"/>
              <a:t>and </a:t>
            </a:r>
            <a:r>
              <a:rPr lang="pl-PL" sz="2800" dirty="0" err="1"/>
              <a:t>social</a:t>
            </a:r>
            <a:r>
              <a:rPr lang="pl-PL" sz="2800" dirty="0"/>
              <a:t> </a:t>
            </a:r>
            <a:r>
              <a:rPr lang="pl-PL" sz="2800" dirty="0" err="1"/>
              <a:t>economy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/>
              <a:t>International Non-</a:t>
            </a:r>
            <a:r>
              <a:rPr lang="pl-PL" sz="2800" dirty="0" err="1"/>
              <a:t>Governmental</a:t>
            </a:r>
            <a:r>
              <a:rPr lang="pl-PL" sz="2800" dirty="0"/>
              <a:t> </a:t>
            </a:r>
            <a:r>
              <a:rPr lang="pl-PL" sz="2800" dirty="0" err="1"/>
              <a:t>Organizations</a:t>
            </a:r>
            <a:r>
              <a:rPr lang="pl-PL" sz="2800" dirty="0"/>
              <a:t> (</a:t>
            </a:r>
            <a:r>
              <a:rPr lang="pl-PL" sz="2800" dirty="0" err="1"/>
              <a:t>INGOs</a:t>
            </a:r>
            <a:r>
              <a:rPr lang="pl-PL" sz="2800" dirty="0"/>
              <a:t>) </a:t>
            </a:r>
            <a:endParaRPr lang="pl-PL" sz="2800" dirty="0"/>
          </a:p>
          <a:p>
            <a:endParaRPr lang="pl-PL" sz="2400" dirty="0" smtClean="0"/>
          </a:p>
          <a:p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7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pPr algn="ctr"/>
            <a:r>
              <a:rPr lang="pl-PL" sz="3200" dirty="0"/>
              <a:t>UNICEF was </a:t>
            </a:r>
            <a:r>
              <a:rPr lang="pl-PL" sz="3200" dirty="0" err="1"/>
              <a:t>created</a:t>
            </a:r>
            <a:r>
              <a:rPr lang="pl-PL" sz="3200" dirty="0"/>
              <a:t> on the </a:t>
            </a:r>
            <a:r>
              <a:rPr lang="pl-PL" sz="3200" dirty="0" err="1"/>
              <a:t>initiative</a:t>
            </a:r>
            <a:r>
              <a:rPr lang="pl-PL" sz="3200" dirty="0"/>
              <a:t> of dr. Ludwik </a:t>
            </a:r>
            <a:r>
              <a:rPr lang="pl-PL" sz="3200" dirty="0" err="1"/>
              <a:t>Rajchman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 smtClean="0"/>
          </a:p>
        </p:txBody>
      </p:sp>
      <p:pic>
        <p:nvPicPr>
          <p:cNvPr id="3" name="Symbol zastępczy zawartości 2" descr="UNICEF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69" b="-16517"/>
          <a:stretch/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0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pPr algn="ctr"/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UN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4" r="-11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2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pPr algn="ctr"/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Symbol zastępczy zawartości 6" descr="RL 9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2" r="-11362"/>
          <a:stretch>
            <a:fillRect/>
          </a:stretch>
        </p:blipFill>
        <p:spPr>
          <a:xfrm>
            <a:off x="1143000" y="731520"/>
            <a:ext cx="6400800" cy="4713704"/>
          </a:xfrm>
        </p:spPr>
      </p:pic>
    </p:spTree>
    <p:extLst>
      <p:ext uri="{BB962C8B-B14F-4D97-AF65-F5344CB8AC3E}">
        <p14:creationId xmlns:p14="http://schemas.microsoft.com/office/powerpoint/2010/main" val="3643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2800" dirty="0" smtClean="0"/>
              <a:t>In 1942 a group of Quakers founded  the Oxford Committee of Famine Relief (later shortened to OXFAM) </a:t>
            </a:r>
          </a:p>
          <a:p>
            <a:r>
              <a:rPr lang="en-AU" sz="2800" dirty="0" smtClean="0"/>
              <a:t>To respond to the appalling famine in Greece during which perhaps half of the children died.</a:t>
            </a:r>
          </a:p>
          <a:p>
            <a:r>
              <a:rPr lang="en-AU" sz="2800" dirty="0" smtClean="0"/>
              <a:t>Shortly after the end of WW II, Lutherans World Relief, Church World Service, and Caritas came into being </a:t>
            </a:r>
            <a:r>
              <a:rPr lang="mr-IN" sz="2800" dirty="0" smtClean="0"/>
              <a:t>–</a:t>
            </a:r>
            <a:r>
              <a:rPr lang="en-AU" sz="2800" dirty="0" smtClean="0"/>
              <a:t> founded by Lutherans, the US National Council of Churches, and the Vatican, respectively.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dirty="0"/>
          </a:p>
          <a:p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9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600" dirty="0" smtClean="0"/>
              <a:t>The </a:t>
            </a:r>
            <a:r>
              <a:rPr lang="en-AU" sz="3600" dirty="0"/>
              <a:t>new upheavals that followed in the 1970s and 1980s led in the West to the creation of voluntary organizations by people influenced by the events of the year 1968 – </a:t>
            </a:r>
            <a:endParaRPr lang="en-AU" sz="3600" dirty="0" smtClean="0"/>
          </a:p>
          <a:p>
            <a:r>
              <a:rPr lang="en-AU" sz="3600" dirty="0" smtClean="0"/>
              <a:t>especially </a:t>
            </a:r>
            <a:r>
              <a:rPr lang="en-AU" sz="3600" dirty="0"/>
              <a:t>student revolts in several countries and the political and cultural ideas they expressed. </a:t>
            </a:r>
            <a:endParaRPr lang="pl-PL" sz="3600" dirty="0" smtClean="0"/>
          </a:p>
          <a:p>
            <a:endParaRPr lang="pl-PL" sz="2800" dirty="0"/>
          </a:p>
          <a:p>
            <a:endParaRPr lang="pl-PL" sz="2800" dirty="0"/>
          </a:p>
          <a:p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1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/>
              <a:t>Political shift with the thawing and ultimate end of the Cold War opened the last chapter in the history of the international humanitarian </a:t>
            </a:r>
            <a:r>
              <a:rPr lang="en-AU" sz="3200" dirty="0" smtClean="0"/>
              <a:t>system</a:t>
            </a:r>
          </a:p>
          <a:p>
            <a:r>
              <a:rPr lang="en-AU" sz="3200" dirty="0" smtClean="0"/>
              <a:t>One of its keys distinguishing characteristics is the dramatic expansion of “suppliers” in terms of numbers and diversity of organizations</a:t>
            </a:r>
            <a:endParaRPr lang="en-AU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/>
              <a:t>The 2012 global bottom line that approaches $ 18 billion would strike most Masters in Business Administration as a substantial business, especially in light of growth: </a:t>
            </a:r>
            <a:endParaRPr lang="en-AU" sz="3200" dirty="0" smtClean="0"/>
          </a:p>
          <a:p>
            <a:r>
              <a:rPr lang="en-AU" sz="3200" dirty="0" smtClean="0"/>
              <a:t>a </a:t>
            </a:r>
            <a:r>
              <a:rPr lang="en-AU" sz="3200" dirty="0"/>
              <a:t>fivefold increase in </a:t>
            </a:r>
            <a:r>
              <a:rPr lang="en-AU" sz="3200" dirty="0" smtClean="0"/>
              <a:t>humanitarian </a:t>
            </a:r>
            <a:r>
              <a:rPr lang="en-AU" sz="3200" dirty="0"/>
              <a:t>aid (from $800 </a:t>
            </a:r>
            <a:r>
              <a:rPr lang="en-AU" sz="3200" dirty="0" smtClean="0"/>
              <a:t>million </a:t>
            </a:r>
            <a:r>
              <a:rPr lang="en-AU" sz="3200" dirty="0"/>
              <a:t>in 1989 to some 4.4 billion in 1999)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7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u="sng" dirty="0"/>
              <a:t>Moreover, since the terrorist attacks of the 9/11, many countries, especially the US </a:t>
            </a:r>
            <a:r>
              <a:rPr lang="en-AU" sz="3200" dirty="0"/>
              <a:t>through  its counterinsurgency doctrine,  </a:t>
            </a:r>
            <a:endParaRPr lang="en-AU" sz="3200" dirty="0" smtClean="0"/>
          </a:p>
          <a:p>
            <a:r>
              <a:rPr lang="en-AU" sz="3200" u="sng" dirty="0" smtClean="0"/>
              <a:t>have </a:t>
            </a:r>
            <a:r>
              <a:rPr lang="en-AU" sz="3200" u="sng" dirty="0"/>
              <a:t>viewed counterterrorism and humanitarianism  as crime-fighting partners, regarding failed states as sanctuaries and staging platforms for terrorists</a:t>
            </a:r>
            <a:endParaRPr lang="en-AU" sz="3200" u="sng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2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u="sng" dirty="0" smtClean="0"/>
              <a:t>Humanitarian organizations can become part of winder “hearts and minds” campaigns</a:t>
            </a:r>
            <a:r>
              <a:rPr lang="en-AU" sz="3200" dirty="0" smtClean="0"/>
              <a:t>, </a:t>
            </a:r>
          </a:p>
          <a:p>
            <a:r>
              <a:rPr lang="en-AU" sz="3200" dirty="0" smtClean="0"/>
              <a:t>attempting to convince local populations of the righteousness of armies invading in the name of freedom.</a:t>
            </a:r>
            <a:endParaRPr lang="en-AU" sz="32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89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39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-459432"/>
            <a:ext cx="6400800" cy="587727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AU" sz="2000" dirty="0" smtClean="0"/>
          </a:p>
          <a:p>
            <a:r>
              <a:rPr lang="en-AU" sz="2800" dirty="0" smtClean="0">
                <a:solidFill>
                  <a:schemeClr val="tx1"/>
                </a:solidFill>
                <a:latin typeface="Trebuchet MS" charset="0"/>
              </a:rPr>
              <a:t>WHO Comes to the Rescue?</a:t>
            </a:r>
          </a:p>
          <a:p>
            <a:r>
              <a:rPr lang="en-AU" sz="2800" dirty="0" smtClean="0"/>
              <a:t>Among those that exert influence on the ground from outside a war zone are:</a:t>
            </a:r>
          </a:p>
          <a:p>
            <a:r>
              <a:rPr lang="en-AU" sz="2800" dirty="0" smtClean="0"/>
              <a:t>INGOs</a:t>
            </a:r>
          </a:p>
          <a:p>
            <a:r>
              <a:rPr lang="en-AU" sz="2800" dirty="0" smtClean="0"/>
              <a:t>The ICRC </a:t>
            </a:r>
            <a:r>
              <a:rPr lang="mr-IN" sz="2800" dirty="0" smtClean="0"/>
              <a:t>–</a:t>
            </a:r>
            <a:r>
              <a:rPr lang="en-AU" sz="2800" dirty="0" smtClean="0"/>
              <a:t> Red Cross</a:t>
            </a:r>
          </a:p>
          <a:p>
            <a:r>
              <a:rPr lang="en-AU" sz="2800" dirty="0" smtClean="0"/>
              <a:t>The UN system</a:t>
            </a:r>
          </a:p>
          <a:p>
            <a:r>
              <a:rPr lang="en-AU" sz="2800" dirty="0" smtClean="0"/>
              <a:t>Bilateral aid agencies</a:t>
            </a:r>
          </a:p>
          <a:p>
            <a:r>
              <a:rPr lang="en-AU" sz="2800" dirty="0" smtClean="0"/>
              <a:t>External military forces</a:t>
            </a:r>
          </a:p>
          <a:p>
            <a:r>
              <a:rPr lang="en-AU" sz="2800" dirty="0" smtClean="0"/>
              <a:t>For-profit firms</a:t>
            </a:r>
          </a:p>
          <a:p>
            <a:r>
              <a:rPr lang="en-AU" sz="2800" dirty="0" smtClean="0"/>
              <a:t>And the media</a:t>
            </a:r>
          </a:p>
          <a:p>
            <a:endParaRPr lang="en-AU" sz="2800" dirty="0" smtClean="0"/>
          </a:p>
          <a:p>
            <a:endParaRPr lang="en-AU" sz="2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24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/>
              <a:t>Definition of </a:t>
            </a:r>
            <a:r>
              <a:rPr lang="pl-PL" sz="3200" dirty="0" err="1" smtClean="0"/>
              <a:t>INGOs</a:t>
            </a:r>
            <a:endParaRPr lang="pl-PL" sz="3200" dirty="0" smtClean="0"/>
          </a:p>
          <a:p>
            <a:r>
              <a:rPr lang="pl-PL" sz="3200" u="sng" dirty="0" err="1"/>
              <a:t>NGOs</a:t>
            </a:r>
            <a:r>
              <a:rPr lang="pl-PL" sz="3200" u="sng" dirty="0"/>
              <a:t> was </a:t>
            </a:r>
            <a:r>
              <a:rPr lang="pl-PL" sz="3200" u="sng" dirty="0" err="1"/>
              <a:t>used</a:t>
            </a:r>
            <a:r>
              <a:rPr lang="pl-PL" sz="3200" u="sng" dirty="0"/>
              <a:t> in the public </a:t>
            </a:r>
            <a:r>
              <a:rPr lang="pl-PL" sz="3200" u="sng" dirty="0" err="1"/>
              <a:t>administration</a:t>
            </a:r>
            <a:r>
              <a:rPr lang="pl-PL" sz="3200" u="sng" dirty="0"/>
              <a:t> </a:t>
            </a:r>
            <a:r>
              <a:rPr lang="pl-PL" sz="3200" u="sng" dirty="0" err="1" smtClean="0"/>
              <a:t>literature</a:t>
            </a:r>
            <a:endParaRPr lang="pl-PL" sz="3200" u="sng" dirty="0" smtClean="0"/>
          </a:p>
          <a:p>
            <a:r>
              <a:rPr lang="pl-PL" sz="3200" dirty="0" err="1" smtClean="0"/>
              <a:t>while</a:t>
            </a:r>
            <a:r>
              <a:rPr lang="pl-PL" sz="3200" dirty="0" smtClean="0"/>
              <a:t> </a:t>
            </a:r>
            <a:r>
              <a:rPr lang="pl-PL" sz="3200" dirty="0"/>
              <a:t>the term </a:t>
            </a:r>
            <a:r>
              <a:rPr lang="pl-PL" sz="3200" u="sng" dirty="0" err="1"/>
              <a:t>NPOs</a:t>
            </a:r>
            <a:r>
              <a:rPr lang="pl-PL" sz="3200" dirty="0"/>
              <a:t> was </a:t>
            </a:r>
            <a:r>
              <a:rPr lang="pl-PL" sz="3200" dirty="0" err="1"/>
              <a:t>used</a:t>
            </a:r>
            <a:r>
              <a:rPr lang="pl-PL" sz="3200" dirty="0"/>
              <a:t> in the </a:t>
            </a:r>
            <a:r>
              <a:rPr lang="pl-PL" sz="3200" u="sng" dirty="0" err="1"/>
              <a:t>political</a:t>
            </a:r>
            <a:r>
              <a:rPr lang="pl-PL" sz="3200" u="sng" dirty="0"/>
              <a:t> science </a:t>
            </a:r>
            <a:r>
              <a:rPr lang="pl-PL" sz="3200" dirty="0"/>
              <a:t>and </a:t>
            </a:r>
            <a:r>
              <a:rPr lang="pl-PL" sz="3200" dirty="0" err="1"/>
              <a:t>international</a:t>
            </a:r>
            <a:r>
              <a:rPr lang="pl-PL" sz="3200" dirty="0"/>
              <a:t> relations </a:t>
            </a:r>
            <a:r>
              <a:rPr lang="pl-PL" sz="3200" dirty="0" err="1"/>
              <a:t>literature</a:t>
            </a:r>
            <a:r>
              <a:rPr lang="pl-PL" sz="3200" dirty="0"/>
              <a:t> </a:t>
            </a:r>
            <a:endParaRPr lang="pl-PL" sz="3200" dirty="0"/>
          </a:p>
          <a:p>
            <a:r>
              <a:rPr lang="pl-PL" sz="3200" dirty="0" err="1" smtClean="0"/>
              <a:t>NGOs</a:t>
            </a:r>
            <a:r>
              <a:rPr lang="pl-PL" sz="3200" dirty="0"/>
              <a:t>, </a:t>
            </a:r>
            <a:r>
              <a:rPr lang="pl-PL" sz="3200" dirty="0" err="1"/>
              <a:t>NPOs</a:t>
            </a:r>
            <a:r>
              <a:rPr lang="pl-PL" sz="3200" dirty="0"/>
              <a:t>, and the third </a:t>
            </a:r>
            <a:r>
              <a:rPr lang="pl-PL" sz="3200" dirty="0" err="1"/>
              <a:t>sector</a:t>
            </a:r>
            <a:r>
              <a:rPr lang="pl-PL" sz="3200" dirty="0"/>
              <a:t> </a:t>
            </a:r>
            <a:r>
              <a:rPr lang="pl-PL" sz="3200" dirty="0"/>
              <a:t> </a:t>
            </a:r>
            <a:r>
              <a:rPr lang="pl-PL" sz="3200" dirty="0" err="1" smtClean="0"/>
              <a:t>synonymously</a:t>
            </a:r>
            <a:r>
              <a:rPr lang="pl-PL" sz="3200" dirty="0" smtClean="0"/>
              <a:t> </a:t>
            </a:r>
            <a:r>
              <a:rPr lang="pl-PL" sz="3200" dirty="0"/>
              <a:t>as a </a:t>
            </a:r>
            <a:r>
              <a:rPr lang="pl-PL" sz="3200" dirty="0" err="1"/>
              <a:t>kind</a:t>
            </a:r>
            <a:r>
              <a:rPr lang="pl-PL" sz="3200" dirty="0"/>
              <a:t> of </a:t>
            </a:r>
            <a:r>
              <a:rPr lang="pl-PL" sz="3200" dirty="0" err="1"/>
              <a:t>simplification</a:t>
            </a:r>
            <a:r>
              <a:rPr lang="pl-PL" sz="3200" dirty="0"/>
              <a:t> in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of </a:t>
            </a:r>
            <a:r>
              <a:rPr lang="pl-PL" sz="3200" dirty="0" err="1"/>
              <a:t>collaboration</a:t>
            </a:r>
            <a:r>
              <a:rPr lang="pl-PL" sz="3200" dirty="0"/>
              <a:t> </a:t>
            </a:r>
            <a:r>
              <a:rPr lang="pl-PL" sz="3200" dirty="0" err="1"/>
              <a:t>between</a:t>
            </a:r>
            <a:r>
              <a:rPr lang="pl-PL" sz="3200" dirty="0"/>
              <a:t> business and </a:t>
            </a:r>
            <a:r>
              <a:rPr lang="pl-PL" sz="3200" dirty="0" err="1"/>
              <a:t>NGOs</a:t>
            </a:r>
            <a:r>
              <a:rPr lang="pl-PL" sz="3200" dirty="0"/>
              <a:t> in Poland </a:t>
            </a:r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8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en-US" sz="2300" dirty="0"/>
              <a:t>INGOs are often envisioned as the quintessential humanitarian actor and are a crucial source of support for those suffering from </a:t>
            </a:r>
            <a:r>
              <a:rPr lang="en-US" sz="2300" dirty="0" smtClean="0"/>
              <a:t>wars</a:t>
            </a:r>
            <a:r>
              <a:rPr lang="en-US" sz="2300" b="1" dirty="0" smtClean="0"/>
              <a:t>.</a:t>
            </a:r>
          </a:p>
          <a:p>
            <a:r>
              <a:rPr lang="en-US" sz="2300" dirty="0" smtClean="0"/>
              <a:t>They include such familiar associations as:</a:t>
            </a:r>
          </a:p>
          <a:p>
            <a:r>
              <a:rPr lang="en-US" sz="2300" dirty="0" smtClean="0"/>
              <a:t>CARE </a:t>
            </a:r>
            <a:r>
              <a:rPr lang="pl-PL" sz="2400" dirty="0" err="1"/>
              <a:t>Cooperative</a:t>
            </a:r>
            <a:r>
              <a:rPr lang="pl-PL" sz="2400" dirty="0"/>
              <a:t> for Assistance and Relief </a:t>
            </a:r>
            <a:r>
              <a:rPr lang="pl-PL" sz="2400" dirty="0" err="1"/>
              <a:t>Everywhere</a:t>
            </a:r>
            <a:r>
              <a:rPr lang="pl-PL" sz="2400" dirty="0"/>
              <a:t>, </a:t>
            </a:r>
            <a:r>
              <a:rPr lang="pl-PL" sz="2400" dirty="0" err="1"/>
              <a:t>formerly</a:t>
            </a:r>
            <a:r>
              <a:rPr lang="pl-PL" sz="2400" dirty="0"/>
              <a:t> </a:t>
            </a:r>
            <a:r>
              <a:rPr lang="pl-PL" sz="2400" dirty="0" err="1"/>
              <a:t>Cooperative</a:t>
            </a:r>
            <a:r>
              <a:rPr lang="pl-PL" sz="2400" dirty="0"/>
              <a:t> for American </a:t>
            </a:r>
            <a:r>
              <a:rPr lang="pl-PL" sz="2400" dirty="0" err="1"/>
              <a:t>Remittances</a:t>
            </a:r>
            <a:r>
              <a:rPr lang="pl-PL" sz="2400" dirty="0"/>
              <a:t> to </a:t>
            </a:r>
            <a:r>
              <a:rPr lang="pl-PL" sz="2400" dirty="0" smtClean="0"/>
              <a:t>Europe</a:t>
            </a:r>
          </a:p>
          <a:p>
            <a:r>
              <a:rPr lang="pl-PL" sz="2400" dirty="0" err="1" smtClean="0"/>
              <a:t>Oxfam</a:t>
            </a:r>
            <a:endParaRPr lang="pl-PL" sz="2400" dirty="0" smtClean="0"/>
          </a:p>
          <a:p>
            <a:r>
              <a:rPr lang="pl-PL" sz="2400" dirty="0" err="1" smtClean="0"/>
              <a:t>Save</a:t>
            </a:r>
            <a:r>
              <a:rPr lang="pl-PL" sz="2400" dirty="0" smtClean="0"/>
              <a:t> </a:t>
            </a:r>
            <a:r>
              <a:rPr lang="pl-PL" sz="2400" dirty="0" err="1" smtClean="0"/>
              <a:t>Children</a:t>
            </a:r>
            <a:endParaRPr lang="pl-PL" sz="2400" dirty="0" smtClean="0"/>
          </a:p>
          <a:p>
            <a:r>
              <a:rPr lang="pl-PL" sz="2400" dirty="0" err="1"/>
              <a:t>Doctors</a:t>
            </a:r>
            <a:r>
              <a:rPr lang="pl-PL" sz="2400" dirty="0"/>
              <a:t> of the World</a:t>
            </a:r>
            <a:endParaRPr lang="pl-PL" sz="2400" dirty="0" smtClean="0"/>
          </a:p>
          <a:p>
            <a:r>
              <a:rPr lang="pl-PL" sz="2400" dirty="0" err="1"/>
              <a:t>Doctors</a:t>
            </a:r>
            <a:r>
              <a:rPr lang="pl-PL" sz="2400" dirty="0"/>
              <a:t> </a:t>
            </a:r>
            <a:r>
              <a:rPr lang="pl-PL" sz="2400" dirty="0" err="1"/>
              <a:t>Without</a:t>
            </a:r>
            <a:r>
              <a:rPr lang="pl-PL" sz="2400" dirty="0"/>
              <a:t> </a:t>
            </a:r>
            <a:r>
              <a:rPr lang="pl-PL" sz="2400" dirty="0" err="1"/>
              <a:t>Borders</a:t>
            </a:r>
            <a:endParaRPr lang="pl-PL" sz="2400" dirty="0" smtClean="0"/>
          </a:p>
          <a:p>
            <a:r>
              <a:rPr lang="pl-PL" sz="2400" dirty="0" smtClean="0"/>
              <a:t>World </a:t>
            </a:r>
            <a:r>
              <a:rPr lang="pl-PL" sz="2400" dirty="0" err="1" smtClean="0"/>
              <a:t>Vision</a:t>
            </a:r>
            <a:endParaRPr lang="pl-PL" sz="2400" dirty="0" smtClean="0"/>
          </a:p>
          <a:p>
            <a:r>
              <a:rPr lang="pl-PL" sz="2400" dirty="0" err="1" smtClean="0"/>
              <a:t>Catholic</a:t>
            </a:r>
            <a:r>
              <a:rPr lang="pl-PL" sz="2400" dirty="0" smtClean="0"/>
              <a:t> Relief Services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en-AU" sz="2400" dirty="0" smtClean="0"/>
              <a:t>The delivery of emergency relief is dominated by about fifteen to twenty major </a:t>
            </a:r>
            <a:r>
              <a:rPr lang="en-AU" sz="2400" dirty="0" smtClean="0"/>
              <a:t>INGOs or federations of national NGOs that have annual budgets of at least </a:t>
            </a:r>
          </a:p>
          <a:p>
            <a:r>
              <a:rPr lang="en-AU" sz="2400" dirty="0" smtClean="0"/>
              <a:t>$100 million and as large as $ 1 billion and </a:t>
            </a:r>
          </a:p>
          <a:p>
            <a:r>
              <a:rPr lang="en-AU" sz="2400" dirty="0" smtClean="0"/>
              <a:t>work in at least eight to ten countries.</a:t>
            </a:r>
          </a:p>
          <a:p>
            <a:r>
              <a:rPr lang="en-AU" sz="2400" dirty="0"/>
              <a:t>Extreme </a:t>
            </a:r>
            <a:r>
              <a:rPr lang="en-AU" sz="2400" dirty="0" smtClean="0"/>
              <a:t>variety, in the size of their operations and their approach to issues, makes generalizations about INGOs problematic</a:t>
            </a:r>
          </a:p>
          <a:p>
            <a:r>
              <a:rPr lang="en-AU" sz="2400" dirty="0" smtClean="0"/>
              <a:t>Why?</a:t>
            </a:r>
          </a:p>
          <a:p>
            <a:r>
              <a:rPr lang="en-AU" sz="2400" dirty="0" smtClean="0"/>
              <a:t>E.g.</a:t>
            </a:r>
          </a:p>
          <a:p>
            <a:r>
              <a:rPr lang="en-AU" sz="2400" dirty="0" smtClean="0"/>
              <a:t>Across-the-boarded characterizations are difficult between giants like CARE and much smaller operations</a:t>
            </a:r>
            <a:endParaRPr lang="en-AU" sz="2400" dirty="0"/>
          </a:p>
          <a:p>
            <a:endParaRPr lang="en-AU" b="1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13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en-AU" sz="3200" dirty="0" smtClean="0"/>
              <a:t>Nonetheless, it is fair to say that the hallmark of INGOs their link to grassroots and their action orientation.</a:t>
            </a:r>
          </a:p>
          <a:p>
            <a:r>
              <a:rPr lang="en-AU" sz="3200" dirty="0" smtClean="0"/>
              <a:t>Many are involved not just in the delivery of </a:t>
            </a:r>
            <a:r>
              <a:rPr lang="en-AU" sz="3200" dirty="0" err="1" smtClean="0"/>
              <a:t>succor</a:t>
            </a:r>
            <a:r>
              <a:rPr lang="en-AU" sz="3200" dirty="0" smtClean="0"/>
              <a:t> but also advocacy, legal protection efforts, and attempts at local conflict management.</a:t>
            </a:r>
            <a:endParaRPr lang="en-AU" sz="3200" dirty="0" smtClean="0"/>
          </a:p>
          <a:p>
            <a:endParaRPr lang="en-AU" sz="3200" dirty="0" smtClean="0"/>
          </a:p>
          <a:p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5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03648" y="260648"/>
            <a:ext cx="6400800" cy="5229200"/>
          </a:xfrm>
        </p:spPr>
        <p:txBody>
          <a:bodyPr>
            <a:noAutofit/>
          </a:bodyPr>
          <a:lstStyle/>
          <a:p>
            <a:r>
              <a:rPr lang="en-AU" sz="3600" dirty="0" smtClean="0"/>
              <a:t>They are reputed to be more no bureaucratic, flexible, </a:t>
            </a:r>
          </a:p>
          <a:p>
            <a:r>
              <a:rPr lang="en-AU" sz="3600" dirty="0" smtClean="0"/>
              <a:t>and creative than their governmental or intergovernmental organizations, </a:t>
            </a:r>
          </a:p>
          <a:p>
            <a:r>
              <a:rPr lang="en-AU" sz="3600" dirty="0" smtClean="0"/>
              <a:t>and they certainly are less constrained by legal formalities and diplomatic niceties. </a:t>
            </a:r>
            <a:endParaRPr lang="en-AU" sz="36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1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Dwb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8" b="-11518"/>
          <a:stretch>
            <a:fillRect/>
          </a:stretch>
        </p:blipFill>
        <p:spPr>
          <a:xfrm>
            <a:off x="1403350" y="-171400"/>
            <a:ext cx="6400800" cy="6480720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6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pl-PL" sz="2300" dirty="0" err="1"/>
              <a:t>Medecins</a:t>
            </a:r>
            <a:r>
              <a:rPr lang="pl-PL" sz="2300" dirty="0"/>
              <a:t> Sans </a:t>
            </a:r>
            <a:r>
              <a:rPr lang="pl-PL" sz="2300" dirty="0" err="1"/>
              <a:t>Frontieres</a:t>
            </a:r>
            <a:r>
              <a:rPr lang="pl-PL" sz="2300" dirty="0"/>
              <a:t> </a:t>
            </a:r>
            <a:endParaRPr lang="pl-PL" sz="2300" dirty="0" smtClean="0"/>
          </a:p>
          <a:p>
            <a:r>
              <a:rPr lang="pl-PL" sz="2300" dirty="0" err="1" smtClean="0"/>
              <a:t>Doctors</a:t>
            </a:r>
            <a:r>
              <a:rPr lang="pl-PL" sz="2300" dirty="0" smtClean="0"/>
              <a:t> </a:t>
            </a:r>
            <a:r>
              <a:rPr lang="pl-PL" sz="2300" dirty="0" err="1"/>
              <a:t>Without</a:t>
            </a:r>
            <a:r>
              <a:rPr lang="pl-PL" sz="2300" dirty="0"/>
              <a:t> </a:t>
            </a:r>
            <a:r>
              <a:rPr lang="pl-PL" sz="2300" dirty="0" err="1" smtClean="0"/>
              <a:t>Borders</a:t>
            </a:r>
            <a:r>
              <a:rPr lang="pl-PL" sz="2300" dirty="0"/>
              <a:t> </a:t>
            </a:r>
            <a:r>
              <a:rPr lang="pl-PL" sz="2300" dirty="0" smtClean="0"/>
              <a:t>was </a:t>
            </a:r>
            <a:r>
              <a:rPr lang="pl-PL" sz="2300" dirty="0" err="1"/>
              <a:t>founded</a:t>
            </a:r>
            <a:r>
              <a:rPr lang="pl-PL" sz="2300" dirty="0"/>
              <a:t> in 1971 in France by a </a:t>
            </a:r>
            <a:r>
              <a:rPr lang="pl-PL" sz="2300" dirty="0" err="1"/>
              <a:t>group</a:t>
            </a:r>
            <a:r>
              <a:rPr lang="pl-PL" sz="2300" dirty="0"/>
              <a:t> of </a:t>
            </a:r>
            <a:r>
              <a:rPr lang="pl-PL" sz="2300" dirty="0" err="1"/>
              <a:t>doctors</a:t>
            </a:r>
            <a:r>
              <a:rPr lang="pl-PL" sz="2300" dirty="0"/>
              <a:t> and </a:t>
            </a:r>
            <a:r>
              <a:rPr lang="pl-PL" sz="2300" dirty="0" err="1"/>
              <a:t>journalists</a:t>
            </a:r>
            <a:r>
              <a:rPr lang="pl-PL" sz="2300" dirty="0"/>
              <a:t> in the </a:t>
            </a:r>
            <a:r>
              <a:rPr lang="pl-PL" sz="2300" dirty="0" err="1"/>
              <a:t>wake</a:t>
            </a:r>
            <a:r>
              <a:rPr lang="pl-PL" sz="2300" dirty="0"/>
              <a:t> of war and </a:t>
            </a:r>
            <a:r>
              <a:rPr lang="pl-PL" sz="2300" dirty="0" err="1"/>
              <a:t>famine</a:t>
            </a:r>
            <a:r>
              <a:rPr lang="pl-PL" sz="2300" dirty="0"/>
              <a:t> in </a:t>
            </a:r>
            <a:r>
              <a:rPr lang="pl-PL" sz="2300" dirty="0" smtClean="0"/>
              <a:t>Biafra. </a:t>
            </a:r>
          </a:p>
          <a:p>
            <a:r>
              <a:rPr lang="pl-PL" sz="2300" dirty="0"/>
              <a:t>The </a:t>
            </a:r>
            <a:r>
              <a:rPr lang="pl-PL" sz="2300" dirty="0" err="1"/>
              <a:t>Nigerian</a:t>
            </a:r>
            <a:r>
              <a:rPr lang="pl-PL" sz="2300" dirty="0"/>
              <a:t> </a:t>
            </a:r>
            <a:r>
              <a:rPr lang="pl-PL" sz="2300" dirty="0" err="1"/>
              <a:t>Civil</a:t>
            </a:r>
            <a:r>
              <a:rPr lang="pl-PL" sz="2300" dirty="0"/>
              <a:t> </a:t>
            </a:r>
            <a:r>
              <a:rPr lang="pl-PL" sz="2300" dirty="0" smtClean="0"/>
              <a:t>War </a:t>
            </a:r>
            <a:r>
              <a:rPr lang="pl-PL" sz="2300" dirty="0"/>
              <a:t>(6 </a:t>
            </a:r>
            <a:r>
              <a:rPr lang="pl-PL" sz="2300" dirty="0" err="1"/>
              <a:t>July</a:t>
            </a:r>
            <a:r>
              <a:rPr lang="pl-PL" sz="2300" dirty="0"/>
              <a:t> 1967 – 15 January 1970</a:t>
            </a:r>
            <a:r>
              <a:rPr lang="pl-PL" sz="2300" dirty="0" smtClean="0"/>
              <a:t>).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mall </a:t>
            </a:r>
            <a:r>
              <a:rPr lang="pl-PL" sz="2400" dirty="0" err="1"/>
              <a:t>group</a:t>
            </a:r>
            <a:r>
              <a:rPr lang="pl-PL" sz="2400" dirty="0"/>
              <a:t> of French </a:t>
            </a:r>
            <a:r>
              <a:rPr lang="pl-PL" sz="2400" dirty="0" err="1" smtClean="0"/>
              <a:t>doctors</a:t>
            </a:r>
            <a:r>
              <a:rPr lang="pl-PL" sz="2400" dirty="0" smtClean="0"/>
              <a:t> </a:t>
            </a:r>
            <a:r>
              <a:rPr lang="pl-PL" sz="2400" dirty="0" err="1" smtClean="0"/>
              <a:t>have</a:t>
            </a:r>
            <a:r>
              <a:rPr lang="pl-PL" sz="2400" dirty="0" smtClean="0"/>
              <a:t> </a:t>
            </a:r>
            <a:r>
              <a:rPr lang="pl-PL" sz="2400" dirty="0" err="1"/>
              <a:t>just</a:t>
            </a:r>
            <a:r>
              <a:rPr lang="pl-PL" sz="2400" dirty="0"/>
              <a:t> </a:t>
            </a:r>
            <a:r>
              <a:rPr lang="pl-PL" sz="2400" dirty="0" err="1"/>
              <a:t>returned</a:t>
            </a:r>
            <a:r>
              <a:rPr lang="pl-PL" sz="2400" dirty="0"/>
              <a:t> from </a:t>
            </a:r>
            <a:r>
              <a:rPr lang="pl-PL" sz="2400" dirty="0" err="1"/>
              <a:t>working</a:t>
            </a:r>
            <a:r>
              <a:rPr lang="pl-PL" sz="2400" dirty="0"/>
              <a:t> in Biafra and </a:t>
            </a:r>
            <a:r>
              <a:rPr lang="pl-PL" sz="2400" dirty="0" err="1"/>
              <a:t>were</a:t>
            </a:r>
            <a:r>
              <a:rPr lang="pl-PL" sz="2400" dirty="0"/>
              <a:t> </a:t>
            </a:r>
            <a:r>
              <a:rPr lang="pl-PL" sz="2400" dirty="0" err="1"/>
              <a:t>determined</a:t>
            </a:r>
            <a:r>
              <a:rPr lang="pl-PL" sz="2400" dirty="0"/>
              <a:t> to </a:t>
            </a:r>
            <a:r>
              <a:rPr lang="pl-PL" sz="2400" dirty="0" err="1"/>
              <a:t>find</a:t>
            </a:r>
            <a:r>
              <a:rPr lang="pl-PL" sz="2400" dirty="0"/>
              <a:t> a </a:t>
            </a:r>
            <a:r>
              <a:rPr lang="pl-PL" sz="2400" dirty="0" err="1"/>
              <a:t>way</a:t>
            </a:r>
            <a:r>
              <a:rPr lang="pl-PL" sz="2400" dirty="0"/>
              <a:t> to </a:t>
            </a:r>
            <a:r>
              <a:rPr lang="pl-PL" sz="2400" dirty="0" err="1"/>
              <a:t>respond</a:t>
            </a:r>
            <a:r>
              <a:rPr lang="pl-PL" sz="2400" dirty="0"/>
              <a:t> </a:t>
            </a:r>
            <a:r>
              <a:rPr lang="pl-PL" sz="2400" dirty="0" err="1"/>
              <a:t>rapidly</a:t>
            </a:r>
            <a:r>
              <a:rPr lang="pl-PL" sz="2400" dirty="0"/>
              <a:t> and </a:t>
            </a:r>
            <a:r>
              <a:rPr lang="pl-PL" sz="2400" dirty="0" err="1"/>
              <a:t>effectively</a:t>
            </a:r>
            <a:r>
              <a:rPr lang="pl-PL" sz="2400" dirty="0"/>
              <a:t> to public </a:t>
            </a:r>
            <a:r>
              <a:rPr lang="pl-PL" sz="2400" dirty="0" err="1"/>
              <a:t>health</a:t>
            </a:r>
            <a:r>
              <a:rPr lang="pl-PL" sz="2400" dirty="0"/>
              <a:t> </a:t>
            </a:r>
            <a:r>
              <a:rPr lang="pl-PL" sz="2400" dirty="0" err="1"/>
              <a:t>emergencies</a:t>
            </a:r>
            <a:r>
              <a:rPr lang="pl-PL" sz="2400" dirty="0"/>
              <a:t>, </a:t>
            </a:r>
            <a:r>
              <a:rPr lang="pl-PL" sz="2400" dirty="0" err="1"/>
              <a:t>without</a:t>
            </a:r>
            <a:r>
              <a:rPr lang="pl-PL" sz="2400" dirty="0"/>
              <a:t> </a:t>
            </a:r>
            <a:r>
              <a:rPr lang="pl-PL" sz="2400" dirty="0" err="1"/>
              <a:t>any</a:t>
            </a:r>
            <a:r>
              <a:rPr lang="pl-PL" sz="2400" dirty="0"/>
              <a:t> </a:t>
            </a:r>
            <a:r>
              <a:rPr lang="pl-PL" sz="2400" dirty="0" err="1"/>
              <a:t>political</a:t>
            </a:r>
            <a:r>
              <a:rPr lang="pl-PL" sz="2400" dirty="0"/>
              <a:t>, </a:t>
            </a:r>
            <a:r>
              <a:rPr lang="pl-PL" sz="2400" dirty="0" err="1"/>
              <a:t>economic</a:t>
            </a:r>
            <a:r>
              <a:rPr lang="pl-PL" sz="2400" dirty="0"/>
              <a:t> and </a:t>
            </a:r>
            <a:r>
              <a:rPr lang="pl-PL" sz="2400" dirty="0" err="1"/>
              <a:t>religious</a:t>
            </a:r>
            <a:r>
              <a:rPr lang="pl-PL" sz="2400" dirty="0"/>
              <a:t> </a:t>
            </a:r>
            <a:r>
              <a:rPr lang="pl-PL" sz="2400" dirty="0" err="1"/>
              <a:t>influences</a:t>
            </a:r>
            <a:r>
              <a:rPr lang="pl-PL" sz="2400" dirty="0"/>
              <a:t>.</a:t>
            </a:r>
            <a:endParaRPr lang="pl-PL" sz="23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3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pl-PL" sz="2800" dirty="0" err="1"/>
              <a:t>Medecins</a:t>
            </a:r>
            <a:r>
              <a:rPr lang="pl-PL" sz="2800" dirty="0"/>
              <a:t> Sans </a:t>
            </a:r>
            <a:r>
              <a:rPr lang="pl-PL" sz="2800" dirty="0" err="1"/>
              <a:t>Frontieres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smtClean="0"/>
              <a:t>In </a:t>
            </a:r>
            <a:r>
              <a:rPr lang="pl-PL" sz="2800" dirty="0"/>
              <a:t>southern Nigeria, the </a:t>
            </a:r>
            <a:r>
              <a:rPr lang="pl-PL" sz="2800" dirty="0" err="1"/>
              <a:t>province</a:t>
            </a:r>
            <a:r>
              <a:rPr lang="pl-PL" sz="2800" dirty="0"/>
              <a:t> of Biafra </a:t>
            </a:r>
            <a:r>
              <a:rPr lang="pl-PL" sz="2800" dirty="0" err="1"/>
              <a:t>had</a:t>
            </a:r>
            <a:r>
              <a:rPr lang="pl-PL" sz="2800" dirty="0"/>
              <a:t> </a:t>
            </a:r>
            <a:r>
              <a:rPr lang="pl-PL" sz="2800" dirty="0" err="1"/>
              <a:t>seceded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 smtClean="0"/>
              <a:t>This</a:t>
            </a:r>
            <a:r>
              <a:rPr lang="pl-PL" sz="2800" dirty="0" smtClean="0"/>
              <a:t> </a:t>
            </a:r>
            <a:r>
              <a:rPr lang="pl-PL" sz="2800" dirty="0" err="1"/>
              <a:t>minuscule</a:t>
            </a:r>
            <a:r>
              <a:rPr lang="pl-PL" sz="2800" dirty="0"/>
              <a:t> </a:t>
            </a:r>
            <a:r>
              <a:rPr lang="pl-PL" sz="2800" dirty="0" err="1"/>
              <a:t>territory</a:t>
            </a:r>
            <a:r>
              <a:rPr lang="pl-PL" sz="2800" dirty="0"/>
              <a:t> was </a:t>
            </a:r>
            <a:r>
              <a:rPr lang="pl-PL" sz="2800" dirty="0" err="1"/>
              <a:t>surrounded</a:t>
            </a:r>
            <a:r>
              <a:rPr lang="pl-PL" sz="2800" dirty="0"/>
              <a:t> by the </a:t>
            </a:r>
            <a:r>
              <a:rPr lang="pl-PL" sz="2800" dirty="0" err="1"/>
              <a:t>Nigerian</a:t>
            </a:r>
            <a:r>
              <a:rPr lang="pl-PL" sz="2800" dirty="0"/>
              <a:t> </a:t>
            </a:r>
            <a:r>
              <a:rPr lang="pl-PL" sz="2800" dirty="0" err="1"/>
              <a:t>army</a:t>
            </a:r>
            <a:r>
              <a:rPr lang="pl-PL" sz="2800" dirty="0"/>
              <a:t> and the </a:t>
            </a:r>
            <a:r>
              <a:rPr lang="pl-PL" sz="2800" dirty="0" err="1"/>
              <a:t>Biafran</a:t>
            </a:r>
            <a:r>
              <a:rPr lang="pl-PL" sz="2800" dirty="0"/>
              <a:t>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were</a:t>
            </a:r>
            <a:r>
              <a:rPr lang="pl-PL" sz="2800" dirty="0"/>
              <a:t> </a:t>
            </a:r>
            <a:r>
              <a:rPr lang="pl-PL" sz="2800" dirty="0" err="1"/>
              <a:t>decimated</a:t>
            </a:r>
            <a:r>
              <a:rPr lang="pl-PL" sz="2800" dirty="0"/>
              <a:t> by </a:t>
            </a:r>
            <a:r>
              <a:rPr lang="pl-PL" sz="2800" dirty="0" err="1"/>
              <a:t>famine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The </a:t>
            </a:r>
            <a:r>
              <a:rPr lang="pl-PL" sz="2800" dirty="0"/>
              <a:t>French Red Cross </a:t>
            </a:r>
            <a:r>
              <a:rPr lang="pl-PL" sz="2800" dirty="0" err="1"/>
              <a:t>issued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appeal</a:t>
            </a:r>
            <a:r>
              <a:rPr lang="pl-PL" sz="2800" dirty="0"/>
              <a:t> for </a:t>
            </a:r>
            <a:r>
              <a:rPr lang="pl-PL" sz="2800" dirty="0" err="1" smtClean="0"/>
              <a:t>volunteers</a:t>
            </a:r>
            <a:endParaRPr lang="pl-PL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3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pl-PL" sz="2400" dirty="0"/>
              <a:t>A team of </a:t>
            </a:r>
            <a:r>
              <a:rPr lang="pl-PL" sz="2400" dirty="0" err="1"/>
              <a:t>six</a:t>
            </a:r>
            <a:r>
              <a:rPr lang="pl-PL" sz="2400" dirty="0"/>
              <a:t> set off on the ICRC </a:t>
            </a:r>
            <a:r>
              <a:rPr lang="pl-PL" sz="2400" dirty="0" err="1"/>
              <a:t>mission</a:t>
            </a:r>
            <a:r>
              <a:rPr lang="pl-PL" sz="2400" dirty="0"/>
              <a:t> to Biafra: </a:t>
            </a:r>
            <a:endParaRPr lang="pl-PL" sz="2400" dirty="0" smtClean="0"/>
          </a:p>
          <a:p>
            <a:r>
              <a:rPr lang="pl-PL" sz="2400" dirty="0" err="1" smtClean="0"/>
              <a:t>two</a:t>
            </a:r>
            <a:r>
              <a:rPr lang="pl-PL" sz="2400" dirty="0" smtClean="0"/>
              <a:t> </a:t>
            </a:r>
            <a:r>
              <a:rPr lang="pl-PL" sz="2400" dirty="0" err="1"/>
              <a:t>doctors</a:t>
            </a:r>
            <a:r>
              <a:rPr lang="pl-PL" sz="2400" dirty="0"/>
              <a:t>—Max Recamier and Bernard </a:t>
            </a:r>
            <a:r>
              <a:rPr lang="pl-PL" sz="2400" dirty="0" err="1" smtClean="0"/>
              <a:t>Kouchner</a:t>
            </a: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as </a:t>
            </a:r>
            <a:r>
              <a:rPr lang="pl-PL" sz="2400" dirty="0" err="1"/>
              <a:t>well</a:t>
            </a:r>
            <a:r>
              <a:rPr lang="pl-PL" sz="2400" dirty="0"/>
              <a:t> as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clinicians</a:t>
            </a:r>
            <a:r>
              <a:rPr lang="pl-PL" sz="2400" dirty="0"/>
              <a:t> </a:t>
            </a:r>
            <a:endParaRPr lang="pl-PL" sz="2400" dirty="0" smtClean="0"/>
          </a:p>
          <a:p>
            <a:r>
              <a:rPr lang="pl-PL" sz="2400" dirty="0" smtClean="0"/>
              <a:t>and </a:t>
            </a:r>
            <a:r>
              <a:rPr lang="pl-PL" sz="2400" dirty="0" err="1"/>
              <a:t>two</a:t>
            </a:r>
            <a:r>
              <a:rPr lang="pl-PL" sz="2400" dirty="0"/>
              <a:t> </a:t>
            </a:r>
            <a:r>
              <a:rPr lang="pl-PL" sz="2400" dirty="0" err="1"/>
              <a:t>nurses</a:t>
            </a:r>
            <a:r>
              <a:rPr lang="pl-PL" sz="2400" dirty="0" smtClean="0"/>
              <a:t>.</a:t>
            </a:r>
          </a:p>
          <a:p>
            <a:r>
              <a:rPr lang="pl-PL" sz="2400" dirty="0" err="1" smtClean="0"/>
              <a:t>Being</a:t>
            </a:r>
            <a:r>
              <a:rPr lang="pl-PL" sz="2400" dirty="0" smtClean="0"/>
              <a:t> </a:t>
            </a:r>
            <a:r>
              <a:rPr lang="pl-PL" sz="2400" dirty="0" err="1"/>
              <a:t>thrown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dirty="0" err="1"/>
              <a:t>such</a:t>
            </a:r>
            <a:r>
              <a:rPr lang="pl-PL" sz="2400" dirty="0"/>
              <a:t> a </a:t>
            </a:r>
            <a:r>
              <a:rPr lang="pl-PL" sz="2400" dirty="0" err="1"/>
              <a:t>bloody</a:t>
            </a:r>
            <a:r>
              <a:rPr lang="pl-PL" sz="2400" dirty="0"/>
              <a:t> </a:t>
            </a:r>
            <a:r>
              <a:rPr lang="pl-PL" sz="2400" dirty="0" err="1"/>
              <a:t>conflict</a:t>
            </a:r>
            <a:r>
              <a:rPr lang="pl-PL" sz="2400" dirty="0"/>
              <a:t> was a real </a:t>
            </a:r>
            <a:r>
              <a:rPr lang="pl-PL" sz="2400" dirty="0" err="1"/>
              <a:t>shock</a:t>
            </a:r>
            <a:r>
              <a:rPr lang="pl-PL" sz="2400" dirty="0"/>
              <a:t> for </a:t>
            </a:r>
            <a:r>
              <a:rPr lang="pl-PL" sz="2400" dirty="0" err="1"/>
              <a:t>these</a:t>
            </a:r>
            <a:r>
              <a:rPr lang="pl-PL" sz="2400" dirty="0"/>
              <a:t> </a:t>
            </a:r>
            <a:r>
              <a:rPr lang="pl-PL" sz="2400" dirty="0" err="1"/>
              <a:t>fledgling</a:t>
            </a:r>
            <a:r>
              <a:rPr lang="pl-PL" sz="2400" dirty="0"/>
              <a:t> </a:t>
            </a:r>
            <a:r>
              <a:rPr lang="pl-PL" sz="2400" dirty="0" err="1"/>
              <a:t>doctors</a:t>
            </a:r>
            <a:r>
              <a:rPr lang="pl-PL" sz="2400" dirty="0"/>
              <a:t>, </a:t>
            </a:r>
            <a:r>
              <a:rPr lang="pl-PL" sz="2400" dirty="0" err="1"/>
              <a:t>who</a:t>
            </a:r>
            <a:r>
              <a:rPr lang="pl-PL" sz="2400" dirty="0"/>
              <a:t> </a:t>
            </a:r>
            <a:r>
              <a:rPr lang="pl-PL" sz="2400" dirty="0" err="1"/>
              <a:t>found</a:t>
            </a:r>
            <a:r>
              <a:rPr lang="pl-PL" sz="2400" dirty="0"/>
              <a:t> </a:t>
            </a:r>
            <a:r>
              <a:rPr lang="pl-PL" sz="2400" dirty="0" err="1"/>
              <a:t>themselves</a:t>
            </a:r>
            <a:r>
              <a:rPr lang="pl-PL" sz="2400" dirty="0"/>
              <a:t> </a:t>
            </a:r>
            <a:r>
              <a:rPr lang="pl-PL" sz="2400" dirty="0" err="1"/>
              <a:t>having</a:t>
            </a:r>
            <a:r>
              <a:rPr lang="pl-PL" sz="2400" dirty="0"/>
              <a:t> to </a:t>
            </a:r>
            <a:r>
              <a:rPr lang="pl-PL" sz="2400" dirty="0" err="1"/>
              <a:t>provide</a:t>
            </a:r>
            <a:r>
              <a:rPr lang="pl-PL" sz="2400" dirty="0"/>
              <a:t> war </a:t>
            </a:r>
            <a:r>
              <a:rPr lang="pl-PL" sz="2400" dirty="0" err="1"/>
              <a:t>surgery</a:t>
            </a:r>
            <a:r>
              <a:rPr lang="pl-PL" sz="2400" dirty="0"/>
              <a:t> in </a:t>
            </a:r>
            <a:r>
              <a:rPr lang="pl-PL" sz="2400" dirty="0" err="1"/>
              <a:t>hospitals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were</a:t>
            </a:r>
            <a:r>
              <a:rPr lang="pl-PL" sz="2400" dirty="0"/>
              <a:t> </a:t>
            </a:r>
            <a:r>
              <a:rPr lang="pl-PL" sz="2400" dirty="0" err="1"/>
              <a:t>regularly</a:t>
            </a:r>
            <a:r>
              <a:rPr lang="pl-PL" sz="2400" dirty="0"/>
              <a:t> </a:t>
            </a:r>
            <a:r>
              <a:rPr lang="pl-PL" sz="2400" dirty="0" err="1"/>
              <a:t>targeted</a:t>
            </a:r>
            <a:r>
              <a:rPr lang="pl-PL" sz="2400" dirty="0"/>
              <a:t> by the </a:t>
            </a:r>
            <a:r>
              <a:rPr lang="pl-PL" sz="2400" dirty="0" err="1"/>
              <a:t>Nigerian</a:t>
            </a:r>
            <a:r>
              <a:rPr lang="pl-PL" sz="2400" dirty="0"/>
              <a:t> </a:t>
            </a:r>
            <a:r>
              <a:rPr lang="pl-PL" sz="2400" dirty="0" err="1"/>
              <a:t>armed</a:t>
            </a:r>
            <a:r>
              <a:rPr lang="pl-PL" sz="2400" dirty="0"/>
              <a:t> </a:t>
            </a:r>
            <a:r>
              <a:rPr lang="pl-PL" sz="2400" dirty="0" err="1" smtClean="0"/>
              <a:t>forces</a:t>
            </a:r>
            <a:endParaRPr lang="pl-PL" sz="23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0"/>
            <a:ext cx="6400800" cy="5417840"/>
          </a:xfrm>
        </p:spPr>
        <p:txBody>
          <a:bodyPr>
            <a:noAutofit/>
          </a:bodyPr>
          <a:lstStyle/>
          <a:p>
            <a:r>
              <a:rPr lang="pl-PL" sz="3200" dirty="0"/>
              <a:t>French </a:t>
            </a:r>
            <a:r>
              <a:rPr lang="pl-PL" sz="3200" dirty="0" err="1"/>
              <a:t>doctor</a:t>
            </a:r>
            <a:r>
              <a:rPr lang="pl-PL" sz="3200" dirty="0"/>
              <a:t> Bernard </a:t>
            </a:r>
            <a:r>
              <a:rPr lang="pl-PL" sz="3200" dirty="0" err="1"/>
              <a:t>Kouchner</a:t>
            </a:r>
            <a:r>
              <a:rPr lang="pl-PL" sz="3200" dirty="0"/>
              <a:t> </a:t>
            </a:r>
            <a:r>
              <a:rPr lang="pl-PL" sz="3200" dirty="0" err="1"/>
              <a:t>also</a:t>
            </a:r>
            <a:r>
              <a:rPr lang="pl-PL" sz="3200" dirty="0"/>
              <a:t> </a:t>
            </a:r>
            <a:r>
              <a:rPr lang="pl-PL" sz="3200" dirty="0" err="1"/>
              <a:t>witnessed</a:t>
            </a:r>
            <a:r>
              <a:rPr lang="pl-PL" sz="3200" dirty="0"/>
              <a:t> </a:t>
            </a:r>
            <a:r>
              <a:rPr lang="pl-PL" sz="3200" dirty="0" err="1"/>
              <a:t>events</a:t>
            </a:r>
            <a:r>
              <a:rPr lang="pl-PL" sz="3200" dirty="0"/>
              <a:t>, </a:t>
            </a:r>
            <a:r>
              <a:rPr lang="pl-PL" sz="3200" dirty="0" err="1"/>
              <a:t>particularly</a:t>
            </a:r>
            <a:r>
              <a:rPr lang="pl-PL" sz="3200" dirty="0"/>
              <a:t> the </a:t>
            </a:r>
            <a:r>
              <a:rPr lang="pl-PL" sz="3200" dirty="0" err="1"/>
              <a:t>huge</a:t>
            </a:r>
            <a:r>
              <a:rPr lang="pl-PL" sz="3200" dirty="0"/>
              <a:t> </a:t>
            </a:r>
            <a:r>
              <a:rPr lang="pl-PL" sz="3200" dirty="0" err="1"/>
              <a:t>number</a:t>
            </a:r>
            <a:r>
              <a:rPr lang="pl-PL" sz="3200" dirty="0"/>
              <a:t> of </a:t>
            </a:r>
            <a:r>
              <a:rPr lang="pl-PL" sz="3200" dirty="0" err="1"/>
              <a:t>starving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. </a:t>
            </a:r>
          </a:p>
          <a:p>
            <a:r>
              <a:rPr lang="pl-PL" sz="3200" dirty="0"/>
              <a:t>He </a:t>
            </a:r>
            <a:r>
              <a:rPr lang="pl-PL" sz="3200" dirty="0" err="1"/>
              <a:t>criticised</a:t>
            </a:r>
            <a:r>
              <a:rPr lang="pl-PL" sz="3200" dirty="0"/>
              <a:t> the Red Cross for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seemingly</a:t>
            </a:r>
            <a:r>
              <a:rPr lang="pl-PL" sz="3200" dirty="0"/>
              <a:t> </a:t>
            </a:r>
            <a:r>
              <a:rPr lang="pl-PL" sz="3200" dirty="0" err="1"/>
              <a:t>complicit</a:t>
            </a:r>
            <a:r>
              <a:rPr lang="pl-PL" sz="3200" dirty="0"/>
              <a:t> </a:t>
            </a:r>
            <a:r>
              <a:rPr lang="pl-PL" sz="3200" dirty="0" err="1"/>
              <a:t>behaviour</a:t>
            </a:r>
            <a:r>
              <a:rPr lang="pl-PL" sz="3200" dirty="0"/>
              <a:t>. </a:t>
            </a:r>
          </a:p>
          <a:p>
            <a:r>
              <a:rPr lang="pl-PL" sz="3200" dirty="0" err="1"/>
              <a:t>Doctors</a:t>
            </a:r>
            <a:r>
              <a:rPr lang="pl-PL" sz="3200" dirty="0"/>
              <a:t>, </a:t>
            </a:r>
            <a:r>
              <a:rPr lang="pl-PL" sz="3200" dirty="0" err="1"/>
              <a:t>led</a:t>
            </a:r>
            <a:r>
              <a:rPr lang="pl-PL" sz="3200" dirty="0"/>
              <a:t> by </a:t>
            </a:r>
            <a:r>
              <a:rPr lang="pl-PL" sz="3200" dirty="0" err="1"/>
              <a:t>Kouchner</a:t>
            </a:r>
            <a:r>
              <a:rPr lang="pl-PL" sz="3200" dirty="0"/>
              <a:t>, </a:t>
            </a:r>
            <a:r>
              <a:rPr lang="pl-PL" sz="3200" dirty="0" err="1"/>
              <a:t>concluded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a </a:t>
            </a:r>
            <a:r>
              <a:rPr lang="pl-PL" sz="3200" dirty="0" err="1"/>
              <a:t>new</a:t>
            </a:r>
            <a:r>
              <a:rPr lang="pl-PL" sz="3200" dirty="0"/>
              <a:t> </a:t>
            </a:r>
            <a:r>
              <a:rPr lang="pl-PL" sz="3200" dirty="0" err="1"/>
              <a:t>aid</a:t>
            </a:r>
            <a:r>
              <a:rPr lang="pl-PL" sz="3200" dirty="0"/>
              <a:t> </a:t>
            </a:r>
            <a:r>
              <a:rPr lang="pl-PL" sz="3200" dirty="0" err="1"/>
              <a:t>organisation</a:t>
            </a:r>
            <a:r>
              <a:rPr lang="pl-PL" sz="3200" dirty="0"/>
              <a:t> was </a:t>
            </a:r>
            <a:r>
              <a:rPr lang="pl-PL" sz="3200" dirty="0" err="1"/>
              <a:t>needed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would</a:t>
            </a:r>
            <a:r>
              <a:rPr lang="pl-PL" sz="3200" dirty="0"/>
              <a:t> </a:t>
            </a:r>
            <a:r>
              <a:rPr lang="pl-PL" sz="3200" dirty="0" err="1"/>
              <a:t>ignore</a:t>
            </a:r>
            <a:r>
              <a:rPr lang="pl-PL" sz="3200" dirty="0"/>
              <a:t> </a:t>
            </a:r>
            <a:r>
              <a:rPr lang="pl-PL" sz="3200" dirty="0" err="1"/>
              <a:t>political</a:t>
            </a:r>
            <a:r>
              <a:rPr lang="pl-PL" sz="3200" dirty="0"/>
              <a:t>/</a:t>
            </a:r>
            <a:r>
              <a:rPr lang="pl-PL" sz="3200" dirty="0" err="1"/>
              <a:t>religious</a:t>
            </a:r>
            <a:r>
              <a:rPr lang="pl-PL" sz="3200" dirty="0"/>
              <a:t> </a:t>
            </a:r>
            <a:r>
              <a:rPr lang="pl-PL" sz="3200" dirty="0" err="1"/>
              <a:t>boundaries</a:t>
            </a:r>
            <a:r>
              <a:rPr lang="pl-PL" sz="3200" dirty="0"/>
              <a:t> and </a:t>
            </a:r>
            <a:r>
              <a:rPr lang="pl-PL" sz="3200" dirty="0" err="1"/>
              <a:t>prioritise</a:t>
            </a:r>
            <a:r>
              <a:rPr lang="pl-PL" sz="3200" dirty="0"/>
              <a:t> the </a:t>
            </a:r>
            <a:r>
              <a:rPr lang="pl-PL" sz="3200" dirty="0" err="1"/>
              <a:t>welfare</a:t>
            </a:r>
            <a:r>
              <a:rPr lang="pl-PL" sz="3200" dirty="0"/>
              <a:t> of </a:t>
            </a:r>
            <a:r>
              <a:rPr lang="pl-PL" sz="3200" dirty="0" err="1"/>
              <a:t>victims</a:t>
            </a:r>
            <a:endParaRPr lang="en-US" sz="32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69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49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5" name="Symbol zastępczy zawartości 4" descr="imyDI5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11" r="-19111"/>
          <a:stretch/>
        </p:blipFill>
        <p:spPr>
          <a:xfrm>
            <a:off x="1143000" y="731838"/>
            <a:ext cx="6400800" cy="4785394"/>
          </a:xfrm>
        </p:spPr>
      </p:pic>
    </p:spTree>
    <p:extLst>
      <p:ext uri="{BB962C8B-B14F-4D97-AF65-F5344CB8AC3E}">
        <p14:creationId xmlns:p14="http://schemas.microsoft.com/office/powerpoint/2010/main" val="36720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41044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3600" dirty="0" smtClean="0"/>
              <a:t>The </a:t>
            </a:r>
            <a:r>
              <a:rPr lang="pl-PL" sz="3600" dirty="0"/>
              <a:t>term </a:t>
            </a:r>
            <a:r>
              <a:rPr lang="pl-PL" sz="3600" b="1" dirty="0"/>
              <a:t>NGO</a:t>
            </a:r>
            <a:r>
              <a:rPr lang="pl-PL" sz="3600" dirty="0"/>
              <a:t> </a:t>
            </a:r>
            <a:r>
              <a:rPr lang="pl-PL" sz="3600" dirty="0" err="1"/>
              <a:t>used</a:t>
            </a:r>
            <a:r>
              <a:rPr lang="pl-PL" sz="3600" dirty="0"/>
              <a:t> to </a:t>
            </a:r>
            <a:r>
              <a:rPr lang="pl-PL" sz="3600" dirty="0" err="1"/>
              <a:t>define</a:t>
            </a:r>
            <a:r>
              <a:rPr lang="pl-PL" sz="3600" dirty="0"/>
              <a:t> the </a:t>
            </a:r>
            <a:r>
              <a:rPr lang="pl-PL" sz="3600" dirty="0" err="1"/>
              <a:t>organizations</a:t>
            </a:r>
            <a:r>
              <a:rPr lang="pl-PL" sz="3600" dirty="0"/>
              <a:t> </a:t>
            </a:r>
            <a:r>
              <a:rPr lang="pl-PL" sz="3600" dirty="0" err="1"/>
              <a:t>that</a:t>
            </a:r>
            <a:r>
              <a:rPr lang="pl-PL" sz="3600" dirty="0"/>
              <a:t> </a:t>
            </a:r>
            <a:r>
              <a:rPr lang="pl-PL" sz="3600" dirty="0" err="1"/>
              <a:t>neither</a:t>
            </a:r>
            <a:r>
              <a:rPr lang="pl-PL" sz="3600" dirty="0"/>
              <a:t> </a:t>
            </a:r>
            <a:endParaRPr lang="pl-PL" sz="3600" dirty="0" smtClean="0"/>
          </a:p>
          <a:p>
            <a:pPr>
              <a:lnSpc>
                <a:spcPct val="80000"/>
              </a:lnSpc>
            </a:pPr>
            <a:r>
              <a:rPr lang="pl-PL" sz="3600" dirty="0" err="1" smtClean="0"/>
              <a:t>related</a:t>
            </a:r>
            <a:r>
              <a:rPr lang="pl-PL" sz="3600" dirty="0" smtClean="0"/>
              <a:t> </a:t>
            </a:r>
            <a:r>
              <a:rPr lang="pl-PL" sz="3600" dirty="0"/>
              <a:t>to </a:t>
            </a:r>
            <a:r>
              <a:rPr lang="pl-PL" sz="3600" dirty="0" err="1"/>
              <a:t>government</a:t>
            </a:r>
            <a:r>
              <a:rPr lang="pl-PL" sz="3600" dirty="0"/>
              <a:t> </a:t>
            </a:r>
            <a:endParaRPr lang="pl-PL" sz="3600" dirty="0" smtClean="0"/>
          </a:p>
          <a:p>
            <a:pPr>
              <a:lnSpc>
                <a:spcPct val="80000"/>
              </a:lnSpc>
            </a:pPr>
            <a:r>
              <a:rPr lang="pl-PL" sz="3600" dirty="0" smtClean="0"/>
              <a:t>nor </a:t>
            </a:r>
            <a:r>
              <a:rPr lang="pl-PL" sz="3600" dirty="0" err="1" smtClean="0"/>
              <a:t>traditional</a:t>
            </a:r>
            <a:r>
              <a:rPr lang="pl-PL" sz="3600" dirty="0" smtClean="0"/>
              <a:t> for-profit </a:t>
            </a:r>
            <a:r>
              <a:rPr lang="pl-PL" sz="3600" dirty="0" err="1" smtClean="0"/>
              <a:t>organizations</a:t>
            </a:r>
            <a:r>
              <a:rPr lang="pl-PL" sz="3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pl-PL" sz="3600" dirty="0" err="1" smtClean="0"/>
              <a:t>that</a:t>
            </a:r>
            <a:r>
              <a:rPr lang="pl-PL" sz="3600" dirty="0" smtClean="0"/>
              <a:t> </a:t>
            </a:r>
            <a:r>
              <a:rPr lang="pl-PL" sz="3600" dirty="0" err="1"/>
              <a:t>support</a:t>
            </a:r>
            <a:r>
              <a:rPr lang="pl-PL" sz="3600" dirty="0"/>
              <a:t> the </a:t>
            </a:r>
            <a:r>
              <a:rPr lang="pl-PL" sz="3600" dirty="0" err="1"/>
              <a:t>projects</a:t>
            </a:r>
            <a:r>
              <a:rPr lang="pl-PL" sz="3600" dirty="0"/>
              <a:t> of public </a:t>
            </a:r>
            <a:r>
              <a:rPr lang="pl-PL" sz="3600" dirty="0" err="1"/>
              <a:t>interests</a:t>
            </a:r>
            <a:r>
              <a:rPr lang="pl-PL" sz="3600" dirty="0"/>
              <a:t> </a:t>
            </a:r>
            <a:endParaRPr lang="pl-PL" sz="3600" dirty="0" smtClean="0"/>
          </a:p>
          <a:p>
            <a:pPr>
              <a:lnSpc>
                <a:spcPct val="80000"/>
              </a:lnSpc>
            </a:pPr>
            <a:r>
              <a:rPr lang="pl-PL" sz="3600" dirty="0" smtClean="0"/>
              <a:t> </a:t>
            </a:r>
            <a:r>
              <a:rPr lang="pl-PL" sz="3600" dirty="0"/>
              <a:t>and </a:t>
            </a:r>
            <a:r>
              <a:rPr lang="pl-PL" sz="3600" dirty="0" err="1"/>
              <a:t>improving</a:t>
            </a:r>
            <a:r>
              <a:rPr lang="pl-PL" sz="3600" dirty="0"/>
              <a:t> the </a:t>
            </a:r>
            <a:r>
              <a:rPr lang="pl-PL" sz="3600" dirty="0" err="1"/>
              <a:t>quality</a:t>
            </a:r>
            <a:r>
              <a:rPr lang="pl-PL" sz="3600" dirty="0"/>
              <a:t> of </a:t>
            </a:r>
            <a:r>
              <a:rPr lang="pl-PL" sz="3600" dirty="0" err="1"/>
              <a:t>people’s</a:t>
            </a:r>
            <a:r>
              <a:rPr lang="pl-PL" sz="3600" dirty="0"/>
              <a:t> </a:t>
            </a:r>
            <a:r>
              <a:rPr lang="pl-PL" sz="3600" dirty="0" err="1"/>
              <a:t>lives</a:t>
            </a:r>
            <a:r>
              <a:rPr lang="pl-PL" sz="3600" dirty="0"/>
              <a:t> </a:t>
            </a: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40550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Their</a:t>
            </a:r>
            <a:r>
              <a:rPr lang="pl-PL" sz="3200" dirty="0" smtClean="0"/>
              <a:t> </a:t>
            </a:r>
            <a:r>
              <a:rPr lang="pl-PL" sz="3200" dirty="0" err="1" smtClean="0"/>
              <a:t>aim</a:t>
            </a:r>
            <a:r>
              <a:rPr lang="pl-PL" sz="3200" dirty="0" smtClean="0"/>
              <a:t> was to </a:t>
            </a:r>
            <a:r>
              <a:rPr lang="pl-PL" sz="3200" dirty="0" err="1" smtClean="0"/>
              <a:t>establish</a:t>
            </a:r>
            <a:r>
              <a:rPr lang="pl-PL" sz="3200" dirty="0" smtClean="0"/>
              <a:t> </a:t>
            </a:r>
            <a:r>
              <a:rPr lang="pl-PL" sz="3200" dirty="0" err="1" smtClean="0"/>
              <a:t>an</a:t>
            </a:r>
            <a:r>
              <a:rPr lang="pl-PL" sz="3200" dirty="0" smtClean="0"/>
              <a:t> independent </a:t>
            </a:r>
            <a:r>
              <a:rPr lang="pl-PL" sz="3200" dirty="0" err="1" smtClean="0"/>
              <a:t>organisation</a:t>
            </a:r>
            <a:r>
              <a:rPr lang="pl-PL" sz="3200" dirty="0" smtClean="0"/>
              <a:t> </a:t>
            </a:r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u="sng" dirty="0" err="1" smtClean="0"/>
              <a:t>focuses</a:t>
            </a:r>
            <a:r>
              <a:rPr lang="pl-PL" sz="3200" u="sng" dirty="0" smtClean="0"/>
              <a:t> on </a:t>
            </a:r>
            <a:r>
              <a:rPr lang="pl-PL" sz="3200" u="sng" dirty="0" err="1" smtClean="0"/>
              <a:t>delivering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emergency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medicine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aid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quickly</a:t>
            </a:r>
            <a:r>
              <a:rPr lang="pl-PL" sz="3200" u="sng" dirty="0" smtClean="0"/>
              <a:t> and </a:t>
            </a:r>
            <a:r>
              <a:rPr lang="pl-PL" sz="3200" u="sng" dirty="0" err="1" smtClean="0"/>
              <a:t>effectively</a:t>
            </a:r>
            <a:r>
              <a:rPr lang="pl-PL" sz="3200" u="sng" dirty="0" smtClean="0"/>
              <a:t> </a:t>
            </a:r>
          </a:p>
          <a:p>
            <a:r>
              <a:rPr lang="pl-PL" sz="3200" u="sng" dirty="0" smtClean="0"/>
              <a:t>DWB was </a:t>
            </a:r>
            <a:r>
              <a:rPr lang="pl-PL" sz="3200" u="sng" dirty="0" err="1" smtClean="0"/>
              <a:t>created</a:t>
            </a:r>
            <a:r>
              <a:rPr lang="pl-PL" sz="3200" u="sng" dirty="0" smtClean="0"/>
              <a:t> in the </a:t>
            </a:r>
            <a:r>
              <a:rPr lang="pl-PL" sz="3200" u="sng" dirty="0" err="1" smtClean="0"/>
              <a:t>belief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that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all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people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should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have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access</a:t>
            </a:r>
            <a:r>
              <a:rPr lang="pl-PL" sz="3200" u="sng" dirty="0" smtClean="0"/>
              <a:t> to </a:t>
            </a:r>
            <a:r>
              <a:rPr lang="pl-PL" sz="3200" u="sng" dirty="0" err="1" smtClean="0"/>
              <a:t>healthcare</a:t>
            </a:r>
            <a:r>
              <a:rPr lang="pl-PL" sz="3200" u="sng" dirty="0" smtClean="0"/>
              <a:t> </a:t>
            </a:r>
            <a:r>
              <a:rPr lang="pl-PL" sz="3200" dirty="0" err="1" smtClean="0"/>
              <a:t>regardless</a:t>
            </a:r>
            <a:r>
              <a:rPr lang="pl-PL" sz="3200" dirty="0" smtClean="0"/>
              <a:t> of </a:t>
            </a:r>
            <a:r>
              <a:rPr lang="pl-PL" sz="3200" dirty="0" err="1" smtClean="0"/>
              <a:t>gender</a:t>
            </a:r>
            <a:r>
              <a:rPr lang="pl-PL" sz="3200" dirty="0" smtClean="0"/>
              <a:t>, race, </a:t>
            </a:r>
            <a:r>
              <a:rPr lang="pl-PL" sz="3200" dirty="0" err="1" smtClean="0"/>
              <a:t>religion</a:t>
            </a:r>
            <a:r>
              <a:rPr lang="pl-PL" sz="3200" dirty="0" smtClean="0"/>
              <a:t>, </a:t>
            </a:r>
            <a:r>
              <a:rPr lang="pl-PL" sz="3200" dirty="0" err="1" smtClean="0"/>
              <a:t>creed</a:t>
            </a:r>
            <a:r>
              <a:rPr lang="pl-PL" sz="3200" dirty="0" smtClean="0"/>
              <a:t> </a:t>
            </a:r>
            <a:r>
              <a:rPr lang="pl-PL" sz="3200" dirty="0" err="1" smtClean="0"/>
              <a:t>or</a:t>
            </a:r>
            <a:r>
              <a:rPr lang="pl-PL" sz="3200" dirty="0" smtClean="0"/>
              <a:t> </a:t>
            </a:r>
            <a:r>
              <a:rPr lang="pl-PL" sz="3200" dirty="0" err="1" smtClean="0"/>
              <a:t>political</a:t>
            </a:r>
            <a:r>
              <a:rPr lang="pl-PL" sz="3200" dirty="0" smtClean="0"/>
              <a:t> </a:t>
            </a:r>
            <a:r>
              <a:rPr lang="pl-PL" sz="3200" dirty="0" err="1" smtClean="0"/>
              <a:t>affiliation</a:t>
            </a:r>
            <a:r>
              <a:rPr lang="pl-PL" sz="3200" dirty="0" smtClean="0"/>
              <a:t>, and </a:t>
            </a:r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u="sng" dirty="0" err="1" smtClean="0"/>
              <a:t>people’s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medical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needs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outweigh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respect</a:t>
            </a:r>
            <a:r>
              <a:rPr lang="pl-PL" sz="3200" u="sng" dirty="0" smtClean="0"/>
              <a:t> for </a:t>
            </a:r>
            <a:r>
              <a:rPr lang="pl-PL" sz="3200" u="sng" dirty="0" err="1" smtClean="0"/>
              <a:t>national</a:t>
            </a:r>
            <a:r>
              <a:rPr lang="pl-PL" sz="3200" u="sng" dirty="0" smtClean="0"/>
              <a:t> </a:t>
            </a:r>
            <a:r>
              <a:rPr lang="pl-PL" sz="3200" u="sng" dirty="0" err="1" smtClean="0"/>
              <a:t>boundaries</a:t>
            </a:r>
            <a:endParaRPr lang="pl-PL" sz="32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1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620688"/>
            <a:ext cx="6400800" cy="5229200"/>
          </a:xfrm>
        </p:spPr>
        <p:txBody>
          <a:bodyPr>
            <a:noAutofit/>
          </a:bodyPr>
          <a:lstStyle/>
          <a:p>
            <a:r>
              <a:rPr lang="pl-PL" sz="3000" dirty="0" err="1"/>
              <a:t>What</a:t>
            </a:r>
            <a:r>
              <a:rPr lang="pl-PL" sz="3000" dirty="0"/>
              <a:t> </a:t>
            </a:r>
            <a:r>
              <a:rPr lang="pl-PL" sz="3000" dirty="0" err="1"/>
              <a:t>they</a:t>
            </a:r>
            <a:r>
              <a:rPr lang="pl-PL" sz="3000" dirty="0"/>
              <a:t> </a:t>
            </a:r>
            <a:r>
              <a:rPr lang="pl-PL" sz="3000" dirty="0" err="1" smtClean="0"/>
              <a:t>Provide</a:t>
            </a:r>
            <a:r>
              <a:rPr lang="pl-PL" sz="3000" dirty="0" smtClean="0"/>
              <a:t>?</a:t>
            </a:r>
          </a:p>
          <a:p>
            <a:r>
              <a:rPr lang="pl-PL" sz="3000" dirty="0"/>
              <a:t>1) </a:t>
            </a:r>
            <a:r>
              <a:rPr lang="pl-PL" sz="3000" dirty="0" err="1"/>
              <a:t>Massive</a:t>
            </a:r>
            <a:r>
              <a:rPr lang="pl-PL" sz="3000" dirty="0"/>
              <a:t> </a:t>
            </a:r>
            <a:r>
              <a:rPr lang="pl-PL" sz="3000" dirty="0" err="1"/>
              <a:t>vaccination</a:t>
            </a:r>
            <a:r>
              <a:rPr lang="pl-PL" sz="3000" dirty="0"/>
              <a:t> </a:t>
            </a:r>
            <a:r>
              <a:rPr lang="pl-PL" sz="3000" dirty="0" err="1" smtClean="0"/>
              <a:t>campaigns</a:t>
            </a:r>
            <a:r>
              <a:rPr lang="pl-PL" sz="3000" dirty="0"/>
              <a:t> </a:t>
            </a:r>
            <a:r>
              <a:rPr lang="pl-PL" sz="3000" dirty="0" smtClean="0"/>
              <a:t>- </a:t>
            </a:r>
            <a:r>
              <a:rPr lang="pl-PL" sz="3000" dirty="0" err="1" smtClean="0"/>
              <a:t>epidemics</a:t>
            </a:r>
            <a:r>
              <a:rPr lang="pl-PL" sz="3000" dirty="0" smtClean="0"/>
              <a:t> </a:t>
            </a:r>
            <a:r>
              <a:rPr lang="pl-PL" sz="3000" dirty="0" err="1"/>
              <a:t>often</a:t>
            </a:r>
            <a:r>
              <a:rPr lang="pl-PL" sz="3000" dirty="0"/>
              <a:t> </a:t>
            </a:r>
            <a:r>
              <a:rPr lang="pl-PL" sz="3000" dirty="0" err="1"/>
              <a:t>develop</a:t>
            </a:r>
            <a:r>
              <a:rPr lang="pl-PL" sz="3000" dirty="0"/>
              <a:t> in </a:t>
            </a:r>
            <a:r>
              <a:rPr lang="pl-PL" sz="3000" dirty="0" err="1"/>
              <a:t>acute</a:t>
            </a:r>
            <a:r>
              <a:rPr lang="pl-PL" sz="3000" dirty="0"/>
              <a:t> </a:t>
            </a:r>
            <a:r>
              <a:rPr lang="pl-PL" sz="3000" dirty="0" err="1"/>
              <a:t>emergency</a:t>
            </a:r>
            <a:r>
              <a:rPr lang="pl-PL" sz="3000" dirty="0"/>
              <a:t> </a:t>
            </a:r>
            <a:r>
              <a:rPr lang="pl-PL" sz="3000" dirty="0" err="1"/>
              <a:t>situations</a:t>
            </a:r>
            <a:r>
              <a:rPr lang="pl-PL" sz="3000" dirty="0"/>
              <a:t>, </a:t>
            </a:r>
            <a:endParaRPr lang="pl-PL" sz="3000" dirty="0" smtClean="0"/>
          </a:p>
          <a:p>
            <a:r>
              <a:rPr lang="pl-PL" sz="3000" dirty="0" err="1" smtClean="0"/>
              <a:t>where</a:t>
            </a:r>
            <a:r>
              <a:rPr lang="pl-PL" sz="3000" dirty="0" smtClean="0"/>
              <a:t> </a:t>
            </a:r>
            <a:r>
              <a:rPr lang="pl-PL" sz="3000" dirty="0"/>
              <a:t>a </a:t>
            </a:r>
            <a:r>
              <a:rPr lang="pl-PL" sz="3000" dirty="0" err="1"/>
              <a:t>large</a:t>
            </a:r>
            <a:r>
              <a:rPr lang="pl-PL" sz="3000" dirty="0"/>
              <a:t> </a:t>
            </a:r>
            <a:r>
              <a:rPr lang="pl-PL" sz="3000" dirty="0" err="1"/>
              <a:t>number</a:t>
            </a:r>
            <a:r>
              <a:rPr lang="pl-PL" sz="3000" dirty="0"/>
              <a:t> of </a:t>
            </a:r>
            <a:r>
              <a:rPr lang="pl-PL" sz="3000" dirty="0" err="1"/>
              <a:t>weakened</a:t>
            </a:r>
            <a:r>
              <a:rPr lang="pl-PL" sz="3000" dirty="0"/>
              <a:t> </a:t>
            </a:r>
            <a:r>
              <a:rPr lang="pl-PL" sz="3000" dirty="0" err="1"/>
              <a:t>people</a:t>
            </a:r>
            <a:r>
              <a:rPr lang="pl-PL" sz="3000" dirty="0"/>
              <a:t> </a:t>
            </a:r>
            <a:r>
              <a:rPr lang="pl-PL" sz="3000" u="sng" dirty="0"/>
              <a:t>live in </a:t>
            </a:r>
            <a:r>
              <a:rPr lang="pl-PL" sz="3000" u="sng" dirty="0" err="1"/>
              <a:t>close</a:t>
            </a:r>
            <a:r>
              <a:rPr lang="pl-PL" sz="3000" u="sng" dirty="0"/>
              <a:t> </a:t>
            </a:r>
            <a:r>
              <a:rPr lang="pl-PL" sz="3000" u="sng" dirty="0" err="1"/>
              <a:t>proximity</a:t>
            </a:r>
            <a:r>
              <a:rPr lang="pl-PL" sz="3000" u="sng" dirty="0"/>
              <a:t> to </a:t>
            </a:r>
            <a:r>
              <a:rPr lang="pl-PL" sz="3000" u="sng" dirty="0" err="1"/>
              <a:t>each</a:t>
            </a:r>
            <a:r>
              <a:rPr lang="pl-PL" sz="3000" u="sng" dirty="0"/>
              <a:t> </a:t>
            </a:r>
            <a:r>
              <a:rPr lang="pl-PL" sz="3000" u="sng" dirty="0" err="1"/>
              <a:t>other</a:t>
            </a:r>
            <a:r>
              <a:rPr lang="pl-PL" sz="3000" u="sng" dirty="0"/>
              <a:t> and in </a:t>
            </a:r>
            <a:r>
              <a:rPr lang="pl-PL" sz="3000" u="sng" dirty="0" err="1"/>
              <a:t>poor</a:t>
            </a:r>
            <a:r>
              <a:rPr lang="pl-PL" sz="3000" u="sng" dirty="0"/>
              <a:t> </a:t>
            </a:r>
            <a:r>
              <a:rPr lang="pl-PL" sz="3000" u="sng" dirty="0" err="1"/>
              <a:t>sanitary</a:t>
            </a:r>
            <a:r>
              <a:rPr lang="pl-PL" sz="3000" u="sng" dirty="0"/>
              <a:t> </a:t>
            </a:r>
            <a:r>
              <a:rPr lang="pl-PL" sz="3000" u="sng" dirty="0" err="1"/>
              <a:t>conditions</a:t>
            </a:r>
            <a:r>
              <a:rPr lang="pl-PL" sz="3000" u="sng" dirty="0"/>
              <a:t>, </a:t>
            </a:r>
            <a:endParaRPr lang="pl-PL" sz="3000" u="sng" dirty="0" smtClean="0"/>
          </a:p>
          <a:p>
            <a:r>
              <a:rPr lang="pl-PL" sz="3000" u="sng" dirty="0" err="1" smtClean="0"/>
              <a:t>massive</a:t>
            </a:r>
            <a:r>
              <a:rPr lang="pl-PL" sz="3000" u="sng" dirty="0" smtClean="0"/>
              <a:t> </a:t>
            </a:r>
            <a:r>
              <a:rPr lang="pl-PL" sz="3000" u="sng" dirty="0" err="1"/>
              <a:t>vaccination</a:t>
            </a:r>
            <a:r>
              <a:rPr lang="pl-PL" sz="3000" u="sng" dirty="0"/>
              <a:t> </a:t>
            </a:r>
            <a:r>
              <a:rPr lang="pl-PL" sz="3000" u="sng" dirty="0" err="1"/>
              <a:t>campaigns</a:t>
            </a:r>
            <a:r>
              <a:rPr lang="pl-PL" sz="3000" u="sng" dirty="0"/>
              <a:t> </a:t>
            </a:r>
            <a:r>
              <a:rPr lang="pl-PL" sz="3000" u="sng" dirty="0" err="1"/>
              <a:t>are</a:t>
            </a:r>
            <a:r>
              <a:rPr lang="pl-PL" sz="3000" u="sng" dirty="0"/>
              <a:t> </a:t>
            </a:r>
            <a:r>
              <a:rPr lang="pl-PL" sz="3000" u="sng" dirty="0" err="1"/>
              <a:t>launched</a:t>
            </a:r>
            <a:r>
              <a:rPr lang="pl-PL" sz="3000" u="sng" dirty="0"/>
              <a:t> to </a:t>
            </a:r>
            <a:r>
              <a:rPr lang="pl-PL" sz="3000" u="sng" dirty="0" err="1"/>
              <a:t>help</a:t>
            </a:r>
            <a:r>
              <a:rPr lang="pl-PL" sz="3000" u="sng" dirty="0"/>
              <a:t> </a:t>
            </a:r>
            <a:r>
              <a:rPr lang="pl-PL" sz="3000" u="sng" dirty="0" err="1"/>
              <a:t>prevent</a:t>
            </a:r>
            <a:r>
              <a:rPr lang="pl-PL" sz="3000" u="sng" dirty="0"/>
              <a:t> the </a:t>
            </a:r>
            <a:r>
              <a:rPr lang="pl-PL" sz="3000" u="sng" dirty="0" err="1"/>
              <a:t>spread</a:t>
            </a:r>
            <a:r>
              <a:rPr lang="pl-PL" sz="3000" u="sng" dirty="0"/>
              <a:t> of </a:t>
            </a:r>
            <a:r>
              <a:rPr lang="pl-PL" sz="3000" u="sng" dirty="0" err="1"/>
              <a:t>diseases</a:t>
            </a:r>
            <a:r>
              <a:rPr lang="pl-PL" sz="3000" u="sng" dirty="0"/>
              <a:t> </a:t>
            </a:r>
            <a:r>
              <a:rPr lang="pl-PL" sz="3000" u="sng" dirty="0" err="1"/>
              <a:t>like</a:t>
            </a:r>
            <a:r>
              <a:rPr lang="pl-PL" sz="3000" u="sng" dirty="0"/>
              <a:t> </a:t>
            </a:r>
            <a:r>
              <a:rPr lang="pl-PL" sz="3000" u="sng" dirty="0" err="1"/>
              <a:t>Yellow</a:t>
            </a:r>
            <a:r>
              <a:rPr lang="pl-PL" sz="3000" u="sng" dirty="0"/>
              <a:t> </a:t>
            </a:r>
            <a:r>
              <a:rPr lang="pl-PL" sz="3000" u="sng" dirty="0" err="1" smtClean="0"/>
              <a:t>fever</a:t>
            </a:r>
            <a:r>
              <a:rPr lang="pl-PL" sz="3000" u="sng" dirty="0" smtClean="0"/>
              <a:t> </a:t>
            </a:r>
            <a:r>
              <a:rPr lang="pl-PL" sz="3000" u="sng" dirty="0" err="1" smtClean="0"/>
              <a:t>or</a:t>
            </a:r>
            <a:r>
              <a:rPr lang="pl-PL" sz="3000" u="sng" dirty="0" smtClean="0"/>
              <a:t> cholera</a:t>
            </a:r>
            <a:endParaRPr lang="pl-PL" sz="30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2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 smtClean="0"/>
              <a:t>2)</a:t>
            </a:r>
            <a:r>
              <a:rPr lang="pl-PL" sz="2800" b="1" dirty="0"/>
              <a:t> </a:t>
            </a:r>
            <a:r>
              <a:rPr lang="pl-PL" sz="2800" dirty="0"/>
              <a:t>Training and </a:t>
            </a:r>
            <a:r>
              <a:rPr lang="pl-PL" sz="2800" dirty="0" err="1"/>
              <a:t>supervision</a:t>
            </a:r>
            <a:r>
              <a:rPr lang="pl-PL" sz="2800" dirty="0"/>
              <a:t> of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err="1"/>
              <a:t>personnel</a:t>
            </a:r>
            <a:r>
              <a:rPr lang="pl-PL" sz="2800" dirty="0"/>
              <a:t> </a:t>
            </a:r>
            <a:r>
              <a:rPr lang="mr-IN" sz="2800" dirty="0" smtClean="0"/>
              <a:t>–</a:t>
            </a:r>
            <a:r>
              <a:rPr lang="pl-PL" sz="2800" dirty="0" smtClean="0"/>
              <a:t> </a:t>
            </a:r>
          </a:p>
          <a:p>
            <a:r>
              <a:rPr lang="pl-PL" sz="2800" dirty="0" err="1" smtClean="0"/>
              <a:t>Sometimes</a:t>
            </a:r>
            <a:r>
              <a:rPr lang="pl-PL" sz="2800" dirty="0"/>
              <a:t>, </a:t>
            </a:r>
            <a:r>
              <a:rPr lang="pl-PL" sz="2800" dirty="0" err="1"/>
              <a:t>well-trained</a:t>
            </a:r>
            <a:r>
              <a:rPr lang="pl-PL" sz="2800" dirty="0"/>
              <a:t> </a:t>
            </a:r>
            <a:r>
              <a:rPr lang="pl-PL" sz="2800" dirty="0" err="1"/>
              <a:t>doctors</a:t>
            </a:r>
            <a:r>
              <a:rPr lang="pl-PL" sz="2800" dirty="0"/>
              <a:t> and </a:t>
            </a:r>
            <a:r>
              <a:rPr lang="pl-PL" sz="2800" dirty="0" err="1"/>
              <a:t>nurses</a:t>
            </a:r>
            <a:r>
              <a:rPr lang="pl-PL" sz="2800" dirty="0"/>
              <a:t> </a:t>
            </a:r>
            <a:r>
              <a:rPr lang="pl-PL" sz="2800" dirty="0" err="1"/>
              <a:t>flee</a:t>
            </a:r>
            <a:r>
              <a:rPr lang="pl-PL" sz="2800" dirty="0"/>
              <a:t> </a:t>
            </a:r>
            <a:r>
              <a:rPr lang="pl-PL" sz="2800" dirty="0" smtClean="0"/>
              <a:t>(</a:t>
            </a:r>
            <a:r>
              <a:rPr lang="pl-PL" sz="2800" dirty="0" err="1" smtClean="0"/>
              <a:t>escape</a:t>
            </a:r>
            <a:r>
              <a:rPr lang="pl-PL" sz="2800" dirty="0" smtClean="0"/>
              <a:t>) the </a:t>
            </a:r>
            <a:r>
              <a:rPr lang="pl-PL" sz="2800" dirty="0" err="1"/>
              <a:t>crisis</a:t>
            </a:r>
            <a:r>
              <a:rPr lang="pl-PL" sz="2800" dirty="0"/>
              <a:t> </a:t>
            </a:r>
            <a:r>
              <a:rPr lang="pl-PL" sz="2800" dirty="0" err="1"/>
              <a:t>area</a:t>
            </a:r>
            <a:r>
              <a:rPr lang="pl-PL" sz="2800" dirty="0"/>
              <a:t> and </a:t>
            </a:r>
            <a:r>
              <a:rPr lang="pl-PL" sz="2800" dirty="0" err="1"/>
              <a:t>those</a:t>
            </a:r>
            <a:r>
              <a:rPr lang="pl-PL" sz="2800" dirty="0"/>
              <a:t> </a:t>
            </a:r>
            <a:r>
              <a:rPr lang="pl-PL" sz="2800" dirty="0" err="1"/>
              <a:t>left</a:t>
            </a:r>
            <a:r>
              <a:rPr lang="pl-PL" sz="2800" dirty="0"/>
              <a:t> </a:t>
            </a:r>
            <a:r>
              <a:rPr lang="pl-PL" sz="2800" dirty="0" err="1"/>
              <a:t>behind</a:t>
            </a:r>
            <a:r>
              <a:rPr lang="pl-PL" sz="2800" dirty="0"/>
              <a:t> </a:t>
            </a:r>
            <a:r>
              <a:rPr lang="pl-PL" sz="2800" dirty="0" err="1"/>
              <a:t>lack</a:t>
            </a:r>
            <a:r>
              <a:rPr lang="pl-PL" sz="2800" dirty="0"/>
              <a:t> </a:t>
            </a:r>
            <a:r>
              <a:rPr lang="pl-PL" sz="2800" dirty="0" err="1"/>
              <a:t>adequate</a:t>
            </a:r>
            <a:r>
              <a:rPr lang="pl-PL" sz="2800" dirty="0"/>
              <a:t> </a:t>
            </a:r>
            <a:r>
              <a:rPr lang="pl-PL" sz="2800" dirty="0" err="1"/>
              <a:t>training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experience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In </a:t>
            </a:r>
            <a:r>
              <a:rPr lang="pl-PL" sz="2800" dirty="0" err="1"/>
              <a:t>these</a:t>
            </a:r>
            <a:r>
              <a:rPr lang="pl-PL" sz="2800" dirty="0"/>
              <a:t> </a:t>
            </a:r>
            <a:r>
              <a:rPr lang="pl-PL" sz="2800" dirty="0" err="1"/>
              <a:t>cases</a:t>
            </a:r>
            <a:r>
              <a:rPr lang="pl-PL" sz="2800" dirty="0"/>
              <a:t>, </a:t>
            </a:r>
            <a:r>
              <a:rPr lang="pl-PL" sz="2800" dirty="0" smtClean="0"/>
              <a:t>DWB </a:t>
            </a:r>
            <a:r>
              <a:rPr lang="pl-PL" sz="2800" dirty="0" err="1" smtClean="0"/>
              <a:t>provides</a:t>
            </a:r>
            <a:r>
              <a:rPr lang="pl-PL" sz="2800" dirty="0" smtClean="0"/>
              <a:t> </a:t>
            </a:r>
            <a:r>
              <a:rPr lang="pl-PL" sz="2800" dirty="0" err="1"/>
              <a:t>additional</a:t>
            </a:r>
            <a:r>
              <a:rPr lang="pl-PL" sz="2800" dirty="0"/>
              <a:t> </a:t>
            </a:r>
            <a:r>
              <a:rPr lang="pl-PL" sz="2800" dirty="0" err="1"/>
              <a:t>training</a:t>
            </a:r>
            <a:r>
              <a:rPr lang="pl-PL" sz="2800" dirty="0"/>
              <a:t> and </a:t>
            </a:r>
            <a:r>
              <a:rPr lang="pl-PL" sz="2800" dirty="0" err="1"/>
              <a:t>supervision</a:t>
            </a:r>
            <a:r>
              <a:rPr lang="pl-PL" sz="2800" dirty="0"/>
              <a:t> on </a:t>
            </a:r>
            <a:r>
              <a:rPr lang="pl-PL" sz="2800" dirty="0" err="1"/>
              <a:t>subjects</a:t>
            </a:r>
            <a:r>
              <a:rPr lang="pl-PL" sz="2800" dirty="0"/>
              <a:t> </a:t>
            </a:r>
            <a:r>
              <a:rPr lang="pl-PL" sz="2800" dirty="0" err="1"/>
              <a:t>ranging</a:t>
            </a:r>
            <a:r>
              <a:rPr lang="pl-PL" sz="2800" dirty="0"/>
              <a:t> from </a:t>
            </a:r>
            <a:r>
              <a:rPr lang="pl-PL" sz="2800" dirty="0" err="1"/>
              <a:t>primary</a:t>
            </a:r>
            <a:r>
              <a:rPr lang="pl-PL" sz="2800" dirty="0"/>
              <a:t> </a:t>
            </a:r>
            <a:r>
              <a:rPr lang="pl-PL" sz="2800" dirty="0" err="1"/>
              <a:t>health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r>
              <a:rPr lang="pl-PL" sz="2800" dirty="0"/>
              <a:t> to </a:t>
            </a:r>
            <a:r>
              <a:rPr lang="pl-PL" sz="2800" dirty="0" err="1"/>
              <a:t>drug</a:t>
            </a:r>
            <a:r>
              <a:rPr lang="pl-PL" sz="2800" dirty="0"/>
              <a:t> </a:t>
            </a:r>
            <a:r>
              <a:rPr lang="pl-PL" sz="2800" dirty="0" err="1"/>
              <a:t>prescription</a:t>
            </a:r>
            <a:r>
              <a:rPr lang="pl-PL" sz="2800" dirty="0"/>
              <a:t>, </a:t>
            </a:r>
            <a:r>
              <a:rPr lang="pl-PL" sz="2800" dirty="0" err="1"/>
              <a:t>diagnosis</a:t>
            </a:r>
            <a:r>
              <a:rPr lang="pl-PL" sz="2800" dirty="0"/>
              <a:t>, and </a:t>
            </a:r>
            <a:r>
              <a:rPr lang="pl-PL" sz="2800" dirty="0" err="1"/>
              <a:t>psycho-social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 smtClean="0"/>
              <a:t>3)</a:t>
            </a:r>
            <a:r>
              <a:rPr lang="pl-PL" sz="2800" b="1" dirty="0" smtClean="0"/>
              <a:t> </a:t>
            </a:r>
            <a:r>
              <a:rPr lang="pl-PL" sz="2800" dirty="0" err="1"/>
              <a:t>Water</a:t>
            </a:r>
            <a:r>
              <a:rPr lang="pl-PL" sz="2800" dirty="0"/>
              <a:t> and </a:t>
            </a:r>
            <a:r>
              <a:rPr lang="pl-PL" sz="2800" dirty="0" err="1"/>
              <a:t>sanitation</a:t>
            </a:r>
            <a:r>
              <a:rPr lang="pl-PL" sz="2800" dirty="0"/>
              <a:t> </a:t>
            </a:r>
            <a:r>
              <a:rPr lang="pl-PL" sz="2800" dirty="0" err="1" smtClean="0"/>
              <a:t>improvement</a:t>
            </a:r>
            <a:r>
              <a:rPr lang="pl-PL" sz="2800" dirty="0"/>
              <a:t> - </a:t>
            </a:r>
            <a:r>
              <a:rPr lang="pl-PL" sz="2800" dirty="0" smtClean="0"/>
              <a:t>DWB </a:t>
            </a:r>
            <a:r>
              <a:rPr lang="pl-PL" sz="2800" dirty="0" err="1"/>
              <a:t>employs</a:t>
            </a:r>
            <a:r>
              <a:rPr lang="pl-PL" sz="2800" dirty="0"/>
              <a:t> </a:t>
            </a:r>
            <a:r>
              <a:rPr lang="pl-PL" sz="2800" dirty="0" err="1"/>
              <a:t>specialists</a:t>
            </a:r>
            <a:r>
              <a:rPr lang="pl-PL" sz="2800" dirty="0"/>
              <a:t> </a:t>
            </a:r>
            <a:r>
              <a:rPr lang="pl-PL" sz="2800" dirty="0" err="1"/>
              <a:t>construct</a:t>
            </a:r>
            <a:r>
              <a:rPr lang="pl-PL" sz="2800" dirty="0"/>
              <a:t> </a:t>
            </a:r>
            <a:r>
              <a:rPr lang="pl-PL" sz="2800" dirty="0" err="1"/>
              <a:t>sanitary</a:t>
            </a:r>
            <a:r>
              <a:rPr lang="pl-PL" sz="2800" dirty="0"/>
              <a:t> </a:t>
            </a:r>
            <a:r>
              <a:rPr lang="pl-PL" sz="2800" dirty="0" err="1"/>
              <a:t>facilities</a:t>
            </a:r>
            <a:r>
              <a:rPr lang="pl-PL" sz="2800" dirty="0"/>
              <a:t> </a:t>
            </a:r>
            <a:r>
              <a:rPr lang="pl-PL" sz="2800" dirty="0" err="1"/>
              <a:t>using</a:t>
            </a:r>
            <a:r>
              <a:rPr lang="pl-PL" sz="2800" dirty="0"/>
              <a:t> </a:t>
            </a:r>
            <a:r>
              <a:rPr lang="pl-PL" sz="2800" dirty="0" err="1"/>
              <a:t>water</a:t>
            </a:r>
            <a:r>
              <a:rPr lang="pl-PL" sz="2800" dirty="0"/>
              <a:t> </a:t>
            </a:r>
            <a:r>
              <a:rPr lang="pl-PL" sz="2800" dirty="0" err="1" smtClean="0"/>
              <a:t>sources</a:t>
            </a:r>
            <a:endParaRPr lang="pl-PL" sz="2800" dirty="0" smtClean="0"/>
          </a:p>
          <a:p>
            <a:r>
              <a:rPr lang="pl-PL" sz="2800" dirty="0" smtClean="0"/>
              <a:t>4) </a:t>
            </a:r>
            <a:r>
              <a:rPr lang="pl-PL" sz="2800" dirty="0"/>
              <a:t>Data </a:t>
            </a:r>
            <a:r>
              <a:rPr lang="pl-PL" sz="2800" dirty="0" err="1"/>
              <a:t>collection</a:t>
            </a:r>
            <a:r>
              <a:rPr lang="pl-PL" sz="2800" dirty="0"/>
              <a:t> - To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track</a:t>
            </a:r>
            <a:r>
              <a:rPr lang="pl-PL" sz="2800" dirty="0"/>
              <a:t> of the </a:t>
            </a:r>
            <a:r>
              <a:rPr lang="pl-PL" sz="2800" dirty="0" err="1"/>
              <a:t>health</a:t>
            </a:r>
            <a:r>
              <a:rPr lang="pl-PL" sz="2800" dirty="0"/>
              <a:t> of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living</a:t>
            </a:r>
            <a:r>
              <a:rPr lang="pl-PL" sz="2800" dirty="0"/>
              <a:t> in a </a:t>
            </a:r>
            <a:r>
              <a:rPr lang="pl-PL" sz="2800" dirty="0" err="1"/>
              <a:t>crisis</a:t>
            </a:r>
            <a:r>
              <a:rPr lang="pl-PL" sz="2800" dirty="0"/>
              <a:t> </a:t>
            </a:r>
            <a:r>
              <a:rPr lang="pl-PL" sz="2800" dirty="0" err="1"/>
              <a:t>area</a:t>
            </a:r>
            <a:r>
              <a:rPr lang="pl-PL" sz="2800" dirty="0"/>
              <a:t>,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important</a:t>
            </a:r>
            <a:r>
              <a:rPr lang="pl-PL" sz="2800" dirty="0"/>
              <a:t> to register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smtClean="0"/>
              <a:t>data</a:t>
            </a:r>
            <a:endParaRPr lang="pl-PL" sz="2800" dirty="0"/>
          </a:p>
          <a:p>
            <a:r>
              <a:rPr lang="pl-PL" sz="2800" dirty="0" err="1" smtClean="0"/>
              <a:t>These</a:t>
            </a:r>
            <a:r>
              <a:rPr lang="pl-PL" sz="2800" dirty="0" smtClean="0"/>
              <a:t> </a:t>
            </a:r>
            <a:r>
              <a:rPr lang="pl-PL" sz="2800" dirty="0"/>
              <a:t>data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generally</a:t>
            </a:r>
            <a:r>
              <a:rPr lang="pl-PL" sz="2800" dirty="0"/>
              <a:t> </a:t>
            </a:r>
            <a:r>
              <a:rPr lang="pl-PL" sz="2800" dirty="0" err="1"/>
              <a:t>registered</a:t>
            </a:r>
            <a:r>
              <a:rPr lang="pl-PL" sz="2800" dirty="0"/>
              <a:t>, in order to </a:t>
            </a:r>
            <a:r>
              <a:rPr lang="pl-PL" sz="2800" dirty="0" err="1"/>
              <a:t>help</a:t>
            </a:r>
            <a:r>
              <a:rPr lang="pl-PL" sz="2800" dirty="0"/>
              <a:t> </a:t>
            </a:r>
            <a:r>
              <a:rPr lang="pl-PL" sz="2800" dirty="0" err="1"/>
              <a:t>determine</a:t>
            </a:r>
            <a:r>
              <a:rPr lang="pl-PL" sz="2800" dirty="0"/>
              <a:t>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err="1"/>
              <a:t>facts</a:t>
            </a:r>
            <a:endParaRPr lang="pl-PL" sz="2800" dirty="0" smtClean="0"/>
          </a:p>
          <a:p>
            <a:endParaRPr lang="pl-PL" sz="2800" dirty="0" smtClean="0"/>
          </a:p>
          <a:p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4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 smtClean="0"/>
              <a:t>5) </a:t>
            </a:r>
            <a:r>
              <a:rPr lang="pl-PL" sz="2800" dirty="0" err="1"/>
              <a:t>Feeding</a:t>
            </a:r>
            <a:r>
              <a:rPr lang="pl-PL" sz="2800" dirty="0"/>
              <a:t> </a:t>
            </a:r>
            <a:r>
              <a:rPr lang="mr-IN" sz="2800" dirty="0" smtClean="0"/>
              <a:t>–</a:t>
            </a:r>
            <a:r>
              <a:rPr lang="pl-PL" sz="2800" dirty="0" smtClean="0"/>
              <a:t> </a:t>
            </a:r>
            <a:r>
              <a:rPr lang="pl-PL" sz="2800" u="sng" dirty="0" smtClean="0"/>
              <a:t>DWB </a:t>
            </a:r>
            <a:r>
              <a:rPr lang="pl-PL" sz="2800" u="sng" dirty="0" err="1" smtClean="0"/>
              <a:t>regularly</a:t>
            </a:r>
            <a:r>
              <a:rPr lang="pl-PL" sz="2800" u="sng" dirty="0" smtClean="0"/>
              <a:t> </a:t>
            </a:r>
            <a:r>
              <a:rPr lang="pl-PL" sz="2800" u="sng" dirty="0" err="1"/>
              <a:t>monitors</a:t>
            </a:r>
            <a:r>
              <a:rPr lang="pl-PL" sz="2800" u="sng" dirty="0"/>
              <a:t> the food </a:t>
            </a:r>
            <a:r>
              <a:rPr lang="pl-PL" sz="2800" u="sng" dirty="0" err="1"/>
              <a:t>situation</a:t>
            </a:r>
            <a:r>
              <a:rPr lang="pl-PL" sz="2800" u="sng" dirty="0"/>
              <a:t> in the </a:t>
            </a:r>
            <a:r>
              <a:rPr lang="pl-PL" sz="2800" u="sng" dirty="0" err="1"/>
              <a:t>areas</a:t>
            </a:r>
            <a:r>
              <a:rPr lang="pl-PL" sz="2800" u="sng" dirty="0"/>
              <a:t> </a:t>
            </a:r>
            <a:r>
              <a:rPr lang="pl-PL" sz="2800" u="sng" dirty="0" err="1"/>
              <a:t>where</a:t>
            </a:r>
            <a:r>
              <a:rPr lang="pl-PL" sz="2800" u="sng" dirty="0"/>
              <a:t> </a:t>
            </a:r>
            <a:r>
              <a:rPr lang="pl-PL" sz="2800" u="sng" dirty="0" err="1"/>
              <a:t>it</a:t>
            </a:r>
            <a:r>
              <a:rPr lang="pl-PL" sz="2800" u="sng" dirty="0"/>
              <a:t> </a:t>
            </a:r>
            <a:r>
              <a:rPr lang="pl-PL" sz="2800" u="sng" dirty="0" err="1"/>
              <a:t>works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 smtClean="0"/>
              <a:t>Seriously</a:t>
            </a:r>
            <a:r>
              <a:rPr lang="pl-PL" sz="2800" dirty="0" smtClean="0"/>
              <a:t> </a:t>
            </a:r>
            <a:r>
              <a:rPr lang="pl-PL" sz="2800" dirty="0" err="1"/>
              <a:t>malnourished</a:t>
            </a:r>
            <a:r>
              <a:rPr lang="pl-PL" sz="2800" dirty="0"/>
              <a:t> </a:t>
            </a:r>
            <a:r>
              <a:rPr lang="pl-PL" sz="2800" dirty="0" err="1"/>
              <a:t>children</a:t>
            </a:r>
            <a:r>
              <a:rPr lang="pl-PL" sz="2800" dirty="0"/>
              <a:t> </a:t>
            </a:r>
            <a:r>
              <a:rPr lang="pl-PL" sz="2800" dirty="0" err="1"/>
              <a:t>must</a:t>
            </a:r>
            <a:r>
              <a:rPr lang="pl-PL" sz="2800" dirty="0"/>
              <a:t> be </a:t>
            </a:r>
            <a:r>
              <a:rPr lang="pl-PL" sz="2800" dirty="0" err="1"/>
              <a:t>administered</a:t>
            </a:r>
            <a:r>
              <a:rPr lang="pl-PL" sz="2800" dirty="0"/>
              <a:t> food </a:t>
            </a:r>
            <a:r>
              <a:rPr lang="pl-PL" sz="2800" dirty="0" err="1"/>
              <a:t>under</a:t>
            </a:r>
            <a:r>
              <a:rPr lang="pl-PL" sz="2800" dirty="0"/>
              <a:t>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err="1"/>
              <a:t>supervision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For </a:t>
            </a:r>
            <a:r>
              <a:rPr lang="pl-PL" sz="2800" dirty="0" err="1"/>
              <a:t>this</a:t>
            </a:r>
            <a:r>
              <a:rPr lang="pl-PL" sz="2800" dirty="0"/>
              <a:t> </a:t>
            </a:r>
            <a:r>
              <a:rPr lang="pl-PL" sz="2800" dirty="0" err="1"/>
              <a:t>purpose</a:t>
            </a:r>
            <a:r>
              <a:rPr lang="pl-PL" sz="2800" dirty="0"/>
              <a:t>, </a:t>
            </a:r>
            <a:r>
              <a:rPr lang="pl-PL" sz="2800" dirty="0" smtClean="0"/>
              <a:t>DWB </a:t>
            </a:r>
            <a:r>
              <a:rPr lang="pl-PL" sz="2800" dirty="0" err="1" smtClean="0"/>
              <a:t>sets</a:t>
            </a:r>
            <a:r>
              <a:rPr lang="pl-PL" sz="2800" dirty="0" smtClean="0"/>
              <a:t> </a:t>
            </a:r>
            <a:r>
              <a:rPr lang="pl-PL" sz="2800" dirty="0" err="1"/>
              <a:t>up</a:t>
            </a:r>
            <a:r>
              <a:rPr lang="pl-PL" sz="2800" dirty="0"/>
              <a:t> </a:t>
            </a:r>
            <a:r>
              <a:rPr lang="pl-PL" sz="2800" dirty="0" err="1"/>
              <a:t>therapeutic</a:t>
            </a:r>
            <a:r>
              <a:rPr lang="pl-PL" sz="2800" dirty="0"/>
              <a:t> </a:t>
            </a:r>
            <a:r>
              <a:rPr lang="pl-PL" sz="2800" dirty="0" err="1"/>
              <a:t>feeding</a:t>
            </a:r>
            <a:r>
              <a:rPr lang="pl-PL" sz="2800" dirty="0"/>
              <a:t> </a:t>
            </a:r>
            <a:r>
              <a:rPr lang="pl-PL" sz="2800" dirty="0" err="1"/>
              <a:t>centers</a:t>
            </a:r>
            <a:r>
              <a:rPr lang="pl-PL" sz="2800" dirty="0"/>
              <a:t> (</a:t>
            </a:r>
            <a:r>
              <a:rPr lang="pl-PL" sz="2800" dirty="0" err="1"/>
              <a:t>TFCs</a:t>
            </a:r>
            <a:r>
              <a:rPr lang="pl-PL" sz="2800" dirty="0"/>
              <a:t>), </a:t>
            </a:r>
            <a:r>
              <a:rPr lang="pl-PL" sz="2800" dirty="0" err="1"/>
              <a:t>where</a:t>
            </a:r>
            <a:r>
              <a:rPr lang="pl-PL" sz="2800" dirty="0"/>
              <a:t> </a:t>
            </a:r>
            <a:r>
              <a:rPr lang="pl-PL" sz="2800" dirty="0" err="1"/>
              <a:t>children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stay</a:t>
            </a:r>
            <a:r>
              <a:rPr lang="pl-PL" sz="2800" dirty="0"/>
              <a:t> with </a:t>
            </a:r>
            <a:r>
              <a:rPr lang="pl-PL" sz="2800" dirty="0" err="1"/>
              <a:t>their</a:t>
            </a:r>
            <a:r>
              <a:rPr lang="pl-PL" sz="2800" dirty="0"/>
              <a:t> </a:t>
            </a:r>
            <a:r>
              <a:rPr lang="pl-PL" sz="2800" dirty="0" err="1"/>
              <a:t>mothers</a:t>
            </a:r>
            <a:r>
              <a:rPr lang="pl-PL" sz="2800" dirty="0"/>
              <a:t> and </a:t>
            </a:r>
            <a:r>
              <a:rPr lang="pl-PL" sz="2800" dirty="0" err="1"/>
              <a:t>still</a:t>
            </a:r>
            <a:r>
              <a:rPr lang="pl-PL" sz="2800" dirty="0"/>
              <a:t> </a:t>
            </a:r>
            <a:r>
              <a:rPr lang="pl-PL" sz="2800" dirty="0" err="1"/>
              <a:t>get</a:t>
            </a:r>
            <a:r>
              <a:rPr lang="pl-PL" sz="2800" dirty="0"/>
              <a:t> the </a:t>
            </a:r>
            <a:r>
              <a:rPr lang="pl-PL" sz="2800" dirty="0" err="1"/>
              <a:t>nutrients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need</a:t>
            </a:r>
            <a:r>
              <a:rPr lang="pl-PL" sz="2800" dirty="0"/>
              <a:t>.</a:t>
            </a:r>
            <a:endParaRPr lang="pl-PL" sz="2800" dirty="0" smtClean="0"/>
          </a:p>
          <a:p>
            <a:endParaRPr lang="pl-PL" sz="2800" dirty="0" smtClean="0"/>
          </a:p>
          <a:p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37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/>
              <a:t>6</a:t>
            </a:r>
            <a:r>
              <a:rPr lang="pl-PL" sz="2800" dirty="0" smtClean="0"/>
              <a:t>)</a:t>
            </a:r>
            <a:r>
              <a:rPr lang="pl-PL" sz="2800" b="1" dirty="0"/>
              <a:t> </a:t>
            </a:r>
            <a:r>
              <a:rPr lang="pl-PL" sz="2800" dirty="0"/>
              <a:t>Distribution of </a:t>
            </a:r>
            <a:r>
              <a:rPr lang="pl-PL" sz="2800" dirty="0" err="1"/>
              <a:t>drugs</a:t>
            </a:r>
            <a:r>
              <a:rPr lang="pl-PL" sz="2800" dirty="0"/>
              <a:t> and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err="1"/>
              <a:t>supplies</a:t>
            </a:r>
            <a:r>
              <a:rPr lang="pl-PL" sz="2800" dirty="0"/>
              <a:t> - The </a:t>
            </a:r>
            <a:r>
              <a:rPr lang="pl-PL" sz="2800" dirty="0" err="1"/>
              <a:t>supply</a:t>
            </a:r>
            <a:r>
              <a:rPr lang="pl-PL" sz="2800" dirty="0"/>
              <a:t> of </a:t>
            </a:r>
            <a:r>
              <a:rPr lang="pl-PL" sz="2800" dirty="0" err="1"/>
              <a:t>drugs</a:t>
            </a:r>
            <a:r>
              <a:rPr lang="pl-PL" sz="2800" dirty="0"/>
              <a:t> and </a:t>
            </a:r>
            <a:r>
              <a:rPr lang="pl-PL" sz="2800" dirty="0" err="1"/>
              <a:t>medical</a:t>
            </a:r>
            <a:r>
              <a:rPr lang="pl-PL" sz="2800" dirty="0"/>
              <a:t> materials </a:t>
            </a:r>
            <a:r>
              <a:rPr lang="pl-PL" sz="2800" dirty="0" err="1"/>
              <a:t>can</a:t>
            </a:r>
            <a:r>
              <a:rPr lang="pl-PL" sz="2800" dirty="0"/>
              <a:t> be </a:t>
            </a:r>
            <a:r>
              <a:rPr lang="pl-PL" sz="2800" dirty="0" err="1"/>
              <a:t>cut</a:t>
            </a:r>
            <a:r>
              <a:rPr lang="pl-PL" sz="2800" dirty="0"/>
              <a:t> off by </a:t>
            </a:r>
            <a:r>
              <a:rPr lang="pl-PL" sz="2800" dirty="0" err="1"/>
              <a:t>fighting</a:t>
            </a:r>
            <a:r>
              <a:rPr lang="pl-PL" sz="2800" dirty="0"/>
              <a:t>, </a:t>
            </a:r>
            <a:r>
              <a:rPr lang="pl-PL" sz="2800" dirty="0" err="1"/>
              <a:t>dangerous</a:t>
            </a:r>
            <a:r>
              <a:rPr lang="pl-PL" sz="2800" dirty="0"/>
              <a:t> </a:t>
            </a:r>
            <a:r>
              <a:rPr lang="pl-PL" sz="2800" dirty="0" err="1"/>
              <a:t>conditions</a:t>
            </a:r>
            <a:r>
              <a:rPr lang="pl-PL" sz="2800" dirty="0"/>
              <a:t>, </a:t>
            </a:r>
            <a:r>
              <a:rPr lang="pl-PL" sz="2800" dirty="0" err="1"/>
              <a:t>road</a:t>
            </a:r>
            <a:r>
              <a:rPr lang="pl-PL" sz="2800" dirty="0"/>
              <a:t> </a:t>
            </a:r>
            <a:r>
              <a:rPr lang="pl-PL" sz="2800" dirty="0" err="1"/>
              <a:t>destruction</a:t>
            </a:r>
            <a:r>
              <a:rPr lang="pl-PL" sz="2800" dirty="0"/>
              <a:t>, </a:t>
            </a:r>
            <a:r>
              <a:rPr lang="pl-PL" sz="2800" dirty="0" err="1"/>
              <a:t>lack</a:t>
            </a:r>
            <a:r>
              <a:rPr lang="pl-PL" sz="2800" dirty="0"/>
              <a:t> of transport </a:t>
            </a:r>
            <a:r>
              <a:rPr lang="pl-PL" sz="2800" dirty="0" err="1"/>
              <a:t>vehicles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lack</a:t>
            </a:r>
            <a:r>
              <a:rPr lang="pl-PL" sz="2800" dirty="0"/>
              <a:t> of </a:t>
            </a:r>
            <a:r>
              <a:rPr lang="pl-PL" sz="2800" dirty="0" err="1"/>
              <a:t>funds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7) </a:t>
            </a:r>
            <a:r>
              <a:rPr lang="pl-PL" sz="2800" dirty="0" err="1"/>
              <a:t>Mental</a:t>
            </a:r>
            <a:r>
              <a:rPr lang="pl-PL" sz="2800" dirty="0"/>
              <a:t> </a:t>
            </a:r>
            <a:r>
              <a:rPr lang="pl-PL" sz="2800" dirty="0" err="1"/>
              <a:t>health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r>
              <a:rPr lang="pl-PL" sz="2800" dirty="0"/>
              <a:t> - The </a:t>
            </a:r>
            <a:r>
              <a:rPr lang="pl-PL" sz="2800" dirty="0" err="1"/>
              <a:t>death</a:t>
            </a:r>
            <a:r>
              <a:rPr lang="pl-PL" sz="2800" dirty="0"/>
              <a:t> of </a:t>
            </a:r>
            <a:r>
              <a:rPr lang="pl-PL" sz="2800" dirty="0" err="1"/>
              <a:t>loved</a:t>
            </a:r>
            <a:r>
              <a:rPr lang="pl-PL" sz="2800" dirty="0"/>
              <a:t> </a:t>
            </a:r>
            <a:r>
              <a:rPr lang="pl-PL" sz="2800" dirty="0" err="1"/>
              <a:t>ones</a:t>
            </a:r>
            <a:r>
              <a:rPr lang="pl-PL" sz="2800" dirty="0"/>
              <a:t>, terror, </a:t>
            </a:r>
            <a:r>
              <a:rPr lang="pl-PL" sz="2800" dirty="0" err="1"/>
              <a:t>witnessing</a:t>
            </a:r>
            <a:r>
              <a:rPr lang="pl-PL" sz="2800" dirty="0"/>
              <a:t> </a:t>
            </a:r>
            <a:r>
              <a:rPr lang="pl-PL" sz="2800" dirty="0" err="1"/>
              <a:t>massacres</a:t>
            </a:r>
            <a:r>
              <a:rPr lang="pl-PL" sz="2800" dirty="0"/>
              <a:t>, and </a:t>
            </a:r>
            <a:r>
              <a:rPr lang="pl-PL" sz="2800" dirty="0" err="1"/>
              <a:t>suffering</a:t>
            </a:r>
            <a:r>
              <a:rPr lang="pl-PL" sz="2800" dirty="0"/>
              <a:t> from </a:t>
            </a:r>
            <a:r>
              <a:rPr lang="pl-PL" sz="2800" dirty="0" err="1"/>
              <a:t>hunger</a:t>
            </a:r>
            <a:r>
              <a:rPr lang="pl-PL" sz="2800" dirty="0"/>
              <a:t>, </a:t>
            </a:r>
            <a:r>
              <a:rPr lang="pl-PL" sz="2800" dirty="0" err="1"/>
              <a:t>thirst</a:t>
            </a:r>
            <a:r>
              <a:rPr lang="pl-PL" sz="2800" dirty="0"/>
              <a:t>, and </a:t>
            </a:r>
            <a:r>
              <a:rPr lang="pl-PL" sz="2800" dirty="0" err="1"/>
              <a:t>cold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but a </a:t>
            </a:r>
            <a:r>
              <a:rPr lang="pl-PL" sz="2800" dirty="0" err="1"/>
              <a:t>few</a:t>
            </a:r>
            <a:r>
              <a:rPr lang="pl-PL" sz="2800" dirty="0"/>
              <a:t> of the </a:t>
            </a:r>
            <a:r>
              <a:rPr lang="pl-PL" sz="2800" dirty="0" err="1"/>
              <a:t>traumatic</a:t>
            </a:r>
            <a:r>
              <a:rPr lang="pl-PL" sz="2800" dirty="0"/>
              <a:t> </a:t>
            </a:r>
            <a:r>
              <a:rPr lang="pl-PL" sz="2800" dirty="0" err="1"/>
              <a:t>events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rise</a:t>
            </a:r>
            <a:r>
              <a:rPr lang="pl-PL" sz="2800" dirty="0"/>
              <a:t> to </a:t>
            </a:r>
            <a:r>
              <a:rPr lang="pl-PL" sz="2800" dirty="0" err="1"/>
              <a:t>serious</a:t>
            </a:r>
            <a:r>
              <a:rPr lang="pl-PL" sz="2800" dirty="0"/>
              <a:t> </a:t>
            </a:r>
            <a:r>
              <a:rPr lang="pl-PL" sz="2800" dirty="0" err="1"/>
              <a:t>mental</a:t>
            </a:r>
            <a:r>
              <a:rPr lang="pl-PL" sz="2800" dirty="0"/>
              <a:t> and </a:t>
            </a:r>
            <a:r>
              <a:rPr lang="pl-PL" sz="2800" dirty="0" err="1"/>
              <a:t>physical</a:t>
            </a:r>
            <a:r>
              <a:rPr lang="pl-PL" sz="2800" dirty="0"/>
              <a:t> </a:t>
            </a:r>
            <a:r>
              <a:rPr lang="pl-PL" sz="2800" dirty="0" err="1"/>
              <a:t>difficulties</a:t>
            </a:r>
            <a:r>
              <a:rPr lang="pl-PL" sz="2800" dirty="0"/>
              <a:t>. </a:t>
            </a:r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2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/>
              <a:t>6</a:t>
            </a:r>
            <a:r>
              <a:rPr lang="pl-PL" sz="2800" dirty="0" smtClean="0"/>
              <a:t>)</a:t>
            </a:r>
            <a:r>
              <a:rPr lang="pl-PL" sz="2800" b="1" dirty="0"/>
              <a:t> </a:t>
            </a:r>
            <a:r>
              <a:rPr lang="pl-PL" sz="2800" dirty="0"/>
              <a:t>Distribution of </a:t>
            </a:r>
            <a:r>
              <a:rPr lang="pl-PL" sz="2800" dirty="0" err="1"/>
              <a:t>drugs</a:t>
            </a:r>
            <a:r>
              <a:rPr lang="pl-PL" sz="2800" dirty="0"/>
              <a:t> and </a:t>
            </a:r>
            <a:r>
              <a:rPr lang="pl-PL" sz="2800" dirty="0" err="1"/>
              <a:t>medical</a:t>
            </a:r>
            <a:r>
              <a:rPr lang="pl-PL" sz="2800" dirty="0"/>
              <a:t> </a:t>
            </a:r>
            <a:r>
              <a:rPr lang="pl-PL" sz="2800" dirty="0" err="1"/>
              <a:t>supplies</a:t>
            </a:r>
            <a:r>
              <a:rPr lang="pl-PL" sz="2800" dirty="0"/>
              <a:t> - The </a:t>
            </a:r>
            <a:r>
              <a:rPr lang="pl-PL" sz="2800" dirty="0" err="1"/>
              <a:t>supply</a:t>
            </a:r>
            <a:r>
              <a:rPr lang="pl-PL" sz="2800" dirty="0"/>
              <a:t> of </a:t>
            </a:r>
            <a:r>
              <a:rPr lang="pl-PL" sz="2800" dirty="0" err="1"/>
              <a:t>drugs</a:t>
            </a:r>
            <a:r>
              <a:rPr lang="pl-PL" sz="2800" dirty="0"/>
              <a:t> and </a:t>
            </a:r>
            <a:r>
              <a:rPr lang="pl-PL" sz="2800" dirty="0" err="1"/>
              <a:t>medical</a:t>
            </a:r>
            <a:r>
              <a:rPr lang="pl-PL" sz="2800" dirty="0"/>
              <a:t> materials </a:t>
            </a:r>
            <a:r>
              <a:rPr lang="pl-PL" sz="2800" dirty="0" err="1"/>
              <a:t>can</a:t>
            </a:r>
            <a:r>
              <a:rPr lang="pl-PL" sz="2800" dirty="0"/>
              <a:t> be </a:t>
            </a:r>
            <a:r>
              <a:rPr lang="pl-PL" sz="2800" dirty="0" err="1"/>
              <a:t>cut</a:t>
            </a:r>
            <a:r>
              <a:rPr lang="pl-PL" sz="2800" dirty="0"/>
              <a:t> off by </a:t>
            </a:r>
            <a:r>
              <a:rPr lang="pl-PL" sz="2800" dirty="0" err="1"/>
              <a:t>fighting</a:t>
            </a:r>
            <a:r>
              <a:rPr lang="pl-PL" sz="2800" dirty="0"/>
              <a:t>, </a:t>
            </a:r>
            <a:r>
              <a:rPr lang="pl-PL" sz="2800" dirty="0" err="1"/>
              <a:t>dangerous</a:t>
            </a:r>
            <a:r>
              <a:rPr lang="pl-PL" sz="2800" dirty="0"/>
              <a:t> </a:t>
            </a:r>
            <a:r>
              <a:rPr lang="pl-PL" sz="2800" dirty="0" err="1"/>
              <a:t>conditions</a:t>
            </a:r>
            <a:r>
              <a:rPr lang="pl-PL" sz="2800" dirty="0"/>
              <a:t>, </a:t>
            </a:r>
            <a:r>
              <a:rPr lang="pl-PL" sz="2800" dirty="0" err="1"/>
              <a:t>road</a:t>
            </a:r>
            <a:r>
              <a:rPr lang="pl-PL" sz="2800" dirty="0"/>
              <a:t> </a:t>
            </a:r>
            <a:r>
              <a:rPr lang="pl-PL" sz="2800" dirty="0" err="1"/>
              <a:t>destruction</a:t>
            </a:r>
            <a:r>
              <a:rPr lang="pl-PL" sz="2800" dirty="0"/>
              <a:t>, </a:t>
            </a:r>
            <a:r>
              <a:rPr lang="pl-PL" sz="2800" dirty="0" err="1"/>
              <a:t>lack</a:t>
            </a:r>
            <a:r>
              <a:rPr lang="pl-PL" sz="2800" dirty="0"/>
              <a:t> of transport </a:t>
            </a:r>
            <a:r>
              <a:rPr lang="pl-PL" sz="2800" dirty="0" err="1"/>
              <a:t>vehicles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lack</a:t>
            </a:r>
            <a:r>
              <a:rPr lang="pl-PL" sz="2800" dirty="0"/>
              <a:t> of </a:t>
            </a:r>
            <a:r>
              <a:rPr lang="pl-PL" sz="2800" dirty="0" err="1"/>
              <a:t>funds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7) </a:t>
            </a:r>
            <a:r>
              <a:rPr lang="pl-PL" sz="2800" dirty="0" err="1"/>
              <a:t>Mental</a:t>
            </a:r>
            <a:r>
              <a:rPr lang="pl-PL" sz="2800" dirty="0"/>
              <a:t> </a:t>
            </a:r>
            <a:r>
              <a:rPr lang="pl-PL" sz="2800" dirty="0" err="1"/>
              <a:t>health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r>
              <a:rPr lang="pl-PL" sz="2800" dirty="0"/>
              <a:t> - The </a:t>
            </a:r>
            <a:r>
              <a:rPr lang="pl-PL" sz="2800" dirty="0" err="1"/>
              <a:t>death</a:t>
            </a:r>
            <a:r>
              <a:rPr lang="pl-PL" sz="2800" dirty="0"/>
              <a:t> of </a:t>
            </a:r>
            <a:r>
              <a:rPr lang="pl-PL" sz="2800" dirty="0" err="1"/>
              <a:t>loved</a:t>
            </a:r>
            <a:r>
              <a:rPr lang="pl-PL" sz="2800" dirty="0"/>
              <a:t> </a:t>
            </a:r>
            <a:r>
              <a:rPr lang="pl-PL" sz="2800" dirty="0" err="1"/>
              <a:t>ones</a:t>
            </a:r>
            <a:r>
              <a:rPr lang="pl-PL" sz="2800" dirty="0"/>
              <a:t>, terror, </a:t>
            </a:r>
            <a:r>
              <a:rPr lang="pl-PL" sz="2800" dirty="0" err="1"/>
              <a:t>witnessing</a:t>
            </a:r>
            <a:r>
              <a:rPr lang="pl-PL" sz="2800" dirty="0"/>
              <a:t> </a:t>
            </a:r>
            <a:r>
              <a:rPr lang="pl-PL" sz="2800" dirty="0" err="1"/>
              <a:t>massacres</a:t>
            </a:r>
            <a:r>
              <a:rPr lang="pl-PL" sz="2800" dirty="0"/>
              <a:t>, and </a:t>
            </a:r>
            <a:r>
              <a:rPr lang="pl-PL" sz="2800" dirty="0" err="1"/>
              <a:t>suffering</a:t>
            </a:r>
            <a:r>
              <a:rPr lang="pl-PL" sz="2800" dirty="0"/>
              <a:t> from </a:t>
            </a:r>
            <a:r>
              <a:rPr lang="pl-PL" sz="2800" dirty="0" err="1"/>
              <a:t>hunger</a:t>
            </a:r>
            <a:r>
              <a:rPr lang="pl-PL" sz="2800" dirty="0"/>
              <a:t>, </a:t>
            </a:r>
            <a:r>
              <a:rPr lang="pl-PL" sz="2800" dirty="0" err="1"/>
              <a:t>thirst</a:t>
            </a:r>
            <a:r>
              <a:rPr lang="pl-PL" sz="2800" dirty="0"/>
              <a:t>, and </a:t>
            </a:r>
            <a:r>
              <a:rPr lang="pl-PL" sz="2800" dirty="0" err="1"/>
              <a:t>cold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but a </a:t>
            </a:r>
            <a:r>
              <a:rPr lang="pl-PL" sz="2800" dirty="0" err="1"/>
              <a:t>few</a:t>
            </a:r>
            <a:r>
              <a:rPr lang="pl-PL" sz="2800" dirty="0"/>
              <a:t> of the </a:t>
            </a:r>
            <a:r>
              <a:rPr lang="pl-PL" sz="2800" dirty="0" err="1"/>
              <a:t>traumatic</a:t>
            </a:r>
            <a:r>
              <a:rPr lang="pl-PL" sz="2800" dirty="0"/>
              <a:t> </a:t>
            </a:r>
            <a:r>
              <a:rPr lang="pl-PL" sz="2800" dirty="0" err="1"/>
              <a:t>events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rise</a:t>
            </a:r>
            <a:r>
              <a:rPr lang="pl-PL" sz="2800" dirty="0"/>
              <a:t> to </a:t>
            </a:r>
            <a:r>
              <a:rPr lang="pl-PL" sz="2800" dirty="0" err="1"/>
              <a:t>serious</a:t>
            </a:r>
            <a:r>
              <a:rPr lang="pl-PL" sz="2800" dirty="0"/>
              <a:t> </a:t>
            </a:r>
            <a:r>
              <a:rPr lang="pl-PL" sz="2800" dirty="0" err="1"/>
              <a:t>mental</a:t>
            </a:r>
            <a:r>
              <a:rPr lang="pl-PL" sz="2800" dirty="0"/>
              <a:t> and </a:t>
            </a:r>
            <a:r>
              <a:rPr lang="pl-PL" sz="2800" dirty="0" err="1"/>
              <a:t>physical</a:t>
            </a:r>
            <a:r>
              <a:rPr lang="pl-PL" sz="2800" dirty="0"/>
              <a:t> </a:t>
            </a:r>
            <a:r>
              <a:rPr lang="pl-PL" sz="2800" dirty="0" err="1"/>
              <a:t>difficulties</a:t>
            </a:r>
            <a:r>
              <a:rPr lang="pl-PL" sz="2800" dirty="0"/>
              <a:t>. </a:t>
            </a:r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0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 smtClean="0"/>
              <a:t>trauma </a:t>
            </a:r>
            <a:r>
              <a:rPr lang="pl-PL" sz="2800" dirty="0" err="1"/>
              <a:t>victims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suffer</a:t>
            </a:r>
            <a:r>
              <a:rPr lang="pl-PL" sz="2800" dirty="0"/>
              <a:t> </a:t>
            </a:r>
            <a:r>
              <a:rPr lang="pl-PL" sz="2800" dirty="0" err="1"/>
              <a:t>protracted</a:t>
            </a:r>
            <a:r>
              <a:rPr lang="pl-PL" sz="2800" dirty="0"/>
              <a:t> </a:t>
            </a:r>
            <a:r>
              <a:rPr lang="pl-PL" sz="2800" dirty="0" err="1"/>
              <a:t>insomnia</a:t>
            </a:r>
            <a:r>
              <a:rPr lang="pl-PL" sz="2800" dirty="0"/>
              <a:t>, </a:t>
            </a:r>
            <a:r>
              <a:rPr lang="pl-PL" sz="2800" dirty="0" err="1"/>
              <a:t>aggression</a:t>
            </a:r>
            <a:r>
              <a:rPr lang="pl-PL" sz="2800" dirty="0"/>
              <a:t>, </a:t>
            </a:r>
            <a:r>
              <a:rPr lang="pl-PL" sz="2800" dirty="0" err="1"/>
              <a:t>headaches</a:t>
            </a:r>
            <a:r>
              <a:rPr lang="pl-PL" sz="2800" dirty="0"/>
              <a:t>, </a:t>
            </a:r>
            <a:r>
              <a:rPr lang="pl-PL" sz="2800" dirty="0" err="1"/>
              <a:t>listlessness</a:t>
            </a:r>
            <a:r>
              <a:rPr lang="pl-PL" sz="2800" dirty="0"/>
              <a:t>, and </a:t>
            </a:r>
            <a:r>
              <a:rPr lang="pl-PL" sz="2800" dirty="0" err="1"/>
              <a:t>other</a:t>
            </a:r>
            <a:r>
              <a:rPr lang="pl-PL" sz="2800" dirty="0"/>
              <a:t> </a:t>
            </a:r>
            <a:r>
              <a:rPr lang="pl-PL" sz="2800" dirty="0" err="1"/>
              <a:t>physiological</a:t>
            </a:r>
            <a:r>
              <a:rPr lang="pl-PL" sz="2800" dirty="0"/>
              <a:t> and </a:t>
            </a:r>
            <a:r>
              <a:rPr lang="pl-PL" sz="2800" dirty="0" err="1"/>
              <a:t>psychosocial</a:t>
            </a:r>
            <a:r>
              <a:rPr lang="pl-PL" sz="2800" dirty="0"/>
              <a:t> </a:t>
            </a:r>
            <a:r>
              <a:rPr lang="pl-PL" sz="2800" dirty="0" err="1"/>
              <a:t>symptoms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DWB </a:t>
            </a:r>
            <a:r>
              <a:rPr lang="pl-PL" sz="2800" dirty="0" err="1" smtClean="0"/>
              <a:t>started</a:t>
            </a:r>
            <a:r>
              <a:rPr lang="pl-PL" sz="2800" dirty="0" smtClean="0"/>
              <a:t> </a:t>
            </a:r>
            <a:r>
              <a:rPr lang="pl-PL" sz="2800" dirty="0" err="1"/>
              <a:t>its</a:t>
            </a:r>
            <a:r>
              <a:rPr lang="pl-PL" sz="2800" dirty="0"/>
              <a:t> </a:t>
            </a:r>
            <a:r>
              <a:rPr lang="pl-PL" sz="2800" dirty="0" err="1"/>
              <a:t>first</a:t>
            </a:r>
            <a:r>
              <a:rPr lang="pl-PL" sz="2800" dirty="0"/>
              <a:t> </a:t>
            </a:r>
            <a:r>
              <a:rPr lang="pl-PL" sz="2800" dirty="0" err="1"/>
              <a:t>mental</a:t>
            </a:r>
            <a:r>
              <a:rPr lang="pl-PL" sz="2800" dirty="0"/>
              <a:t> </a:t>
            </a:r>
            <a:r>
              <a:rPr lang="pl-PL" sz="2800" dirty="0" err="1"/>
              <a:t>health</a:t>
            </a:r>
            <a:r>
              <a:rPr lang="pl-PL" sz="2800" dirty="0"/>
              <a:t> program in 1991 and </a:t>
            </a:r>
            <a:r>
              <a:rPr lang="pl-PL" sz="2800" dirty="0" err="1"/>
              <a:t>psychosocial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r>
              <a:rPr lang="pl-PL" sz="2800" dirty="0"/>
              <a:t> </a:t>
            </a:r>
            <a:r>
              <a:rPr lang="pl-PL" sz="2800" dirty="0" err="1"/>
              <a:t>has</a:t>
            </a:r>
            <a:r>
              <a:rPr lang="pl-PL" sz="2800" dirty="0"/>
              <a:t> </a:t>
            </a:r>
            <a:r>
              <a:rPr lang="pl-PL" sz="2800" dirty="0" err="1"/>
              <a:t>become</a:t>
            </a:r>
            <a:r>
              <a:rPr lang="pl-PL" sz="2800" dirty="0"/>
              <a:t> a component of </a:t>
            </a:r>
            <a:r>
              <a:rPr lang="pl-PL" sz="2800" dirty="0" err="1"/>
              <a:t>many</a:t>
            </a:r>
            <a:r>
              <a:rPr lang="pl-PL" sz="2800" dirty="0"/>
              <a:t> MSF </a:t>
            </a:r>
            <a:r>
              <a:rPr lang="pl-PL" sz="2800" dirty="0" err="1"/>
              <a:t>emergency</a:t>
            </a:r>
            <a:r>
              <a:rPr lang="pl-PL" sz="2800" dirty="0"/>
              <a:t> and </a:t>
            </a:r>
            <a:r>
              <a:rPr lang="pl-PL" sz="2800" dirty="0" err="1"/>
              <a:t>long</a:t>
            </a:r>
            <a:r>
              <a:rPr lang="pl-PL" sz="2800" dirty="0"/>
              <a:t>-term </a:t>
            </a:r>
            <a:r>
              <a:rPr lang="pl-PL" sz="2800" dirty="0" err="1"/>
              <a:t>projects</a:t>
            </a:r>
            <a:r>
              <a:rPr lang="pl-PL" sz="2800" dirty="0"/>
              <a:t>.</a:t>
            </a:r>
            <a:endParaRPr lang="pl-PL" sz="2800" u="sng" dirty="0"/>
          </a:p>
          <a:p>
            <a:endParaRPr lang="pl-PL" sz="28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7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16632"/>
            <a:ext cx="6400800" cy="5733256"/>
          </a:xfrm>
        </p:spPr>
        <p:txBody>
          <a:bodyPr>
            <a:noAutofit/>
          </a:bodyPr>
          <a:lstStyle/>
          <a:p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 smtClean="0"/>
              <a:t>Provide</a:t>
            </a:r>
            <a:r>
              <a:rPr lang="pl-PL" sz="2800" dirty="0" smtClean="0"/>
              <a:t>?</a:t>
            </a:r>
          </a:p>
          <a:p>
            <a:r>
              <a:rPr lang="pl-PL" sz="2800" dirty="0"/>
              <a:t>8) </a:t>
            </a:r>
            <a:r>
              <a:rPr lang="pl-PL" sz="2800" dirty="0" err="1"/>
              <a:t>Rehabilitation</a:t>
            </a:r>
            <a:r>
              <a:rPr lang="pl-PL" sz="2800" dirty="0"/>
              <a:t> of </a:t>
            </a:r>
            <a:r>
              <a:rPr lang="pl-PL" sz="2800" dirty="0" err="1"/>
              <a:t>hospitals</a:t>
            </a:r>
            <a:r>
              <a:rPr lang="pl-PL" sz="2800" dirty="0"/>
              <a:t> and </a:t>
            </a:r>
            <a:r>
              <a:rPr lang="pl-PL" sz="2800" dirty="0" err="1"/>
              <a:t>clinics</a:t>
            </a:r>
            <a:r>
              <a:rPr lang="pl-PL" sz="2800" dirty="0"/>
              <a:t> - </a:t>
            </a:r>
            <a:r>
              <a:rPr lang="pl-PL" sz="2800" dirty="0" err="1"/>
              <a:t>Hospitals</a:t>
            </a:r>
            <a:r>
              <a:rPr lang="pl-PL" sz="2800" dirty="0"/>
              <a:t> and </a:t>
            </a:r>
            <a:r>
              <a:rPr lang="pl-PL" sz="2800" dirty="0" err="1"/>
              <a:t>clinics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often</a:t>
            </a:r>
            <a:r>
              <a:rPr lang="pl-PL" sz="2800" dirty="0"/>
              <a:t> </a:t>
            </a:r>
            <a:r>
              <a:rPr lang="pl-PL" sz="2800" dirty="0" err="1"/>
              <a:t>devastated</a:t>
            </a:r>
            <a:r>
              <a:rPr lang="pl-PL" sz="2800" dirty="0"/>
              <a:t> </a:t>
            </a:r>
            <a:r>
              <a:rPr lang="pl-PL" sz="2800" dirty="0" err="1"/>
              <a:t>through</a:t>
            </a:r>
            <a:r>
              <a:rPr lang="pl-PL" sz="2800" dirty="0"/>
              <a:t> </a:t>
            </a:r>
            <a:r>
              <a:rPr lang="pl-PL" sz="2800" dirty="0" err="1"/>
              <a:t>destruction</a:t>
            </a:r>
            <a:r>
              <a:rPr lang="pl-PL" sz="2800" dirty="0"/>
              <a:t>, </a:t>
            </a:r>
            <a:r>
              <a:rPr lang="pl-PL" sz="2800" dirty="0" err="1"/>
              <a:t>wear</a:t>
            </a:r>
            <a:r>
              <a:rPr lang="pl-PL" sz="2800" dirty="0"/>
              <a:t> and </a:t>
            </a:r>
            <a:r>
              <a:rPr lang="pl-PL" sz="2800" dirty="0" err="1"/>
              <a:t>tear</a:t>
            </a:r>
            <a:r>
              <a:rPr lang="pl-PL" sz="2800" dirty="0"/>
              <a:t>,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looting</a:t>
            </a:r>
            <a:r>
              <a:rPr lang="pl-PL" sz="2800" dirty="0"/>
              <a:t>. </a:t>
            </a:r>
            <a:r>
              <a:rPr lang="pl-PL" sz="2800" dirty="0" err="1"/>
              <a:t>Where</a:t>
            </a:r>
            <a:r>
              <a:rPr lang="pl-PL" sz="2800" dirty="0"/>
              <a:t> </a:t>
            </a:r>
            <a:r>
              <a:rPr lang="pl-PL" sz="2800" dirty="0" err="1"/>
              <a:t>necessary</a:t>
            </a:r>
            <a:r>
              <a:rPr lang="pl-PL" sz="2800" dirty="0"/>
              <a:t>, MSF </a:t>
            </a:r>
            <a:r>
              <a:rPr lang="pl-PL" sz="2800" dirty="0" err="1"/>
              <a:t>assumes</a:t>
            </a:r>
            <a:r>
              <a:rPr lang="pl-PL" sz="2800" dirty="0"/>
              <a:t> the </a:t>
            </a:r>
            <a:r>
              <a:rPr lang="pl-PL" sz="2800" dirty="0" err="1"/>
              <a:t>task</a:t>
            </a:r>
            <a:r>
              <a:rPr lang="pl-PL" sz="2800" dirty="0"/>
              <a:t> of </a:t>
            </a:r>
            <a:r>
              <a:rPr lang="pl-PL" sz="2800" dirty="0" err="1"/>
              <a:t>rehabilitating</a:t>
            </a:r>
            <a:r>
              <a:rPr lang="pl-PL" sz="2800" dirty="0"/>
              <a:t> </a:t>
            </a:r>
            <a:r>
              <a:rPr lang="pl-PL" sz="2800" dirty="0" err="1"/>
              <a:t>these</a:t>
            </a:r>
            <a:r>
              <a:rPr lang="pl-PL" sz="2800" dirty="0"/>
              <a:t> </a:t>
            </a:r>
            <a:r>
              <a:rPr lang="pl-PL" sz="2800" dirty="0" err="1"/>
              <a:t>buildings</a:t>
            </a:r>
            <a:r>
              <a:rPr lang="pl-PL" sz="2800" dirty="0" smtClean="0"/>
              <a:t>.</a:t>
            </a:r>
          </a:p>
          <a:p>
            <a:r>
              <a:rPr lang="pl-PL" sz="2800" dirty="0"/>
              <a:t>9) HIV / AIDS </a:t>
            </a:r>
            <a:r>
              <a:rPr lang="pl-PL" sz="2800" dirty="0" err="1"/>
              <a:t>care</a:t>
            </a:r>
            <a:r>
              <a:rPr lang="pl-PL" sz="2800" dirty="0"/>
              <a:t> and </a:t>
            </a:r>
            <a:r>
              <a:rPr lang="pl-PL" sz="2800" dirty="0" err="1"/>
              <a:t>prevention</a:t>
            </a:r>
            <a:r>
              <a:rPr lang="pl-PL" sz="2800" dirty="0"/>
              <a:t> - DWB </a:t>
            </a:r>
            <a:r>
              <a:rPr lang="pl-PL" sz="2800" dirty="0" err="1"/>
              <a:t>has</a:t>
            </a:r>
            <a:r>
              <a:rPr lang="pl-PL" sz="2800" dirty="0"/>
              <a:t> </a:t>
            </a:r>
            <a:r>
              <a:rPr lang="pl-PL" sz="2800" dirty="0" err="1"/>
              <a:t>launched</a:t>
            </a:r>
            <a:r>
              <a:rPr lang="pl-PL" sz="2800" dirty="0"/>
              <a:t> pilot HIV / AIDS </a:t>
            </a:r>
            <a:r>
              <a:rPr lang="pl-PL" sz="2800" dirty="0" err="1"/>
              <a:t>treatment</a:t>
            </a:r>
            <a:r>
              <a:rPr lang="pl-PL" sz="2800" dirty="0"/>
              <a:t> </a:t>
            </a:r>
            <a:r>
              <a:rPr lang="pl-PL" sz="2800" dirty="0" err="1"/>
              <a:t>programs</a:t>
            </a:r>
            <a:r>
              <a:rPr lang="pl-PL" sz="2800" dirty="0"/>
              <a:t> in </a:t>
            </a:r>
            <a:r>
              <a:rPr lang="pl-PL" sz="2800" dirty="0" err="1"/>
              <a:t>several</a:t>
            </a:r>
            <a:r>
              <a:rPr lang="pl-PL" sz="2800" dirty="0"/>
              <a:t> </a:t>
            </a:r>
            <a:r>
              <a:rPr lang="pl-PL" sz="2800" dirty="0" err="1"/>
              <a:t>countries</a:t>
            </a:r>
            <a:r>
              <a:rPr lang="pl-PL" sz="2800" dirty="0"/>
              <a:t> to </a:t>
            </a:r>
            <a:r>
              <a:rPr lang="pl-PL" sz="2800" dirty="0" err="1"/>
              <a:t>care</a:t>
            </a:r>
            <a:r>
              <a:rPr lang="pl-PL" sz="2800" dirty="0"/>
              <a:t> for HIV </a:t>
            </a:r>
            <a:r>
              <a:rPr lang="pl-PL" sz="2800" dirty="0" err="1"/>
              <a:t>positive</a:t>
            </a:r>
            <a:r>
              <a:rPr lang="pl-PL" sz="2800" dirty="0"/>
              <a:t> </a:t>
            </a:r>
            <a:r>
              <a:rPr lang="pl-PL" sz="2800" dirty="0" err="1"/>
              <a:t>patients</a:t>
            </a:r>
            <a:r>
              <a:rPr lang="pl-PL" sz="2800" dirty="0"/>
              <a:t> with </a:t>
            </a:r>
            <a:r>
              <a:rPr lang="pl-PL" sz="2800" dirty="0" err="1"/>
              <a:t>anti-retrovirals</a:t>
            </a:r>
            <a:r>
              <a:rPr lang="pl-PL" sz="2800" dirty="0"/>
              <a:t> and to </a:t>
            </a:r>
            <a:r>
              <a:rPr lang="pl-PL" sz="2800" dirty="0" err="1"/>
              <a:t>prevent</a:t>
            </a:r>
            <a:r>
              <a:rPr lang="pl-PL" sz="2800" dirty="0"/>
              <a:t> </a:t>
            </a:r>
            <a:r>
              <a:rPr lang="pl-PL" sz="2800" dirty="0" err="1"/>
              <a:t>mother</a:t>
            </a:r>
            <a:r>
              <a:rPr lang="pl-PL" sz="2800" dirty="0"/>
              <a:t>-to-</a:t>
            </a:r>
            <a:r>
              <a:rPr lang="pl-PL" sz="2800" dirty="0" err="1"/>
              <a:t>child</a:t>
            </a:r>
            <a:r>
              <a:rPr lang="pl-PL" sz="2800" dirty="0"/>
              <a:t> </a:t>
            </a:r>
            <a:r>
              <a:rPr lang="pl-PL" sz="2800" dirty="0" err="1"/>
              <a:t>transmission</a:t>
            </a:r>
            <a:r>
              <a:rPr lang="pl-PL" sz="2800" dirty="0"/>
              <a:t> of HIV.</a:t>
            </a:r>
            <a:endParaRPr lang="pl-PL" sz="28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5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59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400" u="sng" dirty="0" smtClean="0"/>
              <a:t>DWB Charter</a:t>
            </a:r>
          </a:p>
          <a:p>
            <a:pPr marL="45720" indent="0">
              <a:buNone/>
            </a:pPr>
            <a:r>
              <a:rPr lang="pl-PL" sz="2400" dirty="0" err="1"/>
              <a:t>All</a:t>
            </a:r>
            <a:r>
              <a:rPr lang="pl-PL" sz="2400" dirty="0"/>
              <a:t> of </a:t>
            </a:r>
            <a:r>
              <a:rPr lang="pl-PL" sz="2400" dirty="0" err="1"/>
              <a:t>its</a:t>
            </a:r>
            <a:r>
              <a:rPr lang="pl-PL" sz="2400" dirty="0"/>
              <a:t> </a:t>
            </a:r>
            <a:r>
              <a:rPr lang="pl-PL" sz="2400" dirty="0" err="1"/>
              <a:t>members</a:t>
            </a:r>
            <a:r>
              <a:rPr lang="pl-PL" sz="2400" dirty="0"/>
              <a:t> </a:t>
            </a:r>
            <a:r>
              <a:rPr lang="pl-PL" sz="2400" dirty="0" err="1"/>
              <a:t>agree</a:t>
            </a:r>
            <a:r>
              <a:rPr lang="pl-PL" sz="2400" dirty="0"/>
              <a:t> to </a:t>
            </a:r>
            <a:r>
              <a:rPr lang="pl-PL" sz="2400" dirty="0" err="1"/>
              <a:t>honour</a:t>
            </a:r>
            <a:r>
              <a:rPr lang="pl-PL" sz="2400" dirty="0"/>
              <a:t> the </a:t>
            </a:r>
            <a:r>
              <a:rPr lang="pl-PL" sz="2400" dirty="0" err="1"/>
              <a:t>following</a:t>
            </a:r>
            <a:r>
              <a:rPr lang="pl-PL" sz="2400" dirty="0"/>
              <a:t> </a:t>
            </a:r>
            <a:r>
              <a:rPr lang="pl-PL" sz="2400" dirty="0" err="1"/>
              <a:t>principles</a:t>
            </a:r>
            <a:r>
              <a:rPr lang="pl-PL" sz="2400" dirty="0" smtClean="0"/>
              <a:t>:</a:t>
            </a:r>
          </a:p>
          <a:p>
            <a:pPr marL="45720" indent="0">
              <a:buNone/>
            </a:pPr>
            <a:r>
              <a:rPr lang="pl-PL" sz="2400" u="sng" dirty="0" smtClean="0"/>
              <a:t>DWB </a:t>
            </a:r>
            <a:r>
              <a:rPr lang="pl-PL" sz="2400" u="sng" dirty="0" err="1"/>
              <a:t>provides</a:t>
            </a:r>
            <a:r>
              <a:rPr lang="pl-PL" sz="2400" u="sng" dirty="0"/>
              <a:t> </a:t>
            </a:r>
            <a:r>
              <a:rPr lang="pl-PL" sz="2400" u="sng" dirty="0" err="1"/>
              <a:t>assistance</a:t>
            </a:r>
            <a:r>
              <a:rPr lang="pl-PL" sz="2400" u="sng" dirty="0"/>
              <a:t> to </a:t>
            </a:r>
            <a:r>
              <a:rPr lang="pl-PL" sz="2400" u="sng" dirty="0" err="1"/>
              <a:t>populations</a:t>
            </a:r>
            <a:r>
              <a:rPr lang="pl-PL" sz="2400" u="sng" dirty="0"/>
              <a:t> in </a:t>
            </a:r>
            <a:r>
              <a:rPr lang="pl-PL" sz="2400" u="sng" dirty="0" err="1"/>
              <a:t>distress</a:t>
            </a:r>
            <a:r>
              <a:rPr lang="pl-PL" sz="2400" u="sng" dirty="0"/>
              <a:t>, to </a:t>
            </a:r>
            <a:r>
              <a:rPr lang="pl-PL" sz="2400" u="sng" dirty="0" err="1"/>
              <a:t>victims</a:t>
            </a:r>
            <a:r>
              <a:rPr lang="pl-PL" sz="2400" u="sng" dirty="0"/>
              <a:t> of </a:t>
            </a:r>
            <a:r>
              <a:rPr lang="pl-PL" sz="2400" u="sng" dirty="0" err="1"/>
              <a:t>natural</a:t>
            </a:r>
            <a:r>
              <a:rPr lang="pl-PL" sz="2400" u="sng" dirty="0"/>
              <a:t> </a:t>
            </a:r>
            <a:r>
              <a:rPr lang="pl-PL" sz="2400" u="sng" dirty="0" err="1"/>
              <a:t>or</a:t>
            </a:r>
            <a:r>
              <a:rPr lang="pl-PL" sz="2400" u="sng" dirty="0"/>
              <a:t> </a:t>
            </a:r>
            <a:r>
              <a:rPr lang="pl-PL" sz="2400" u="sng" dirty="0" err="1"/>
              <a:t>man-made</a:t>
            </a:r>
            <a:r>
              <a:rPr lang="pl-PL" sz="2400" u="sng" dirty="0"/>
              <a:t> </a:t>
            </a:r>
            <a:r>
              <a:rPr lang="pl-PL" sz="2400" u="sng" dirty="0" err="1"/>
              <a:t>disasters</a:t>
            </a:r>
            <a:r>
              <a:rPr lang="pl-PL" sz="2400" u="sng" dirty="0"/>
              <a:t> and to </a:t>
            </a:r>
            <a:r>
              <a:rPr lang="pl-PL" sz="2400" u="sng" dirty="0" err="1"/>
              <a:t>victims</a:t>
            </a:r>
            <a:r>
              <a:rPr lang="pl-PL" sz="2400" u="sng" dirty="0"/>
              <a:t> of </a:t>
            </a:r>
            <a:r>
              <a:rPr lang="pl-PL" sz="2400" u="sng" dirty="0" err="1"/>
              <a:t>armed</a:t>
            </a:r>
            <a:r>
              <a:rPr lang="pl-PL" sz="2400" u="sng" dirty="0"/>
              <a:t> </a:t>
            </a:r>
            <a:r>
              <a:rPr lang="pl-PL" sz="2400" u="sng" dirty="0" err="1"/>
              <a:t>conflict</a:t>
            </a:r>
            <a:r>
              <a:rPr lang="pl-PL" sz="2400" u="sng" dirty="0"/>
              <a:t>. </a:t>
            </a:r>
            <a:endParaRPr lang="pl-PL" sz="2400" u="sng" dirty="0" smtClean="0"/>
          </a:p>
          <a:p>
            <a:pPr marL="45720" indent="0">
              <a:buNone/>
            </a:pP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/>
              <a:t>do </a:t>
            </a:r>
            <a:r>
              <a:rPr lang="pl-PL" sz="2400" dirty="0" err="1"/>
              <a:t>so</a:t>
            </a:r>
            <a:r>
              <a:rPr lang="pl-PL" sz="2400" dirty="0"/>
              <a:t> </a:t>
            </a:r>
            <a:r>
              <a:rPr lang="pl-PL" sz="2400" dirty="0" err="1"/>
              <a:t>irrespective</a:t>
            </a:r>
            <a:r>
              <a:rPr lang="pl-PL" sz="2400" dirty="0"/>
              <a:t> of race, </a:t>
            </a:r>
            <a:r>
              <a:rPr lang="pl-PL" sz="2400" dirty="0" err="1"/>
              <a:t>religion</a:t>
            </a:r>
            <a:r>
              <a:rPr lang="pl-PL" sz="2400" dirty="0"/>
              <a:t>, </a:t>
            </a:r>
            <a:r>
              <a:rPr lang="pl-PL" sz="2400" dirty="0" err="1"/>
              <a:t>creed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political</a:t>
            </a:r>
            <a:r>
              <a:rPr lang="pl-PL" sz="2400" dirty="0"/>
              <a:t> </a:t>
            </a:r>
            <a:r>
              <a:rPr lang="pl-PL" sz="2400" dirty="0" err="1" smtClean="0"/>
              <a:t>convictions</a:t>
            </a:r>
            <a:r>
              <a:rPr lang="pl-PL" sz="2400" dirty="0" smtClean="0"/>
              <a:t>.</a:t>
            </a:r>
          </a:p>
          <a:p>
            <a:pPr marL="45720" indent="0">
              <a:buNone/>
            </a:pPr>
            <a:endParaRPr lang="pl-PL" sz="2400" dirty="0" smtClean="0"/>
          </a:p>
          <a:p>
            <a:pPr marL="45720" indent="0">
              <a:buNone/>
            </a:pPr>
            <a:r>
              <a:rPr lang="pl-PL" sz="2400" u="sng" dirty="0" smtClean="0"/>
              <a:t>DWB </a:t>
            </a:r>
            <a:r>
              <a:rPr lang="pl-PL" sz="2400" u="sng" dirty="0" err="1"/>
              <a:t>observes</a:t>
            </a:r>
            <a:r>
              <a:rPr lang="pl-PL" sz="2400" u="sng" dirty="0"/>
              <a:t> </a:t>
            </a:r>
            <a:r>
              <a:rPr lang="pl-PL" sz="2400" u="sng" dirty="0" err="1" smtClean="0"/>
              <a:t>neutrality</a:t>
            </a:r>
            <a:r>
              <a:rPr lang="pl-PL" sz="2400" u="sng" dirty="0"/>
              <a:t> </a:t>
            </a:r>
            <a:r>
              <a:rPr lang="pl-PL" sz="2400" u="sng" dirty="0" smtClean="0"/>
              <a:t>in </a:t>
            </a:r>
            <a:r>
              <a:rPr lang="pl-PL" sz="2400" u="sng" dirty="0"/>
              <a:t>the </a:t>
            </a:r>
            <a:r>
              <a:rPr lang="pl-PL" sz="2400" u="sng" dirty="0" err="1"/>
              <a:t>name</a:t>
            </a:r>
            <a:r>
              <a:rPr lang="pl-PL" sz="2400" u="sng" dirty="0"/>
              <a:t> of </a:t>
            </a:r>
            <a:r>
              <a:rPr lang="pl-PL" sz="2400" u="sng" dirty="0" err="1"/>
              <a:t>universal</a:t>
            </a:r>
            <a:r>
              <a:rPr lang="pl-PL" sz="2400" u="sng" dirty="0"/>
              <a:t> </a:t>
            </a:r>
            <a:r>
              <a:rPr lang="pl-PL" sz="2400" u="sng" dirty="0" err="1"/>
              <a:t>medical</a:t>
            </a:r>
            <a:r>
              <a:rPr lang="pl-PL" sz="2400" u="sng" dirty="0"/>
              <a:t> </a:t>
            </a:r>
            <a:r>
              <a:rPr lang="pl-PL" sz="2400" u="sng" dirty="0" err="1"/>
              <a:t>ethics</a:t>
            </a:r>
            <a:r>
              <a:rPr lang="pl-PL" sz="2400" u="sng" dirty="0"/>
              <a:t> and the </a:t>
            </a:r>
            <a:r>
              <a:rPr lang="pl-PL" sz="2400" u="sng" dirty="0" err="1"/>
              <a:t>right</a:t>
            </a:r>
            <a:r>
              <a:rPr lang="pl-PL" sz="2400" u="sng" dirty="0"/>
              <a:t> to </a:t>
            </a:r>
            <a:r>
              <a:rPr lang="pl-PL" sz="2400" u="sng" dirty="0" err="1"/>
              <a:t>humanitarian</a:t>
            </a:r>
            <a:r>
              <a:rPr lang="pl-PL" sz="2400" u="sng" dirty="0"/>
              <a:t> </a:t>
            </a:r>
            <a:r>
              <a:rPr lang="pl-PL" sz="2400" u="sng" dirty="0" err="1"/>
              <a:t>assistance</a:t>
            </a:r>
            <a:r>
              <a:rPr lang="pl-PL" sz="2400" u="sng" dirty="0"/>
              <a:t> and </a:t>
            </a:r>
            <a:r>
              <a:rPr lang="pl-PL" sz="2400" u="sng" dirty="0" err="1"/>
              <a:t>claims</a:t>
            </a:r>
            <a:r>
              <a:rPr lang="pl-PL" sz="2400" u="sng" dirty="0"/>
              <a:t> </a:t>
            </a:r>
            <a:r>
              <a:rPr lang="pl-PL" sz="2400" u="sng" dirty="0" err="1"/>
              <a:t>full</a:t>
            </a:r>
            <a:r>
              <a:rPr lang="pl-PL" sz="2400" u="sng" dirty="0"/>
              <a:t> and </a:t>
            </a:r>
            <a:r>
              <a:rPr lang="pl-PL" sz="2400" u="sng" dirty="0" err="1"/>
              <a:t>unhindered</a:t>
            </a:r>
            <a:r>
              <a:rPr lang="pl-PL" sz="2400" u="sng" dirty="0"/>
              <a:t> </a:t>
            </a:r>
            <a:r>
              <a:rPr lang="pl-PL" sz="2400" u="sng" dirty="0" err="1"/>
              <a:t>freedom</a:t>
            </a:r>
            <a:r>
              <a:rPr lang="pl-PL" sz="2400" u="sng" dirty="0"/>
              <a:t> in the </a:t>
            </a:r>
            <a:r>
              <a:rPr lang="pl-PL" sz="2400" u="sng" dirty="0" err="1"/>
              <a:t>exercise</a:t>
            </a:r>
            <a:r>
              <a:rPr lang="pl-PL" sz="2400" u="sng" dirty="0"/>
              <a:t> of </a:t>
            </a:r>
            <a:r>
              <a:rPr lang="pl-PL" sz="2400" u="sng" dirty="0" err="1"/>
              <a:t>its</a:t>
            </a:r>
            <a:r>
              <a:rPr lang="pl-PL" sz="2400" u="sng" dirty="0"/>
              <a:t> </a:t>
            </a:r>
            <a:r>
              <a:rPr lang="pl-PL" sz="2400" u="sng" dirty="0" err="1"/>
              <a:t>functions</a:t>
            </a:r>
            <a:endParaRPr lang="pl-PL" sz="2400" u="sng" dirty="0" smtClean="0"/>
          </a:p>
          <a:p>
            <a:pPr marL="45720" indent="0">
              <a:buNone/>
            </a:pPr>
            <a:endParaRPr lang="pl-PL" sz="2400" dirty="0"/>
          </a:p>
          <a:p>
            <a:pPr marL="45720" indent="0">
              <a:buNone/>
            </a:pPr>
            <a:endParaRPr lang="pl-PL" sz="24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88640"/>
            <a:ext cx="7766248" cy="41044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dirty="0" err="1"/>
              <a:t>However</a:t>
            </a:r>
            <a:r>
              <a:rPr lang="pl-PL" sz="4400" dirty="0"/>
              <a:t>, the </a:t>
            </a:r>
            <a:r>
              <a:rPr lang="pl-PL" sz="4400" dirty="0" err="1" smtClean="0"/>
              <a:t>contradictions</a:t>
            </a:r>
            <a:r>
              <a:rPr lang="pl-PL" sz="4400" dirty="0" smtClean="0"/>
              <a:t> </a:t>
            </a:r>
            <a:r>
              <a:rPr lang="pl-PL" sz="4400" dirty="0"/>
              <a:t>in </a:t>
            </a:r>
            <a:r>
              <a:rPr lang="pl-PL" sz="4400" dirty="0" err="1"/>
              <a:t>defining</a:t>
            </a:r>
            <a:r>
              <a:rPr lang="pl-PL" sz="4400" dirty="0"/>
              <a:t> </a:t>
            </a:r>
            <a:r>
              <a:rPr lang="pl-PL" sz="4400" dirty="0" err="1" smtClean="0"/>
              <a:t>INGOs</a:t>
            </a:r>
            <a:r>
              <a:rPr lang="pl-PL" sz="4400" dirty="0" smtClean="0"/>
              <a:t> </a:t>
            </a:r>
            <a:r>
              <a:rPr lang="pl-PL" sz="4400" dirty="0" err="1"/>
              <a:t>are</a:t>
            </a:r>
            <a:r>
              <a:rPr lang="pl-PL" sz="4400" dirty="0"/>
              <a:t> </a:t>
            </a:r>
            <a:r>
              <a:rPr lang="pl-PL" sz="4400" dirty="0" err="1"/>
              <a:t>an</a:t>
            </a:r>
            <a:r>
              <a:rPr lang="pl-PL" sz="4400" dirty="0"/>
              <a:t> element of </a:t>
            </a:r>
            <a:r>
              <a:rPr lang="pl-PL" sz="4400" dirty="0" err="1"/>
              <a:t>their</a:t>
            </a:r>
            <a:r>
              <a:rPr lang="pl-PL" sz="4400" dirty="0"/>
              <a:t> </a:t>
            </a:r>
            <a:r>
              <a:rPr lang="pl-PL" sz="4400" dirty="0" err="1"/>
              <a:t>increasingly</a:t>
            </a:r>
            <a:r>
              <a:rPr lang="pl-PL" sz="4400" dirty="0"/>
              <a:t> </a:t>
            </a:r>
            <a:r>
              <a:rPr lang="pl-PL" sz="4400" dirty="0" err="1"/>
              <a:t>importance</a:t>
            </a:r>
            <a:r>
              <a:rPr lang="pl-PL" sz="4400" dirty="0"/>
              <a:t>, </a:t>
            </a:r>
            <a:endParaRPr lang="pl-PL" sz="4400" dirty="0" smtClean="0"/>
          </a:p>
          <a:p>
            <a:pPr>
              <a:lnSpc>
                <a:spcPct val="80000"/>
              </a:lnSpc>
            </a:pPr>
            <a:r>
              <a:rPr lang="pl-PL" sz="4400" dirty="0" smtClean="0"/>
              <a:t>and </a:t>
            </a:r>
            <a:r>
              <a:rPr lang="pl-PL" sz="4400" dirty="0" err="1"/>
              <a:t>put</a:t>
            </a:r>
            <a:r>
              <a:rPr lang="pl-PL" sz="4400" dirty="0"/>
              <a:t> </a:t>
            </a:r>
            <a:r>
              <a:rPr lang="pl-PL" sz="4400" dirty="0" err="1"/>
              <a:t>them</a:t>
            </a:r>
            <a:r>
              <a:rPr lang="pl-PL" sz="4400" dirty="0"/>
              <a:t> </a:t>
            </a:r>
            <a:r>
              <a:rPr lang="pl-PL" sz="4400" dirty="0" err="1"/>
              <a:t>under</a:t>
            </a:r>
            <a:r>
              <a:rPr lang="pl-PL" sz="4400" dirty="0"/>
              <a:t> </a:t>
            </a:r>
            <a:r>
              <a:rPr lang="pl-PL" sz="4400" dirty="0" err="1"/>
              <a:t>attacks</a:t>
            </a:r>
            <a:r>
              <a:rPr lang="pl-PL" sz="4400" dirty="0"/>
              <a:t> </a:t>
            </a:r>
            <a:r>
              <a:rPr lang="pl-PL" sz="4400" dirty="0" err="1"/>
              <a:t>regarding</a:t>
            </a:r>
            <a:r>
              <a:rPr lang="pl-PL" sz="4400" dirty="0"/>
              <a:t> the </a:t>
            </a:r>
            <a:r>
              <a:rPr lang="pl-PL" sz="4400" dirty="0" err="1"/>
              <a:t>accountability</a:t>
            </a:r>
            <a:r>
              <a:rPr lang="pl-PL" sz="4400" dirty="0"/>
              <a:t> </a:t>
            </a:r>
          </a:p>
          <a:p>
            <a:pPr>
              <a:lnSpc>
                <a:spcPct val="80000"/>
              </a:lnSpc>
            </a:pPr>
            <a:endParaRPr lang="pl-PL" sz="4400" dirty="0"/>
          </a:p>
          <a:p>
            <a:pPr>
              <a:lnSpc>
                <a:spcPct val="80000"/>
              </a:lnSpc>
            </a:pPr>
            <a:endParaRPr lang="pl-PL" sz="4400" dirty="0" smtClean="0"/>
          </a:p>
          <a:p>
            <a:pPr>
              <a:lnSpc>
                <a:spcPct val="80000"/>
              </a:lnSpc>
            </a:pP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36231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400" dirty="0"/>
              <a:t>As </a:t>
            </a:r>
            <a:r>
              <a:rPr lang="pl-PL" sz="2400" dirty="0" err="1"/>
              <a:t>volunteers</a:t>
            </a:r>
            <a:r>
              <a:rPr lang="pl-PL" sz="2400" dirty="0"/>
              <a:t>, </a:t>
            </a:r>
            <a:r>
              <a:rPr lang="pl-PL" sz="2400" u="sng" dirty="0" err="1"/>
              <a:t>members</a:t>
            </a:r>
            <a:r>
              <a:rPr lang="pl-PL" sz="2400" u="sng" dirty="0"/>
              <a:t> </a:t>
            </a:r>
            <a:r>
              <a:rPr lang="pl-PL" sz="2400" u="sng" dirty="0" err="1"/>
              <a:t>understand</a:t>
            </a:r>
            <a:r>
              <a:rPr lang="pl-PL" sz="2400" u="sng" dirty="0"/>
              <a:t> the </a:t>
            </a:r>
            <a:r>
              <a:rPr lang="pl-PL" sz="2400" u="sng" dirty="0" err="1"/>
              <a:t>risks</a:t>
            </a:r>
            <a:r>
              <a:rPr lang="pl-PL" sz="2400" u="sng" dirty="0"/>
              <a:t> and </a:t>
            </a:r>
            <a:r>
              <a:rPr lang="pl-PL" sz="2400" u="sng" dirty="0" err="1"/>
              <a:t>dangers</a:t>
            </a:r>
            <a:r>
              <a:rPr lang="pl-PL" sz="2400" u="sng" dirty="0"/>
              <a:t> of the </a:t>
            </a:r>
            <a:r>
              <a:rPr lang="pl-PL" sz="2400" u="sng" dirty="0" err="1"/>
              <a:t>missions</a:t>
            </a:r>
            <a:r>
              <a:rPr lang="pl-PL" sz="2400" u="sng" dirty="0"/>
              <a:t> </a:t>
            </a:r>
            <a:r>
              <a:rPr lang="pl-PL" sz="2400" u="sng" dirty="0" err="1"/>
              <a:t>they</a:t>
            </a:r>
            <a:r>
              <a:rPr lang="pl-PL" sz="2400" u="sng" dirty="0"/>
              <a:t> </a:t>
            </a:r>
            <a:r>
              <a:rPr lang="pl-PL" sz="2400" u="sng" dirty="0" err="1"/>
              <a:t>carry</a:t>
            </a:r>
            <a:r>
              <a:rPr lang="pl-PL" sz="2400" u="sng" dirty="0"/>
              <a:t> out and </a:t>
            </a:r>
            <a:r>
              <a:rPr lang="pl-PL" sz="2400" u="sng" dirty="0" err="1"/>
              <a:t>make</a:t>
            </a:r>
            <a:r>
              <a:rPr lang="pl-PL" sz="2400" u="sng" dirty="0"/>
              <a:t> no </a:t>
            </a:r>
            <a:r>
              <a:rPr lang="pl-PL" sz="2400" u="sng" dirty="0" err="1"/>
              <a:t>claim</a:t>
            </a:r>
            <a:r>
              <a:rPr lang="pl-PL" sz="2400" u="sng" dirty="0"/>
              <a:t> for </a:t>
            </a:r>
            <a:r>
              <a:rPr lang="pl-PL" sz="2400" u="sng" dirty="0" err="1"/>
              <a:t>themselves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assigns</a:t>
            </a:r>
            <a:r>
              <a:rPr lang="pl-PL" sz="2400" dirty="0"/>
              <a:t> for </a:t>
            </a:r>
            <a:r>
              <a:rPr lang="pl-PL" sz="2400" u="sng" dirty="0" err="1"/>
              <a:t>any</a:t>
            </a:r>
            <a:r>
              <a:rPr lang="pl-PL" sz="2400" u="sng" dirty="0"/>
              <a:t> form of </a:t>
            </a:r>
            <a:r>
              <a:rPr lang="pl-PL" sz="2400" u="sng" dirty="0" err="1"/>
              <a:t>compensation</a:t>
            </a:r>
            <a:r>
              <a:rPr lang="pl-PL" sz="2400" u="sng" dirty="0"/>
              <a:t> </a:t>
            </a:r>
            <a:r>
              <a:rPr lang="pl-PL" sz="2400" u="sng" dirty="0" err="1"/>
              <a:t>other</a:t>
            </a:r>
            <a:r>
              <a:rPr lang="pl-PL" sz="2400" u="sng" dirty="0"/>
              <a:t> </a:t>
            </a:r>
            <a:r>
              <a:rPr lang="pl-PL" sz="2400" u="sng" dirty="0" err="1"/>
              <a:t>than</a:t>
            </a:r>
            <a:r>
              <a:rPr lang="pl-PL" sz="2400" u="sng" dirty="0"/>
              <a:t> </a:t>
            </a:r>
            <a:r>
              <a:rPr lang="pl-PL" sz="2400" u="sng" dirty="0" err="1"/>
              <a:t>that</a:t>
            </a:r>
            <a:r>
              <a:rPr lang="pl-PL" sz="2400" u="sng" dirty="0"/>
              <a:t> </a:t>
            </a:r>
            <a:r>
              <a:rPr lang="pl-PL" sz="2400" u="sng" dirty="0" err="1"/>
              <a:t>which</a:t>
            </a:r>
            <a:r>
              <a:rPr lang="pl-PL" sz="2400" u="sng" dirty="0"/>
              <a:t> the </a:t>
            </a:r>
            <a:r>
              <a:rPr lang="pl-PL" sz="2400" u="sng" dirty="0" err="1"/>
              <a:t>association</a:t>
            </a:r>
            <a:r>
              <a:rPr lang="pl-PL" sz="2400" u="sng" dirty="0"/>
              <a:t> </a:t>
            </a:r>
            <a:r>
              <a:rPr lang="pl-PL" sz="2400" u="sng" dirty="0" err="1"/>
              <a:t>might</a:t>
            </a:r>
            <a:r>
              <a:rPr lang="pl-PL" sz="2400" u="sng" dirty="0"/>
              <a:t> be </a:t>
            </a:r>
            <a:r>
              <a:rPr lang="pl-PL" sz="2400" u="sng" dirty="0" err="1"/>
              <a:t>able</a:t>
            </a:r>
            <a:r>
              <a:rPr lang="pl-PL" sz="2400" u="sng" dirty="0"/>
              <a:t> to </a:t>
            </a:r>
            <a:r>
              <a:rPr lang="pl-PL" sz="2400" u="sng" dirty="0" err="1"/>
              <a:t>afford</a:t>
            </a:r>
            <a:r>
              <a:rPr lang="pl-PL" sz="2400" u="sng" dirty="0"/>
              <a:t> </a:t>
            </a:r>
            <a:r>
              <a:rPr lang="pl-PL" sz="2400" u="sng" dirty="0" err="1" smtClean="0"/>
              <a:t>them</a:t>
            </a:r>
            <a:endParaRPr lang="pl-PL" sz="2400" u="sng" dirty="0" smtClean="0"/>
          </a:p>
          <a:p>
            <a:pPr marL="45720" indent="0">
              <a:buNone/>
            </a:pPr>
            <a:r>
              <a:rPr lang="pl-PL" sz="2400" dirty="0" smtClean="0"/>
              <a:t>DWB </a:t>
            </a:r>
            <a:r>
              <a:rPr lang="pl-PL" sz="2400" dirty="0" err="1" smtClean="0"/>
              <a:t>decision</a:t>
            </a:r>
            <a:r>
              <a:rPr lang="pl-PL" sz="2400" dirty="0" smtClean="0"/>
              <a:t> </a:t>
            </a:r>
            <a:r>
              <a:rPr lang="pl-PL" sz="2400" dirty="0"/>
              <a:t>to </a:t>
            </a:r>
            <a:r>
              <a:rPr lang="pl-PL" sz="2400" dirty="0" err="1"/>
              <a:t>offer</a:t>
            </a:r>
            <a:r>
              <a:rPr lang="pl-PL" sz="2400" dirty="0"/>
              <a:t> </a:t>
            </a:r>
            <a:r>
              <a:rPr lang="pl-PL" sz="2400" dirty="0" err="1"/>
              <a:t>assistance</a:t>
            </a:r>
            <a:r>
              <a:rPr lang="pl-PL" sz="2400" dirty="0"/>
              <a:t> in </a:t>
            </a:r>
            <a:r>
              <a:rPr lang="pl-PL" sz="2400" dirty="0" err="1"/>
              <a:t>any</a:t>
            </a:r>
            <a:r>
              <a:rPr lang="pl-PL" sz="2400" dirty="0"/>
              <a:t> country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crisis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r>
              <a:rPr lang="pl-PL" sz="2400" dirty="0"/>
              <a:t> on </a:t>
            </a:r>
            <a:r>
              <a:rPr lang="pl-PL" sz="2400" dirty="0" err="1"/>
              <a:t>an</a:t>
            </a:r>
            <a:r>
              <a:rPr lang="pl-PL" sz="2400" dirty="0"/>
              <a:t> independent </a:t>
            </a:r>
            <a:r>
              <a:rPr lang="pl-PL" sz="2400" dirty="0" err="1"/>
              <a:t>assessment</a:t>
            </a:r>
            <a:r>
              <a:rPr lang="pl-PL" sz="2400" dirty="0"/>
              <a:t> of </a:t>
            </a:r>
            <a:r>
              <a:rPr lang="pl-PL" sz="2400" dirty="0" err="1"/>
              <a:t>people’s</a:t>
            </a:r>
            <a:r>
              <a:rPr lang="pl-PL" sz="2400" dirty="0"/>
              <a:t> </a:t>
            </a:r>
            <a:r>
              <a:rPr lang="pl-PL" sz="2400" dirty="0" err="1" smtClean="0"/>
              <a:t>needs</a:t>
            </a:r>
            <a:endParaRPr lang="pl-PL" sz="2400" dirty="0" smtClean="0"/>
          </a:p>
          <a:p>
            <a:pPr marL="45720" indent="0">
              <a:buNone/>
            </a:pPr>
            <a:r>
              <a:rPr lang="pl-PL" sz="2400" dirty="0"/>
              <a:t>The </a:t>
            </a:r>
            <a:r>
              <a:rPr lang="pl-PL" sz="2400" dirty="0" err="1"/>
              <a:t>principles</a:t>
            </a:r>
            <a:r>
              <a:rPr lang="pl-PL" sz="2400" dirty="0"/>
              <a:t> of </a:t>
            </a:r>
            <a:r>
              <a:rPr lang="pl-PL" sz="2400" dirty="0" err="1"/>
              <a:t>impartiality</a:t>
            </a:r>
            <a:r>
              <a:rPr lang="pl-PL" sz="2400" dirty="0"/>
              <a:t> and </a:t>
            </a:r>
            <a:r>
              <a:rPr lang="pl-PL" sz="2400" dirty="0" err="1"/>
              <a:t>neutrality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not </a:t>
            </a:r>
            <a:r>
              <a:rPr lang="pl-PL" sz="2400" dirty="0" err="1"/>
              <a:t>synonymous</a:t>
            </a:r>
            <a:r>
              <a:rPr lang="pl-PL" sz="2400" dirty="0"/>
              <a:t> with </a:t>
            </a:r>
            <a:r>
              <a:rPr lang="pl-PL" sz="2400" dirty="0" err="1"/>
              <a:t>silence</a:t>
            </a:r>
            <a:r>
              <a:rPr lang="pl-PL" sz="2400" dirty="0"/>
              <a:t>. </a:t>
            </a:r>
            <a:endParaRPr lang="pl-PL" sz="2400" dirty="0" smtClean="0"/>
          </a:p>
          <a:p>
            <a:pPr marL="45720" indent="0">
              <a:buNone/>
            </a:pPr>
            <a:r>
              <a:rPr lang="pl-PL" sz="2400" dirty="0" err="1" smtClean="0"/>
              <a:t>When</a:t>
            </a:r>
            <a:r>
              <a:rPr lang="pl-PL" sz="2400" dirty="0" smtClean="0"/>
              <a:t> DWB </a:t>
            </a:r>
            <a:r>
              <a:rPr lang="pl-PL" sz="2400" dirty="0" err="1" smtClean="0"/>
              <a:t>witnesses</a:t>
            </a:r>
            <a:r>
              <a:rPr lang="pl-PL" sz="2400" dirty="0" smtClean="0"/>
              <a:t> </a:t>
            </a:r>
            <a:r>
              <a:rPr lang="pl-PL" sz="2400" dirty="0" err="1"/>
              <a:t>extreme</a:t>
            </a:r>
            <a:r>
              <a:rPr lang="pl-PL" sz="2400" dirty="0"/>
              <a:t> </a:t>
            </a:r>
            <a:r>
              <a:rPr lang="pl-PL" sz="2400" dirty="0" err="1"/>
              <a:t>acts</a:t>
            </a:r>
            <a:r>
              <a:rPr lang="pl-PL" sz="2400" dirty="0"/>
              <a:t> of </a:t>
            </a:r>
            <a:r>
              <a:rPr lang="pl-PL" sz="2400" dirty="0" err="1"/>
              <a:t>violence</a:t>
            </a:r>
            <a:r>
              <a:rPr lang="pl-PL" sz="2400" dirty="0"/>
              <a:t> </a:t>
            </a:r>
            <a:r>
              <a:rPr lang="pl-PL" sz="2400" dirty="0" err="1"/>
              <a:t>against</a:t>
            </a:r>
            <a:r>
              <a:rPr lang="pl-PL" sz="2400" dirty="0"/>
              <a:t> </a:t>
            </a:r>
            <a:r>
              <a:rPr lang="pl-PL" sz="2400" dirty="0" err="1"/>
              <a:t>individuals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groups</a:t>
            </a:r>
            <a:r>
              <a:rPr lang="pl-PL" sz="2400" dirty="0"/>
              <a:t>, the </a:t>
            </a:r>
            <a:r>
              <a:rPr lang="pl-PL" sz="2400" dirty="0" err="1"/>
              <a:t>organisation</a:t>
            </a:r>
            <a:r>
              <a:rPr lang="pl-PL" sz="2400" dirty="0"/>
              <a:t> </a:t>
            </a:r>
            <a:r>
              <a:rPr lang="pl-PL" sz="2400" dirty="0" err="1"/>
              <a:t>may</a:t>
            </a:r>
            <a:r>
              <a:rPr lang="pl-PL" sz="2400" dirty="0"/>
              <a:t> </a:t>
            </a:r>
            <a:r>
              <a:rPr lang="pl-PL" sz="2400" dirty="0" err="1"/>
              <a:t>speak</a:t>
            </a:r>
            <a:r>
              <a:rPr lang="pl-PL" sz="2400" dirty="0"/>
              <a:t> out </a:t>
            </a:r>
            <a:r>
              <a:rPr lang="pl-PL" sz="2400" dirty="0" err="1"/>
              <a:t>publicly</a:t>
            </a:r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4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61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2400" dirty="0"/>
              <a:t>Total </a:t>
            </a:r>
            <a:r>
              <a:rPr lang="pl-PL" sz="2400" dirty="0" err="1"/>
              <a:t>incoming</a:t>
            </a:r>
            <a:r>
              <a:rPr lang="pl-PL" sz="2400" dirty="0"/>
              <a:t> </a:t>
            </a:r>
            <a:r>
              <a:rPr lang="pl-PL" sz="2400" dirty="0" err="1"/>
              <a:t>resources</a:t>
            </a:r>
            <a:r>
              <a:rPr lang="pl-PL" sz="2400" dirty="0"/>
              <a:t> of 1.44 </a:t>
            </a:r>
            <a:r>
              <a:rPr lang="pl-PL" sz="2400" dirty="0" err="1"/>
              <a:t>billion</a:t>
            </a:r>
            <a:r>
              <a:rPr lang="pl-PL" sz="2400" dirty="0"/>
              <a:t> </a:t>
            </a:r>
            <a:r>
              <a:rPr lang="pl-PL" sz="2400" dirty="0" err="1"/>
              <a:t>euros</a:t>
            </a:r>
            <a:r>
              <a:rPr lang="pl-PL" sz="2400" dirty="0"/>
              <a:t> for 2015 </a:t>
            </a:r>
            <a:r>
              <a:rPr lang="pl-PL" sz="2400" dirty="0" err="1"/>
              <a:t>were</a:t>
            </a:r>
            <a:r>
              <a:rPr lang="pl-PL" sz="2400" dirty="0"/>
              <a:t> 163 </a:t>
            </a:r>
            <a:r>
              <a:rPr lang="pl-PL" sz="2400" dirty="0" err="1"/>
              <a:t>million</a:t>
            </a:r>
            <a:r>
              <a:rPr lang="pl-PL" sz="2400" dirty="0"/>
              <a:t> </a:t>
            </a:r>
            <a:r>
              <a:rPr lang="pl-PL" sz="2400" dirty="0" err="1"/>
              <a:t>euros</a:t>
            </a:r>
            <a:r>
              <a:rPr lang="pl-PL" sz="2400" dirty="0"/>
              <a:t> </a:t>
            </a:r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than</a:t>
            </a:r>
            <a:r>
              <a:rPr lang="pl-PL" sz="2400" dirty="0"/>
              <a:t> in 2014. </a:t>
            </a:r>
            <a:endParaRPr lang="pl-PL" sz="2400" dirty="0"/>
          </a:p>
          <a:p>
            <a:pPr marL="45720" indent="0">
              <a:buNone/>
            </a:pPr>
            <a:r>
              <a:rPr lang="pl-PL" sz="2400" dirty="0" err="1" smtClean="0"/>
              <a:t>Donors</a:t>
            </a:r>
            <a:r>
              <a:rPr lang="pl-PL" sz="2400" dirty="0" smtClean="0"/>
              <a:t> </a:t>
            </a:r>
            <a:r>
              <a:rPr lang="pl-PL" sz="2400" dirty="0" err="1" smtClean="0"/>
              <a:t>include</a:t>
            </a:r>
            <a:r>
              <a:rPr lang="pl-PL" sz="2400" dirty="0" smtClean="0"/>
              <a:t> EU</a:t>
            </a:r>
          </a:p>
          <a:p>
            <a:pPr marL="45720" indent="0">
              <a:buNone/>
            </a:pPr>
            <a:r>
              <a:rPr lang="pl-PL" sz="2400" dirty="0" err="1" smtClean="0"/>
              <a:t>Sweden</a:t>
            </a:r>
            <a:r>
              <a:rPr lang="pl-PL" sz="2400" dirty="0" smtClean="0"/>
              <a:t> </a:t>
            </a:r>
          </a:p>
          <a:p>
            <a:pPr marL="45720" indent="0">
              <a:buNone/>
            </a:pPr>
            <a:r>
              <a:rPr lang="pl-PL" sz="2400" dirty="0" err="1" smtClean="0"/>
              <a:t>Belgium</a:t>
            </a:r>
            <a:r>
              <a:rPr lang="pl-PL" sz="2400" dirty="0" smtClean="0"/>
              <a:t> </a:t>
            </a:r>
          </a:p>
          <a:p>
            <a:pPr marL="45720" indent="0">
              <a:buNone/>
            </a:pPr>
            <a:r>
              <a:rPr lang="pl-PL" sz="2400" dirty="0" smtClean="0"/>
              <a:t>Germany</a:t>
            </a:r>
          </a:p>
          <a:p>
            <a:pPr marL="45720" indent="0">
              <a:buNone/>
            </a:pPr>
            <a:r>
              <a:rPr lang="pl-PL" sz="2400" dirty="0" err="1" smtClean="0"/>
              <a:t>Denmark</a:t>
            </a:r>
            <a:r>
              <a:rPr lang="pl-PL" sz="2400" dirty="0" smtClean="0"/>
              <a:t>,</a:t>
            </a:r>
          </a:p>
          <a:p>
            <a:pPr marL="45720" indent="0">
              <a:buNone/>
            </a:pPr>
            <a:r>
              <a:rPr lang="pl-PL" sz="2400" dirty="0" smtClean="0"/>
              <a:t>France</a:t>
            </a:r>
          </a:p>
          <a:p>
            <a:pPr marL="45720" indent="0">
              <a:buNone/>
            </a:pPr>
            <a:r>
              <a:rPr lang="pl-PL" sz="2400" dirty="0" err="1" smtClean="0"/>
              <a:t>Switzerland</a:t>
            </a:r>
            <a:endParaRPr lang="pl-PL" sz="2400" dirty="0" smtClean="0"/>
          </a:p>
          <a:p>
            <a:pPr marL="45720" indent="0">
              <a:buNone/>
            </a:pPr>
            <a:r>
              <a:rPr lang="pl-PL" sz="2400" dirty="0" err="1" smtClean="0"/>
              <a:t>Norway</a:t>
            </a:r>
            <a:endParaRPr lang="pl-PL" sz="2400" dirty="0" smtClean="0"/>
          </a:p>
          <a:p>
            <a:pPr marL="45720" indent="0">
              <a:buNone/>
            </a:pPr>
            <a:r>
              <a:rPr lang="pl-PL" sz="2400" dirty="0" smtClean="0"/>
              <a:t>Canada</a:t>
            </a:r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8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62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600" dirty="0"/>
              <a:t>In 2015, 7,800 </a:t>
            </a:r>
            <a:r>
              <a:rPr lang="pl-PL" sz="3600" dirty="0" err="1"/>
              <a:t>health</a:t>
            </a:r>
            <a:r>
              <a:rPr lang="pl-PL" sz="3600" dirty="0"/>
              <a:t> </a:t>
            </a:r>
            <a:r>
              <a:rPr lang="pl-PL" sz="3600" dirty="0" err="1"/>
              <a:t>professionals</a:t>
            </a:r>
            <a:r>
              <a:rPr lang="pl-PL" sz="3600" dirty="0"/>
              <a:t>, </a:t>
            </a:r>
            <a:r>
              <a:rPr lang="pl-PL" sz="3600" dirty="0" err="1"/>
              <a:t>logistics</a:t>
            </a:r>
            <a:r>
              <a:rPr lang="pl-PL" sz="3600" dirty="0"/>
              <a:t> </a:t>
            </a:r>
            <a:r>
              <a:rPr lang="pl-PL" sz="3600" dirty="0" err="1"/>
              <a:t>specialists</a:t>
            </a:r>
            <a:r>
              <a:rPr lang="pl-PL" sz="3600" dirty="0"/>
              <a:t> and </a:t>
            </a:r>
            <a:r>
              <a:rPr lang="pl-PL" sz="3600" dirty="0" err="1"/>
              <a:t>administrative</a:t>
            </a:r>
            <a:r>
              <a:rPr lang="pl-PL" sz="3600" dirty="0"/>
              <a:t> </a:t>
            </a:r>
            <a:r>
              <a:rPr lang="pl-PL" sz="3600" dirty="0" err="1"/>
              <a:t>staff</a:t>
            </a:r>
            <a:r>
              <a:rPr lang="pl-PL" sz="3600" dirty="0"/>
              <a:t> of </a:t>
            </a:r>
            <a:r>
              <a:rPr lang="pl-PL" sz="3600" dirty="0" err="1"/>
              <a:t>all</a:t>
            </a:r>
            <a:r>
              <a:rPr lang="pl-PL" sz="3600" dirty="0"/>
              <a:t> </a:t>
            </a:r>
            <a:r>
              <a:rPr lang="pl-PL" sz="3600" dirty="0" err="1"/>
              <a:t>nationalities</a:t>
            </a:r>
            <a:r>
              <a:rPr lang="pl-PL" sz="3600" dirty="0"/>
              <a:t> </a:t>
            </a:r>
            <a:r>
              <a:rPr lang="pl-PL" sz="3600" dirty="0" err="1"/>
              <a:t>left</a:t>
            </a:r>
            <a:r>
              <a:rPr lang="pl-PL" sz="3600" dirty="0"/>
              <a:t> on field </a:t>
            </a:r>
            <a:r>
              <a:rPr lang="pl-PL" sz="3600" dirty="0" err="1"/>
              <a:t>assignments</a:t>
            </a:r>
            <a:r>
              <a:rPr lang="pl-PL" sz="3600" dirty="0"/>
              <a:t> to </a:t>
            </a:r>
            <a:r>
              <a:rPr lang="pl-PL" sz="3600" dirty="0" err="1"/>
              <a:t>join</a:t>
            </a:r>
            <a:r>
              <a:rPr lang="pl-PL" sz="3600" dirty="0"/>
              <a:t> </a:t>
            </a:r>
            <a:r>
              <a:rPr lang="pl-PL" sz="3600" dirty="0" err="1"/>
              <a:t>over</a:t>
            </a:r>
            <a:r>
              <a:rPr lang="pl-PL" sz="3600" dirty="0"/>
              <a:t> 31,000 </a:t>
            </a:r>
            <a:r>
              <a:rPr lang="pl-PL" sz="3600" dirty="0" err="1"/>
              <a:t>locally</a:t>
            </a:r>
            <a:r>
              <a:rPr lang="pl-PL" sz="3600" dirty="0"/>
              <a:t> </a:t>
            </a:r>
            <a:r>
              <a:rPr lang="pl-PL" sz="3600" dirty="0" err="1"/>
              <a:t>hired</a:t>
            </a:r>
            <a:r>
              <a:rPr lang="pl-PL" sz="3600" dirty="0"/>
              <a:t> </a:t>
            </a:r>
            <a:r>
              <a:rPr lang="pl-PL" sz="3600" dirty="0" err="1"/>
              <a:t>staff</a:t>
            </a:r>
            <a:r>
              <a:rPr lang="pl-PL" sz="3600" dirty="0"/>
              <a:t> </a:t>
            </a:r>
            <a:r>
              <a:rPr lang="pl-PL" sz="3600" dirty="0" err="1"/>
              <a:t>working</a:t>
            </a:r>
            <a:r>
              <a:rPr lang="pl-PL" sz="3600" dirty="0"/>
              <a:t> in </a:t>
            </a:r>
            <a:r>
              <a:rPr lang="pl-PL" sz="3600" dirty="0" err="1"/>
              <a:t>medical</a:t>
            </a:r>
            <a:r>
              <a:rPr lang="pl-PL" sz="3600" dirty="0"/>
              <a:t> </a:t>
            </a:r>
            <a:r>
              <a:rPr lang="pl-PL" sz="3600" dirty="0" err="1"/>
              <a:t>programmes</a:t>
            </a:r>
            <a:r>
              <a:rPr lang="pl-PL" sz="3600" dirty="0"/>
              <a:t> in 69 </a:t>
            </a:r>
            <a:r>
              <a:rPr lang="pl-PL" sz="3600" dirty="0" err="1"/>
              <a:t>countries</a:t>
            </a:r>
            <a:r>
              <a:rPr lang="pl-PL" sz="3600" dirty="0"/>
              <a:t>. </a:t>
            </a:r>
            <a:endParaRPr lang="pl-PL" sz="3600" dirty="0" smtClean="0"/>
          </a:p>
          <a:p>
            <a:r>
              <a:rPr lang="pl-PL" sz="3600" dirty="0" err="1" smtClean="0"/>
              <a:t>Medical</a:t>
            </a:r>
            <a:r>
              <a:rPr lang="pl-PL" sz="3600" dirty="0" smtClean="0"/>
              <a:t> </a:t>
            </a:r>
            <a:r>
              <a:rPr lang="pl-PL" sz="3600" dirty="0" err="1" smtClean="0"/>
              <a:t>staff</a:t>
            </a:r>
            <a:endParaRPr lang="pl-PL" sz="3600" dirty="0" smtClean="0"/>
          </a:p>
          <a:p>
            <a:r>
              <a:rPr lang="pl-PL" sz="3600" dirty="0" smtClean="0"/>
              <a:t>Office </a:t>
            </a:r>
            <a:r>
              <a:rPr lang="pl-PL" sz="3600" dirty="0" err="1" smtClean="0"/>
              <a:t>staff</a:t>
            </a:r>
            <a:endParaRPr lang="pl-PL" sz="3600" dirty="0" smtClean="0"/>
          </a:p>
          <a:p>
            <a:endParaRPr lang="pl-PL" sz="3600" dirty="0" smtClean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58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63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600" dirty="0" smtClean="0"/>
              <a:t>DWB </a:t>
            </a:r>
            <a:r>
              <a:rPr lang="pl-PL" sz="3600" dirty="0" err="1"/>
              <a:t>hire</a:t>
            </a:r>
            <a:r>
              <a:rPr lang="pl-PL" sz="3600" dirty="0"/>
              <a:t>:</a:t>
            </a:r>
          </a:p>
          <a:p>
            <a:r>
              <a:rPr lang="pl-PL" sz="3600" dirty="0" err="1"/>
              <a:t>Medical</a:t>
            </a:r>
            <a:r>
              <a:rPr lang="pl-PL" sz="3600" dirty="0"/>
              <a:t> </a:t>
            </a:r>
            <a:r>
              <a:rPr lang="pl-PL" sz="3600" dirty="0" err="1"/>
              <a:t>doctors</a:t>
            </a:r>
            <a:r>
              <a:rPr lang="pl-PL" sz="3600" dirty="0"/>
              <a:t> </a:t>
            </a:r>
            <a:endParaRPr lang="pl-PL" sz="3600" dirty="0" smtClean="0"/>
          </a:p>
          <a:p>
            <a:r>
              <a:rPr lang="pl-PL" sz="3600" dirty="0" err="1" smtClean="0"/>
              <a:t>Nurses</a:t>
            </a:r>
            <a:endParaRPr lang="pl-PL" sz="3600" dirty="0" smtClean="0"/>
          </a:p>
          <a:p>
            <a:r>
              <a:rPr lang="pl-PL" sz="3600" dirty="0" err="1"/>
              <a:t>psychologists</a:t>
            </a:r>
            <a:r>
              <a:rPr lang="pl-PL" sz="3600" dirty="0"/>
              <a:t>, </a:t>
            </a:r>
            <a:endParaRPr lang="pl-PL" sz="3600" dirty="0" smtClean="0"/>
          </a:p>
          <a:p>
            <a:r>
              <a:rPr lang="pl-PL" sz="3600" dirty="0" err="1" smtClean="0"/>
              <a:t>Psychiatrists</a:t>
            </a:r>
            <a:endParaRPr lang="pl-PL" sz="3600" dirty="0" smtClean="0"/>
          </a:p>
          <a:p>
            <a:r>
              <a:rPr lang="pl-PL" sz="3600" dirty="0"/>
              <a:t>HR </a:t>
            </a:r>
            <a:r>
              <a:rPr lang="pl-PL" sz="3600" dirty="0" err="1"/>
              <a:t>coordinators</a:t>
            </a:r>
            <a:endParaRPr lang="pl-PL" sz="3600" dirty="0"/>
          </a:p>
          <a:p>
            <a:r>
              <a:rPr lang="pl-PL" sz="3600" dirty="0" err="1" smtClean="0"/>
              <a:t>Administrators</a:t>
            </a:r>
            <a:endParaRPr lang="pl-PL" sz="3600" dirty="0" smtClean="0"/>
          </a:p>
          <a:p>
            <a:r>
              <a:rPr lang="pl-PL" sz="3600" dirty="0" err="1"/>
              <a:t>Applicants</a:t>
            </a:r>
            <a:r>
              <a:rPr lang="pl-PL" sz="3600" dirty="0"/>
              <a:t> </a:t>
            </a:r>
            <a:r>
              <a:rPr lang="pl-PL" sz="3600" dirty="0" err="1"/>
              <a:t>need</a:t>
            </a:r>
            <a:r>
              <a:rPr lang="pl-PL" sz="3600" dirty="0"/>
              <a:t> to be </a:t>
            </a:r>
            <a:r>
              <a:rPr lang="pl-PL" sz="3600" dirty="0" err="1"/>
              <a:t>able</a:t>
            </a:r>
            <a:r>
              <a:rPr lang="pl-PL" sz="3600" dirty="0"/>
              <a:t> to </a:t>
            </a:r>
            <a:r>
              <a:rPr lang="pl-PL" sz="3600" dirty="0" err="1"/>
              <a:t>speak</a:t>
            </a:r>
            <a:r>
              <a:rPr lang="pl-PL" sz="3600" dirty="0"/>
              <a:t> </a:t>
            </a:r>
            <a:r>
              <a:rPr lang="pl-PL" sz="3600" dirty="0" err="1"/>
              <a:t>either</a:t>
            </a:r>
            <a:r>
              <a:rPr lang="pl-PL" sz="3600" dirty="0"/>
              <a:t> English </a:t>
            </a:r>
            <a:r>
              <a:rPr lang="pl-PL" sz="3600" dirty="0" err="1"/>
              <a:t>or</a:t>
            </a:r>
            <a:r>
              <a:rPr lang="pl-PL" sz="3600" dirty="0"/>
              <a:t> French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7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64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3" name="Symbol zastępczy zawartości 2" descr="Philippines_typhoon-haiyan-care_jeannie-nola-holds-care-package-2013_860px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20111"/>
          <a:stretch>
            <a:fillRect/>
          </a:stretch>
        </p:blipFill>
        <p:spPr>
          <a:xfrm>
            <a:off x="1258888" y="188913"/>
            <a:ext cx="6400800" cy="5229225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7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65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2400" dirty="0" err="1"/>
              <a:t>Cooperative</a:t>
            </a:r>
            <a:r>
              <a:rPr lang="pl-PL" sz="2400" dirty="0"/>
              <a:t> Assistance and Relief </a:t>
            </a:r>
            <a:r>
              <a:rPr lang="pl-PL" sz="2400" dirty="0" err="1" smtClean="0"/>
              <a:t>Everyewhere</a:t>
            </a:r>
            <a:r>
              <a:rPr lang="pl-PL" sz="2400" dirty="0" smtClean="0"/>
              <a:t> (CARE)</a:t>
            </a:r>
          </a:p>
          <a:p>
            <a:r>
              <a:rPr lang="pl-PL" sz="2400" b="1" dirty="0" err="1" smtClean="0"/>
              <a:t>Fighting</a:t>
            </a:r>
            <a:r>
              <a:rPr lang="pl-PL" sz="2400" b="1" dirty="0" smtClean="0"/>
              <a:t> </a:t>
            </a:r>
            <a:r>
              <a:rPr lang="pl-PL" sz="2400" b="1" dirty="0" err="1"/>
              <a:t>poverty</a:t>
            </a:r>
            <a:r>
              <a:rPr lang="pl-PL" sz="2400" b="1" dirty="0"/>
              <a:t>. </a:t>
            </a:r>
            <a:r>
              <a:rPr lang="pl-PL" sz="2400" b="1" dirty="0" err="1"/>
              <a:t>Defending</a:t>
            </a:r>
            <a:r>
              <a:rPr lang="pl-PL" sz="2400" b="1" dirty="0"/>
              <a:t> </a:t>
            </a:r>
            <a:r>
              <a:rPr lang="pl-PL" sz="2400" b="1" dirty="0" err="1" smtClean="0"/>
              <a:t>dignity</a:t>
            </a:r>
            <a:r>
              <a:rPr lang="pl-PL" sz="2400" b="1" dirty="0" smtClean="0"/>
              <a:t>.</a:t>
            </a:r>
          </a:p>
          <a:p>
            <a:r>
              <a:rPr lang="pl-PL" sz="2400" dirty="0" smtClean="0"/>
              <a:t> CARE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/>
              <a:t>one of the </a:t>
            </a:r>
            <a:r>
              <a:rPr lang="pl-PL" sz="2400" dirty="0" err="1"/>
              <a:t>world’s</a:t>
            </a:r>
            <a:r>
              <a:rPr lang="pl-PL" sz="2400" dirty="0"/>
              <a:t> </a:t>
            </a:r>
            <a:r>
              <a:rPr lang="pl-PL" sz="2400" dirty="0" err="1"/>
              <a:t>largest</a:t>
            </a:r>
            <a:r>
              <a:rPr lang="pl-PL" sz="2400" dirty="0"/>
              <a:t> </a:t>
            </a:r>
            <a:r>
              <a:rPr lang="pl-PL" sz="2400" dirty="0" err="1"/>
              <a:t>humanitarian</a:t>
            </a:r>
            <a:r>
              <a:rPr lang="pl-PL" sz="2400" dirty="0"/>
              <a:t> </a:t>
            </a:r>
            <a:r>
              <a:rPr lang="pl-PL" sz="2400" dirty="0" err="1"/>
              <a:t>organizations</a:t>
            </a:r>
            <a:r>
              <a:rPr lang="pl-PL" sz="2400" dirty="0"/>
              <a:t> </a:t>
            </a:r>
            <a:r>
              <a:rPr lang="pl-PL" sz="2400" dirty="0" err="1"/>
              <a:t>fighting</a:t>
            </a:r>
            <a:r>
              <a:rPr lang="pl-PL" sz="2400" dirty="0"/>
              <a:t> </a:t>
            </a:r>
            <a:r>
              <a:rPr lang="pl-PL" sz="2400" dirty="0" err="1"/>
              <a:t>global</a:t>
            </a:r>
            <a:r>
              <a:rPr lang="pl-PL" sz="2400" dirty="0"/>
              <a:t> </a:t>
            </a:r>
            <a:r>
              <a:rPr lang="pl-PL" sz="2400" dirty="0" err="1"/>
              <a:t>poverty</a:t>
            </a:r>
            <a:r>
              <a:rPr lang="pl-PL" sz="2400" dirty="0"/>
              <a:t>. </a:t>
            </a:r>
            <a:endParaRPr lang="pl-PL" sz="2400" dirty="0" smtClean="0"/>
          </a:p>
          <a:p>
            <a:r>
              <a:rPr lang="pl-PL" sz="2400" dirty="0"/>
              <a:t>CARE </a:t>
            </a:r>
            <a:r>
              <a:rPr lang="pl-PL" sz="2400" dirty="0" err="1" smtClean="0"/>
              <a:t>work</a:t>
            </a:r>
            <a:r>
              <a:rPr lang="pl-PL" sz="2400" dirty="0" smtClean="0"/>
              <a:t> </a:t>
            </a:r>
            <a:r>
              <a:rPr lang="pl-PL" sz="2400" dirty="0"/>
              <a:t>in 95 </a:t>
            </a:r>
            <a:r>
              <a:rPr lang="pl-PL" sz="2400" dirty="0" err="1"/>
              <a:t>countries</a:t>
            </a:r>
            <a:r>
              <a:rPr lang="pl-PL" sz="2400" dirty="0"/>
              <a:t> </a:t>
            </a:r>
            <a:endParaRPr lang="pl-PL" sz="2400" dirty="0"/>
          </a:p>
          <a:p>
            <a:r>
              <a:rPr lang="pl-PL" sz="2400" dirty="0"/>
              <a:t>CARE was </a:t>
            </a:r>
            <a:r>
              <a:rPr lang="pl-PL" sz="2400" dirty="0" err="1"/>
              <a:t>founded</a:t>
            </a:r>
            <a:r>
              <a:rPr lang="pl-PL" sz="2400" dirty="0"/>
              <a:t> in the United </a:t>
            </a:r>
            <a:r>
              <a:rPr lang="pl-PL" sz="2400" dirty="0" err="1"/>
              <a:t>States</a:t>
            </a:r>
            <a:r>
              <a:rPr lang="pl-PL" sz="2400" dirty="0"/>
              <a:t> in 1945 to </a:t>
            </a:r>
            <a:r>
              <a:rPr lang="pl-PL" sz="2400" dirty="0" err="1"/>
              <a:t>send</a:t>
            </a:r>
            <a:r>
              <a:rPr lang="pl-PL" sz="2400" dirty="0"/>
              <a:t> ‘CARE </a:t>
            </a:r>
            <a:r>
              <a:rPr lang="pl-PL" sz="2400" dirty="0" err="1"/>
              <a:t>packages</a:t>
            </a:r>
            <a:r>
              <a:rPr lang="pl-PL" sz="2400" dirty="0"/>
              <a:t>’ – </a:t>
            </a:r>
            <a:endParaRPr lang="pl-PL" sz="2400" dirty="0" smtClean="0"/>
          </a:p>
          <a:p>
            <a:r>
              <a:rPr lang="pl-PL" sz="2400" dirty="0" err="1" smtClean="0"/>
              <a:t>packages</a:t>
            </a:r>
            <a:r>
              <a:rPr lang="pl-PL" sz="2400" dirty="0" smtClean="0"/>
              <a:t> </a:t>
            </a:r>
            <a:r>
              <a:rPr lang="pl-PL" sz="2400" dirty="0"/>
              <a:t>of food and </a:t>
            </a:r>
            <a:r>
              <a:rPr lang="pl-PL" sz="2400" dirty="0" err="1"/>
              <a:t>basic</a:t>
            </a:r>
            <a:r>
              <a:rPr lang="pl-PL" sz="2400" dirty="0"/>
              <a:t> </a:t>
            </a:r>
            <a:r>
              <a:rPr lang="pl-PL" sz="2400" dirty="0" err="1"/>
              <a:t>supplies</a:t>
            </a:r>
            <a:r>
              <a:rPr lang="pl-PL" sz="2400" dirty="0"/>
              <a:t> – to </a:t>
            </a:r>
            <a:r>
              <a:rPr lang="pl-PL" sz="2400" dirty="0" err="1"/>
              <a:t>millions</a:t>
            </a:r>
            <a:r>
              <a:rPr lang="pl-PL" sz="2400" dirty="0"/>
              <a:t> of </a:t>
            </a:r>
            <a:r>
              <a:rPr lang="pl-PL" sz="2400" dirty="0" err="1"/>
              <a:t>people</a:t>
            </a:r>
            <a:r>
              <a:rPr lang="pl-PL" sz="2400" dirty="0"/>
              <a:t> in Europe in </a:t>
            </a:r>
            <a:r>
              <a:rPr lang="pl-PL" sz="2400" dirty="0" err="1"/>
              <a:t>danger</a:t>
            </a:r>
            <a:r>
              <a:rPr lang="pl-PL" sz="2400" dirty="0"/>
              <a:t> of </a:t>
            </a:r>
            <a:r>
              <a:rPr lang="pl-PL" sz="2400" dirty="0" err="1"/>
              <a:t>starvation</a:t>
            </a:r>
            <a:r>
              <a:rPr lang="pl-PL" sz="2400" dirty="0"/>
              <a:t> </a:t>
            </a:r>
            <a:r>
              <a:rPr lang="pl-PL" sz="2400" dirty="0" err="1"/>
              <a:t>following</a:t>
            </a:r>
            <a:r>
              <a:rPr lang="pl-PL" sz="2400" dirty="0"/>
              <a:t> World War </a:t>
            </a:r>
            <a:r>
              <a:rPr lang="pl-PL" sz="2400" dirty="0" err="1"/>
              <a:t>Two</a:t>
            </a:r>
            <a:r>
              <a:rPr lang="pl-PL" sz="2400" dirty="0"/>
              <a:t>.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7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66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2300" dirty="0"/>
              <a:t>From </a:t>
            </a:r>
            <a:r>
              <a:rPr lang="pl-PL" sz="2300" dirty="0" err="1" smtClean="0"/>
              <a:t>help</a:t>
            </a:r>
            <a:r>
              <a:rPr lang="pl-PL" sz="2300" dirty="0" smtClean="0"/>
              <a:t> in </a:t>
            </a:r>
            <a:r>
              <a:rPr lang="pl-PL" sz="2300" dirty="0"/>
              <a:t>Europe to Relief </a:t>
            </a:r>
            <a:r>
              <a:rPr lang="pl-PL" sz="2300" dirty="0" err="1"/>
              <a:t>Everywhere</a:t>
            </a:r>
            <a:endParaRPr lang="pl-PL" sz="2300" dirty="0" smtClean="0"/>
          </a:p>
          <a:p>
            <a:r>
              <a:rPr lang="pl-PL" sz="2300" dirty="0" err="1" smtClean="0"/>
              <a:t>Originally</a:t>
            </a:r>
            <a:r>
              <a:rPr lang="pl-PL" sz="2300" dirty="0" smtClean="0"/>
              <a:t> </a:t>
            </a:r>
            <a:r>
              <a:rPr lang="pl-PL" sz="2300" dirty="0"/>
              <a:t>CARE </a:t>
            </a:r>
            <a:r>
              <a:rPr lang="pl-PL" sz="2300" dirty="0" err="1"/>
              <a:t>stood</a:t>
            </a:r>
            <a:r>
              <a:rPr lang="pl-PL" sz="2300" dirty="0"/>
              <a:t> for </a:t>
            </a:r>
            <a:r>
              <a:rPr lang="pl-PL" sz="2300" dirty="0" err="1"/>
              <a:t>Cooperative</a:t>
            </a:r>
            <a:r>
              <a:rPr lang="pl-PL" sz="2300" dirty="0"/>
              <a:t> for American </a:t>
            </a:r>
            <a:r>
              <a:rPr lang="pl-PL" sz="2300" dirty="0" err="1"/>
              <a:t>Remittances</a:t>
            </a:r>
            <a:r>
              <a:rPr lang="pl-PL" sz="2300" dirty="0"/>
              <a:t> </a:t>
            </a:r>
            <a:r>
              <a:rPr lang="pl-PL" sz="2300" u="sng" dirty="0"/>
              <a:t>to Europe</a:t>
            </a:r>
            <a:r>
              <a:rPr lang="pl-PL" sz="2300" dirty="0"/>
              <a:t>, </a:t>
            </a:r>
            <a:endParaRPr lang="pl-PL" sz="2300" dirty="0" smtClean="0"/>
          </a:p>
          <a:p>
            <a:r>
              <a:rPr lang="pl-PL" sz="2300" dirty="0" smtClean="0"/>
              <a:t>but </a:t>
            </a:r>
            <a:r>
              <a:rPr lang="pl-PL" sz="2300" dirty="0"/>
              <a:t>in 1993 </a:t>
            </a:r>
            <a:r>
              <a:rPr lang="pl-PL" sz="2300" dirty="0" err="1"/>
              <a:t>this</a:t>
            </a:r>
            <a:r>
              <a:rPr lang="pl-PL" sz="2300" dirty="0"/>
              <a:t> was </a:t>
            </a:r>
            <a:r>
              <a:rPr lang="pl-PL" sz="2300" dirty="0" err="1"/>
              <a:t>changed</a:t>
            </a:r>
            <a:r>
              <a:rPr lang="pl-PL" sz="2300" dirty="0"/>
              <a:t> to </a:t>
            </a:r>
            <a:r>
              <a:rPr lang="pl-PL" sz="2300" dirty="0" err="1"/>
              <a:t>Cooperative</a:t>
            </a:r>
            <a:r>
              <a:rPr lang="pl-PL" sz="2300" dirty="0"/>
              <a:t> for Assistance and Relief </a:t>
            </a:r>
            <a:r>
              <a:rPr lang="pl-PL" sz="2300" u="sng" dirty="0" err="1" smtClean="0"/>
              <a:t>Everywhere</a:t>
            </a:r>
            <a:endParaRPr lang="pl-PL" sz="2300" u="sng" dirty="0" smtClean="0"/>
          </a:p>
          <a:p>
            <a:r>
              <a:rPr lang="pl-PL" sz="2300" dirty="0" err="1"/>
              <a:t>Over</a:t>
            </a:r>
            <a:r>
              <a:rPr lang="pl-PL" sz="2300" dirty="0"/>
              <a:t> the </a:t>
            </a:r>
            <a:r>
              <a:rPr lang="pl-PL" sz="2300" dirty="0" err="1"/>
              <a:t>years</a:t>
            </a:r>
            <a:r>
              <a:rPr lang="pl-PL" sz="2300" dirty="0"/>
              <a:t>, </a:t>
            </a:r>
            <a:r>
              <a:rPr lang="pl-PL" sz="2300" dirty="0" err="1"/>
              <a:t>their</a:t>
            </a:r>
            <a:r>
              <a:rPr lang="pl-PL" sz="2300" dirty="0"/>
              <a:t> </a:t>
            </a:r>
            <a:r>
              <a:rPr lang="pl-PL" sz="2300" dirty="0" err="1"/>
              <a:t>work</a:t>
            </a:r>
            <a:r>
              <a:rPr lang="pl-PL" sz="2300" dirty="0"/>
              <a:t> </a:t>
            </a:r>
            <a:r>
              <a:rPr lang="pl-PL" sz="2300" dirty="0" err="1"/>
              <a:t>has</a:t>
            </a:r>
            <a:r>
              <a:rPr lang="pl-PL" sz="2300" dirty="0"/>
              <a:t> </a:t>
            </a:r>
            <a:r>
              <a:rPr lang="pl-PL" sz="2300" dirty="0" err="1"/>
              <a:t>expanded</a:t>
            </a:r>
            <a:r>
              <a:rPr lang="pl-PL" sz="2300" dirty="0"/>
              <a:t> as </a:t>
            </a:r>
            <a:r>
              <a:rPr lang="pl-PL" sz="2300" dirty="0" err="1"/>
              <a:t>they</a:t>
            </a:r>
            <a:r>
              <a:rPr lang="pl-PL" sz="2300" dirty="0"/>
              <a:t> </a:t>
            </a:r>
            <a:r>
              <a:rPr lang="pl-PL" sz="2300" dirty="0" err="1"/>
              <a:t>have</a:t>
            </a:r>
            <a:r>
              <a:rPr lang="pl-PL" sz="2300" dirty="0"/>
              <a:t> </a:t>
            </a:r>
            <a:r>
              <a:rPr lang="pl-PL" sz="2300" dirty="0" err="1"/>
              <a:t>taken</a:t>
            </a:r>
            <a:r>
              <a:rPr lang="pl-PL" sz="2300" dirty="0"/>
              <a:t> on </a:t>
            </a:r>
            <a:r>
              <a:rPr lang="pl-PL" sz="2300" dirty="0" err="1"/>
              <a:t>some</a:t>
            </a:r>
            <a:r>
              <a:rPr lang="pl-PL" sz="2300" dirty="0"/>
              <a:t> of the </a:t>
            </a:r>
            <a:r>
              <a:rPr lang="pl-PL" sz="2300" dirty="0" err="1"/>
              <a:t>worlds</a:t>
            </a:r>
            <a:r>
              <a:rPr lang="pl-PL" sz="2300" dirty="0"/>
              <a:t> </a:t>
            </a:r>
            <a:r>
              <a:rPr lang="pl-PL" sz="2300" dirty="0" err="1"/>
              <a:t>biggest</a:t>
            </a:r>
            <a:r>
              <a:rPr lang="pl-PL" sz="2300" dirty="0"/>
              <a:t> </a:t>
            </a:r>
            <a:r>
              <a:rPr lang="pl-PL" sz="2300" dirty="0" err="1" smtClean="0"/>
              <a:t>problems</a:t>
            </a:r>
            <a:endParaRPr lang="pl-PL" sz="2300" dirty="0" smtClean="0"/>
          </a:p>
          <a:p>
            <a:r>
              <a:rPr lang="pl-PL" sz="2300" dirty="0"/>
              <a:t>With Europe on the </a:t>
            </a:r>
            <a:r>
              <a:rPr lang="pl-PL" sz="2300" dirty="0" err="1"/>
              <a:t>road</a:t>
            </a:r>
            <a:r>
              <a:rPr lang="pl-PL" sz="2300" dirty="0"/>
              <a:t> to </a:t>
            </a:r>
            <a:r>
              <a:rPr lang="pl-PL" sz="2300" dirty="0" err="1"/>
              <a:t>recovery</a:t>
            </a:r>
            <a:r>
              <a:rPr lang="pl-PL" sz="2300" dirty="0"/>
              <a:t>, CARE </a:t>
            </a:r>
            <a:r>
              <a:rPr lang="pl-PL" sz="2300" dirty="0" err="1"/>
              <a:t>found</a:t>
            </a:r>
            <a:r>
              <a:rPr lang="pl-PL" sz="2300" dirty="0"/>
              <a:t> </a:t>
            </a:r>
            <a:r>
              <a:rPr lang="pl-PL" sz="2300" dirty="0" err="1"/>
              <a:t>itself</a:t>
            </a:r>
            <a:r>
              <a:rPr lang="pl-PL" sz="2300" dirty="0"/>
              <a:t> </a:t>
            </a:r>
            <a:r>
              <a:rPr lang="pl-PL" sz="2300" dirty="0" err="1"/>
              <a:t>increasingly</a:t>
            </a:r>
            <a:r>
              <a:rPr lang="pl-PL" sz="2300" dirty="0"/>
              <a:t> </a:t>
            </a:r>
            <a:r>
              <a:rPr lang="pl-PL" sz="2300" dirty="0" err="1"/>
              <a:t>involved</a:t>
            </a:r>
            <a:r>
              <a:rPr lang="pl-PL" sz="2300" dirty="0"/>
              <a:t> in Asia – </a:t>
            </a:r>
            <a:r>
              <a:rPr lang="pl-PL" sz="2300" dirty="0" err="1"/>
              <a:t>first</a:t>
            </a:r>
            <a:r>
              <a:rPr lang="pl-PL" sz="2300" dirty="0"/>
              <a:t> in Japan and </a:t>
            </a:r>
            <a:r>
              <a:rPr lang="pl-PL" sz="2300" dirty="0" err="1"/>
              <a:t>then</a:t>
            </a:r>
            <a:r>
              <a:rPr lang="pl-PL" sz="2300" dirty="0"/>
              <a:t> in the </a:t>
            </a:r>
            <a:r>
              <a:rPr lang="pl-PL" sz="2300" dirty="0" err="1"/>
              <a:t>Philippines</a:t>
            </a:r>
            <a:r>
              <a:rPr lang="pl-PL" sz="2300" dirty="0"/>
              <a:t>, Korea, </a:t>
            </a:r>
            <a:r>
              <a:rPr lang="pl-PL" sz="2300" dirty="0" err="1"/>
              <a:t>India</a:t>
            </a:r>
            <a:r>
              <a:rPr lang="pl-PL" sz="2300" dirty="0"/>
              <a:t> and Pakistan. </a:t>
            </a:r>
            <a:endParaRPr lang="pl-PL" sz="2300" dirty="0" smtClean="0"/>
          </a:p>
          <a:p>
            <a:r>
              <a:rPr lang="pl-PL" sz="2300" dirty="0" smtClean="0"/>
              <a:t> </a:t>
            </a:r>
            <a:r>
              <a:rPr lang="pl-PL" sz="2300" dirty="0"/>
              <a:t>By the </a:t>
            </a:r>
            <a:r>
              <a:rPr lang="pl-PL" sz="2300" dirty="0" err="1"/>
              <a:t>early</a:t>
            </a:r>
            <a:r>
              <a:rPr lang="pl-PL" sz="2300" dirty="0"/>
              <a:t> 1950s, </a:t>
            </a:r>
            <a:r>
              <a:rPr lang="pl-PL" sz="2300" dirty="0" err="1"/>
              <a:t>operations</a:t>
            </a:r>
            <a:r>
              <a:rPr lang="pl-PL" sz="2300" dirty="0"/>
              <a:t> </a:t>
            </a:r>
            <a:r>
              <a:rPr lang="pl-PL" sz="2300" dirty="0" err="1"/>
              <a:t>had</a:t>
            </a:r>
            <a:r>
              <a:rPr lang="pl-PL" sz="2300" dirty="0"/>
              <a:t> </a:t>
            </a:r>
            <a:r>
              <a:rPr lang="pl-PL" sz="2300" dirty="0" err="1"/>
              <a:t>been</a:t>
            </a:r>
            <a:r>
              <a:rPr lang="pl-PL" sz="2300" dirty="0"/>
              <a:t> </a:t>
            </a:r>
            <a:r>
              <a:rPr lang="pl-PL" sz="2300" dirty="0" err="1"/>
              <a:t>established</a:t>
            </a:r>
            <a:r>
              <a:rPr lang="pl-PL" sz="2300" dirty="0"/>
              <a:t> in a </a:t>
            </a:r>
            <a:r>
              <a:rPr lang="pl-PL" sz="2300" dirty="0" err="1"/>
              <a:t>number</a:t>
            </a:r>
            <a:r>
              <a:rPr lang="pl-PL" sz="2300" dirty="0"/>
              <a:t> of </a:t>
            </a:r>
            <a:r>
              <a:rPr lang="pl-PL" sz="2300" dirty="0" err="1"/>
              <a:t>Latin</a:t>
            </a:r>
            <a:r>
              <a:rPr lang="pl-PL" sz="2300" dirty="0"/>
              <a:t> American </a:t>
            </a:r>
            <a:r>
              <a:rPr lang="pl-PL" sz="2300" dirty="0" err="1"/>
              <a:t>countries</a:t>
            </a:r>
            <a:r>
              <a:rPr lang="pl-PL" sz="2300" dirty="0"/>
              <a:t>, </a:t>
            </a:r>
            <a:r>
              <a:rPr lang="pl-PL" sz="2300" dirty="0" err="1"/>
              <a:t>followed</a:t>
            </a:r>
            <a:r>
              <a:rPr lang="pl-PL" sz="2300" dirty="0"/>
              <a:t> by </a:t>
            </a:r>
            <a:r>
              <a:rPr lang="pl-PL" sz="2300" dirty="0" err="1"/>
              <a:t>Africa</a:t>
            </a:r>
            <a:r>
              <a:rPr lang="pl-PL" sz="2300" dirty="0"/>
              <a:t> in the </a:t>
            </a:r>
            <a:r>
              <a:rPr lang="pl-PL" sz="2300" dirty="0" err="1"/>
              <a:t>early</a:t>
            </a:r>
            <a:r>
              <a:rPr lang="pl-PL" sz="2300" dirty="0"/>
              <a:t> 1960s. </a:t>
            </a:r>
            <a:endParaRPr lang="pl-PL" sz="23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5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67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2400" dirty="0" err="1"/>
              <a:t>Today</a:t>
            </a:r>
            <a:r>
              <a:rPr lang="pl-PL" sz="2400" dirty="0"/>
              <a:t>, CARE </a:t>
            </a:r>
            <a:r>
              <a:rPr lang="pl-PL" sz="2400" dirty="0" err="1" smtClean="0"/>
              <a:t>focusing</a:t>
            </a:r>
            <a:r>
              <a:rPr lang="pl-PL" sz="2400" dirty="0" smtClean="0"/>
              <a:t> </a:t>
            </a:r>
            <a:r>
              <a:rPr lang="pl-PL" sz="2400" dirty="0"/>
              <a:t>on </a:t>
            </a:r>
            <a:r>
              <a:rPr lang="pl-PL" sz="2400" dirty="0" err="1"/>
              <a:t>global</a:t>
            </a:r>
            <a:r>
              <a:rPr lang="pl-PL" sz="2400" dirty="0"/>
              <a:t> </a:t>
            </a:r>
            <a:r>
              <a:rPr lang="pl-PL" sz="2400" dirty="0" err="1"/>
              <a:t>issues</a:t>
            </a:r>
            <a:r>
              <a:rPr lang="pl-PL" sz="2400" dirty="0"/>
              <a:t> </a:t>
            </a:r>
            <a:r>
              <a:rPr lang="pl-PL" sz="2400" dirty="0" err="1"/>
              <a:t>like</a:t>
            </a:r>
            <a:r>
              <a:rPr lang="pl-PL" sz="2400" dirty="0"/>
              <a:t> HIV and AIDS, </a:t>
            </a:r>
            <a:r>
              <a:rPr lang="pl-PL" sz="2400" dirty="0" err="1" smtClean="0"/>
              <a:t>women’s</a:t>
            </a:r>
            <a:r>
              <a:rPr lang="pl-PL" sz="2400" dirty="0" smtClean="0"/>
              <a:t> </a:t>
            </a:r>
            <a:r>
              <a:rPr lang="pl-PL" sz="2400" dirty="0" err="1"/>
              <a:t>empowerment</a:t>
            </a:r>
            <a:r>
              <a:rPr lang="pl-PL" sz="2400" dirty="0"/>
              <a:t>, </a:t>
            </a:r>
            <a:r>
              <a:rPr lang="pl-PL" sz="2400" dirty="0" err="1"/>
              <a:t>adaptation</a:t>
            </a:r>
            <a:r>
              <a:rPr lang="pl-PL" sz="2400" dirty="0"/>
              <a:t> to </a:t>
            </a:r>
            <a:r>
              <a:rPr lang="pl-PL" sz="2400" dirty="0" err="1"/>
              <a:t>climate</a:t>
            </a:r>
            <a:r>
              <a:rPr lang="pl-PL" sz="2400" dirty="0"/>
              <a:t> </a:t>
            </a:r>
            <a:r>
              <a:rPr lang="pl-PL" sz="2400" dirty="0" err="1"/>
              <a:t>change</a:t>
            </a:r>
            <a:r>
              <a:rPr lang="pl-PL" sz="2400" dirty="0"/>
              <a:t>, development and relief</a:t>
            </a:r>
            <a:r>
              <a:rPr lang="pl-PL" sz="2400" dirty="0" smtClean="0"/>
              <a:t>.</a:t>
            </a:r>
          </a:p>
          <a:p>
            <a:r>
              <a:rPr lang="pl-PL" sz="2400" dirty="0" err="1"/>
              <a:t>Some</a:t>
            </a:r>
            <a:r>
              <a:rPr lang="pl-PL" sz="2400" dirty="0"/>
              <a:t> of the </a:t>
            </a:r>
            <a:r>
              <a:rPr lang="pl-PL" sz="2400" dirty="0" err="1"/>
              <a:t>projects</a:t>
            </a:r>
            <a:r>
              <a:rPr lang="pl-PL" sz="2400" dirty="0"/>
              <a:t> </a:t>
            </a:r>
            <a:r>
              <a:rPr lang="pl-PL" sz="2400" dirty="0" smtClean="0"/>
              <a:t>CARE</a:t>
            </a:r>
          </a:p>
          <a:p>
            <a:r>
              <a:rPr lang="pl-PL" sz="2400" dirty="0" err="1"/>
              <a:t>Humanitarian</a:t>
            </a:r>
            <a:r>
              <a:rPr lang="pl-PL" sz="2400" dirty="0"/>
              <a:t> </a:t>
            </a:r>
            <a:r>
              <a:rPr lang="pl-PL" sz="2400" dirty="0" err="1"/>
              <a:t>Crisis</a:t>
            </a:r>
            <a:r>
              <a:rPr lang="pl-PL" sz="2400" dirty="0"/>
              <a:t>: </a:t>
            </a:r>
            <a:endParaRPr lang="pl-PL" sz="2400" dirty="0" smtClean="0"/>
          </a:p>
          <a:p>
            <a:r>
              <a:rPr lang="pl-PL" sz="2400" dirty="0" err="1" smtClean="0"/>
              <a:t>CARE's</a:t>
            </a:r>
            <a:r>
              <a:rPr lang="pl-PL" sz="2400" dirty="0" smtClean="0"/>
              <a:t> </a:t>
            </a:r>
            <a:r>
              <a:rPr lang="pl-PL" sz="2400" dirty="0" err="1"/>
              <a:t>response</a:t>
            </a:r>
            <a:r>
              <a:rPr lang="pl-PL" sz="2400" dirty="0"/>
              <a:t> to the </a:t>
            </a:r>
            <a:r>
              <a:rPr lang="pl-PL" sz="2400" dirty="0" err="1"/>
              <a:t>humanitarian</a:t>
            </a:r>
            <a:r>
              <a:rPr lang="pl-PL" sz="2400" dirty="0"/>
              <a:t> </a:t>
            </a:r>
            <a:r>
              <a:rPr lang="pl-PL" sz="2400" dirty="0" err="1"/>
              <a:t>crisis</a:t>
            </a:r>
            <a:r>
              <a:rPr lang="pl-PL" sz="2400" dirty="0"/>
              <a:t> in Gaza </a:t>
            </a:r>
            <a:r>
              <a:rPr lang="pl-PL" sz="2400" dirty="0" err="1"/>
              <a:t>began</a:t>
            </a:r>
            <a:r>
              <a:rPr lang="pl-PL" sz="2400" dirty="0"/>
              <a:t> </a:t>
            </a:r>
            <a:r>
              <a:rPr lang="pl-PL" sz="2400" dirty="0" err="1"/>
              <a:t>within</a:t>
            </a:r>
            <a:r>
              <a:rPr lang="pl-PL" sz="2400" dirty="0"/>
              <a:t> </a:t>
            </a:r>
            <a:r>
              <a:rPr lang="pl-PL" sz="2400" dirty="0" err="1"/>
              <a:t>hours</a:t>
            </a:r>
            <a:r>
              <a:rPr lang="pl-PL" sz="2400" dirty="0"/>
              <a:t> of the </a:t>
            </a:r>
            <a:r>
              <a:rPr lang="pl-PL" sz="2400" dirty="0" err="1"/>
              <a:t>first</a:t>
            </a:r>
            <a:r>
              <a:rPr lang="pl-PL" sz="2400" dirty="0"/>
              <a:t> </a:t>
            </a:r>
            <a:r>
              <a:rPr lang="pl-PL" sz="2400" dirty="0" err="1" smtClean="0"/>
              <a:t>bombings</a:t>
            </a:r>
            <a:r>
              <a:rPr lang="pl-PL" sz="2400" dirty="0" smtClean="0"/>
              <a:t> </a:t>
            </a:r>
            <a:r>
              <a:rPr lang="pl-PL" sz="2400" dirty="0"/>
              <a:t>on Dec. 27, 2008. </a:t>
            </a:r>
            <a:endParaRPr lang="pl-PL" sz="2400" dirty="0" smtClean="0"/>
          </a:p>
          <a:p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providing</a:t>
            </a:r>
            <a:r>
              <a:rPr lang="pl-PL" sz="2400" dirty="0"/>
              <a:t> </a:t>
            </a:r>
            <a:r>
              <a:rPr lang="pl-PL" sz="2400" dirty="0" err="1"/>
              <a:t>emergency</a:t>
            </a:r>
            <a:r>
              <a:rPr lang="pl-PL" sz="2400" dirty="0"/>
              <a:t> </a:t>
            </a:r>
            <a:r>
              <a:rPr lang="pl-PL" sz="2400" dirty="0" err="1"/>
              <a:t>humanitarian</a:t>
            </a:r>
            <a:r>
              <a:rPr lang="pl-PL" sz="2400" dirty="0"/>
              <a:t> </a:t>
            </a:r>
            <a:r>
              <a:rPr lang="pl-PL" sz="2400" dirty="0" err="1"/>
              <a:t>aid</a:t>
            </a:r>
            <a:r>
              <a:rPr lang="pl-PL" sz="2400" dirty="0"/>
              <a:t>, </a:t>
            </a:r>
            <a:r>
              <a:rPr lang="pl-PL" sz="2400" dirty="0" err="1"/>
              <a:t>lifesaving</a:t>
            </a:r>
            <a:r>
              <a:rPr lang="pl-PL" sz="2400" dirty="0"/>
              <a:t> </a:t>
            </a:r>
            <a:r>
              <a:rPr lang="pl-PL" sz="2400" dirty="0" err="1"/>
              <a:t>medical</a:t>
            </a:r>
            <a:r>
              <a:rPr lang="pl-PL" sz="2400" dirty="0"/>
              <a:t> </a:t>
            </a:r>
            <a:r>
              <a:rPr lang="pl-PL" sz="2400" dirty="0" err="1"/>
              <a:t>supplies</a:t>
            </a:r>
            <a:r>
              <a:rPr lang="pl-PL" sz="2400" dirty="0"/>
              <a:t>, food, </a:t>
            </a:r>
            <a:r>
              <a:rPr lang="pl-PL" sz="2400" dirty="0" err="1"/>
              <a:t>blankets</a:t>
            </a:r>
            <a:r>
              <a:rPr lang="pl-PL" sz="2400" dirty="0"/>
              <a:t>, </a:t>
            </a:r>
            <a:r>
              <a:rPr lang="pl-PL" sz="2400" dirty="0" err="1"/>
              <a:t>heaters</a:t>
            </a:r>
            <a:r>
              <a:rPr lang="pl-PL" sz="2400" dirty="0"/>
              <a:t> and </a:t>
            </a:r>
            <a:r>
              <a:rPr lang="pl-PL" sz="2400" dirty="0" err="1"/>
              <a:t>shelter</a:t>
            </a:r>
            <a:r>
              <a:rPr lang="pl-PL" sz="2400" dirty="0"/>
              <a:t> materials to </a:t>
            </a:r>
            <a:r>
              <a:rPr lang="pl-PL" sz="2400" dirty="0" err="1"/>
              <a:t>hospitals</a:t>
            </a:r>
            <a:r>
              <a:rPr lang="pl-PL" sz="2400" dirty="0"/>
              <a:t>, </a:t>
            </a:r>
            <a:r>
              <a:rPr lang="pl-PL" sz="2400" dirty="0" err="1"/>
              <a:t>families</a:t>
            </a:r>
            <a:r>
              <a:rPr lang="pl-PL" sz="2400" dirty="0"/>
              <a:t> and </a:t>
            </a:r>
            <a:r>
              <a:rPr lang="pl-PL" sz="2400" dirty="0" err="1"/>
              <a:t>feeding</a:t>
            </a:r>
            <a:r>
              <a:rPr lang="pl-PL" sz="2400" dirty="0"/>
              <a:t> </a:t>
            </a:r>
            <a:r>
              <a:rPr lang="pl-PL" sz="2400" dirty="0" err="1"/>
              <a:t>centers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endParaRPr lang="pl-PL" sz="23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76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68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188640"/>
            <a:ext cx="6400800" cy="5229200"/>
          </a:xfrm>
        </p:spPr>
        <p:txBody>
          <a:bodyPr>
            <a:noAutofit/>
          </a:bodyPr>
          <a:lstStyle/>
          <a:p>
            <a:r>
              <a:rPr lang="pl-PL" sz="3200" dirty="0" err="1"/>
              <a:t>African</a:t>
            </a:r>
            <a:r>
              <a:rPr lang="pl-PL" sz="3200" dirty="0"/>
              <a:t> Hunger- Food </a:t>
            </a:r>
            <a:r>
              <a:rPr lang="pl-PL" sz="3200" dirty="0" err="1"/>
              <a:t>shortages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affecting</a:t>
            </a:r>
            <a:r>
              <a:rPr lang="pl-PL" sz="3200" dirty="0"/>
              <a:t> </a:t>
            </a:r>
            <a:r>
              <a:rPr lang="pl-PL" sz="3200" dirty="0" err="1"/>
              <a:t>millions</a:t>
            </a:r>
            <a:r>
              <a:rPr lang="pl-PL" sz="3200" dirty="0"/>
              <a:t> of </a:t>
            </a:r>
            <a:r>
              <a:rPr lang="pl-PL" sz="3200" dirty="0" err="1"/>
              <a:t>people</a:t>
            </a:r>
            <a:r>
              <a:rPr lang="pl-PL" sz="3200" dirty="0"/>
              <a:t> in 25 </a:t>
            </a:r>
            <a:r>
              <a:rPr lang="pl-PL" sz="3200" dirty="0" err="1"/>
              <a:t>countries</a:t>
            </a:r>
            <a:r>
              <a:rPr lang="pl-PL" sz="3200" dirty="0"/>
              <a:t>. </a:t>
            </a:r>
            <a:r>
              <a:rPr lang="pl-PL" sz="3200" dirty="0" err="1"/>
              <a:t>According</a:t>
            </a:r>
            <a:r>
              <a:rPr lang="pl-PL" sz="3200" dirty="0"/>
              <a:t> to UNICEF, 1 </a:t>
            </a:r>
            <a:r>
              <a:rPr lang="pl-PL" sz="3200" dirty="0" err="1"/>
              <a:t>million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 and </a:t>
            </a:r>
            <a:r>
              <a:rPr lang="pl-PL" sz="3200" dirty="0" err="1"/>
              <a:t>pregnant</a:t>
            </a:r>
            <a:r>
              <a:rPr lang="pl-PL" sz="3200" dirty="0"/>
              <a:t> </a:t>
            </a:r>
            <a:r>
              <a:rPr lang="pl-PL" sz="3200" dirty="0" err="1"/>
              <a:t>women</a:t>
            </a:r>
            <a:r>
              <a:rPr lang="pl-PL" sz="3200" dirty="0"/>
              <a:t> in </a:t>
            </a:r>
            <a:r>
              <a:rPr lang="pl-PL" sz="3200" dirty="0" err="1"/>
              <a:t>South</a:t>
            </a:r>
            <a:r>
              <a:rPr lang="pl-PL" sz="3200" dirty="0"/>
              <a:t> </a:t>
            </a:r>
            <a:r>
              <a:rPr lang="pl-PL" sz="3200" dirty="0" err="1"/>
              <a:t>America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 smtClean="0"/>
              <a:t>malnoursihed</a:t>
            </a:r>
            <a:endParaRPr lang="pl-PL" sz="3200" dirty="0" smtClean="0"/>
          </a:p>
          <a:p>
            <a:r>
              <a:rPr lang="pl-PL" sz="3200" dirty="0"/>
              <a:t>Tsunami Relief- CARE </a:t>
            </a:r>
            <a:r>
              <a:rPr lang="pl-PL" sz="3200" dirty="0" err="1"/>
              <a:t>helped</a:t>
            </a:r>
            <a:r>
              <a:rPr lang="pl-PL" sz="3200" dirty="0"/>
              <a:t> </a:t>
            </a:r>
            <a:r>
              <a:rPr lang="pl-PL" sz="3200" dirty="0" err="1"/>
              <a:t>restore</a:t>
            </a:r>
            <a:r>
              <a:rPr lang="pl-PL" sz="3200" dirty="0"/>
              <a:t> </a:t>
            </a:r>
            <a:r>
              <a:rPr lang="pl-PL" sz="3200" dirty="0" err="1"/>
              <a:t>access</a:t>
            </a:r>
            <a:r>
              <a:rPr lang="pl-PL" sz="3200" dirty="0"/>
              <a:t> to </a:t>
            </a:r>
            <a:r>
              <a:rPr lang="pl-PL" sz="3200" dirty="0" err="1"/>
              <a:t>clean</a:t>
            </a:r>
            <a:r>
              <a:rPr lang="pl-PL" sz="3200" dirty="0"/>
              <a:t> </a:t>
            </a:r>
            <a:r>
              <a:rPr lang="pl-PL" sz="3200" dirty="0" err="1"/>
              <a:t>water</a:t>
            </a:r>
            <a:r>
              <a:rPr lang="pl-PL" sz="3200" dirty="0"/>
              <a:t>. CARE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ensuring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disaster-stricken</a:t>
            </a:r>
            <a:r>
              <a:rPr lang="pl-PL" sz="3200" dirty="0"/>
              <a:t> </a:t>
            </a:r>
            <a:r>
              <a:rPr lang="pl-PL" sz="3200" dirty="0" err="1"/>
              <a:t>communities</a:t>
            </a:r>
            <a:r>
              <a:rPr lang="pl-PL" sz="3200" dirty="0"/>
              <a:t> </a:t>
            </a:r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look</a:t>
            </a:r>
            <a:r>
              <a:rPr lang="pl-PL" sz="3200" dirty="0"/>
              <a:t> </a:t>
            </a:r>
            <a:r>
              <a:rPr lang="pl-PL" sz="3200" dirty="0" err="1"/>
              <a:t>forward</a:t>
            </a:r>
            <a:r>
              <a:rPr lang="pl-PL" sz="3200" dirty="0"/>
              <a:t> to a </a:t>
            </a:r>
            <a:r>
              <a:rPr lang="pl-PL" sz="3200" dirty="0" err="1"/>
              <a:t>healthier</a:t>
            </a:r>
            <a:r>
              <a:rPr lang="pl-PL" sz="3200" dirty="0"/>
              <a:t> </a:t>
            </a:r>
            <a:r>
              <a:rPr lang="pl-PL" sz="3200" dirty="0" err="1"/>
              <a:t>future</a:t>
            </a:r>
            <a:r>
              <a:rPr lang="pl-PL" sz="3200" dirty="0"/>
              <a:t>. </a:t>
            </a:r>
            <a:endParaRPr lang="pl-PL" sz="3200" dirty="0" smtClean="0"/>
          </a:p>
          <a:p>
            <a:endParaRPr lang="pl-PL" sz="2300" u="sng" dirty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69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301208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pic>
        <p:nvPicPr>
          <p:cNvPr id="4" name="decent-work-animated-infographic-CARE-women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888" y="1203325"/>
            <a:ext cx="6400800" cy="3200400"/>
          </a:xfrm>
        </p:spPr>
      </p:pic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36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DCECC-415B-41FB-9B09-29EABABFC4EF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pPr eaLnBrk="1" hangingPunct="1"/>
            <a:endParaRPr lang="pl-PL" sz="3200" u="sng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188640"/>
            <a:ext cx="6400800" cy="4824536"/>
          </a:xfrm>
        </p:spPr>
        <p:txBody>
          <a:bodyPr>
            <a:noAutofit/>
          </a:bodyPr>
          <a:lstStyle/>
          <a:p>
            <a:r>
              <a:rPr lang="pl-PL" sz="3600" dirty="0" err="1"/>
              <a:t>INGOs</a:t>
            </a:r>
            <a:r>
              <a:rPr lang="pl-PL" sz="3600" dirty="0"/>
              <a:t> </a:t>
            </a:r>
            <a:r>
              <a:rPr lang="pl-PL" sz="3600" dirty="0" err="1"/>
              <a:t>are</a:t>
            </a:r>
            <a:r>
              <a:rPr lang="pl-PL" sz="3600" dirty="0"/>
              <a:t> </a:t>
            </a:r>
            <a:r>
              <a:rPr lang="pl-PL" sz="3600" dirty="0" err="1"/>
              <a:t>specific</a:t>
            </a:r>
            <a:r>
              <a:rPr lang="pl-PL" sz="3600" dirty="0"/>
              <a:t> </a:t>
            </a:r>
            <a:r>
              <a:rPr lang="pl-PL" sz="3600" dirty="0" err="1"/>
              <a:t>type</a:t>
            </a:r>
            <a:r>
              <a:rPr lang="pl-PL" sz="3600" dirty="0"/>
              <a:t> of </a:t>
            </a:r>
            <a:r>
              <a:rPr lang="pl-PL" sz="3600" dirty="0" err="1"/>
              <a:t>NGOs</a:t>
            </a:r>
            <a:r>
              <a:rPr lang="pl-PL" sz="3600" dirty="0"/>
              <a:t> </a:t>
            </a:r>
            <a:r>
              <a:rPr lang="pl-PL" sz="3600" dirty="0" err="1"/>
              <a:t>that</a:t>
            </a:r>
            <a:r>
              <a:rPr lang="pl-PL" sz="3600" dirty="0"/>
              <a:t> </a:t>
            </a:r>
            <a:r>
              <a:rPr lang="pl-PL" sz="3600" dirty="0" err="1"/>
              <a:t>engaged</a:t>
            </a:r>
            <a:r>
              <a:rPr lang="pl-PL" sz="3600" dirty="0"/>
              <a:t> in cross-</a:t>
            </a:r>
            <a:r>
              <a:rPr lang="pl-PL" sz="3600" dirty="0" err="1"/>
              <a:t>border</a:t>
            </a:r>
            <a:r>
              <a:rPr lang="pl-PL" sz="3600" dirty="0"/>
              <a:t> </a:t>
            </a:r>
            <a:r>
              <a:rPr lang="pl-PL" sz="3600" dirty="0" err="1" smtClean="0"/>
              <a:t>social</a:t>
            </a:r>
            <a:r>
              <a:rPr lang="pl-PL" sz="3600" dirty="0" smtClean="0"/>
              <a:t>, </a:t>
            </a:r>
            <a:r>
              <a:rPr lang="pl-PL" sz="3600" dirty="0" err="1" smtClean="0">
                <a:solidFill>
                  <a:schemeClr val="tx1"/>
                </a:solidFill>
              </a:rPr>
              <a:t>humanitarian</a:t>
            </a:r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/>
              <a:t>relief and development </a:t>
            </a:r>
            <a:r>
              <a:rPr lang="pl-PL" sz="3600" dirty="0" err="1"/>
              <a:t>interventions</a:t>
            </a:r>
            <a:r>
              <a:rPr lang="pl-PL" sz="3600" dirty="0"/>
              <a:t> </a:t>
            </a:r>
            <a:endParaRPr lang="pl-PL" sz="3600" dirty="0" smtClean="0"/>
          </a:p>
          <a:p>
            <a:r>
              <a:rPr lang="pl-PL" sz="3600" dirty="0" err="1" smtClean="0"/>
              <a:t>such</a:t>
            </a:r>
            <a:r>
              <a:rPr lang="pl-PL" sz="3600" dirty="0" smtClean="0"/>
              <a:t> as: </a:t>
            </a:r>
          </a:p>
          <a:p>
            <a:r>
              <a:rPr lang="pl-PL" sz="3600" dirty="0" smtClean="0"/>
              <a:t>CARE - </a:t>
            </a:r>
            <a:r>
              <a:rPr lang="pl-PL" sz="4000" dirty="0" err="1"/>
              <a:t>Cooperative</a:t>
            </a:r>
            <a:r>
              <a:rPr lang="pl-PL" sz="4000" dirty="0"/>
              <a:t> for Assistance and Relief </a:t>
            </a:r>
            <a:r>
              <a:rPr lang="pl-PL" sz="4000" dirty="0" err="1"/>
              <a:t>Everywhere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13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  <a:noFill/>
        </p:spPr>
        <p:txBody>
          <a:bodyPr/>
          <a:lstStyle/>
          <a:p>
            <a:fld id="{345A9008-E0C2-4258-BA72-D123F084782C}" type="slidenum">
              <a:rPr lang="pl-PL" smtClean="0"/>
              <a:pPr/>
              <a:t>70</a:t>
            </a:fld>
            <a:endParaRPr lang="pl-PL" smtClean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5157192"/>
            <a:ext cx="6512511" cy="114300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2" name="PoleTekstowe 1"/>
          <p:cNvSpPr txBox="1"/>
          <p:nvPr/>
        </p:nvSpPr>
        <p:spPr>
          <a:xfrm>
            <a:off x="2673048" y="3241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The CARE </a:t>
            </a:r>
            <a:r>
              <a:rPr lang="pl-PL" dirty="0" err="1"/>
              <a:t>organization</a:t>
            </a:r>
            <a:r>
              <a:rPr lang="pl-PL" dirty="0"/>
              <a:t> </a:t>
            </a:r>
            <a:r>
              <a:rPr lang="pl-PL" dirty="0" err="1"/>
              <a:t>offices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located</a:t>
            </a:r>
            <a:r>
              <a:rPr lang="pl-PL" dirty="0"/>
              <a:t> in Quebec</a:t>
            </a:r>
            <a:r>
              <a:rPr lang="pl-PL" dirty="0" smtClean="0"/>
              <a:t>.</a:t>
            </a:r>
          </a:p>
          <a:p>
            <a:r>
              <a:rPr lang="pl-PL" dirty="0"/>
              <a:t>CARE </a:t>
            </a:r>
            <a:r>
              <a:rPr lang="pl-PL" dirty="0" err="1"/>
              <a:t>around</a:t>
            </a:r>
            <a:r>
              <a:rPr lang="pl-PL" dirty="0"/>
              <a:t> the </a:t>
            </a:r>
            <a:r>
              <a:rPr lang="pl-PL" dirty="0" err="1"/>
              <a:t>world</a:t>
            </a:r>
            <a:r>
              <a:rPr lang="pl-PL" dirty="0"/>
              <a:t>:</a:t>
            </a:r>
          </a:p>
          <a:p>
            <a:r>
              <a:rPr lang="pl-PL" dirty="0"/>
              <a:t>- </a:t>
            </a:r>
            <a:r>
              <a:rPr lang="pl-PL" dirty="0" err="1"/>
              <a:t>Latin</a:t>
            </a:r>
            <a:r>
              <a:rPr lang="pl-PL" dirty="0"/>
              <a:t> </a:t>
            </a:r>
            <a:r>
              <a:rPr lang="pl-PL" dirty="0" err="1"/>
              <a:t>America</a:t>
            </a:r>
            <a:r>
              <a:rPr lang="pl-PL" dirty="0"/>
              <a:t> and </a:t>
            </a:r>
            <a:r>
              <a:rPr lang="pl-PL" dirty="0" err="1"/>
              <a:t>Carribean</a:t>
            </a:r>
            <a:endParaRPr lang="pl-PL" dirty="0"/>
          </a:p>
          <a:p>
            <a:r>
              <a:rPr lang="pl-PL" dirty="0"/>
              <a:t>- West </a:t>
            </a:r>
            <a:r>
              <a:rPr lang="pl-PL" dirty="0" err="1"/>
              <a:t>Africa</a:t>
            </a:r>
            <a:endParaRPr lang="pl-PL" dirty="0"/>
          </a:p>
          <a:p>
            <a:r>
              <a:rPr lang="pl-PL" dirty="0"/>
              <a:t>- Middle East and Europe</a:t>
            </a:r>
          </a:p>
          <a:p>
            <a:r>
              <a:rPr lang="pl-PL" dirty="0"/>
              <a:t>- Asia</a:t>
            </a:r>
          </a:p>
          <a:p>
            <a:r>
              <a:rPr lang="pl-PL" dirty="0"/>
              <a:t>- East and Central </a:t>
            </a:r>
            <a:r>
              <a:rPr lang="pl-PL" dirty="0" err="1"/>
              <a:t>Africa</a:t>
            </a:r>
            <a:endParaRPr lang="pl-PL" dirty="0"/>
          </a:p>
          <a:p>
            <a:r>
              <a:rPr lang="pl-PL" dirty="0"/>
              <a:t>- Southern </a:t>
            </a:r>
            <a:r>
              <a:rPr lang="pl-PL" dirty="0" err="1"/>
              <a:t>Africa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5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DCECC-415B-41FB-9B09-29EABABFC4EF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pPr eaLnBrk="1" hangingPunct="1"/>
            <a:endParaRPr lang="pl-PL" sz="3200" u="sng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188640"/>
            <a:ext cx="6400800" cy="4824536"/>
          </a:xfrm>
        </p:spPr>
        <p:txBody>
          <a:bodyPr>
            <a:noAutofit/>
          </a:bodyPr>
          <a:lstStyle/>
          <a:p>
            <a:r>
              <a:rPr lang="pl-PL" sz="3400" dirty="0" smtClean="0"/>
              <a:t>ACTED - </a:t>
            </a:r>
            <a:r>
              <a:rPr lang="pl-PL" sz="3400" dirty="0" err="1" smtClean="0"/>
              <a:t>Agency</a:t>
            </a:r>
            <a:r>
              <a:rPr lang="pl-PL" sz="3400" dirty="0" smtClean="0"/>
              <a:t> </a:t>
            </a:r>
            <a:r>
              <a:rPr lang="pl-PL" sz="3400" dirty="0"/>
              <a:t>for Technical </a:t>
            </a:r>
            <a:r>
              <a:rPr lang="pl-PL" sz="3400" dirty="0" err="1"/>
              <a:t>Cooperation</a:t>
            </a:r>
            <a:r>
              <a:rPr lang="pl-PL" sz="3400" dirty="0"/>
              <a:t> and </a:t>
            </a:r>
            <a:r>
              <a:rPr lang="pl-PL" sz="3400" dirty="0" smtClean="0"/>
              <a:t>Development</a:t>
            </a:r>
            <a:endParaRPr lang="pl-PL" sz="3400" dirty="0"/>
          </a:p>
          <a:p>
            <a:r>
              <a:rPr lang="pl-PL" sz="3400" dirty="0" err="1" smtClean="0"/>
              <a:t>Oxfam</a:t>
            </a:r>
            <a:r>
              <a:rPr lang="pl-PL" sz="3400" dirty="0" smtClean="0"/>
              <a:t> - Oxford </a:t>
            </a:r>
            <a:r>
              <a:rPr lang="pl-PL" sz="3400" dirty="0" err="1"/>
              <a:t>Committee</a:t>
            </a:r>
            <a:r>
              <a:rPr lang="pl-PL" sz="3400" dirty="0"/>
              <a:t> for </a:t>
            </a:r>
            <a:r>
              <a:rPr lang="pl-PL" sz="3400" dirty="0" err="1"/>
              <a:t>Famine</a:t>
            </a:r>
            <a:r>
              <a:rPr lang="pl-PL" sz="3400" dirty="0"/>
              <a:t> Relief</a:t>
            </a:r>
            <a:endParaRPr lang="pl-PL" sz="3400" dirty="0" smtClean="0"/>
          </a:p>
          <a:p>
            <a:r>
              <a:rPr lang="pl-PL" sz="3400" dirty="0" smtClean="0"/>
              <a:t>World </a:t>
            </a:r>
            <a:r>
              <a:rPr lang="pl-PL" sz="3400" dirty="0" err="1"/>
              <a:t>Vision</a:t>
            </a:r>
            <a:r>
              <a:rPr lang="pl-PL" sz="3400" dirty="0"/>
              <a:t>, </a:t>
            </a:r>
            <a:endParaRPr lang="pl-PL" sz="3400" dirty="0" smtClean="0"/>
          </a:p>
          <a:p>
            <a:r>
              <a:rPr lang="pl-PL" sz="3400" dirty="0" err="1" smtClean="0"/>
              <a:t>Danish</a:t>
            </a:r>
            <a:r>
              <a:rPr lang="pl-PL" sz="3400" dirty="0" smtClean="0"/>
              <a:t> </a:t>
            </a:r>
            <a:r>
              <a:rPr lang="pl-PL" sz="3400" dirty="0" err="1"/>
              <a:t>Refugee</a:t>
            </a:r>
            <a:r>
              <a:rPr lang="pl-PL" sz="3400" dirty="0"/>
              <a:t> </a:t>
            </a:r>
            <a:r>
              <a:rPr lang="pl-PL" sz="3400" dirty="0" err="1"/>
              <a:t>Counsel</a:t>
            </a:r>
            <a:r>
              <a:rPr lang="pl-PL" sz="3400" dirty="0"/>
              <a:t> (DRC</a:t>
            </a:r>
            <a:r>
              <a:rPr lang="pl-PL" sz="3400" dirty="0" smtClean="0"/>
              <a:t>)</a:t>
            </a:r>
          </a:p>
          <a:p>
            <a:r>
              <a:rPr lang="pl-PL" sz="3400" dirty="0" err="1"/>
              <a:t>Norwegian</a:t>
            </a:r>
            <a:r>
              <a:rPr lang="pl-PL" sz="3400" dirty="0"/>
              <a:t> </a:t>
            </a:r>
            <a:r>
              <a:rPr lang="pl-PL" sz="3400" dirty="0" err="1"/>
              <a:t>Refugee</a:t>
            </a:r>
            <a:r>
              <a:rPr lang="pl-PL" sz="3400" dirty="0"/>
              <a:t> </a:t>
            </a:r>
            <a:r>
              <a:rPr lang="pl-PL" sz="3400" dirty="0" err="1" smtClean="0"/>
              <a:t>Council</a:t>
            </a:r>
            <a:endParaRPr lang="pl-PL" sz="3400" dirty="0"/>
          </a:p>
          <a:p>
            <a:r>
              <a:rPr lang="pl-PL" sz="3400" dirty="0" err="1" smtClean="0"/>
              <a:t>Mercy</a:t>
            </a:r>
            <a:r>
              <a:rPr lang="pl-PL" sz="3400" dirty="0" smtClean="0"/>
              <a:t> </a:t>
            </a:r>
            <a:r>
              <a:rPr lang="pl-PL" sz="3400" dirty="0" err="1"/>
              <a:t>Corps</a:t>
            </a:r>
            <a:r>
              <a:rPr lang="pl-PL" sz="3400" dirty="0"/>
              <a:t>, </a:t>
            </a:r>
            <a:endParaRPr lang="pl-PL" sz="3400" dirty="0" smtClean="0"/>
          </a:p>
          <a:p>
            <a:r>
              <a:rPr lang="pl-PL" sz="3400" dirty="0" smtClean="0"/>
              <a:t>and </a:t>
            </a:r>
            <a:r>
              <a:rPr lang="pl-PL" sz="3400" dirty="0"/>
              <a:t>Caritas </a:t>
            </a:r>
            <a:endParaRPr lang="pl-PL" sz="34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62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DCECC-415B-41FB-9B09-29EABABFC4EF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pPr eaLnBrk="1" hangingPunct="1"/>
            <a:endParaRPr lang="pl-PL" sz="3200" u="sng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404664"/>
            <a:ext cx="6400800" cy="5112568"/>
          </a:xfrm>
        </p:spPr>
        <p:txBody>
          <a:bodyPr>
            <a:noAutofit/>
          </a:bodyPr>
          <a:lstStyle/>
          <a:p>
            <a:r>
              <a:rPr lang="en-AU" sz="4000" dirty="0" smtClean="0"/>
              <a:t>Humanitarian action </a:t>
            </a:r>
          </a:p>
          <a:p>
            <a:r>
              <a:rPr lang="en-AU" sz="4000" dirty="0" smtClean="0"/>
              <a:t>Three Historical Periods</a:t>
            </a:r>
          </a:p>
          <a:p>
            <a:r>
              <a:rPr lang="en-AU" sz="4000" dirty="0" smtClean="0"/>
              <a:t>1) The XIX century until World War I</a:t>
            </a:r>
          </a:p>
          <a:p>
            <a:r>
              <a:rPr lang="en-AU" sz="4000" dirty="0" smtClean="0"/>
              <a:t>2) the early XX century through to end the Cold War</a:t>
            </a:r>
          </a:p>
          <a:p>
            <a:r>
              <a:rPr lang="en-AU" sz="4000" dirty="0" smtClean="0"/>
              <a:t>3) the last quarter-century</a:t>
            </a:r>
            <a:endParaRPr lang="en-AU" sz="4400" dirty="0" smtClean="0"/>
          </a:p>
        </p:txBody>
      </p:sp>
    </p:spTree>
    <p:extLst>
      <p:ext uri="{BB962C8B-B14F-4D97-AF65-F5344CB8AC3E}">
        <p14:creationId xmlns:p14="http://schemas.microsoft.com/office/powerpoint/2010/main" val="16108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Aerodynamiczny.thmx</Template>
  <TotalTime>37332</TotalTime>
  <Words>2847</Words>
  <Application>Microsoft Macintosh PowerPoint</Application>
  <PresentationFormat>Pokaz na ekranie (4:3)</PresentationFormat>
  <Paragraphs>373</Paragraphs>
  <Slides>70</Slides>
  <Notes>62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Aerodynamiczny</vt:lpstr>
      <vt:lpstr>INGOs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UNICEF was created on the initiative of dr. Ludwik Rajchman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APARTAMENTON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Troops In Iraq</dc:title>
  <dc:creator>ksieciunio</dc:creator>
  <cp:lastModifiedBy>Lukasz Prus</cp:lastModifiedBy>
  <cp:revision>494</cp:revision>
  <dcterms:created xsi:type="dcterms:W3CDTF">2008-06-12T03:42:31Z</dcterms:created>
  <dcterms:modified xsi:type="dcterms:W3CDTF">2017-04-05T09:46:04Z</dcterms:modified>
</cp:coreProperties>
</file>