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85"/>
  </p:notesMasterIdLst>
  <p:sldIdLst>
    <p:sldId id="573" r:id="rId2"/>
    <p:sldId id="1126" r:id="rId3"/>
    <p:sldId id="1161" r:id="rId4"/>
    <p:sldId id="1162" r:id="rId5"/>
    <p:sldId id="1163" r:id="rId6"/>
    <p:sldId id="1164" r:id="rId7"/>
    <p:sldId id="1165" r:id="rId8"/>
    <p:sldId id="1166" r:id="rId9"/>
    <p:sldId id="1169" r:id="rId10"/>
    <p:sldId id="1167" r:id="rId11"/>
    <p:sldId id="1170" r:id="rId12"/>
    <p:sldId id="1168" r:id="rId13"/>
    <p:sldId id="1171" r:id="rId14"/>
    <p:sldId id="1172" r:id="rId15"/>
    <p:sldId id="1173" r:id="rId16"/>
    <p:sldId id="1174" r:id="rId17"/>
    <p:sldId id="1175" r:id="rId18"/>
    <p:sldId id="1176" r:id="rId19"/>
    <p:sldId id="1177" r:id="rId20"/>
    <p:sldId id="1178" r:id="rId21"/>
    <p:sldId id="1180" r:id="rId22"/>
    <p:sldId id="1181" r:id="rId23"/>
    <p:sldId id="1182" r:id="rId24"/>
    <p:sldId id="1183" r:id="rId25"/>
    <p:sldId id="1184" r:id="rId26"/>
    <p:sldId id="1179" r:id="rId27"/>
    <p:sldId id="1185" r:id="rId28"/>
    <p:sldId id="1186" r:id="rId29"/>
    <p:sldId id="1187" r:id="rId30"/>
    <p:sldId id="1188" r:id="rId31"/>
    <p:sldId id="1189" r:id="rId32"/>
    <p:sldId id="1190" r:id="rId33"/>
    <p:sldId id="1191" r:id="rId34"/>
    <p:sldId id="1192" r:id="rId35"/>
    <p:sldId id="1193" r:id="rId36"/>
    <p:sldId id="1194" r:id="rId37"/>
    <p:sldId id="1195" r:id="rId38"/>
    <p:sldId id="1196" r:id="rId39"/>
    <p:sldId id="1197" r:id="rId40"/>
    <p:sldId id="1198" r:id="rId41"/>
    <p:sldId id="1199" r:id="rId42"/>
    <p:sldId id="1200" r:id="rId43"/>
    <p:sldId id="1201" r:id="rId44"/>
    <p:sldId id="1202" r:id="rId45"/>
    <p:sldId id="1203" r:id="rId46"/>
    <p:sldId id="1204" r:id="rId47"/>
    <p:sldId id="1205" r:id="rId48"/>
    <p:sldId id="1206" r:id="rId49"/>
    <p:sldId id="1207" r:id="rId50"/>
    <p:sldId id="1159" r:id="rId51"/>
    <p:sldId id="1128" r:id="rId52"/>
    <p:sldId id="1129" r:id="rId53"/>
    <p:sldId id="1124" r:id="rId54"/>
    <p:sldId id="1123" r:id="rId55"/>
    <p:sldId id="1125" r:id="rId56"/>
    <p:sldId id="1130" r:id="rId57"/>
    <p:sldId id="1131" r:id="rId58"/>
    <p:sldId id="1133" r:id="rId59"/>
    <p:sldId id="1134" r:id="rId60"/>
    <p:sldId id="1132" r:id="rId61"/>
    <p:sldId id="1135" r:id="rId62"/>
    <p:sldId id="1136" r:id="rId63"/>
    <p:sldId id="1137" r:id="rId64"/>
    <p:sldId id="1138" r:id="rId65"/>
    <p:sldId id="1139" r:id="rId66"/>
    <p:sldId id="1140" r:id="rId67"/>
    <p:sldId id="1155" r:id="rId68"/>
    <p:sldId id="1157" r:id="rId69"/>
    <p:sldId id="1141" r:id="rId70"/>
    <p:sldId id="1142" r:id="rId71"/>
    <p:sldId id="1143" r:id="rId72"/>
    <p:sldId id="1144" r:id="rId73"/>
    <p:sldId id="1158" r:id="rId74"/>
    <p:sldId id="1149" r:id="rId75"/>
    <p:sldId id="1150" r:id="rId76"/>
    <p:sldId id="1151" r:id="rId77"/>
    <p:sldId id="1152" r:id="rId78"/>
    <p:sldId id="1153" r:id="rId79"/>
    <p:sldId id="1154" r:id="rId80"/>
    <p:sldId id="1156" r:id="rId81"/>
    <p:sldId id="1145" r:id="rId82"/>
    <p:sldId id="1146" r:id="rId83"/>
    <p:sldId id="1148" r:id="rId84"/>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6" autoAdjust="0"/>
    <p:restoredTop sz="85222" autoAdjust="0"/>
  </p:normalViewPr>
  <p:slideViewPr>
    <p:cSldViewPr>
      <p:cViewPr varScale="1">
        <p:scale>
          <a:sx n="75" d="100"/>
          <a:sy n="75" d="100"/>
        </p:scale>
        <p:origin x="-1464" y="-248"/>
      </p:cViewPr>
      <p:guideLst>
        <p:guide orient="horz" pos="2160"/>
        <p:guide pos="2880"/>
      </p:guideLst>
    </p:cSldViewPr>
  </p:slideViewPr>
  <p:outlineViewPr>
    <p:cViewPr>
      <p:scale>
        <a:sx n="33" d="100"/>
        <a:sy n="33" d="100"/>
      </p:scale>
      <p:origin x="60" y="562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3312972-1681-41EE-80FE-1FEA2CC88389}" type="datetimeFigureOut">
              <a:rPr lang="pl-PL"/>
              <a:pPr>
                <a:defRPr/>
              </a:pPr>
              <a:t>07.06.17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4DDA472-4083-48C4-8C43-D40F97CCD845}" type="slidenum">
              <a:rPr lang="pl-PL"/>
              <a:pPr>
                <a:defRPr/>
              </a:pPr>
              <a:t>‹nr›</a:t>
            </a:fld>
            <a:endParaRPr lang="pl-PL"/>
          </a:p>
        </p:txBody>
      </p:sp>
    </p:spTree>
    <p:extLst>
      <p:ext uri="{BB962C8B-B14F-4D97-AF65-F5344CB8AC3E}">
        <p14:creationId xmlns:p14="http://schemas.microsoft.com/office/powerpoint/2010/main" val="568278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1</a:t>
            </a:fld>
            <a:endParaRPr lang="pl-PL"/>
          </a:p>
        </p:txBody>
      </p:sp>
    </p:spTree>
    <p:extLst>
      <p:ext uri="{BB962C8B-B14F-4D97-AF65-F5344CB8AC3E}">
        <p14:creationId xmlns:p14="http://schemas.microsoft.com/office/powerpoint/2010/main" val="2010824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10</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11</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12</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13</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14</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15</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16</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17</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18</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19</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20</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21</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22</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23</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24</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25</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26</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27</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28</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29</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30</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31</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32</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33</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34</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35</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36</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37</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38</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39</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40</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41</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42</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43</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44</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45</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46</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47</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48</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49</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5</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1 For </a:t>
            </a:r>
            <a:r>
              <a:rPr lang="pl-PL" dirty="0" err="1" smtClean="0"/>
              <a:t>many</a:t>
            </a:r>
            <a:r>
              <a:rPr lang="pl-PL" dirty="0" smtClean="0"/>
              <a:t> </a:t>
            </a:r>
            <a:r>
              <a:rPr lang="pl-PL" dirty="0" err="1" smtClean="0"/>
              <a:t>sports</a:t>
            </a:r>
            <a:r>
              <a:rPr lang="pl-PL" dirty="0" smtClean="0"/>
              <a:t>,</a:t>
            </a:r>
            <a:r>
              <a:rPr lang="pl-PL" baseline="0" dirty="0" smtClean="0"/>
              <a:t> </a:t>
            </a:r>
            <a:r>
              <a:rPr lang="pl-PL" baseline="0" dirty="0" err="1" smtClean="0"/>
              <a:t>there</a:t>
            </a:r>
            <a:r>
              <a:rPr lang="pl-PL" baseline="0" dirty="0" smtClean="0"/>
              <a:t> </a:t>
            </a:r>
            <a:r>
              <a:rPr lang="pl-PL" baseline="0" dirty="0" err="1" smtClean="0"/>
              <a:t>is</a:t>
            </a:r>
            <a:r>
              <a:rPr lang="pl-PL" baseline="0" dirty="0" smtClean="0"/>
              <a:t> one </a:t>
            </a:r>
            <a:r>
              <a:rPr lang="pl-PL" baseline="0" dirty="0" err="1" smtClean="0"/>
              <a:t>recognized</a:t>
            </a:r>
            <a:r>
              <a:rPr lang="pl-PL" baseline="0" dirty="0" smtClean="0"/>
              <a:t> </a:t>
            </a:r>
            <a:r>
              <a:rPr lang="pl-PL" baseline="0" dirty="0" err="1" smtClean="0"/>
              <a:t>IGBs</a:t>
            </a:r>
            <a:r>
              <a:rPr lang="pl-PL" baseline="0" dirty="0" smtClean="0"/>
              <a:t> for the </a:t>
            </a:r>
            <a:r>
              <a:rPr lang="pl-PL" baseline="0" dirty="0" err="1" smtClean="0"/>
              <a:t>sporrt</a:t>
            </a:r>
            <a:r>
              <a:rPr lang="pl-PL" baseline="0" dirty="0" smtClean="0"/>
              <a:t>. THIS one body </a:t>
            </a:r>
            <a:r>
              <a:rPr lang="pl-PL" baseline="0" dirty="0" err="1" smtClean="0"/>
              <a:t>is</a:t>
            </a:r>
            <a:r>
              <a:rPr lang="pl-PL" baseline="0" dirty="0" smtClean="0"/>
              <a:t> </a:t>
            </a:r>
            <a:r>
              <a:rPr lang="pl-PL" baseline="0" dirty="0" err="1" smtClean="0"/>
              <a:t>responsible</a:t>
            </a:r>
            <a:r>
              <a:rPr lang="pl-PL" baseline="0" dirty="0" smtClean="0"/>
              <a:t> for for the development and </a:t>
            </a:r>
            <a:r>
              <a:rPr lang="pl-PL" baseline="0" dirty="0" err="1" smtClean="0"/>
              <a:t>control</a:t>
            </a:r>
            <a:r>
              <a:rPr lang="pl-PL" baseline="0" dirty="0" smtClean="0"/>
              <a:t> of </a:t>
            </a:r>
            <a:r>
              <a:rPr lang="pl-PL" baseline="0" dirty="0" err="1" smtClean="0"/>
              <a:t>that</a:t>
            </a:r>
            <a:r>
              <a:rPr lang="pl-PL" baseline="0" dirty="0" smtClean="0"/>
              <a:t>  sport </a:t>
            </a:r>
            <a:r>
              <a:rPr lang="pl-PL" baseline="0" dirty="0" err="1" smtClean="0"/>
              <a:t>including</a:t>
            </a:r>
            <a:r>
              <a:rPr lang="pl-PL" baseline="0" dirty="0" smtClean="0"/>
              <a:t> </a:t>
            </a:r>
            <a:r>
              <a:rPr lang="pl-PL" baseline="0" dirty="0" err="1" smtClean="0"/>
              <a:t>its</a:t>
            </a:r>
            <a:r>
              <a:rPr lang="pl-PL" baseline="0" dirty="0" smtClean="0"/>
              <a:t> </a:t>
            </a:r>
            <a:r>
              <a:rPr lang="pl-PL" baseline="0" dirty="0" err="1" smtClean="0"/>
              <a:t>rules</a:t>
            </a:r>
            <a:r>
              <a:rPr lang="pl-PL" baseline="0" dirty="0" smtClean="0"/>
              <a:t> of </a:t>
            </a:r>
            <a:r>
              <a:rPr lang="pl-PL" baseline="0" dirty="0" err="1" smtClean="0"/>
              <a:t>game</a:t>
            </a:r>
            <a:r>
              <a:rPr lang="pl-PL" baseline="0" dirty="0" smtClean="0"/>
              <a:t>. FIFA </a:t>
            </a:r>
            <a:r>
              <a:rPr lang="pl-PL" baseline="0" dirty="0" err="1" smtClean="0"/>
              <a:t>govern</a:t>
            </a:r>
            <a:r>
              <a:rPr lang="pl-PL" baseline="0" dirty="0" smtClean="0"/>
              <a:t> the </a:t>
            </a:r>
            <a:r>
              <a:rPr lang="pl-PL" baseline="0" dirty="0" err="1" smtClean="0"/>
              <a:t>rules</a:t>
            </a:r>
            <a:r>
              <a:rPr lang="pl-PL" baseline="0" dirty="0" smtClean="0"/>
              <a:t> for football on </a:t>
            </a:r>
            <a:r>
              <a:rPr lang="pl-PL" baseline="0" dirty="0" err="1" smtClean="0"/>
              <a:t>global</a:t>
            </a:r>
            <a:r>
              <a:rPr lang="pl-PL" baseline="0" dirty="0" smtClean="0"/>
              <a:t> </a:t>
            </a:r>
            <a:r>
              <a:rPr lang="pl-PL" baseline="0" dirty="0" err="1" smtClean="0"/>
              <a:t>basis</a:t>
            </a:r>
            <a:r>
              <a:rPr lang="pl-PL" baseline="0" dirty="0" smtClean="0"/>
              <a:t>.</a:t>
            </a:r>
          </a:p>
          <a:p>
            <a:r>
              <a:rPr lang="pl-PL" baseline="0" dirty="0" smtClean="0"/>
              <a:t>2 Second </a:t>
            </a:r>
            <a:r>
              <a:rPr lang="pl-PL" baseline="0" dirty="0" err="1" smtClean="0"/>
              <a:t>type</a:t>
            </a:r>
            <a:r>
              <a:rPr lang="pl-PL" baseline="0" dirty="0" smtClean="0"/>
              <a:t> </a:t>
            </a:r>
            <a:r>
              <a:rPr lang="pl-PL" baseline="0" dirty="0" err="1" smtClean="0"/>
              <a:t>are</a:t>
            </a:r>
            <a:r>
              <a:rPr lang="pl-PL" baseline="0" dirty="0" smtClean="0"/>
              <a:t> </a:t>
            </a:r>
            <a:r>
              <a:rPr lang="pl-PL" baseline="0" dirty="0" err="1" smtClean="0"/>
              <a:t>event-oriented</a:t>
            </a:r>
            <a:r>
              <a:rPr lang="pl-PL" baseline="0" dirty="0" smtClean="0"/>
              <a:t> </a:t>
            </a:r>
            <a:r>
              <a:rPr lang="pl-PL" baseline="0" dirty="0" err="1" smtClean="0"/>
              <a:t>organizations</a:t>
            </a:r>
            <a:r>
              <a:rPr lang="pl-PL" baseline="0" dirty="0" smtClean="0"/>
              <a:t> </a:t>
            </a:r>
            <a:r>
              <a:rPr lang="pl-PL" baseline="0" dirty="0" err="1" smtClean="0"/>
              <a:t>which</a:t>
            </a:r>
            <a:r>
              <a:rPr lang="pl-PL" baseline="0" dirty="0" smtClean="0"/>
              <a:t> </a:t>
            </a:r>
            <a:r>
              <a:rPr lang="pl-PL" baseline="0" dirty="0" err="1" smtClean="0"/>
              <a:t>organisations</a:t>
            </a:r>
            <a:r>
              <a:rPr lang="pl-PL" baseline="0" dirty="0" smtClean="0"/>
              <a:t> </a:t>
            </a:r>
            <a:r>
              <a:rPr lang="pl-PL" baseline="0" dirty="0" err="1" smtClean="0"/>
              <a:t>which</a:t>
            </a:r>
            <a:r>
              <a:rPr lang="pl-PL" baseline="0" dirty="0" smtClean="0"/>
              <a:t> </a:t>
            </a:r>
            <a:r>
              <a:rPr lang="pl-PL" baseline="0" dirty="0" err="1" smtClean="0"/>
              <a:t>organize</a:t>
            </a:r>
            <a:r>
              <a:rPr lang="pl-PL" baseline="0" dirty="0" smtClean="0"/>
              <a:t> </a:t>
            </a:r>
            <a:r>
              <a:rPr lang="pl-PL" baseline="0" dirty="0" err="1" smtClean="0"/>
              <a:t>multisports</a:t>
            </a:r>
            <a:r>
              <a:rPr lang="pl-PL" baseline="0" dirty="0" smtClean="0"/>
              <a:t> </a:t>
            </a:r>
            <a:r>
              <a:rPr lang="pl-PL" baseline="0" dirty="0" err="1" smtClean="0"/>
              <a:t>games</a:t>
            </a:r>
            <a:r>
              <a:rPr lang="pl-PL" baseline="0" dirty="0" smtClean="0"/>
              <a:t>. </a:t>
            </a:r>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50</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51</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52</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8C6B8292-BB19-4C2B-BE3D-88316BB67761}" type="slidenum">
              <a:rPr lang="de-DE" smtClean="0"/>
              <a:pPr/>
              <a:t>53</a:t>
            </a:fld>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l-PL" sz="1200" kern="1200" dirty="0" smtClean="0">
                <a:solidFill>
                  <a:schemeClr val="tx1"/>
                </a:solidFill>
                <a:effectLst/>
                <a:latin typeface="+mn-lt"/>
                <a:ea typeface="+mn-ea"/>
                <a:cs typeface="+mn-cs"/>
              </a:rPr>
              <a:t>* = </a:t>
            </a:r>
            <a:r>
              <a:rPr lang="pl-PL" sz="1200" kern="1200" dirty="0" err="1" smtClean="0">
                <a:solidFill>
                  <a:schemeClr val="tx1"/>
                </a:solidFill>
                <a:effectLst/>
                <a:latin typeface="+mn-lt"/>
                <a:ea typeface="+mn-ea"/>
                <a:cs typeface="+mn-cs"/>
              </a:rPr>
              <a:t>Hybrid</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Organisation</a:t>
            </a:r>
            <a:r>
              <a:rPr lang="pl-PL" sz="1200" kern="1200" dirty="0" smtClean="0">
                <a:solidFill>
                  <a:schemeClr val="tx1"/>
                </a:solidFill>
                <a:effectLst/>
                <a:latin typeface="+mn-lt"/>
                <a:ea typeface="+mn-ea"/>
                <a:cs typeface="+mn-cs"/>
              </a:rPr>
              <a:t>; IHF = </a:t>
            </a:r>
            <a:r>
              <a:rPr lang="pl-PL" sz="1200" kern="1200" dirty="0" err="1" smtClean="0">
                <a:solidFill>
                  <a:schemeClr val="tx1"/>
                </a:solidFill>
                <a:effectLst/>
                <a:latin typeface="+mn-lt"/>
                <a:ea typeface="+mn-ea"/>
                <a:cs typeface="+mn-cs"/>
              </a:rPr>
              <a:t>Int</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Handball</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Federation</a:t>
            </a:r>
            <a:r>
              <a:rPr lang="pl-PL" sz="1200" kern="1200" dirty="0" smtClean="0">
                <a:solidFill>
                  <a:schemeClr val="tx1"/>
                </a:solidFill>
                <a:effectLst/>
                <a:latin typeface="+mn-lt"/>
                <a:ea typeface="+mn-ea"/>
                <a:cs typeface="+mn-cs"/>
              </a:rPr>
              <a:t>; EAA = </a:t>
            </a:r>
            <a:r>
              <a:rPr lang="pl-PL" sz="1200" kern="1200" dirty="0" err="1" smtClean="0">
                <a:solidFill>
                  <a:schemeClr val="tx1"/>
                </a:solidFill>
                <a:effectLst/>
                <a:latin typeface="+mn-lt"/>
                <a:ea typeface="+mn-ea"/>
                <a:cs typeface="+mn-cs"/>
              </a:rPr>
              <a:t>European</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Athletics</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Association</a:t>
            </a:r>
            <a:r>
              <a:rPr lang="pl-PL" sz="1200" kern="1200" dirty="0" smtClean="0">
                <a:solidFill>
                  <a:schemeClr val="tx1"/>
                </a:solidFill>
                <a:effectLst/>
                <a:latin typeface="+mn-lt"/>
                <a:ea typeface="+mn-ea"/>
                <a:cs typeface="+mn-cs"/>
              </a:rPr>
              <a:t>; UEG = </a:t>
            </a:r>
            <a:r>
              <a:rPr lang="pl-PL" sz="1200" kern="1200" dirty="0" err="1" smtClean="0">
                <a:solidFill>
                  <a:schemeClr val="tx1"/>
                </a:solidFill>
                <a:effectLst/>
                <a:latin typeface="+mn-lt"/>
                <a:ea typeface="+mn-ea"/>
                <a:cs typeface="+mn-cs"/>
              </a:rPr>
              <a:t>European</a:t>
            </a:r>
            <a:r>
              <a:rPr lang="pl-PL" sz="1200" kern="1200" dirty="0" smtClean="0">
                <a:solidFill>
                  <a:schemeClr val="tx1"/>
                </a:solidFill>
                <a:effectLst/>
                <a:latin typeface="+mn-lt"/>
                <a:ea typeface="+mn-ea"/>
                <a:cs typeface="+mn-cs"/>
              </a:rPr>
              <a:t> Union of </a:t>
            </a:r>
            <a:r>
              <a:rPr lang="pl-PL" sz="1200" kern="1200" dirty="0" err="1" smtClean="0">
                <a:solidFill>
                  <a:schemeClr val="tx1"/>
                </a:solidFill>
                <a:effectLst/>
                <a:latin typeface="+mn-lt"/>
                <a:ea typeface="+mn-ea"/>
                <a:cs typeface="+mn-cs"/>
              </a:rPr>
              <a:t>Gymnastics</a:t>
            </a:r>
            <a:r>
              <a:rPr lang="pl-PL" sz="1200" kern="1200" dirty="0" smtClean="0">
                <a:solidFill>
                  <a:schemeClr val="tx1"/>
                </a:solidFill>
                <a:effectLst/>
                <a:latin typeface="+mn-lt"/>
                <a:ea typeface="+mn-ea"/>
                <a:cs typeface="+mn-cs"/>
              </a:rPr>
              <a:t>; IWGA = </a:t>
            </a:r>
            <a:r>
              <a:rPr lang="pl-PL" sz="1200" kern="1200" dirty="0" err="1" smtClean="0">
                <a:solidFill>
                  <a:schemeClr val="tx1"/>
                </a:solidFill>
                <a:effectLst/>
                <a:latin typeface="+mn-lt"/>
                <a:ea typeface="+mn-ea"/>
                <a:cs typeface="+mn-cs"/>
              </a:rPr>
              <a:t>Int</a:t>
            </a:r>
            <a:r>
              <a:rPr lang="pl-PL" sz="1200" kern="1200" dirty="0" smtClean="0">
                <a:solidFill>
                  <a:schemeClr val="tx1"/>
                </a:solidFill>
                <a:effectLst/>
                <a:latin typeface="+mn-lt"/>
                <a:ea typeface="+mn-ea"/>
                <a:cs typeface="+mn-cs"/>
              </a:rPr>
              <a:t>. World Games </a:t>
            </a:r>
            <a:r>
              <a:rPr lang="pl-PL" sz="1200" kern="1200" dirty="0" err="1" smtClean="0">
                <a:solidFill>
                  <a:schemeClr val="tx1"/>
                </a:solidFill>
                <a:effectLst/>
                <a:latin typeface="+mn-lt"/>
                <a:ea typeface="+mn-ea"/>
                <a:cs typeface="+mn-cs"/>
              </a:rPr>
              <a:t>Association</a:t>
            </a:r>
            <a:r>
              <a:rPr lang="pl-PL" sz="1200" kern="1200" dirty="0" smtClean="0">
                <a:solidFill>
                  <a:schemeClr val="tx1"/>
                </a:solidFill>
                <a:effectLst/>
                <a:latin typeface="+mn-lt"/>
                <a:ea typeface="+mn-ea"/>
                <a:cs typeface="+mn-cs"/>
              </a:rPr>
              <a:t>; FISU = </a:t>
            </a:r>
            <a:r>
              <a:rPr lang="pl-PL" sz="1200" kern="1200" dirty="0" err="1" smtClean="0">
                <a:solidFill>
                  <a:schemeClr val="tx1"/>
                </a:solidFill>
                <a:effectLst/>
                <a:latin typeface="+mn-lt"/>
                <a:ea typeface="+mn-ea"/>
                <a:cs typeface="+mn-cs"/>
              </a:rPr>
              <a:t>Int</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University</a:t>
            </a:r>
            <a:r>
              <a:rPr lang="pl-PL" sz="1200" kern="1200" dirty="0" smtClean="0">
                <a:solidFill>
                  <a:schemeClr val="tx1"/>
                </a:solidFill>
                <a:effectLst/>
                <a:latin typeface="+mn-lt"/>
                <a:ea typeface="+mn-ea"/>
                <a:cs typeface="+mn-cs"/>
              </a:rPr>
              <a:t> Sports </a:t>
            </a:r>
            <a:r>
              <a:rPr lang="pl-PL" sz="1200" kern="1200" dirty="0" err="1" smtClean="0">
                <a:solidFill>
                  <a:schemeClr val="tx1"/>
                </a:solidFill>
                <a:effectLst/>
                <a:latin typeface="+mn-lt"/>
                <a:ea typeface="+mn-ea"/>
                <a:cs typeface="+mn-cs"/>
              </a:rPr>
              <a:t>Federation</a:t>
            </a:r>
            <a:r>
              <a:rPr lang="pl-PL" sz="1200" kern="1200" dirty="0" smtClean="0">
                <a:solidFill>
                  <a:schemeClr val="tx1"/>
                </a:solidFill>
                <a:effectLst/>
                <a:latin typeface="+mn-lt"/>
                <a:ea typeface="+mn-ea"/>
                <a:cs typeface="+mn-cs"/>
              </a:rPr>
              <a:t>; OCA = Olympic </a:t>
            </a:r>
            <a:r>
              <a:rPr lang="pl-PL" sz="1200" kern="1200" dirty="0" err="1" smtClean="0">
                <a:solidFill>
                  <a:schemeClr val="tx1"/>
                </a:solidFill>
                <a:effectLst/>
                <a:latin typeface="+mn-lt"/>
                <a:ea typeface="+mn-ea"/>
                <a:cs typeface="+mn-cs"/>
              </a:rPr>
              <a:t>Council</a:t>
            </a:r>
            <a:r>
              <a:rPr lang="pl-PL" sz="1200" kern="1200" dirty="0" smtClean="0">
                <a:solidFill>
                  <a:schemeClr val="tx1"/>
                </a:solidFill>
                <a:effectLst/>
                <a:latin typeface="+mn-lt"/>
                <a:ea typeface="+mn-ea"/>
                <a:cs typeface="+mn-cs"/>
              </a:rPr>
              <a:t> of Asia; ANOCA = </a:t>
            </a:r>
            <a:r>
              <a:rPr lang="pl-PL" sz="1200" kern="1200" dirty="0" err="1" smtClean="0">
                <a:solidFill>
                  <a:schemeClr val="tx1"/>
                </a:solidFill>
                <a:effectLst/>
                <a:latin typeface="+mn-lt"/>
                <a:ea typeface="+mn-ea"/>
                <a:cs typeface="+mn-cs"/>
              </a:rPr>
              <a:t>Association</a:t>
            </a:r>
            <a:r>
              <a:rPr lang="pl-PL" sz="1200" kern="1200" dirty="0" smtClean="0">
                <a:solidFill>
                  <a:schemeClr val="tx1"/>
                </a:solidFill>
                <a:effectLst/>
                <a:latin typeface="+mn-lt"/>
                <a:ea typeface="+mn-ea"/>
                <a:cs typeface="+mn-cs"/>
              </a:rPr>
              <a:t> of </a:t>
            </a:r>
            <a:r>
              <a:rPr lang="pl-PL" sz="1200" kern="1200" dirty="0" err="1" smtClean="0">
                <a:solidFill>
                  <a:schemeClr val="tx1"/>
                </a:solidFill>
                <a:effectLst/>
                <a:latin typeface="+mn-lt"/>
                <a:ea typeface="+mn-ea"/>
                <a:cs typeface="+mn-cs"/>
              </a:rPr>
              <a:t>National</a:t>
            </a:r>
            <a:r>
              <a:rPr lang="pl-PL" sz="1200" kern="1200" dirty="0" smtClean="0">
                <a:solidFill>
                  <a:schemeClr val="tx1"/>
                </a:solidFill>
                <a:effectLst/>
                <a:latin typeface="+mn-lt"/>
                <a:ea typeface="+mn-ea"/>
                <a:cs typeface="+mn-cs"/>
              </a:rPr>
              <a:t> Olympic </a:t>
            </a:r>
            <a:r>
              <a:rPr lang="pl-PL" sz="1200" kern="1200" dirty="0" err="1" smtClean="0">
                <a:solidFill>
                  <a:schemeClr val="tx1"/>
                </a:solidFill>
                <a:effectLst/>
                <a:latin typeface="+mn-lt"/>
                <a:ea typeface="+mn-ea"/>
                <a:cs typeface="+mn-cs"/>
              </a:rPr>
              <a:t>Committees</a:t>
            </a:r>
            <a:r>
              <a:rPr lang="pl-PL" sz="1200" kern="1200" dirty="0" smtClean="0">
                <a:solidFill>
                  <a:schemeClr val="tx1"/>
                </a:solidFill>
                <a:effectLst/>
                <a:latin typeface="+mn-lt"/>
                <a:ea typeface="+mn-ea"/>
                <a:cs typeface="+mn-cs"/>
              </a:rPr>
              <a:t> of </a:t>
            </a:r>
            <a:r>
              <a:rPr lang="pl-PL" sz="1200" kern="1200" dirty="0" err="1" smtClean="0">
                <a:solidFill>
                  <a:schemeClr val="tx1"/>
                </a:solidFill>
                <a:effectLst/>
                <a:latin typeface="+mn-lt"/>
                <a:ea typeface="+mn-ea"/>
                <a:cs typeface="+mn-cs"/>
              </a:rPr>
              <a:t>Africa</a:t>
            </a:r>
            <a:r>
              <a:rPr lang="pl-PL" sz="1200" kern="1200" dirty="0" smtClean="0">
                <a:solidFill>
                  <a:schemeClr val="tx1"/>
                </a:solidFill>
                <a:effectLst/>
                <a:latin typeface="+mn-lt"/>
                <a:ea typeface="+mn-ea"/>
                <a:cs typeface="+mn-cs"/>
              </a:rPr>
              <a:t>; CGF = Commonwealth Games </a:t>
            </a:r>
            <a:r>
              <a:rPr lang="pl-PL" sz="1200" kern="1200" dirty="0" err="1" smtClean="0">
                <a:solidFill>
                  <a:schemeClr val="tx1"/>
                </a:solidFill>
                <a:effectLst/>
                <a:latin typeface="+mn-lt"/>
                <a:ea typeface="+mn-ea"/>
                <a:cs typeface="+mn-cs"/>
              </a:rPr>
              <a:t>Federation</a:t>
            </a:r>
            <a:r>
              <a:rPr lang="pl-PL" sz="1200" kern="1200" dirty="0" smtClean="0">
                <a:solidFill>
                  <a:schemeClr val="tx1"/>
                </a:solidFill>
                <a:effectLst/>
                <a:latin typeface="+mn-lt"/>
                <a:ea typeface="+mn-ea"/>
                <a:cs typeface="+mn-cs"/>
              </a:rPr>
              <a:t>; ICAS = International </a:t>
            </a:r>
            <a:r>
              <a:rPr lang="pl-PL" sz="1200" kern="1200" dirty="0" err="1" smtClean="0">
                <a:solidFill>
                  <a:schemeClr val="tx1"/>
                </a:solidFill>
                <a:effectLst/>
                <a:latin typeface="+mn-lt"/>
                <a:ea typeface="+mn-ea"/>
                <a:cs typeface="+mn-cs"/>
              </a:rPr>
              <a:t>Council</a:t>
            </a:r>
            <a:r>
              <a:rPr lang="pl-PL" sz="1200" kern="1200" dirty="0" smtClean="0">
                <a:solidFill>
                  <a:schemeClr val="tx1"/>
                </a:solidFill>
                <a:effectLst/>
                <a:latin typeface="+mn-lt"/>
                <a:ea typeface="+mn-ea"/>
                <a:cs typeface="+mn-cs"/>
              </a:rPr>
              <a:t> of </a:t>
            </a:r>
            <a:r>
              <a:rPr lang="pl-PL" sz="1200" kern="1200" dirty="0" err="1" smtClean="0">
                <a:solidFill>
                  <a:schemeClr val="tx1"/>
                </a:solidFill>
                <a:effectLst/>
                <a:latin typeface="+mn-lt"/>
                <a:ea typeface="+mn-ea"/>
                <a:cs typeface="+mn-cs"/>
              </a:rPr>
              <a:t>Arbitration</a:t>
            </a:r>
            <a:r>
              <a:rPr lang="pl-PL" sz="1200" kern="1200" dirty="0" smtClean="0">
                <a:solidFill>
                  <a:schemeClr val="tx1"/>
                </a:solidFill>
                <a:effectLst/>
                <a:latin typeface="+mn-lt"/>
                <a:ea typeface="+mn-ea"/>
                <a:cs typeface="+mn-cs"/>
              </a:rPr>
              <a:t> for Sport; FIMS = </a:t>
            </a:r>
            <a:r>
              <a:rPr lang="pl-PL" sz="1200" kern="1200" dirty="0" err="1" smtClean="0">
                <a:solidFill>
                  <a:schemeClr val="tx1"/>
                </a:solidFill>
                <a:effectLst/>
                <a:latin typeface="+mn-lt"/>
                <a:ea typeface="+mn-ea"/>
                <a:cs typeface="+mn-cs"/>
              </a:rPr>
              <a:t>Int</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Federation</a:t>
            </a:r>
            <a:r>
              <a:rPr lang="pl-PL" sz="1200" kern="1200" dirty="0" smtClean="0">
                <a:solidFill>
                  <a:schemeClr val="tx1"/>
                </a:solidFill>
                <a:effectLst/>
                <a:latin typeface="+mn-lt"/>
                <a:ea typeface="+mn-ea"/>
                <a:cs typeface="+mn-cs"/>
              </a:rPr>
              <a:t> of Sports </a:t>
            </a:r>
            <a:r>
              <a:rPr lang="pl-PL" sz="1200" kern="1200" dirty="0" err="1" smtClean="0">
                <a:solidFill>
                  <a:schemeClr val="tx1"/>
                </a:solidFill>
                <a:effectLst/>
                <a:latin typeface="+mn-lt"/>
                <a:ea typeface="+mn-ea"/>
                <a:cs typeface="+mn-cs"/>
              </a:rPr>
              <a:t>Medicine</a:t>
            </a:r>
            <a:r>
              <a:rPr lang="pl-PL" sz="1200" kern="1200" dirty="0" smtClean="0">
                <a:solidFill>
                  <a:schemeClr val="tx1"/>
                </a:solidFill>
                <a:effectLst/>
                <a:latin typeface="+mn-lt"/>
                <a:ea typeface="+mn-ea"/>
                <a:cs typeface="+mn-cs"/>
              </a:rPr>
              <a:t>; ICSSPE = </a:t>
            </a:r>
            <a:r>
              <a:rPr lang="pl-PL" sz="1200" kern="1200" dirty="0" err="1" smtClean="0">
                <a:solidFill>
                  <a:schemeClr val="tx1"/>
                </a:solidFill>
                <a:effectLst/>
                <a:latin typeface="+mn-lt"/>
                <a:ea typeface="+mn-ea"/>
                <a:cs typeface="+mn-cs"/>
              </a:rPr>
              <a:t>Int</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Council</a:t>
            </a:r>
            <a:r>
              <a:rPr lang="pl-PL" sz="1200" kern="1200" dirty="0" smtClean="0">
                <a:solidFill>
                  <a:schemeClr val="tx1"/>
                </a:solidFill>
                <a:effectLst/>
                <a:latin typeface="+mn-lt"/>
                <a:ea typeface="+mn-ea"/>
                <a:cs typeface="+mn-cs"/>
              </a:rPr>
              <a:t> of Sports Science and </a:t>
            </a:r>
            <a:r>
              <a:rPr lang="pl-PL" sz="1200" kern="1200" dirty="0" err="1" smtClean="0">
                <a:solidFill>
                  <a:schemeClr val="tx1"/>
                </a:solidFill>
                <a:effectLst/>
                <a:latin typeface="+mn-lt"/>
                <a:ea typeface="+mn-ea"/>
                <a:cs typeface="+mn-cs"/>
              </a:rPr>
              <a:t>Physical</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Education</a:t>
            </a:r>
            <a:r>
              <a:rPr lang="pl-PL" sz="1200" kern="1200" dirty="0" smtClean="0">
                <a:solidFill>
                  <a:schemeClr val="tx1"/>
                </a:solidFill>
                <a:effectLst/>
                <a:latin typeface="+mn-lt"/>
                <a:ea typeface="+mn-ea"/>
                <a:cs typeface="+mn-cs"/>
              </a:rPr>
              <a:t>; EUPEA = </a:t>
            </a:r>
            <a:r>
              <a:rPr lang="pl-PL" sz="1200" kern="1200" dirty="0" err="1" smtClean="0">
                <a:solidFill>
                  <a:schemeClr val="tx1"/>
                </a:solidFill>
                <a:effectLst/>
                <a:latin typeface="+mn-lt"/>
                <a:ea typeface="+mn-ea"/>
                <a:cs typeface="+mn-cs"/>
              </a:rPr>
              <a:t>European</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Physical</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Education</a:t>
            </a:r>
            <a:r>
              <a:rPr lang="pl-PL" sz="1200" kern="1200" dirty="0" smtClean="0">
                <a:solidFill>
                  <a:schemeClr val="tx1"/>
                </a:solidFill>
                <a:effectLst/>
                <a:latin typeface="+mn-lt"/>
                <a:ea typeface="+mn-ea"/>
                <a:cs typeface="+mn-cs"/>
              </a:rPr>
              <a:t> </a:t>
            </a:r>
            <a:r>
              <a:rPr lang="pl-PL" sz="1200" kern="1200" dirty="0" err="1" smtClean="0">
                <a:solidFill>
                  <a:schemeClr val="tx1"/>
                </a:solidFill>
                <a:effectLst/>
                <a:latin typeface="+mn-lt"/>
                <a:ea typeface="+mn-ea"/>
                <a:cs typeface="+mn-cs"/>
              </a:rPr>
              <a:t>Association</a:t>
            </a:r>
            <a:r>
              <a:rPr lang="pl-PL" sz="1200" kern="1200" dirty="0" smtClean="0">
                <a:solidFill>
                  <a:schemeClr val="tx1"/>
                </a:solidFill>
                <a:effectLst/>
                <a:latin typeface="+mn-lt"/>
                <a:ea typeface="+mn-ea"/>
                <a:cs typeface="+mn-cs"/>
              </a:rPr>
              <a:t>; ASOIF = </a:t>
            </a:r>
            <a:r>
              <a:rPr lang="pl-PL" sz="1200" kern="1200" dirty="0" err="1" smtClean="0">
                <a:solidFill>
                  <a:schemeClr val="tx1"/>
                </a:solidFill>
                <a:effectLst/>
                <a:latin typeface="+mn-lt"/>
                <a:ea typeface="+mn-ea"/>
                <a:cs typeface="+mn-cs"/>
              </a:rPr>
              <a:t>Association</a:t>
            </a:r>
            <a:r>
              <a:rPr lang="pl-PL" sz="1200" kern="1200" dirty="0" smtClean="0">
                <a:solidFill>
                  <a:schemeClr val="tx1"/>
                </a:solidFill>
                <a:effectLst/>
                <a:latin typeface="+mn-lt"/>
                <a:ea typeface="+mn-ea"/>
                <a:cs typeface="+mn-cs"/>
              </a:rPr>
              <a:t> of </a:t>
            </a:r>
            <a:r>
              <a:rPr lang="pl-PL" sz="1200" kern="1200" dirty="0" err="1" smtClean="0">
                <a:solidFill>
                  <a:schemeClr val="tx1"/>
                </a:solidFill>
                <a:effectLst/>
                <a:latin typeface="+mn-lt"/>
                <a:ea typeface="+mn-ea"/>
                <a:cs typeface="+mn-cs"/>
              </a:rPr>
              <a:t>Summer</a:t>
            </a:r>
            <a:r>
              <a:rPr lang="pl-PL" sz="1200" kern="1200" dirty="0" smtClean="0">
                <a:solidFill>
                  <a:schemeClr val="tx1"/>
                </a:solidFill>
                <a:effectLst/>
                <a:latin typeface="+mn-lt"/>
                <a:ea typeface="+mn-ea"/>
                <a:cs typeface="+mn-cs"/>
              </a:rPr>
              <a:t> Olympic </a:t>
            </a:r>
            <a:r>
              <a:rPr lang="pl-PL" sz="1200" kern="1200" dirty="0" err="1" smtClean="0">
                <a:solidFill>
                  <a:schemeClr val="tx1"/>
                </a:solidFill>
                <a:effectLst/>
                <a:latin typeface="+mn-lt"/>
                <a:ea typeface="+mn-ea"/>
                <a:cs typeface="+mn-cs"/>
              </a:rPr>
              <a:t>Associations</a:t>
            </a:r>
            <a:r>
              <a:rPr lang="pl-PL" sz="1200" kern="1200" dirty="0" smtClean="0">
                <a:solidFill>
                  <a:schemeClr val="tx1"/>
                </a:solidFill>
                <a:effectLst/>
                <a:latin typeface="+mn-lt"/>
                <a:ea typeface="+mn-ea"/>
                <a:cs typeface="+mn-cs"/>
              </a:rPr>
              <a:t>; S 20 = </a:t>
            </a:r>
            <a:r>
              <a:rPr lang="pl-PL" sz="1200" kern="1200" dirty="0" err="1" smtClean="0">
                <a:solidFill>
                  <a:schemeClr val="tx1"/>
                </a:solidFill>
                <a:effectLst/>
                <a:latin typeface="+mn-lt"/>
                <a:ea typeface="+mn-ea"/>
                <a:cs typeface="+mn-cs"/>
              </a:rPr>
              <a:t>Sponsors</a:t>
            </a:r>
            <a:r>
              <a:rPr lang="pl-PL" sz="1200" kern="1200" dirty="0" smtClean="0">
                <a:solidFill>
                  <a:schemeClr val="tx1"/>
                </a:solidFill>
                <a:effectLst/>
                <a:latin typeface="+mn-lt"/>
                <a:ea typeface="+mn-ea"/>
                <a:cs typeface="+mn-cs"/>
              </a:rPr>
              <a:t> Voice Germany </a:t>
            </a:r>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54</a:t>
            </a:fld>
            <a:endParaRPr lang="pl-PL"/>
          </a:p>
        </p:txBody>
      </p:sp>
    </p:spTree>
    <p:extLst>
      <p:ext uri="{BB962C8B-B14F-4D97-AF65-F5344CB8AC3E}">
        <p14:creationId xmlns:p14="http://schemas.microsoft.com/office/powerpoint/2010/main" val="2971364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6</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7</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8</a:t>
            </a:fld>
            <a:endParaRPr lang="pl-PL"/>
          </a:p>
        </p:txBody>
      </p:sp>
    </p:spTree>
    <p:extLst>
      <p:ext uri="{BB962C8B-B14F-4D97-AF65-F5344CB8AC3E}">
        <p14:creationId xmlns:p14="http://schemas.microsoft.com/office/powerpoint/2010/main" val="1780277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64DDA472-4083-48C4-8C43-D40F97CCD845}" type="slidenum">
              <a:rPr lang="pl-PL" smtClean="0"/>
              <a:pPr>
                <a:defRPr/>
              </a:pPr>
              <a:t>9</a:t>
            </a:fld>
            <a:endParaRPr lang="pl-PL"/>
          </a:p>
        </p:txBody>
      </p:sp>
    </p:spTree>
    <p:extLst>
      <p:ext uri="{BB962C8B-B14F-4D97-AF65-F5344CB8AC3E}">
        <p14:creationId xmlns:p14="http://schemas.microsoft.com/office/powerpoint/2010/main" val="178027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pPr>
              <a:defRPr/>
            </a:pPr>
            <a:fld id="{2A2D032B-25A7-41BE-B667-056E56BF9B13}" type="datetime1">
              <a:rPr lang="pl-PL" smtClean="0"/>
              <a:pPr>
                <a:defRPr/>
              </a:pPr>
              <a:t>07.06.17</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226B129B-DC4E-40B9-8D63-4D9231E25984}" type="slidenum">
              <a:rPr lang="pl-PL" smtClean="0"/>
              <a:pPr>
                <a:defRPr/>
              </a:pPr>
              <a:t>‹nr›</a:t>
            </a:fld>
            <a:endParaRPr lang="pl-PL"/>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pl-PL" smtClean="0"/>
              <a:t>Kliknij, aby edyt. styl wz. tyt.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2"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 styl wz. tyt.</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pPr>
              <a:defRPr/>
            </a:pPr>
            <a:fld id="{5D4AE6A8-EB93-4774-B0FB-DAE2A3D87821}" type="datetime1">
              <a:rPr lang="pl-PL" smtClean="0"/>
              <a:pPr>
                <a:defRPr/>
              </a:pPr>
              <a:t>07.06.17</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496D75EE-2667-4F47-AE2F-8EF175C04B81}" type="slidenum">
              <a:rPr lang="pl-PL" smtClean="0"/>
              <a:pPr>
                <a:defRPr/>
              </a:pPr>
              <a:t>‹nr›</a:t>
            </a:fld>
            <a:endParaRPr lang="pl-PL"/>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smtClean="0"/>
              <a:t>Kliknij, aby edyt. styl wz. tyt.</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pPr>
              <a:defRPr/>
            </a:pPr>
            <a:fld id="{13C8B4E8-1804-434E-B548-8147189E6F20}" type="datetime1">
              <a:rPr lang="pl-PL" smtClean="0"/>
              <a:pPr>
                <a:defRPr/>
              </a:pPr>
              <a:t>07.06.17</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987C944C-FD8F-4407-B0DA-50980649DA27}" type="slidenum">
              <a:rPr lang="pl-PL" smtClean="0"/>
              <a:pPr>
                <a:defRPr/>
              </a:pPr>
              <a:t>‹nr›</a:t>
            </a:fld>
            <a:endParaRPr lang="pl-PL"/>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5D2FC4C-076D-4A5C-95AD-1BA2463EF768}" type="datetime1">
              <a:rPr lang="pl-PL" smtClean="0"/>
              <a:pPr>
                <a:defRPr/>
              </a:pPr>
              <a:t>07.06.17</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4BC7708D-657D-430E-911C-26B8026F7D3E}" type="slidenum">
              <a:rPr lang="pl-PL" smtClean="0"/>
              <a:pPr>
                <a:defRPr/>
              </a:pPr>
              <a:t>‹nr›</a:t>
            </a:fld>
            <a:endParaRPr lang="pl-PL"/>
          </a:p>
        </p:txBody>
      </p:sp>
      <p:sp>
        <p:nvSpPr>
          <p:cNvPr id="8" name="Title 7"/>
          <p:cNvSpPr>
            <a:spLocks noGrp="1"/>
          </p:cNvSpPr>
          <p:nvPr>
            <p:ph type="title"/>
          </p:nvPr>
        </p:nvSpPr>
        <p:spPr/>
        <p:txBody>
          <a:bodyPr/>
          <a:lstStyle/>
          <a:p>
            <a:r>
              <a:rPr lang="pl-PL" smtClean="0"/>
              <a:t>Kliknij, aby edyt. styl wz. tyt.</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smtClean="0"/>
              <a:t>Kliknij, aby edyt. styl wz. tyt.</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pPr>
              <a:defRPr/>
            </a:pPr>
            <a:fld id="{49BAFE85-8131-4185-9A67-8BE77D1503F4}" type="datetime1">
              <a:rPr lang="pl-PL" smtClean="0"/>
              <a:pPr>
                <a:defRPr/>
              </a:pPr>
              <a:t>07.06.17</a:t>
            </a:fld>
            <a:endParaRPr lang="pl-PL"/>
          </a:p>
        </p:txBody>
      </p:sp>
      <p:sp>
        <p:nvSpPr>
          <p:cNvPr id="5" name="Footer Placeholder 4"/>
          <p:cNvSpPr>
            <a:spLocks noGrp="1"/>
          </p:cNvSpPr>
          <p:nvPr>
            <p:ph type="ftr" sz="quarter" idx="11"/>
          </p:nvPr>
        </p:nvSpPr>
        <p:spPr/>
        <p:txBody>
          <a:bodyPr/>
          <a:lstStyle/>
          <a:p>
            <a:pPr>
              <a:defRPr/>
            </a:pPr>
            <a:endParaRPr lang="pl-PL"/>
          </a:p>
        </p:txBody>
      </p:sp>
      <p:sp>
        <p:nvSpPr>
          <p:cNvPr id="6" name="Slide Number Placeholder 5"/>
          <p:cNvSpPr>
            <a:spLocks noGrp="1"/>
          </p:cNvSpPr>
          <p:nvPr>
            <p:ph type="sldNum" sz="quarter" idx="12"/>
          </p:nvPr>
        </p:nvSpPr>
        <p:spPr/>
        <p:txBody>
          <a:bodyPr/>
          <a:lstStyle/>
          <a:p>
            <a:pPr>
              <a:defRPr/>
            </a:pPr>
            <a:fld id="{D154ED74-5E7F-4092-9F9F-9925844FF6BF}" type="slidenum">
              <a:rPr lang="pl-PL" smtClean="0"/>
              <a:pPr>
                <a:defRPr/>
              </a:pPr>
              <a:t>‹nr›</a:t>
            </a:fld>
            <a:endParaRPr lang="pl-PL"/>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D6FF9FAE-F349-4BDD-AB9E-902605CCF775}" type="datetime1">
              <a:rPr lang="pl-PL" smtClean="0"/>
              <a:pPr>
                <a:defRPr/>
              </a:pPr>
              <a:t>07.06.17</a:t>
            </a:fld>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58411607-DBC9-46E8-A090-DFFE994716E0}" type="slidenum">
              <a:rPr lang="pl-PL" smtClean="0"/>
              <a:pPr>
                <a:defRPr/>
              </a:pPr>
              <a:t>‹nr›</a:t>
            </a:fld>
            <a:endParaRPr lang="pl-PL"/>
          </a:p>
        </p:txBody>
      </p:sp>
      <p:sp>
        <p:nvSpPr>
          <p:cNvPr id="8" name="Title 7"/>
          <p:cNvSpPr>
            <a:spLocks noGrp="1"/>
          </p:cNvSpPr>
          <p:nvPr>
            <p:ph type="title"/>
          </p:nvPr>
        </p:nvSpPr>
        <p:spPr/>
        <p:txBody>
          <a:bodyPr/>
          <a:lstStyle/>
          <a:p>
            <a:r>
              <a:rPr lang="pl-PL" smtClean="0"/>
              <a:t>Kliknij, aby edyt. styl wz. tyt.</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pl-PL" smtClean="0"/>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pPr>
              <a:defRPr/>
            </a:pPr>
            <a:fld id="{DD33D950-72D8-42C2-9EC9-89B9075220AA}" type="datetime1">
              <a:rPr lang="pl-PL" smtClean="0"/>
              <a:pPr>
                <a:defRPr/>
              </a:pPr>
              <a:t>07.06.17</a:t>
            </a:fld>
            <a:endParaRPr lang="pl-PL"/>
          </a:p>
        </p:txBody>
      </p:sp>
      <p:sp>
        <p:nvSpPr>
          <p:cNvPr id="8" name="Footer Placeholder 7"/>
          <p:cNvSpPr>
            <a:spLocks noGrp="1"/>
          </p:cNvSpPr>
          <p:nvPr>
            <p:ph type="ftr" sz="quarter" idx="11"/>
          </p:nvPr>
        </p:nvSpPr>
        <p:spPr/>
        <p:txBody>
          <a:bodyPr/>
          <a:lstStyle/>
          <a:p>
            <a:pPr>
              <a:defRPr/>
            </a:pPr>
            <a:endParaRPr lang="pl-PL"/>
          </a:p>
        </p:txBody>
      </p:sp>
      <p:sp>
        <p:nvSpPr>
          <p:cNvPr id="9" name="Slide Number Placeholder 8"/>
          <p:cNvSpPr>
            <a:spLocks noGrp="1"/>
          </p:cNvSpPr>
          <p:nvPr>
            <p:ph type="sldNum" sz="quarter" idx="12"/>
          </p:nvPr>
        </p:nvSpPr>
        <p:spPr/>
        <p:txBody>
          <a:bodyPr/>
          <a:lstStyle/>
          <a:p>
            <a:pPr>
              <a:defRPr/>
            </a:pPr>
            <a:fld id="{9FCEFB53-1DE5-4802-8D17-73FA0FC556DE}" type="slidenum">
              <a:rPr lang="pl-PL" smtClean="0"/>
              <a:pPr>
                <a:defRPr/>
              </a:pPr>
              <a:t>‹nr›</a:t>
            </a:fld>
            <a:endParaRPr lang="pl-PL"/>
          </a:p>
        </p:txBody>
      </p:sp>
      <p:sp>
        <p:nvSpPr>
          <p:cNvPr id="10" name="Title 9"/>
          <p:cNvSpPr>
            <a:spLocks noGrp="1"/>
          </p:cNvSpPr>
          <p:nvPr>
            <p:ph type="title"/>
          </p:nvPr>
        </p:nvSpPr>
        <p:spPr/>
        <p:txBody>
          <a:bodyPr/>
          <a:lstStyle/>
          <a:p>
            <a:r>
              <a:rPr lang="pl-PL" smtClean="0"/>
              <a:t>Kliknij, aby edyt. styl wz. tyt.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 styl wz. tyt.</a:t>
            </a:r>
            <a:endParaRPr lang="en-US" dirty="0"/>
          </a:p>
        </p:txBody>
      </p:sp>
      <p:sp>
        <p:nvSpPr>
          <p:cNvPr id="3" name="Date Placeholder 2"/>
          <p:cNvSpPr>
            <a:spLocks noGrp="1"/>
          </p:cNvSpPr>
          <p:nvPr>
            <p:ph type="dt" sz="half" idx="10"/>
          </p:nvPr>
        </p:nvSpPr>
        <p:spPr/>
        <p:txBody>
          <a:bodyPr/>
          <a:lstStyle/>
          <a:p>
            <a:pPr>
              <a:defRPr/>
            </a:pPr>
            <a:fld id="{B4D23671-07CA-433A-8A80-ECF225C85B53}" type="datetime1">
              <a:rPr lang="pl-PL" smtClean="0"/>
              <a:pPr>
                <a:defRPr/>
              </a:pPr>
              <a:t>07.06.17</a:t>
            </a:fld>
            <a:endParaRPr lang="pl-PL"/>
          </a:p>
        </p:txBody>
      </p:sp>
      <p:sp>
        <p:nvSpPr>
          <p:cNvPr id="4" name="Footer Placeholder 3"/>
          <p:cNvSpPr>
            <a:spLocks noGrp="1"/>
          </p:cNvSpPr>
          <p:nvPr>
            <p:ph type="ftr" sz="quarter" idx="11"/>
          </p:nvPr>
        </p:nvSpPr>
        <p:spPr/>
        <p:txBody>
          <a:bodyPr/>
          <a:lstStyle/>
          <a:p>
            <a:pPr>
              <a:defRPr/>
            </a:pPr>
            <a:endParaRPr lang="pl-PL"/>
          </a:p>
        </p:txBody>
      </p:sp>
      <p:sp>
        <p:nvSpPr>
          <p:cNvPr id="5" name="Slide Number Placeholder 4"/>
          <p:cNvSpPr>
            <a:spLocks noGrp="1"/>
          </p:cNvSpPr>
          <p:nvPr>
            <p:ph type="sldNum" sz="quarter" idx="12"/>
          </p:nvPr>
        </p:nvSpPr>
        <p:spPr/>
        <p:txBody>
          <a:bodyPr/>
          <a:lstStyle/>
          <a:p>
            <a:pPr>
              <a:defRPr/>
            </a:pPr>
            <a:fld id="{628CF65A-A497-47D5-9768-95647A3616CD}" type="slidenum">
              <a:rPr lang="pl-PL" smtClean="0"/>
              <a:pPr>
                <a:defRPr/>
              </a:pPr>
              <a:t>‹nr›</a:t>
            </a:fld>
            <a:endParaRPr lang="pl-PL"/>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3BE53CE-9191-48C4-A83C-6812EC8A0A8E}" type="datetime1">
              <a:rPr lang="pl-PL" smtClean="0"/>
              <a:pPr>
                <a:defRPr/>
              </a:pPr>
              <a:t>07.06.17</a:t>
            </a:fld>
            <a:endParaRPr lang="pl-PL"/>
          </a:p>
        </p:txBody>
      </p:sp>
      <p:sp>
        <p:nvSpPr>
          <p:cNvPr id="3" name="Footer Placeholder 2"/>
          <p:cNvSpPr>
            <a:spLocks noGrp="1"/>
          </p:cNvSpPr>
          <p:nvPr>
            <p:ph type="ftr" sz="quarter" idx="11"/>
          </p:nvPr>
        </p:nvSpPr>
        <p:spPr/>
        <p:txBody>
          <a:bodyPr/>
          <a:lstStyle/>
          <a:p>
            <a:pPr>
              <a:defRPr/>
            </a:pPr>
            <a:endParaRPr lang="pl-PL"/>
          </a:p>
        </p:txBody>
      </p:sp>
      <p:sp>
        <p:nvSpPr>
          <p:cNvPr id="4" name="Slide Number Placeholder 3"/>
          <p:cNvSpPr>
            <a:spLocks noGrp="1"/>
          </p:cNvSpPr>
          <p:nvPr>
            <p:ph type="sldNum" sz="quarter" idx="12"/>
          </p:nvPr>
        </p:nvSpPr>
        <p:spPr/>
        <p:txBody>
          <a:bodyPr/>
          <a:lstStyle/>
          <a:p>
            <a:pPr>
              <a:defRPr/>
            </a:pPr>
            <a:fld id="{30D8C67F-80EC-4586-A8AC-D0E15FD272FC}" type="slidenum">
              <a:rPr lang="pl-PL" smtClean="0"/>
              <a:pPr>
                <a:defRPr/>
              </a:pPr>
              <a:t>‹nr›</a:t>
            </a:fld>
            <a:endParaRPr lang="pl-PL"/>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pl-PL" smtClean="0"/>
              <a:t>Kliknij, aby edyt. styl wz. tyt.</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a:defRPr/>
            </a:pPr>
            <a:fld id="{8C0ABE00-CBD3-4AAC-96B2-0112D3A1BA3A}" type="datetime1">
              <a:rPr lang="pl-PL" smtClean="0"/>
              <a:pPr>
                <a:defRPr/>
              </a:pPr>
              <a:t>07.06.17</a:t>
            </a:fld>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FB97E137-A708-41DD-883D-F4749471DA9B}" type="slidenum">
              <a:rPr lang="pl-PL" smtClean="0"/>
              <a:pPr>
                <a:defRPr/>
              </a:pPr>
              <a:t>‹nr›</a:t>
            </a:fld>
            <a:endParaRPr lang="pl-PL"/>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Przeciągnij obraz na symbol zastępczy lub kliknij ikonę, aby go dodać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a:defRPr/>
            </a:pPr>
            <a:fld id="{977E04A0-E8B6-4CF4-BF88-A30A84C782A8}" type="datetime1">
              <a:rPr lang="pl-PL" smtClean="0"/>
              <a:pPr>
                <a:defRPr/>
              </a:pPr>
              <a:t>07.06.17</a:t>
            </a:fld>
            <a:endParaRPr lang="pl-PL"/>
          </a:p>
        </p:txBody>
      </p:sp>
      <p:sp>
        <p:nvSpPr>
          <p:cNvPr id="6" name="Footer Placeholder 5"/>
          <p:cNvSpPr>
            <a:spLocks noGrp="1"/>
          </p:cNvSpPr>
          <p:nvPr>
            <p:ph type="ftr" sz="quarter" idx="11"/>
          </p:nvPr>
        </p:nvSpPr>
        <p:spPr/>
        <p:txBody>
          <a:bodyPr/>
          <a:lstStyle/>
          <a:p>
            <a:pPr>
              <a:defRPr/>
            </a:pPr>
            <a:endParaRPr lang="pl-PL"/>
          </a:p>
        </p:txBody>
      </p:sp>
      <p:sp>
        <p:nvSpPr>
          <p:cNvPr id="7" name="Slide Number Placeholder 6"/>
          <p:cNvSpPr>
            <a:spLocks noGrp="1"/>
          </p:cNvSpPr>
          <p:nvPr>
            <p:ph type="sldNum" sz="quarter" idx="12"/>
          </p:nvPr>
        </p:nvSpPr>
        <p:spPr/>
        <p:txBody>
          <a:bodyPr/>
          <a:lstStyle/>
          <a:p>
            <a:pPr>
              <a:defRPr/>
            </a:pPr>
            <a:fld id="{9A606C4F-F62C-4266-95F3-943EA4050970}" type="slidenum">
              <a:rPr lang="pl-PL" smtClean="0"/>
              <a:pPr>
                <a:defRPr/>
              </a:pPr>
              <a:t>‹nr›</a:t>
            </a:fld>
            <a:endParaRPr lang="pl-PL"/>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pl-PL" smtClean="0"/>
              <a:t>Kliknij, aby edyt. styl wz. tyt.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pl-PL" smtClean="0"/>
              <a:t>Kliknij, aby edyt. styl wz. tyt.</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93BE53CE-9191-48C4-A83C-6812EC8A0A8E}" type="datetime1">
              <a:rPr lang="pl-PL" smtClean="0"/>
              <a:pPr>
                <a:defRPr/>
              </a:pPr>
              <a:t>07.06.17</a:t>
            </a:fld>
            <a:endParaRPr lang="pl-PL"/>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pl-P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0D8C67F-80EC-4586-A8AC-D0E15FD272FC}" type="slidenum">
              <a:rPr lang="pl-PL" smtClean="0"/>
              <a:pPr>
                <a:defRPr/>
              </a:pPr>
              <a:t>‹nr›</a:t>
            </a:fld>
            <a:endParaRPr lang="pl-PL"/>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XsTYYGELvFc"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ZxkULBtpF3s"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sWhudwnE3Fg"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v9wdohU_v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endParaRPr lang="pl-PL" dirty="0" smtClean="0"/>
          </a:p>
          <a:p>
            <a:r>
              <a:rPr lang="pl-PL" dirty="0" smtClean="0"/>
              <a:t>dr Łukasz Prus</a:t>
            </a:r>
            <a:endParaRPr lang="pl-PL" dirty="0"/>
          </a:p>
        </p:txBody>
      </p:sp>
      <p:sp>
        <p:nvSpPr>
          <p:cNvPr id="2" name="Tytuł 1"/>
          <p:cNvSpPr>
            <a:spLocks noGrp="1"/>
          </p:cNvSpPr>
          <p:nvPr>
            <p:ph type="ctrTitle"/>
          </p:nvPr>
        </p:nvSpPr>
        <p:spPr>
          <a:xfrm>
            <a:off x="539552" y="404665"/>
            <a:ext cx="7175351" cy="4680520"/>
          </a:xfrm>
        </p:spPr>
        <p:txBody>
          <a:bodyPr/>
          <a:lstStyle/>
          <a:p>
            <a:r>
              <a:rPr lang="en-AU" sz="6000" dirty="0">
                <a:effectLst/>
              </a:rPr>
              <a:t>International Non-Governmental </a:t>
            </a:r>
            <a:r>
              <a:rPr lang="en-AU" sz="6000" dirty="0" smtClean="0">
                <a:effectLst/>
              </a:rPr>
              <a:t>Sport Organizations</a:t>
            </a:r>
            <a:endParaRPr lang="en-AU" sz="6000" dirty="0"/>
          </a:p>
        </p:txBody>
      </p:sp>
    </p:spTree>
    <p:extLst>
      <p:ext uri="{BB962C8B-B14F-4D97-AF65-F5344CB8AC3E}">
        <p14:creationId xmlns:p14="http://schemas.microsoft.com/office/powerpoint/2010/main" val="18428692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10</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a:bodyPr>
          <a:lstStyle/>
          <a:p>
            <a:r>
              <a:rPr lang="pl-PL" sz="4000" dirty="0" err="1"/>
              <a:t>Headquarters</a:t>
            </a:r>
            <a:r>
              <a:rPr lang="pl-PL" sz="4000" dirty="0"/>
              <a:t>?</a:t>
            </a:r>
          </a:p>
          <a:p>
            <a:r>
              <a:rPr lang="pl-PL" sz="4000" dirty="0" err="1"/>
              <a:t>This</a:t>
            </a:r>
            <a:r>
              <a:rPr lang="pl-PL" sz="4000" dirty="0"/>
              <a:t> </a:t>
            </a:r>
            <a:r>
              <a:rPr lang="pl-PL" sz="4000" dirty="0" err="1"/>
              <a:t>is</a:t>
            </a:r>
            <a:r>
              <a:rPr lang="pl-PL" sz="4000" dirty="0"/>
              <a:t> </a:t>
            </a:r>
            <a:r>
              <a:rPr lang="pl-PL" sz="4000" dirty="0" err="1"/>
              <a:t>mostly</a:t>
            </a:r>
            <a:r>
              <a:rPr lang="pl-PL" sz="4000" dirty="0"/>
              <a:t> </a:t>
            </a:r>
            <a:r>
              <a:rPr lang="pl-PL" sz="4000" dirty="0" err="1"/>
              <a:t>Switzerland</a:t>
            </a:r>
            <a:r>
              <a:rPr lang="pl-PL" sz="4000" dirty="0"/>
              <a:t>, </a:t>
            </a:r>
            <a:endParaRPr lang="pl-PL" sz="4000" dirty="0" smtClean="0"/>
          </a:p>
          <a:p>
            <a:r>
              <a:rPr lang="pl-PL" sz="4000" dirty="0" err="1" smtClean="0"/>
              <a:t>where</a:t>
            </a:r>
            <a:r>
              <a:rPr lang="pl-PL" sz="4000" dirty="0" smtClean="0"/>
              <a:t> </a:t>
            </a:r>
            <a:r>
              <a:rPr lang="pl-PL" sz="4000" dirty="0" err="1"/>
              <a:t>they</a:t>
            </a:r>
            <a:r>
              <a:rPr lang="pl-PL" sz="4000" dirty="0"/>
              <a:t> </a:t>
            </a:r>
            <a:r>
              <a:rPr lang="pl-PL" sz="4000" dirty="0" err="1"/>
              <a:t>are</a:t>
            </a:r>
            <a:r>
              <a:rPr lang="pl-PL" sz="4000" dirty="0"/>
              <a:t> </a:t>
            </a:r>
            <a:r>
              <a:rPr lang="pl-PL" sz="4000" dirty="0" err="1" smtClean="0"/>
              <a:t>settled</a:t>
            </a:r>
            <a:r>
              <a:rPr lang="pl-PL" sz="4000" dirty="0" smtClean="0"/>
              <a:t> </a:t>
            </a:r>
            <a:r>
              <a:rPr lang="pl-PL" sz="4000" dirty="0" err="1" smtClean="0"/>
              <a:t>into</a:t>
            </a:r>
            <a:r>
              <a:rPr lang="pl-PL" sz="4000" dirty="0" smtClean="0"/>
              <a:t> </a:t>
            </a:r>
            <a:r>
              <a:rPr lang="pl-PL" sz="4000" dirty="0"/>
              <a:t>a </a:t>
            </a:r>
            <a:r>
              <a:rPr lang="pl-PL" sz="4000" dirty="0" err="1"/>
              <a:t>legal</a:t>
            </a:r>
            <a:r>
              <a:rPr lang="pl-PL" sz="4000" dirty="0"/>
              <a:t> system </a:t>
            </a:r>
            <a:endParaRPr lang="pl-PL" sz="4000" dirty="0" smtClean="0"/>
          </a:p>
          <a:p>
            <a:r>
              <a:rPr lang="pl-PL" sz="4000" dirty="0" err="1" smtClean="0"/>
              <a:t>that</a:t>
            </a:r>
            <a:r>
              <a:rPr lang="pl-PL" sz="4000" dirty="0" smtClean="0"/>
              <a:t> </a:t>
            </a:r>
            <a:r>
              <a:rPr lang="pl-PL" sz="4000" dirty="0" err="1"/>
              <a:t>gives</a:t>
            </a:r>
            <a:r>
              <a:rPr lang="pl-PL" sz="4000" dirty="0"/>
              <a:t> </a:t>
            </a:r>
            <a:r>
              <a:rPr lang="pl-PL" sz="4000" dirty="0" err="1"/>
              <a:t>them</a:t>
            </a:r>
            <a:r>
              <a:rPr lang="pl-PL" sz="4000" dirty="0"/>
              <a:t> </a:t>
            </a:r>
            <a:r>
              <a:rPr lang="pl-PL" sz="4000" dirty="0" err="1"/>
              <a:t>enormous</a:t>
            </a:r>
            <a:r>
              <a:rPr lang="pl-PL" sz="4000" dirty="0"/>
              <a:t> </a:t>
            </a:r>
            <a:r>
              <a:rPr lang="pl-PL" sz="4000" dirty="0" err="1"/>
              <a:t>protection</a:t>
            </a:r>
            <a:r>
              <a:rPr lang="pl-PL" sz="4000" dirty="0"/>
              <a:t> </a:t>
            </a:r>
            <a:r>
              <a:rPr lang="pl-PL" sz="4000" dirty="0" err="1"/>
              <a:t>against</a:t>
            </a:r>
            <a:r>
              <a:rPr lang="pl-PL" sz="4000" dirty="0"/>
              <a:t> </a:t>
            </a:r>
            <a:r>
              <a:rPr lang="pl-PL" sz="4000" dirty="0" err="1"/>
              <a:t>internal</a:t>
            </a:r>
            <a:r>
              <a:rPr lang="pl-PL" sz="4000" dirty="0"/>
              <a:t> and </a:t>
            </a:r>
            <a:r>
              <a:rPr lang="pl-PL" sz="4000" dirty="0" err="1"/>
              <a:t>external</a:t>
            </a:r>
            <a:r>
              <a:rPr lang="pl-PL" sz="4000" dirty="0"/>
              <a:t> </a:t>
            </a:r>
            <a:r>
              <a:rPr lang="pl-PL" sz="4000" dirty="0" err="1"/>
              <a:t>examination</a:t>
            </a:r>
            <a:r>
              <a:rPr lang="pl-PL" sz="4000" dirty="0"/>
              <a:t>.</a:t>
            </a:r>
          </a:p>
        </p:txBody>
      </p:sp>
    </p:spTree>
    <p:extLst>
      <p:ext uri="{BB962C8B-B14F-4D97-AF65-F5344CB8AC3E}">
        <p14:creationId xmlns:p14="http://schemas.microsoft.com/office/powerpoint/2010/main" val="4685687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11</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a:bodyPr>
          <a:lstStyle/>
          <a:p>
            <a:r>
              <a:rPr lang="pl-PL" sz="4400" dirty="0" err="1"/>
              <a:t>Political</a:t>
            </a:r>
            <a:r>
              <a:rPr lang="pl-PL" sz="4400" dirty="0"/>
              <a:t> </a:t>
            </a:r>
            <a:r>
              <a:rPr lang="pl-PL" sz="4400" dirty="0" err="1"/>
              <a:t>autonomy</a:t>
            </a:r>
            <a:r>
              <a:rPr lang="pl-PL" sz="4400" dirty="0"/>
              <a:t> </a:t>
            </a:r>
          </a:p>
          <a:p>
            <a:r>
              <a:rPr lang="pl-PL" sz="4400" dirty="0" err="1"/>
              <a:t>Legal</a:t>
            </a:r>
            <a:r>
              <a:rPr lang="pl-PL" sz="4400" dirty="0"/>
              <a:t> </a:t>
            </a:r>
            <a:r>
              <a:rPr lang="pl-PL" sz="4400" dirty="0" err="1"/>
              <a:t>autonomy</a:t>
            </a:r>
            <a:r>
              <a:rPr lang="pl-PL" sz="4400" dirty="0"/>
              <a:t> </a:t>
            </a:r>
          </a:p>
          <a:p>
            <a:r>
              <a:rPr lang="pl-PL" sz="4400" dirty="0"/>
              <a:t>Financial </a:t>
            </a:r>
            <a:r>
              <a:rPr lang="pl-PL" sz="4400" dirty="0" err="1"/>
              <a:t>autonomy</a:t>
            </a:r>
            <a:r>
              <a:rPr lang="pl-PL" sz="4400" dirty="0"/>
              <a:t> </a:t>
            </a:r>
          </a:p>
          <a:p>
            <a:r>
              <a:rPr lang="pl-PL" sz="4400" dirty="0" err="1"/>
              <a:t>Supervised</a:t>
            </a:r>
            <a:r>
              <a:rPr lang="pl-PL" sz="4400" dirty="0"/>
              <a:t> </a:t>
            </a:r>
            <a:r>
              <a:rPr lang="pl-PL" sz="4400" dirty="0" err="1"/>
              <a:t>autonomy</a:t>
            </a:r>
            <a:r>
              <a:rPr lang="pl-PL" sz="4400" dirty="0"/>
              <a:t> </a:t>
            </a:r>
          </a:p>
          <a:p>
            <a:endParaRPr lang="pl-PL" sz="4000" dirty="0"/>
          </a:p>
        </p:txBody>
      </p:sp>
    </p:spTree>
    <p:extLst>
      <p:ext uri="{BB962C8B-B14F-4D97-AF65-F5344CB8AC3E}">
        <p14:creationId xmlns:p14="http://schemas.microsoft.com/office/powerpoint/2010/main" val="7434833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12</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lnSpcReduction="10000"/>
          </a:bodyPr>
          <a:lstStyle/>
          <a:p>
            <a:r>
              <a:rPr lang="pl-PL" sz="3200" u="sng" dirty="0" err="1"/>
              <a:t>Political</a:t>
            </a:r>
            <a:r>
              <a:rPr lang="pl-PL" sz="3200" u="sng" dirty="0"/>
              <a:t> </a:t>
            </a:r>
            <a:r>
              <a:rPr lang="pl-PL" sz="3200" u="sng" dirty="0" err="1"/>
              <a:t>autonomy</a:t>
            </a:r>
            <a:r>
              <a:rPr lang="pl-PL" sz="3200" u="sng" dirty="0"/>
              <a:t> </a:t>
            </a:r>
            <a:endParaRPr lang="pl-PL" sz="3200" u="sng" dirty="0" smtClean="0"/>
          </a:p>
          <a:p>
            <a:r>
              <a:rPr lang="pl-PL" sz="3200" u="sng" dirty="0" err="1" smtClean="0"/>
              <a:t>Separation</a:t>
            </a:r>
            <a:r>
              <a:rPr lang="pl-PL" sz="3200" u="sng" dirty="0" smtClean="0"/>
              <a:t> </a:t>
            </a:r>
            <a:r>
              <a:rPr lang="pl-PL" sz="3200" u="sng" dirty="0"/>
              <a:t>of sport and public </a:t>
            </a:r>
            <a:r>
              <a:rPr lang="pl-PL" sz="3200" u="sng" dirty="0" smtClean="0"/>
              <a:t>authority. </a:t>
            </a:r>
          </a:p>
          <a:p>
            <a:r>
              <a:rPr lang="pl-PL" sz="3200" dirty="0"/>
              <a:t>The International Olympic </a:t>
            </a:r>
            <a:r>
              <a:rPr lang="pl-PL" sz="3200" dirty="0" err="1"/>
              <a:t>Committee</a:t>
            </a:r>
            <a:r>
              <a:rPr lang="pl-PL" sz="3200" dirty="0"/>
              <a:t> (IOC), was </a:t>
            </a:r>
            <a:r>
              <a:rPr lang="pl-PL" sz="3200" dirty="0" err="1"/>
              <a:t>founded</a:t>
            </a:r>
            <a:r>
              <a:rPr lang="pl-PL" sz="3200" dirty="0"/>
              <a:t> in 1894 by Pierre de Coubertin. </a:t>
            </a:r>
          </a:p>
          <a:p>
            <a:r>
              <a:rPr lang="pl-PL" sz="3200" dirty="0" err="1"/>
              <a:t>Since</a:t>
            </a:r>
            <a:r>
              <a:rPr lang="pl-PL" sz="3200" dirty="0"/>
              <a:t> </a:t>
            </a:r>
            <a:r>
              <a:rPr lang="pl-PL" sz="3200" dirty="0" err="1"/>
              <a:t>its</a:t>
            </a:r>
            <a:r>
              <a:rPr lang="pl-PL" sz="3200" dirty="0"/>
              <a:t> </a:t>
            </a:r>
            <a:r>
              <a:rPr lang="pl-PL" sz="3200" dirty="0" err="1"/>
              <a:t>creation</a:t>
            </a:r>
            <a:r>
              <a:rPr lang="pl-PL" sz="3200" dirty="0"/>
              <a:t>, the IOC </a:t>
            </a:r>
            <a:r>
              <a:rPr lang="pl-PL" sz="3200" dirty="0" err="1"/>
              <a:t>has</a:t>
            </a:r>
            <a:r>
              <a:rPr lang="pl-PL" sz="3200" dirty="0"/>
              <a:t> </a:t>
            </a:r>
            <a:r>
              <a:rPr lang="pl-PL" sz="3200" dirty="0" err="1"/>
              <a:t>been</a:t>
            </a:r>
            <a:r>
              <a:rPr lang="pl-PL" sz="3200" dirty="0"/>
              <a:t> the </a:t>
            </a:r>
            <a:r>
              <a:rPr lang="pl-PL" sz="3200" dirty="0" err="1"/>
              <a:t>supreme</a:t>
            </a:r>
            <a:r>
              <a:rPr lang="pl-PL" sz="3200" dirty="0"/>
              <a:t> authority on </a:t>
            </a:r>
            <a:r>
              <a:rPr lang="pl-PL" sz="3200" dirty="0" err="1"/>
              <a:t>all</a:t>
            </a:r>
            <a:r>
              <a:rPr lang="pl-PL" sz="3200" dirty="0"/>
              <a:t> </a:t>
            </a:r>
            <a:r>
              <a:rPr lang="pl-PL" sz="3200" dirty="0" err="1"/>
              <a:t>questions</a:t>
            </a:r>
            <a:r>
              <a:rPr lang="pl-PL" sz="3200" dirty="0"/>
              <a:t> </a:t>
            </a:r>
            <a:r>
              <a:rPr lang="pl-PL" sz="3200" dirty="0" err="1"/>
              <a:t>regarding</a:t>
            </a:r>
            <a:r>
              <a:rPr lang="pl-PL" sz="3200" dirty="0"/>
              <a:t> the Olympic </a:t>
            </a:r>
            <a:r>
              <a:rPr lang="pl-PL" sz="3200" dirty="0" err="1"/>
              <a:t>Movement</a:t>
            </a:r>
            <a:r>
              <a:rPr lang="pl-PL" sz="3200" dirty="0"/>
              <a:t>, </a:t>
            </a:r>
            <a:endParaRPr lang="pl-PL" sz="3200" dirty="0" smtClean="0"/>
          </a:p>
          <a:p>
            <a:r>
              <a:rPr lang="pl-PL" sz="3200" dirty="0" smtClean="0"/>
              <a:t>a </a:t>
            </a:r>
            <a:r>
              <a:rPr lang="pl-PL" sz="3200" dirty="0" err="1"/>
              <a:t>complex</a:t>
            </a:r>
            <a:r>
              <a:rPr lang="pl-PL" sz="3200" dirty="0"/>
              <a:t> system </a:t>
            </a:r>
            <a:r>
              <a:rPr lang="pl-PL" sz="3200" dirty="0" err="1"/>
              <a:t>created</a:t>
            </a:r>
            <a:r>
              <a:rPr lang="pl-PL" sz="3200" dirty="0"/>
              <a:t> to </a:t>
            </a:r>
            <a:r>
              <a:rPr lang="pl-PL" sz="3200" dirty="0" err="1"/>
              <a:t>regulate</a:t>
            </a:r>
            <a:r>
              <a:rPr lang="pl-PL" sz="3200" dirty="0"/>
              <a:t> the Olympic Games. </a:t>
            </a:r>
          </a:p>
          <a:p>
            <a:endParaRPr lang="pl-PL" sz="3200" dirty="0"/>
          </a:p>
          <a:p>
            <a:endParaRPr lang="pl-PL" sz="3200" dirty="0"/>
          </a:p>
        </p:txBody>
      </p:sp>
    </p:spTree>
    <p:extLst>
      <p:ext uri="{BB962C8B-B14F-4D97-AF65-F5344CB8AC3E}">
        <p14:creationId xmlns:p14="http://schemas.microsoft.com/office/powerpoint/2010/main" val="3237981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13</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a:bodyPr>
          <a:lstStyle/>
          <a:p>
            <a:r>
              <a:rPr lang="pl-PL" sz="3200" dirty="0"/>
              <a:t>de Coubertin </a:t>
            </a:r>
            <a:r>
              <a:rPr lang="pl-PL" sz="3200" dirty="0" err="1"/>
              <a:t>strongly</a:t>
            </a:r>
            <a:r>
              <a:rPr lang="pl-PL" sz="3200" dirty="0"/>
              <a:t> </a:t>
            </a:r>
            <a:r>
              <a:rPr lang="pl-PL" sz="3200" dirty="0" err="1"/>
              <a:t>believed</a:t>
            </a:r>
            <a:r>
              <a:rPr lang="pl-PL" sz="3200" dirty="0"/>
              <a:t> </a:t>
            </a:r>
            <a:r>
              <a:rPr lang="pl-PL" sz="3200" dirty="0" err="1"/>
              <a:t>that</a:t>
            </a:r>
            <a:r>
              <a:rPr lang="pl-PL" sz="3200" dirty="0"/>
              <a:t> </a:t>
            </a:r>
            <a:r>
              <a:rPr lang="pl-PL" sz="3200" dirty="0" err="1"/>
              <a:t>politicians</a:t>
            </a:r>
            <a:r>
              <a:rPr lang="pl-PL" sz="3200" dirty="0"/>
              <a:t> </a:t>
            </a:r>
            <a:r>
              <a:rPr lang="pl-PL" sz="3200" dirty="0" err="1"/>
              <a:t>could</a:t>
            </a:r>
            <a:r>
              <a:rPr lang="pl-PL" sz="3200" dirty="0"/>
              <a:t> </a:t>
            </a:r>
            <a:r>
              <a:rPr lang="pl-PL" sz="3200" dirty="0" err="1"/>
              <a:t>only</a:t>
            </a:r>
            <a:r>
              <a:rPr lang="pl-PL" sz="3200" dirty="0"/>
              <a:t> </a:t>
            </a:r>
            <a:r>
              <a:rPr lang="pl-PL" sz="3200" dirty="0" err="1"/>
              <a:t>violate</a:t>
            </a:r>
            <a:r>
              <a:rPr lang="pl-PL" sz="3200" dirty="0"/>
              <a:t> </a:t>
            </a:r>
            <a:r>
              <a:rPr lang="pl-PL" sz="3200" dirty="0" err="1"/>
              <a:t>sports</a:t>
            </a:r>
            <a:r>
              <a:rPr lang="pl-PL" sz="3200" dirty="0"/>
              <a:t> </a:t>
            </a:r>
            <a:r>
              <a:rPr lang="pl-PL" sz="3200" dirty="0" err="1"/>
              <a:t>integrity</a:t>
            </a:r>
            <a:r>
              <a:rPr lang="pl-PL" sz="3200" dirty="0"/>
              <a:t> </a:t>
            </a:r>
            <a:r>
              <a:rPr lang="pl-PL" sz="3200" dirty="0" err="1"/>
              <a:t>stating</a:t>
            </a:r>
            <a:r>
              <a:rPr lang="pl-PL" sz="3200" dirty="0"/>
              <a:t> </a:t>
            </a:r>
            <a:r>
              <a:rPr lang="pl-PL" sz="3200" dirty="0" err="1"/>
              <a:t>that</a:t>
            </a:r>
            <a:r>
              <a:rPr lang="pl-PL" sz="3200" dirty="0"/>
              <a:t>: </a:t>
            </a:r>
            <a:endParaRPr lang="pl-PL" sz="3200" dirty="0" smtClean="0"/>
          </a:p>
          <a:p>
            <a:r>
              <a:rPr lang="pl-PL" sz="3200" dirty="0" smtClean="0"/>
              <a:t>“</a:t>
            </a:r>
            <a:r>
              <a:rPr lang="pl-PL" sz="3200" dirty="0"/>
              <a:t>the </a:t>
            </a:r>
            <a:r>
              <a:rPr lang="pl-PL" sz="3200" dirty="0" err="1"/>
              <a:t>beam</a:t>
            </a:r>
            <a:r>
              <a:rPr lang="pl-PL" sz="3200" dirty="0"/>
              <a:t> </a:t>
            </a:r>
            <a:r>
              <a:rPr lang="pl-PL" sz="3200" dirty="0" err="1"/>
              <a:t>formed</a:t>
            </a:r>
            <a:r>
              <a:rPr lang="pl-PL" sz="3200" dirty="0"/>
              <a:t> by the </a:t>
            </a:r>
            <a:r>
              <a:rPr lang="pl-PL" sz="3200" dirty="0" err="1"/>
              <a:t>goodwill</a:t>
            </a:r>
            <a:r>
              <a:rPr lang="pl-PL" sz="3200" dirty="0"/>
              <a:t> of </a:t>
            </a:r>
            <a:r>
              <a:rPr lang="pl-PL" sz="3200" dirty="0" err="1"/>
              <a:t>all</a:t>
            </a:r>
            <a:r>
              <a:rPr lang="pl-PL" sz="3200" dirty="0"/>
              <a:t> </a:t>
            </a:r>
            <a:r>
              <a:rPr lang="pl-PL" sz="3200" dirty="0" err="1"/>
              <a:t>members</a:t>
            </a:r>
            <a:r>
              <a:rPr lang="pl-PL" sz="3200" dirty="0"/>
              <a:t> of </a:t>
            </a:r>
            <a:r>
              <a:rPr lang="pl-PL" sz="3200" dirty="0" err="1"/>
              <a:t>an</a:t>
            </a:r>
            <a:r>
              <a:rPr lang="pl-PL" sz="3200" dirty="0"/>
              <a:t> </a:t>
            </a:r>
            <a:r>
              <a:rPr lang="pl-PL" sz="3200" dirty="0" err="1"/>
              <a:t>autonomous</a:t>
            </a:r>
            <a:r>
              <a:rPr lang="pl-PL" sz="3200" dirty="0"/>
              <a:t> sport, </a:t>
            </a:r>
            <a:endParaRPr lang="pl-PL" sz="3200" dirty="0" smtClean="0"/>
          </a:p>
          <a:p>
            <a:r>
              <a:rPr lang="pl-PL" sz="3200" dirty="0" err="1" smtClean="0"/>
              <a:t>relaxes</a:t>
            </a:r>
            <a:r>
              <a:rPr lang="pl-PL" sz="3200" dirty="0" smtClean="0"/>
              <a:t> </a:t>
            </a:r>
            <a:r>
              <a:rPr lang="pl-PL" sz="3200" dirty="0" err="1"/>
              <a:t>when</a:t>
            </a:r>
            <a:r>
              <a:rPr lang="pl-PL" sz="3200" dirty="0"/>
              <a:t> the </a:t>
            </a:r>
            <a:r>
              <a:rPr lang="pl-PL" sz="3200" dirty="0" err="1"/>
              <a:t>giant</a:t>
            </a:r>
            <a:r>
              <a:rPr lang="pl-PL" sz="3200" dirty="0"/>
              <a:t> </a:t>
            </a:r>
            <a:r>
              <a:rPr lang="pl-PL" sz="3200" dirty="0" err="1"/>
              <a:t>figure</a:t>
            </a:r>
            <a:r>
              <a:rPr lang="pl-PL" sz="3200" dirty="0"/>
              <a:t> of </a:t>
            </a:r>
            <a:r>
              <a:rPr lang="pl-PL" sz="3200" dirty="0" err="1"/>
              <a:t>this</a:t>
            </a:r>
            <a:r>
              <a:rPr lang="pl-PL" sz="3200" dirty="0"/>
              <a:t> </a:t>
            </a:r>
            <a:r>
              <a:rPr lang="pl-PL" sz="3200" dirty="0" err="1"/>
              <a:t>dangerous</a:t>
            </a:r>
            <a:r>
              <a:rPr lang="pl-PL" sz="3200" dirty="0"/>
              <a:t> and </a:t>
            </a:r>
            <a:r>
              <a:rPr lang="pl-PL" sz="3200" dirty="0" err="1"/>
              <a:t>imprecise</a:t>
            </a:r>
            <a:r>
              <a:rPr lang="pl-PL" sz="3200" dirty="0"/>
              <a:t> </a:t>
            </a:r>
            <a:r>
              <a:rPr lang="pl-PL" sz="3200" dirty="0" err="1"/>
              <a:t>figure</a:t>
            </a:r>
            <a:r>
              <a:rPr lang="pl-PL" sz="3200" dirty="0"/>
              <a:t> </a:t>
            </a:r>
            <a:r>
              <a:rPr lang="pl-PL" sz="3200" dirty="0" err="1"/>
              <a:t>called</a:t>
            </a:r>
            <a:r>
              <a:rPr lang="pl-PL" sz="3200" dirty="0"/>
              <a:t> </a:t>
            </a:r>
            <a:r>
              <a:rPr lang="pl-PL" sz="3200" dirty="0" err="1"/>
              <a:t>State</a:t>
            </a:r>
            <a:r>
              <a:rPr lang="pl-PL" sz="3200" dirty="0"/>
              <a:t> </a:t>
            </a:r>
            <a:r>
              <a:rPr lang="pl-PL" sz="3200" dirty="0" err="1"/>
              <a:t>appears</a:t>
            </a:r>
            <a:r>
              <a:rPr lang="pl-PL" sz="3200" dirty="0"/>
              <a:t>” </a:t>
            </a:r>
            <a:endParaRPr lang="pl-PL" sz="3200" dirty="0" smtClean="0"/>
          </a:p>
          <a:p>
            <a:r>
              <a:rPr lang="pl-PL" sz="3200" dirty="0" smtClean="0"/>
              <a:t>(</a:t>
            </a:r>
            <a:r>
              <a:rPr lang="pl-PL" sz="3200" dirty="0"/>
              <a:t>de Coubertin, 1909) </a:t>
            </a:r>
          </a:p>
          <a:p>
            <a:endParaRPr lang="pl-PL" sz="3200" dirty="0"/>
          </a:p>
        </p:txBody>
      </p:sp>
    </p:spTree>
    <p:extLst>
      <p:ext uri="{BB962C8B-B14F-4D97-AF65-F5344CB8AC3E}">
        <p14:creationId xmlns:p14="http://schemas.microsoft.com/office/powerpoint/2010/main" val="802630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14</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a:bodyPr>
          <a:lstStyle/>
          <a:p>
            <a:r>
              <a:rPr lang="pl-PL" sz="4000" dirty="0" err="1"/>
              <a:t>Thhe</a:t>
            </a:r>
            <a:r>
              <a:rPr lang="pl-PL" sz="4000" dirty="0"/>
              <a:t> </a:t>
            </a:r>
            <a:r>
              <a:rPr lang="pl-PL" sz="4000" dirty="0" err="1"/>
              <a:t>word</a:t>
            </a:r>
            <a:r>
              <a:rPr lang="pl-PL" sz="4000" dirty="0"/>
              <a:t> “</a:t>
            </a:r>
            <a:r>
              <a:rPr lang="pl-PL" sz="4000" dirty="0" err="1"/>
              <a:t>autonomy</a:t>
            </a:r>
            <a:r>
              <a:rPr lang="pl-PL" sz="4000" dirty="0"/>
              <a:t>” </a:t>
            </a:r>
            <a:r>
              <a:rPr lang="pl-PL" sz="4000" dirty="0" err="1"/>
              <a:t>appears</a:t>
            </a:r>
            <a:r>
              <a:rPr lang="pl-PL" sz="4000" dirty="0"/>
              <a:t> for the </a:t>
            </a:r>
            <a:r>
              <a:rPr lang="pl-PL" sz="4000" dirty="0" err="1"/>
              <a:t>first</a:t>
            </a:r>
            <a:r>
              <a:rPr lang="pl-PL" sz="4000" dirty="0"/>
              <a:t> </a:t>
            </a:r>
            <a:r>
              <a:rPr lang="pl-PL" sz="4000" dirty="0" err="1"/>
              <a:t>time</a:t>
            </a:r>
            <a:r>
              <a:rPr lang="pl-PL" sz="4000" dirty="0"/>
              <a:t> in the Olympic Charter </a:t>
            </a:r>
            <a:r>
              <a:rPr lang="pl-PL" sz="4000" dirty="0" err="1"/>
              <a:t>only</a:t>
            </a:r>
            <a:r>
              <a:rPr lang="pl-PL" sz="4000" dirty="0"/>
              <a:t> in 1949: </a:t>
            </a:r>
          </a:p>
          <a:p>
            <a:r>
              <a:rPr lang="pl-PL" sz="4000" dirty="0"/>
              <a:t>in order to be </a:t>
            </a:r>
            <a:r>
              <a:rPr lang="pl-PL" sz="4000" dirty="0" err="1"/>
              <a:t>recognised</a:t>
            </a:r>
            <a:r>
              <a:rPr lang="pl-PL" sz="4000" dirty="0"/>
              <a:t> by the IOC, the </a:t>
            </a:r>
            <a:r>
              <a:rPr lang="pl-PL" sz="4000" dirty="0" err="1"/>
              <a:t>National</a:t>
            </a:r>
            <a:r>
              <a:rPr lang="pl-PL" sz="4000" dirty="0"/>
              <a:t> Olympic </a:t>
            </a:r>
            <a:r>
              <a:rPr lang="pl-PL" sz="4000" dirty="0" err="1"/>
              <a:t>Committees</a:t>
            </a:r>
            <a:r>
              <a:rPr lang="pl-PL" sz="4000" dirty="0"/>
              <a:t> (</a:t>
            </a:r>
            <a:r>
              <a:rPr lang="pl-PL" sz="4000" dirty="0" err="1"/>
              <a:t>NOCs</a:t>
            </a:r>
            <a:r>
              <a:rPr lang="pl-PL" sz="4000" dirty="0"/>
              <a:t>) </a:t>
            </a:r>
            <a:r>
              <a:rPr lang="pl-PL" sz="4000" dirty="0" err="1"/>
              <a:t>must</a:t>
            </a:r>
            <a:r>
              <a:rPr lang="pl-PL" sz="4000" dirty="0"/>
              <a:t> be </a:t>
            </a:r>
            <a:r>
              <a:rPr lang="pl-PL" sz="4000" dirty="0" err="1"/>
              <a:t>free</a:t>
            </a:r>
            <a:r>
              <a:rPr lang="pl-PL" sz="4000" dirty="0"/>
              <a:t> from </a:t>
            </a:r>
            <a:r>
              <a:rPr lang="pl-PL" sz="4000" dirty="0" err="1"/>
              <a:t>any</a:t>
            </a:r>
            <a:r>
              <a:rPr lang="pl-PL" sz="4000" dirty="0"/>
              <a:t> </a:t>
            </a:r>
            <a:r>
              <a:rPr lang="pl-PL" sz="4000" dirty="0" err="1"/>
              <a:t>interference</a:t>
            </a:r>
            <a:r>
              <a:rPr lang="pl-PL" sz="4000" dirty="0"/>
              <a:t> from </a:t>
            </a:r>
            <a:r>
              <a:rPr lang="pl-PL" sz="4000" dirty="0" err="1"/>
              <a:t>national</a:t>
            </a:r>
            <a:r>
              <a:rPr lang="pl-PL" sz="4000" dirty="0"/>
              <a:t> </a:t>
            </a:r>
            <a:r>
              <a:rPr lang="pl-PL" sz="4000" dirty="0" err="1"/>
              <a:t>authorities</a:t>
            </a:r>
            <a:r>
              <a:rPr lang="pl-PL" sz="4000" dirty="0"/>
              <a:t> </a:t>
            </a:r>
          </a:p>
        </p:txBody>
      </p:sp>
    </p:spTree>
    <p:extLst>
      <p:ext uri="{BB962C8B-B14F-4D97-AF65-F5344CB8AC3E}">
        <p14:creationId xmlns:p14="http://schemas.microsoft.com/office/powerpoint/2010/main" val="1139067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15</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a:bodyPr>
          <a:lstStyle/>
          <a:p>
            <a:r>
              <a:rPr lang="pl-PL" sz="4000" dirty="0"/>
              <a:t>Both FIFA and the IOC </a:t>
            </a:r>
            <a:r>
              <a:rPr lang="pl-PL" sz="4000" dirty="0" err="1"/>
              <a:t>have</a:t>
            </a:r>
            <a:r>
              <a:rPr lang="pl-PL" sz="4000" dirty="0"/>
              <a:t> </a:t>
            </a:r>
            <a:r>
              <a:rPr lang="pl-PL" sz="4000" dirty="0" err="1"/>
              <a:t>been</a:t>
            </a:r>
            <a:r>
              <a:rPr lang="pl-PL" sz="4000" dirty="0"/>
              <a:t> </a:t>
            </a:r>
            <a:r>
              <a:rPr lang="pl-PL" sz="4000" dirty="0" err="1"/>
              <a:t>very</a:t>
            </a:r>
            <a:r>
              <a:rPr lang="pl-PL" sz="4000" dirty="0"/>
              <a:t> </a:t>
            </a:r>
            <a:r>
              <a:rPr lang="pl-PL" sz="4000" dirty="0" err="1"/>
              <a:t>influential</a:t>
            </a:r>
            <a:r>
              <a:rPr lang="pl-PL" sz="4000" dirty="0"/>
              <a:t> on the </a:t>
            </a:r>
            <a:r>
              <a:rPr lang="pl-PL" sz="4000" dirty="0" err="1"/>
              <a:t>creation</a:t>
            </a:r>
            <a:r>
              <a:rPr lang="pl-PL" sz="4000" dirty="0"/>
              <a:t> of </a:t>
            </a:r>
            <a:r>
              <a:rPr lang="pl-PL" sz="4000" dirty="0" err="1"/>
              <a:t>other</a:t>
            </a:r>
            <a:r>
              <a:rPr lang="pl-PL" sz="4000" dirty="0"/>
              <a:t> </a:t>
            </a:r>
            <a:r>
              <a:rPr lang="pl-PL" sz="4000" dirty="0" err="1"/>
              <a:t>INGSOs</a:t>
            </a:r>
            <a:r>
              <a:rPr lang="pl-PL" sz="4000" dirty="0"/>
              <a:t> and </a:t>
            </a:r>
            <a:r>
              <a:rPr lang="pl-PL" sz="4000" dirty="0" err="1"/>
              <a:t>hence</a:t>
            </a:r>
            <a:r>
              <a:rPr lang="pl-PL" sz="4000" dirty="0" smtClean="0"/>
              <a:t>,</a:t>
            </a:r>
          </a:p>
          <a:p>
            <a:r>
              <a:rPr lang="pl-PL" sz="4000" dirty="0" smtClean="0"/>
              <a:t> </a:t>
            </a:r>
            <a:r>
              <a:rPr lang="pl-PL" sz="4000" dirty="0"/>
              <a:t>the </a:t>
            </a:r>
            <a:r>
              <a:rPr lang="pl-PL" sz="4000" dirty="0" err="1"/>
              <a:t>sports</a:t>
            </a:r>
            <a:r>
              <a:rPr lang="pl-PL" sz="4000" dirty="0"/>
              <a:t> </a:t>
            </a:r>
            <a:r>
              <a:rPr lang="pl-PL" sz="4000" dirty="0" err="1"/>
              <a:t>world</a:t>
            </a:r>
            <a:r>
              <a:rPr lang="pl-PL" sz="4000" dirty="0"/>
              <a:t> </a:t>
            </a:r>
            <a:r>
              <a:rPr lang="pl-PL" sz="4000" dirty="0" err="1"/>
              <a:t>generally</a:t>
            </a:r>
            <a:r>
              <a:rPr lang="pl-PL" sz="4000" dirty="0"/>
              <a:t> </a:t>
            </a:r>
            <a:r>
              <a:rPr lang="pl-PL" sz="4000" dirty="0" err="1"/>
              <a:t>prevent</a:t>
            </a:r>
            <a:r>
              <a:rPr lang="pl-PL" sz="4000" dirty="0"/>
              <a:t> (</a:t>
            </a:r>
            <a:r>
              <a:rPr lang="pl-PL" sz="4000" dirty="0" err="1"/>
              <a:t>eschews</a:t>
            </a:r>
            <a:r>
              <a:rPr lang="pl-PL" sz="4000" dirty="0"/>
              <a:t>) </a:t>
            </a:r>
            <a:r>
              <a:rPr lang="pl-PL" sz="4000" dirty="0" err="1"/>
              <a:t>state</a:t>
            </a:r>
            <a:r>
              <a:rPr lang="pl-PL" sz="4000" dirty="0"/>
              <a:t> </a:t>
            </a:r>
            <a:r>
              <a:rPr lang="pl-PL" sz="4000" dirty="0" err="1"/>
              <a:t>intervention</a:t>
            </a:r>
            <a:r>
              <a:rPr lang="pl-PL" sz="4000" dirty="0"/>
              <a:t> in </a:t>
            </a:r>
            <a:r>
              <a:rPr lang="pl-PL" sz="4000" dirty="0" err="1"/>
              <a:t>its</a:t>
            </a:r>
            <a:r>
              <a:rPr lang="pl-PL" sz="4000" dirty="0"/>
              <a:t> </a:t>
            </a:r>
            <a:r>
              <a:rPr lang="pl-PL" sz="4000" dirty="0" err="1"/>
              <a:t>activities</a:t>
            </a:r>
            <a:r>
              <a:rPr lang="pl-PL" sz="4000" dirty="0"/>
              <a:t>.</a:t>
            </a:r>
          </a:p>
          <a:p>
            <a:endParaRPr lang="pl-PL" sz="4000" dirty="0"/>
          </a:p>
          <a:p>
            <a:endParaRPr lang="pl-PL" sz="4000" dirty="0"/>
          </a:p>
        </p:txBody>
      </p:sp>
    </p:spTree>
    <p:extLst>
      <p:ext uri="{BB962C8B-B14F-4D97-AF65-F5344CB8AC3E}">
        <p14:creationId xmlns:p14="http://schemas.microsoft.com/office/powerpoint/2010/main" val="1179203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16</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a:bodyPr>
          <a:lstStyle/>
          <a:p>
            <a:r>
              <a:rPr lang="pl-PL" sz="4000" dirty="0" err="1"/>
              <a:t>Legal</a:t>
            </a:r>
            <a:r>
              <a:rPr lang="pl-PL" sz="4000" dirty="0"/>
              <a:t> </a:t>
            </a:r>
            <a:r>
              <a:rPr lang="pl-PL" sz="4000" dirty="0" err="1"/>
              <a:t>autonomy</a:t>
            </a:r>
            <a:r>
              <a:rPr lang="pl-PL" sz="4000" dirty="0"/>
              <a:t> </a:t>
            </a:r>
          </a:p>
          <a:p>
            <a:r>
              <a:rPr lang="pl-PL" sz="4000" dirty="0" err="1"/>
              <a:t>Autonomy</a:t>
            </a:r>
            <a:r>
              <a:rPr lang="pl-PL" sz="4000" dirty="0"/>
              <a:t> to </a:t>
            </a:r>
            <a:r>
              <a:rPr lang="pl-PL" sz="4000" dirty="0" err="1"/>
              <a:t>adopt</a:t>
            </a:r>
            <a:r>
              <a:rPr lang="pl-PL" sz="4000" dirty="0"/>
              <a:t> </a:t>
            </a:r>
            <a:r>
              <a:rPr lang="pl-PL" sz="4000" dirty="0" err="1"/>
              <a:t>rules</a:t>
            </a:r>
            <a:r>
              <a:rPr lang="pl-PL" sz="4000" dirty="0"/>
              <a:t> and </a:t>
            </a:r>
            <a:r>
              <a:rPr lang="pl-PL" sz="4000" dirty="0" err="1"/>
              <a:t>norms</a:t>
            </a:r>
            <a:r>
              <a:rPr lang="pl-PL" sz="4000" dirty="0"/>
              <a:t> </a:t>
            </a:r>
            <a:r>
              <a:rPr lang="pl-PL" sz="4000" dirty="0" err="1"/>
              <a:t>that</a:t>
            </a:r>
            <a:r>
              <a:rPr lang="pl-PL" sz="4000" dirty="0"/>
              <a:t> </a:t>
            </a:r>
            <a:endParaRPr lang="pl-PL" sz="4000" dirty="0" smtClean="0"/>
          </a:p>
          <a:p>
            <a:r>
              <a:rPr lang="pl-PL" sz="4000" dirty="0" err="1" smtClean="0"/>
              <a:t>have</a:t>
            </a:r>
            <a:r>
              <a:rPr lang="pl-PL" sz="4000" dirty="0" smtClean="0"/>
              <a:t> </a:t>
            </a:r>
            <a:r>
              <a:rPr lang="pl-PL" sz="4000" dirty="0"/>
              <a:t>a </a:t>
            </a:r>
            <a:r>
              <a:rPr lang="pl-PL" sz="4000" dirty="0" err="1"/>
              <a:t>legal</a:t>
            </a:r>
            <a:r>
              <a:rPr lang="pl-PL" sz="4000" dirty="0"/>
              <a:t> </a:t>
            </a:r>
            <a:r>
              <a:rPr lang="pl-PL" sz="4000" dirty="0" err="1"/>
              <a:t>impact</a:t>
            </a:r>
            <a:r>
              <a:rPr lang="pl-PL" sz="4000" dirty="0"/>
              <a:t> in a </a:t>
            </a:r>
            <a:r>
              <a:rPr lang="pl-PL" sz="4000" dirty="0" err="1"/>
              <a:t>legal</a:t>
            </a:r>
            <a:r>
              <a:rPr lang="pl-PL" sz="4000" dirty="0"/>
              <a:t> </a:t>
            </a:r>
            <a:r>
              <a:rPr lang="pl-PL" sz="4000" dirty="0" err="1"/>
              <a:t>framework</a:t>
            </a:r>
            <a:r>
              <a:rPr lang="pl-PL" sz="4000" dirty="0"/>
              <a:t> </a:t>
            </a:r>
            <a:r>
              <a:rPr lang="pl-PL" sz="4000" dirty="0" err="1"/>
              <a:t>imposed</a:t>
            </a:r>
            <a:r>
              <a:rPr lang="pl-PL" sz="4000" dirty="0"/>
              <a:t> by the </a:t>
            </a:r>
            <a:r>
              <a:rPr lang="pl-PL" sz="4000" dirty="0" err="1"/>
              <a:t>State</a:t>
            </a:r>
            <a:r>
              <a:rPr lang="pl-PL" sz="4000" dirty="0"/>
              <a:t>, </a:t>
            </a:r>
            <a:endParaRPr lang="pl-PL" sz="4000" dirty="0" smtClean="0"/>
          </a:p>
          <a:p>
            <a:r>
              <a:rPr lang="pl-PL" sz="4000" dirty="0" smtClean="0"/>
              <a:t>be </a:t>
            </a:r>
            <a:r>
              <a:rPr lang="pl-PL" sz="4000" dirty="0" err="1"/>
              <a:t>it</a:t>
            </a:r>
            <a:r>
              <a:rPr lang="pl-PL" sz="4000" dirty="0"/>
              <a:t> </a:t>
            </a:r>
            <a:r>
              <a:rPr lang="pl-PL" sz="4000" dirty="0" err="1"/>
              <a:t>at</a:t>
            </a:r>
            <a:r>
              <a:rPr lang="pl-PL" sz="4000" dirty="0"/>
              <a:t> </a:t>
            </a:r>
            <a:r>
              <a:rPr lang="pl-PL" sz="4000" dirty="0" err="1"/>
              <a:t>national</a:t>
            </a:r>
            <a:r>
              <a:rPr lang="pl-PL" sz="4000" dirty="0"/>
              <a:t> </a:t>
            </a:r>
            <a:r>
              <a:rPr lang="pl-PL" sz="4000" dirty="0" err="1"/>
              <a:t>or</a:t>
            </a:r>
            <a:r>
              <a:rPr lang="pl-PL" sz="4000" dirty="0"/>
              <a:t> </a:t>
            </a:r>
            <a:r>
              <a:rPr lang="pl-PL" sz="4000" dirty="0" err="1"/>
              <a:t>at</a:t>
            </a:r>
            <a:r>
              <a:rPr lang="pl-PL" sz="4000" dirty="0"/>
              <a:t> </a:t>
            </a:r>
            <a:r>
              <a:rPr lang="pl-PL" sz="4000" dirty="0" err="1"/>
              <a:t>international</a:t>
            </a:r>
            <a:r>
              <a:rPr lang="pl-PL" sz="4000" dirty="0"/>
              <a:t> </a:t>
            </a:r>
            <a:r>
              <a:rPr lang="pl-PL" sz="4000" dirty="0" err="1" smtClean="0"/>
              <a:t>level</a:t>
            </a:r>
            <a:r>
              <a:rPr lang="pl-PL" sz="4000" dirty="0" smtClean="0"/>
              <a:t>.</a:t>
            </a:r>
            <a:endParaRPr lang="pl-PL" sz="4000" dirty="0"/>
          </a:p>
          <a:p>
            <a:endParaRPr lang="pl-PL" sz="4000" dirty="0"/>
          </a:p>
        </p:txBody>
      </p:sp>
    </p:spTree>
    <p:extLst>
      <p:ext uri="{BB962C8B-B14F-4D97-AF65-F5344CB8AC3E}">
        <p14:creationId xmlns:p14="http://schemas.microsoft.com/office/powerpoint/2010/main" val="23669172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17</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a:bodyPr>
          <a:lstStyle/>
          <a:p>
            <a:r>
              <a:rPr lang="pl-PL" sz="4000" dirty="0"/>
              <a:t>Most of </a:t>
            </a:r>
            <a:r>
              <a:rPr lang="pl-PL" sz="4000" dirty="0" err="1"/>
              <a:t>INGSOs</a:t>
            </a:r>
            <a:r>
              <a:rPr lang="pl-PL" sz="4000" dirty="0"/>
              <a:t> </a:t>
            </a:r>
            <a:r>
              <a:rPr lang="pl-PL" sz="4000" dirty="0" err="1" smtClean="0"/>
              <a:t>are</a:t>
            </a:r>
            <a:r>
              <a:rPr lang="pl-PL" sz="4000" dirty="0" smtClean="0"/>
              <a:t> </a:t>
            </a:r>
            <a:r>
              <a:rPr lang="pl-PL" sz="4000" dirty="0" err="1"/>
              <a:t>located</a:t>
            </a:r>
            <a:r>
              <a:rPr lang="pl-PL" sz="4000" dirty="0"/>
              <a:t> in </a:t>
            </a:r>
            <a:r>
              <a:rPr lang="pl-PL" sz="4000" dirty="0" err="1"/>
              <a:t>Switzerland</a:t>
            </a:r>
            <a:r>
              <a:rPr lang="pl-PL" sz="4000" dirty="0"/>
              <a:t> </a:t>
            </a:r>
            <a:endParaRPr lang="pl-PL" sz="4000" dirty="0" smtClean="0"/>
          </a:p>
          <a:p>
            <a:r>
              <a:rPr lang="pl-PL" sz="4000" dirty="0" smtClean="0"/>
              <a:t>As non</a:t>
            </a:r>
            <a:r>
              <a:rPr lang="pl-PL" sz="4000" dirty="0"/>
              <a:t>-profit </a:t>
            </a:r>
            <a:r>
              <a:rPr lang="pl-PL" sz="4000" dirty="0" err="1" smtClean="0"/>
              <a:t>associations</a:t>
            </a:r>
            <a:r>
              <a:rPr lang="pl-PL" sz="4000" dirty="0" smtClean="0"/>
              <a:t>. </a:t>
            </a:r>
            <a:endParaRPr lang="pl-PL" sz="4000" dirty="0"/>
          </a:p>
          <a:p>
            <a:r>
              <a:rPr lang="pl-PL" sz="4000" dirty="0" err="1"/>
              <a:t>Except</a:t>
            </a:r>
            <a:r>
              <a:rPr lang="pl-PL" sz="4000" dirty="0"/>
              <a:t> the World </a:t>
            </a:r>
            <a:r>
              <a:rPr lang="pl-PL" sz="4000" dirty="0" err="1"/>
              <a:t>Anti</a:t>
            </a:r>
            <a:r>
              <a:rPr lang="pl-PL" sz="4000" dirty="0"/>
              <a:t>-Doping </a:t>
            </a:r>
            <a:r>
              <a:rPr lang="pl-PL" sz="4000" dirty="0" err="1"/>
              <a:t>Agency</a:t>
            </a:r>
            <a:r>
              <a:rPr lang="pl-PL" sz="4000" dirty="0"/>
              <a:t> </a:t>
            </a:r>
            <a:r>
              <a:rPr lang="pl-PL" sz="4000" dirty="0" err="1"/>
              <a:t>which</a:t>
            </a:r>
            <a:r>
              <a:rPr lang="pl-PL" sz="4000" dirty="0"/>
              <a:t> </a:t>
            </a:r>
            <a:r>
              <a:rPr lang="pl-PL" sz="4000" dirty="0" err="1"/>
              <a:t>is</a:t>
            </a:r>
            <a:r>
              <a:rPr lang="pl-PL" sz="4000" dirty="0"/>
              <a:t> </a:t>
            </a:r>
            <a:r>
              <a:rPr lang="pl-PL" sz="4000" dirty="0" err="1"/>
              <a:t>incorporated</a:t>
            </a:r>
            <a:r>
              <a:rPr lang="pl-PL" sz="4000" dirty="0"/>
              <a:t> as a </a:t>
            </a:r>
            <a:r>
              <a:rPr lang="pl-PL" sz="4000" dirty="0" err="1"/>
              <a:t>foundation</a:t>
            </a:r>
            <a:r>
              <a:rPr lang="pl-PL" sz="4000" dirty="0"/>
              <a:t>.</a:t>
            </a:r>
          </a:p>
          <a:p>
            <a:endParaRPr lang="pl-PL" sz="4000" dirty="0"/>
          </a:p>
        </p:txBody>
      </p:sp>
    </p:spTree>
    <p:extLst>
      <p:ext uri="{BB962C8B-B14F-4D97-AF65-F5344CB8AC3E}">
        <p14:creationId xmlns:p14="http://schemas.microsoft.com/office/powerpoint/2010/main" val="18130913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18</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fontScale="92500" lnSpcReduction="20000"/>
          </a:bodyPr>
          <a:lstStyle/>
          <a:p>
            <a:r>
              <a:rPr lang="pl-PL" sz="4000" dirty="0"/>
              <a:t>Non-profit </a:t>
            </a:r>
            <a:r>
              <a:rPr lang="pl-PL" sz="4000" dirty="0" err="1"/>
              <a:t>associations</a:t>
            </a:r>
            <a:r>
              <a:rPr lang="pl-PL" sz="4000" dirty="0"/>
              <a:t> </a:t>
            </a:r>
            <a:r>
              <a:rPr lang="pl-PL" sz="4000" dirty="0" err="1"/>
              <a:t>fall</a:t>
            </a:r>
            <a:r>
              <a:rPr lang="pl-PL" sz="4000" dirty="0"/>
              <a:t> </a:t>
            </a:r>
            <a:r>
              <a:rPr lang="pl-PL" sz="4000" dirty="0" err="1"/>
              <a:t>under</a:t>
            </a:r>
            <a:r>
              <a:rPr lang="pl-PL" sz="4000" dirty="0"/>
              <a:t> the </a:t>
            </a:r>
            <a:r>
              <a:rPr lang="pl-PL" sz="4000" dirty="0" err="1"/>
              <a:t>provision</a:t>
            </a:r>
            <a:r>
              <a:rPr lang="pl-PL" sz="4000" dirty="0"/>
              <a:t> of the Swiss </a:t>
            </a:r>
            <a:r>
              <a:rPr lang="pl-PL" sz="4000" dirty="0" err="1"/>
              <a:t>Civil</a:t>
            </a:r>
            <a:r>
              <a:rPr lang="pl-PL" sz="4000" dirty="0"/>
              <a:t> </a:t>
            </a:r>
            <a:r>
              <a:rPr lang="pl-PL" sz="4000" dirty="0" err="1"/>
              <a:t>Code</a:t>
            </a:r>
            <a:r>
              <a:rPr lang="pl-PL" sz="4000" dirty="0"/>
              <a:t> (</a:t>
            </a:r>
            <a:r>
              <a:rPr lang="pl-PL" sz="4000" dirty="0" err="1"/>
              <a:t>articles</a:t>
            </a:r>
            <a:r>
              <a:rPr lang="pl-PL" sz="4000" dirty="0"/>
              <a:t> 60) </a:t>
            </a:r>
            <a:r>
              <a:rPr lang="pl-PL" sz="4000" dirty="0" err="1"/>
              <a:t>which</a:t>
            </a:r>
            <a:r>
              <a:rPr lang="pl-PL" sz="4000" dirty="0"/>
              <a:t> </a:t>
            </a:r>
            <a:r>
              <a:rPr lang="pl-PL" sz="4000" dirty="0" err="1"/>
              <a:t>provides</a:t>
            </a:r>
            <a:r>
              <a:rPr lang="pl-PL" sz="4000" dirty="0"/>
              <a:t> minimum </a:t>
            </a:r>
            <a:r>
              <a:rPr lang="pl-PL" sz="4000" dirty="0" err="1"/>
              <a:t>requirements</a:t>
            </a:r>
            <a:r>
              <a:rPr lang="pl-PL" sz="4000" dirty="0"/>
              <a:t> for </a:t>
            </a:r>
            <a:r>
              <a:rPr lang="pl-PL" sz="4000" dirty="0" err="1"/>
              <a:t>an</a:t>
            </a:r>
            <a:r>
              <a:rPr lang="pl-PL" sz="4000" dirty="0"/>
              <a:t> </a:t>
            </a:r>
            <a:r>
              <a:rPr lang="pl-PL" sz="4000" dirty="0" err="1"/>
              <a:t>association</a:t>
            </a:r>
            <a:r>
              <a:rPr lang="pl-PL" sz="4000" dirty="0"/>
              <a:t> to be </a:t>
            </a:r>
            <a:r>
              <a:rPr lang="pl-PL" sz="4000" dirty="0" err="1"/>
              <a:t>created</a:t>
            </a:r>
            <a:r>
              <a:rPr lang="pl-PL" sz="4000" dirty="0"/>
              <a:t>, </a:t>
            </a:r>
            <a:r>
              <a:rPr lang="pl-PL" sz="4000" dirty="0" err="1"/>
              <a:t>such</a:t>
            </a:r>
            <a:r>
              <a:rPr lang="pl-PL" sz="4000" dirty="0"/>
              <a:t> as </a:t>
            </a:r>
            <a:endParaRPr lang="pl-PL" sz="4000" dirty="0" smtClean="0"/>
          </a:p>
          <a:p>
            <a:r>
              <a:rPr lang="pl-PL" sz="4000" dirty="0" err="1" smtClean="0"/>
              <a:t>writing</a:t>
            </a:r>
            <a:r>
              <a:rPr lang="pl-PL" sz="4000" dirty="0" smtClean="0"/>
              <a:t> </a:t>
            </a:r>
            <a:r>
              <a:rPr lang="pl-PL" sz="4000" dirty="0"/>
              <a:t>and </a:t>
            </a:r>
            <a:r>
              <a:rPr lang="pl-PL" sz="4000" dirty="0" err="1"/>
              <a:t>adopting</a:t>
            </a:r>
            <a:r>
              <a:rPr lang="pl-PL" sz="4000" dirty="0"/>
              <a:t> </a:t>
            </a:r>
            <a:r>
              <a:rPr lang="pl-PL" sz="4000" dirty="0" err="1"/>
              <a:t>statutes</a:t>
            </a:r>
            <a:r>
              <a:rPr lang="pl-PL" sz="4000" dirty="0"/>
              <a:t>, </a:t>
            </a:r>
            <a:endParaRPr lang="pl-PL" sz="4000" dirty="0" smtClean="0"/>
          </a:p>
          <a:p>
            <a:r>
              <a:rPr lang="pl-PL" sz="4000" dirty="0" err="1" smtClean="0"/>
              <a:t>having</a:t>
            </a:r>
            <a:r>
              <a:rPr lang="pl-PL" sz="4000" dirty="0" smtClean="0"/>
              <a:t> </a:t>
            </a:r>
            <a:r>
              <a:rPr lang="pl-PL" sz="4000" dirty="0" err="1"/>
              <a:t>an</a:t>
            </a:r>
            <a:r>
              <a:rPr lang="pl-PL" sz="4000" dirty="0"/>
              <a:t> </a:t>
            </a:r>
            <a:r>
              <a:rPr lang="pl-PL" sz="4000" dirty="0" err="1"/>
              <a:t>ideal</a:t>
            </a:r>
            <a:r>
              <a:rPr lang="pl-PL" sz="4000" dirty="0"/>
              <a:t> </a:t>
            </a:r>
            <a:r>
              <a:rPr lang="pl-PL" sz="4000" dirty="0" err="1"/>
              <a:t>objective</a:t>
            </a:r>
            <a:r>
              <a:rPr lang="pl-PL" sz="4000" dirty="0"/>
              <a:t> and </a:t>
            </a:r>
            <a:endParaRPr lang="pl-PL" sz="4000" dirty="0" smtClean="0"/>
          </a:p>
          <a:p>
            <a:r>
              <a:rPr lang="pl-PL" sz="4000" dirty="0" err="1" smtClean="0"/>
              <a:t>resources</a:t>
            </a:r>
            <a:r>
              <a:rPr lang="pl-PL" sz="4000" dirty="0"/>
              <a:t>.</a:t>
            </a:r>
          </a:p>
          <a:p>
            <a:endParaRPr lang="pl-PL" sz="4000" dirty="0"/>
          </a:p>
        </p:txBody>
      </p:sp>
    </p:spTree>
    <p:extLst>
      <p:ext uri="{BB962C8B-B14F-4D97-AF65-F5344CB8AC3E}">
        <p14:creationId xmlns:p14="http://schemas.microsoft.com/office/powerpoint/2010/main" val="24879525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19</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fontScale="85000" lnSpcReduction="20000"/>
          </a:bodyPr>
          <a:lstStyle/>
          <a:p>
            <a:r>
              <a:rPr lang="pl-PL" sz="4000" dirty="0"/>
              <a:t>The </a:t>
            </a:r>
            <a:r>
              <a:rPr lang="pl-PL" sz="4000" dirty="0" err="1"/>
              <a:t>Council</a:t>
            </a:r>
            <a:r>
              <a:rPr lang="pl-PL" sz="4000" dirty="0"/>
              <a:t> of Europe </a:t>
            </a:r>
            <a:r>
              <a:rPr lang="pl-PL" sz="4000" dirty="0" err="1"/>
              <a:t>already</a:t>
            </a:r>
            <a:r>
              <a:rPr lang="pl-PL" sz="4000" dirty="0"/>
              <a:t> </a:t>
            </a:r>
            <a:r>
              <a:rPr lang="pl-PL" sz="4000" dirty="0" err="1"/>
              <a:t>recognised</a:t>
            </a:r>
            <a:r>
              <a:rPr lang="pl-PL" sz="4000" dirty="0"/>
              <a:t> </a:t>
            </a:r>
            <a:r>
              <a:rPr lang="pl-PL" sz="4000" dirty="0" err="1"/>
              <a:t>this</a:t>
            </a:r>
            <a:r>
              <a:rPr lang="pl-PL" sz="4000" dirty="0"/>
              <a:t> </a:t>
            </a:r>
            <a:r>
              <a:rPr lang="pl-PL" sz="4000" dirty="0" err="1"/>
              <a:t>conceptualisation</a:t>
            </a:r>
            <a:r>
              <a:rPr lang="pl-PL" sz="4000" dirty="0"/>
              <a:t> of </a:t>
            </a:r>
            <a:r>
              <a:rPr lang="pl-PL" sz="4000" dirty="0" err="1"/>
              <a:t>autonomy</a:t>
            </a:r>
            <a:r>
              <a:rPr lang="pl-PL" sz="4000" dirty="0"/>
              <a:t> </a:t>
            </a:r>
            <a:endParaRPr lang="pl-PL" sz="4000" dirty="0" smtClean="0"/>
          </a:p>
          <a:p>
            <a:r>
              <a:rPr lang="pl-PL" sz="4000" dirty="0" smtClean="0"/>
              <a:t>in </a:t>
            </a:r>
            <a:r>
              <a:rPr lang="pl-PL" sz="4000" dirty="0"/>
              <a:t>the </a:t>
            </a:r>
            <a:r>
              <a:rPr lang="pl-PL" sz="4000" dirty="0" err="1"/>
              <a:t>early</a:t>
            </a:r>
            <a:r>
              <a:rPr lang="pl-PL" sz="4000" dirty="0"/>
              <a:t> 1990s </a:t>
            </a:r>
            <a:r>
              <a:rPr lang="pl-PL" sz="4000" dirty="0" err="1"/>
              <a:t>through</a:t>
            </a:r>
            <a:r>
              <a:rPr lang="pl-PL" sz="4000" dirty="0"/>
              <a:t> the </a:t>
            </a:r>
            <a:r>
              <a:rPr lang="pl-PL" sz="4000" dirty="0" err="1"/>
              <a:t>European</a:t>
            </a:r>
            <a:r>
              <a:rPr lang="pl-PL" sz="4000" dirty="0"/>
              <a:t> Sports Charter (1992). </a:t>
            </a:r>
            <a:endParaRPr lang="pl-PL" sz="4000" dirty="0" smtClean="0"/>
          </a:p>
          <a:p>
            <a:r>
              <a:rPr lang="pl-PL" sz="4000" dirty="0" smtClean="0"/>
              <a:t>The </a:t>
            </a:r>
            <a:r>
              <a:rPr lang="pl-PL" sz="4000" dirty="0"/>
              <a:t>Charter </a:t>
            </a:r>
            <a:r>
              <a:rPr lang="pl-PL" sz="4000" dirty="0" err="1"/>
              <a:t>stipulates</a:t>
            </a:r>
            <a:r>
              <a:rPr lang="pl-PL" sz="4000" dirty="0"/>
              <a:t> </a:t>
            </a:r>
            <a:r>
              <a:rPr lang="pl-PL" sz="4000" dirty="0" err="1"/>
              <a:t>that</a:t>
            </a:r>
            <a:r>
              <a:rPr lang="pl-PL" sz="4000" dirty="0"/>
              <a:t> “</a:t>
            </a:r>
            <a:r>
              <a:rPr lang="pl-PL" sz="4000" dirty="0" err="1"/>
              <a:t>voluntary</a:t>
            </a:r>
            <a:r>
              <a:rPr lang="pl-PL" sz="4000" dirty="0"/>
              <a:t> </a:t>
            </a:r>
            <a:r>
              <a:rPr lang="pl-PL" sz="4000" dirty="0" err="1"/>
              <a:t>sports</a:t>
            </a:r>
            <a:r>
              <a:rPr lang="pl-PL" sz="4000" dirty="0"/>
              <a:t> </a:t>
            </a:r>
            <a:r>
              <a:rPr lang="pl-PL" sz="4000" dirty="0" err="1"/>
              <a:t>organisations</a:t>
            </a:r>
            <a:r>
              <a:rPr lang="pl-PL" sz="4000" dirty="0"/>
              <a:t> </a:t>
            </a:r>
            <a:r>
              <a:rPr lang="pl-PL" sz="4000" dirty="0" err="1"/>
              <a:t>have</a:t>
            </a:r>
            <a:r>
              <a:rPr lang="pl-PL" sz="4000" dirty="0"/>
              <a:t> the </a:t>
            </a:r>
            <a:r>
              <a:rPr lang="pl-PL" sz="4000" dirty="0" err="1"/>
              <a:t>right</a:t>
            </a:r>
            <a:r>
              <a:rPr lang="pl-PL" sz="4000" dirty="0"/>
              <a:t> </a:t>
            </a:r>
            <a:endParaRPr lang="pl-PL" sz="4000" dirty="0" smtClean="0"/>
          </a:p>
          <a:p>
            <a:r>
              <a:rPr lang="pl-PL" sz="4000" dirty="0" smtClean="0"/>
              <a:t>to </a:t>
            </a:r>
            <a:r>
              <a:rPr lang="pl-PL" sz="4000" dirty="0" err="1"/>
              <a:t>establish</a:t>
            </a:r>
            <a:r>
              <a:rPr lang="pl-PL" sz="4000" dirty="0"/>
              <a:t> </a:t>
            </a:r>
            <a:r>
              <a:rPr lang="pl-PL" sz="4000" dirty="0" err="1"/>
              <a:t>autonomous</a:t>
            </a:r>
            <a:r>
              <a:rPr lang="pl-PL" sz="4000" dirty="0"/>
              <a:t> </a:t>
            </a:r>
            <a:r>
              <a:rPr lang="pl-PL" sz="4000" dirty="0" err="1"/>
              <a:t>decision-making</a:t>
            </a:r>
            <a:r>
              <a:rPr lang="pl-PL" sz="4000" dirty="0"/>
              <a:t> </a:t>
            </a:r>
            <a:r>
              <a:rPr lang="pl-PL" sz="4000" dirty="0" err="1"/>
              <a:t>processes</a:t>
            </a:r>
            <a:r>
              <a:rPr lang="pl-PL" sz="4000" dirty="0"/>
              <a:t> </a:t>
            </a:r>
            <a:r>
              <a:rPr lang="pl-PL" sz="4000" dirty="0" err="1"/>
              <a:t>within</a:t>
            </a:r>
            <a:r>
              <a:rPr lang="pl-PL" sz="4000" dirty="0"/>
              <a:t> the law” (</a:t>
            </a:r>
            <a:r>
              <a:rPr lang="pl-PL" sz="4000" dirty="0" err="1"/>
              <a:t>Council</a:t>
            </a:r>
            <a:r>
              <a:rPr lang="pl-PL" sz="4000" dirty="0"/>
              <a:t> of Europe, 1992).</a:t>
            </a:r>
          </a:p>
          <a:p>
            <a:endParaRPr lang="pl-PL" sz="4000" dirty="0"/>
          </a:p>
        </p:txBody>
      </p:sp>
    </p:spTree>
    <p:extLst>
      <p:ext uri="{BB962C8B-B14F-4D97-AF65-F5344CB8AC3E}">
        <p14:creationId xmlns:p14="http://schemas.microsoft.com/office/powerpoint/2010/main" val="2973810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2</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5256584"/>
          </a:xfrm>
        </p:spPr>
        <p:txBody>
          <a:bodyPr>
            <a:noAutofit/>
          </a:bodyPr>
          <a:lstStyle/>
          <a:p>
            <a:r>
              <a:rPr lang="en-US" sz="3000" dirty="0"/>
              <a:t>On the one hand</a:t>
            </a:r>
            <a:r>
              <a:rPr lang="en-US" sz="3000" dirty="0" smtClean="0"/>
              <a:t>,</a:t>
            </a:r>
          </a:p>
          <a:p>
            <a:r>
              <a:rPr lang="en-US" sz="3000" dirty="0" smtClean="0"/>
              <a:t> </a:t>
            </a:r>
            <a:r>
              <a:rPr lang="en-US" sz="3000" dirty="0"/>
              <a:t>in era of growing </a:t>
            </a:r>
            <a:r>
              <a:rPr lang="en-US" sz="3000" dirty="0" err="1"/>
              <a:t>politization</a:t>
            </a:r>
            <a:r>
              <a:rPr lang="en-US" sz="3000" dirty="0"/>
              <a:t> and governance of sport </a:t>
            </a:r>
            <a:r>
              <a:rPr lang="en-US" sz="3000" dirty="0" smtClean="0"/>
              <a:t>is </a:t>
            </a:r>
            <a:r>
              <a:rPr lang="en-US" sz="3000" dirty="0"/>
              <a:t>interesting to note that </a:t>
            </a:r>
            <a:endParaRPr lang="en-US" sz="3000" dirty="0" smtClean="0"/>
          </a:p>
          <a:p>
            <a:r>
              <a:rPr lang="en-US" sz="3000" u="sng" dirty="0" smtClean="0"/>
              <a:t>transnational </a:t>
            </a:r>
            <a:r>
              <a:rPr lang="en-US" sz="3000" u="sng" dirty="0"/>
              <a:t>governing bodies/organizations of sport e.g. FIFA are not accountable to any government</a:t>
            </a:r>
            <a:r>
              <a:rPr lang="en-US" sz="3000" dirty="0" smtClean="0"/>
              <a:t>.</a:t>
            </a:r>
          </a:p>
          <a:p>
            <a:r>
              <a:rPr lang="en-US" sz="3000" dirty="0"/>
              <a:t>On the other hand, relation between </a:t>
            </a:r>
            <a:r>
              <a:rPr lang="en-US" sz="3000" u="sng" dirty="0"/>
              <a:t>theory of organization and sport is a great picture, which illustrates organizational phenomenon. </a:t>
            </a:r>
            <a:endParaRPr lang="pl-PL" sz="3000" u="sng" dirty="0"/>
          </a:p>
          <a:p>
            <a:endParaRPr lang="pl-PL" sz="3000" dirty="0"/>
          </a:p>
          <a:p>
            <a:endParaRPr lang="pl-PL" sz="3000" dirty="0"/>
          </a:p>
        </p:txBody>
      </p:sp>
    </p:spTree>
    <p:extLst>
      <p:ext uri="{BB962C8B-B14F-4D97-AF65-F5344CB8AC3E}">
        <p14:creationId xmlns:p14="http://schemas.microsoft.com/office/powerpoint/2010/main" val="3622753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20</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a:bodyPr>
          <a:lstStyle/>
          <a:p>
            <a:r>
              <a:rPr lang="pl-PL" sz="4000" dirty="0" err="1" smtClean="0"/>
              <a:t>Legal</a:t>
            </a:r>
            <a:r>
              <a:rPr lang="pl-PL" sz="4000" dirty="0" smtClean="0"/>
              <a:t> </a:t>
            </a:r>
            <a:r>
              <a:rPr lang="pl-PL" sz="4000" dirty="0" err="1"/>
              <a:t>autonomy</a:t>
            </a:r>
            <a:r>
              <a:rPr lang="pl-PL" sz="4000" dirty="0"/>
              <a:t> of INGSO in EU</a:t>
            </a:r>
            <a:r>
              <a:rPr lang="pl-PL" sz="4000" dirty="0" smtClean="0"/>
              <a:t>.</a:t>
            </a:r>
          </a:p>
          <a:p>
            <a:r>
              <a:rPr lang="pl-PL" sz="4000" dirty="0"/>
              <a:t>In </a:t>
            </a:r>
            <a:r>
              <a:rPr lang="pl-PL" sz="4000" dirty="0" err="1"/>
              <a:t>some</a:t>
            </a:r>
            <a:r>
              <a:rPr lang="pl-PL" sz="4000" dirty="0"/>
              <a:t> </a:t>
            </a:r>
            <a:r>
              <a:rPr lang="pl-PL" sz="4000" dirty="0" err="1"/>
              <a:t>cases</a:t>
            </a:r>
            <a:r>
              <a:rPr lang="pl-PL" sz="4000" dirty="0"/>
              <a:t>, the </a:t>
            </a:r>
            <a:r>
              <a:rPr lang="pl-PL" sz="4000" dirty="0" err="1"/>
              <a:t>legal</a:t>
            </a:r>
            <a:r>
              <a:rPr lang="pl-PL" sz="4000" dirty="0"/>
              <a:t> </a:t>
            </a:r>
            <a:r>
              <a:rPr lang="pl-PL" sz="4000" dirty="0" err="1"/>
              <a:t>autonomy</a:t>
            </a:r>
            <a:r>
              <a:rPr lang="pl-PL" sz="4000" dirty="0"/>
              <a:t> of sport </a:t>
            </a:r>
            <a:r>
              <a:rPr lang="pl-PL" sz="4000" dirty="0" err="1"/>
              <a:t>has</a:t>
            </a:r>
            <a:r>
              <a:rPr lang="pl-PL" sz="4000" dirty="0"/>
              <a:t> </a:t>
            </a:r>
            <a:r>
              <a:rPr lang="pl-PL" sz="4000" dirty="0" err="1"/>
              <a:t>been</a:t>
            </a:r>
            <a:r>
              <a:rPr lang="pl-PL" sz="4000" dirty="0"/>
              <a:t> </a:t>
            </a:r>
            <a:r>
              <a:rPr lang="pl-PL" sz="4000" dirty="0" err="1"/>
              <a:t>challenged</a:t>
            </a:r>
            <a:r>
              <a:rPr lang="pl-PL" sz="4000" dirty="0"/>
              <a:t> </a:t>
            </a:r>
            <a:endParaRPr lang="pl-PL" sz="4000" dirty="0" smtClean="0"/>
          </a:p>
          <a:p>
            <a:r>
              <a:rPr lang="pl-PL" sz="4000" dirty="0" smtClean="0"/>
              <a:t>by </a:t>
            </a:r>
            <a:r>
              <a:rPr lang="pl-PL" sz="4000" dirty="0"/>
              <a:t>the </a:t>
            </a:r>
            <a:r>
              <a:rPr lang="pl-PL" sz="4000" dirty="0" err="1"/>
              <a:t>decisions</a:t>
            </a:r>
            <a:r>
              <a:rPr lang="pl-PL" sz="4000" dirty="0"/>
              <a:t> of the Court of </a:t>
            </a:r>
            <a:r>
              <a:rPr lang="pl-PL" sz="4000" dirty="0" err="1"/>
              <a:t>Justice</a:t>
            </a:r>
            <a:r>
              <a:rPr lang="pl-PL" sz="4000" dirty="0"/>
              <a:t> of the EU (CJEU).</a:t>
            </a:r>
          </a:p>
          <a:p>
            <a:endParaRPr lang="pl-PL" sz="4000" dirty="0"/>
          </a:p>
          <a:p>
            <a:endParaRPr lang="pl-PL" sz="4000" dirty="0"/>
          </a:p>
        </p:txBody>
      </p:sp>
    </p:spTree>
    <p:extLst>
      <p:ext uri="{BB962C8B-B14F-4D97-AF65-F5344CB8AC3E}">
        <p14:creationId xmlns:p14="http://schemas.microsoft.com/office/powerpoint/2010/main" val="3203286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21</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fontScale="92500" lnSpcReduction="10000"/>
          </a:bodyPr>
          <a:lstStyle/>
          <a:p>
            <a:r>
              <a:rPr lang="pl-PL" sz="4000" dirty="0" smtClean="0"/>
              <a:t>Case </a:t>
            </a:r>
            <a:r>
              <a:rPr lang="pl-PL" sz="4000" dirty="0" err="1" smtClean="0"/>
              <a:t>study</a:t>
            </a:r>
            <a:endParaRPr lang="pl-PL" sz="4000" dirty="0" smtClean="0"/>
          </a:p>
          <a:p>
            <a:r>
              <a:rPr lang="pl-PL" sz="4000" dirty="0"/>
              <a:t>CJEU</a:t>
            </a:r>
          </a:p>
          <a:p>
            <a:r>
              <a:rPr lang="pl-PL" sz="4000" dirty="0" err="1"/>
              <a:t>Free</a:t>
            </a:r>
            <a:r>
              <a:rPr lang="pl-PL" sz="4000" dirty="0"/>
              <a:t> </a:t>
            </a:r>
            <a:r>
              <a:rPr lang="pl-PL" sz="4000" dirty="0" err="1"/>
              <a:t>movement</a:t>
            </a:r>
            <a:r>
              <a:rPr lang="pl-PL" sz="4000" dirty="0"/>
              <a:t> of </a:t>
            </a:r>
            <a:r>
              <a:rPr lang="pl-PL" sz="4000" dirty="0" err="1"/>
              <a:t>workers</a:t>
            </a:r>
            <a:r>
              <a:rPr lang="pl-PL" sz="4000" dirty="0"/>
              <a:t> </a:t>
            </a:r>
            <a:r>
              <a:rPr lang="pl-PL" sz="4000" dirty="0" err="1"/>
              <a:t>within</a:t>
            </a:r>
            <a:r>
              <a:rPr lang="pl-PL" sz="4000" dirty="0"/>
              <a:t> the EU not </a:t>
            </a:r>
            <a:r>
              <a:rPr lang="pl-PL" sz="4000" dirty="0" err="1"/>
              <a:t>only</a:t>
            </a:r>
            <a:r>
              <a:rPr lang="pl-PL" sz="4000" dirty="0"/>
              <a:t> </a:t>
            </a:r>
            <a:r>
              <a:rPr lang="pl-PL" sz="4000" dirty="0" err="1"/>
              <a:t>applies</a:t>
            </a:r>
            <a:r>
              <a:rPr lang="pl-PL" sz="4000" dirty="0"/>
              <a:t> to the </a:t>
            </a:r>
            <a:r>
              <a:rPr lang="pl-PL" sz="4000" dirty="0" err="1"/>
              <a:t>action</a:t>
            </a:r>
            <a:r>
              <a:rPr lang="pl-PL" sz="4000" dirty="0"/>
              <a:t> of public </a:t>
            </a:r>
            <a:r>
              <a:rPr lang="pl-PL" sz="4000" dirty="0" err="1"/>
              <a:t>authorities</a:t>
            </a:r>
            <a:r>
              <a:rPr lang="pl-PL" sz="4000" dirty="0"/>
              <a:t> </a:t>
            </a:r>
            <a:endParaRPr lang="pl-PL" sz="4000" dirty="0" smtClean="0"/>
          </a:p>
          <a:p>
            <a:r>
              <a:rPr lang="pl-PL" sz="4000" dirty="0" smtClean="0"/>
              <a:t>but </a:t>
            </a:r>
            <a:r>
              <a:rPr lang="pl-PL" sz="4000" dirty="0" err="1"/>
              <a:t>extends</a:t>
            </a:r>
            <a:r>
              <a:rPr lang="pl-PL" sz="4000" dirty="0"/>
              <a:t> </a:t>
            </a:r>
            <a:r>
              <a:rPr lang="pl-PL" sz="4000" dirty="0" err="1"/>
              <a:t>also</a:t>
            </a:r>
            <a:r>
              <a:rPr lang="pl-PL" sz="4000" dirty="0"/>
              <a:t> to </a:t>
            </a:r>
            <a:r>
              <a:rPr lang="pl-PL" sz="4000" dirty="0" err="1"/>
              <a:t>rules</a:t>
            </a:r>
            <a:r>
              <a:rPr lang="pl-PL" sz="4000" dirty="0"/>
              <a:t> of </a:t>
            </a:r>
            <a:r>
              <a:rPr lang="pl-PL" sz="4000" dirty="0" err="1"/>
              <a:t>any</a:t>
            </a:r>
            <a:r>
              <a:rPr lang="pl-PL" sz="4000" dirty="0"/>
              <a:t> </a:t>
            </a:r>
            <a:r>
              <a:rPr lang="pl-PL" sz="4000" dirty="0" err="1"/>
              <a:t>other</a:t>
            </a:r>
            <a:r>
              <a:rPr lang="pl-PL" sz="4000" dirty="0"/>
              <a:t> </a:t>
            </a:r>
            <a:r>
              <a:rPr lang="pl-PL" sz="4000" dirty="0" err="1"/>
              <a:t>nature</a:t>
            </a:r>
            <a:r>
              <a:rPr lang="pl-PL" sz="4000" dirty="0"/>
              <a:t> </a:t>
            </a:r>
            <a:r>
              <a:rPr lang="pl-PL" sz="4000" dirty="0" err="1"/>
              <a:t>aimed</a:t>
            </a:r>
            <a:r>
              <a:rPr lang="pl-PL" sz="4000" dirty="0"/>
              <a:t> </a:t>
            </a:r>
            <a:r>
              <a:rPr lang="pl-PL" sz="4000" dirty="0" err="1"/>
              <a:t>at</a:t>
            </a:r>
            <a:r>
              <a:rPr lang="pl-PL" sz="4000" dirty="0"/>
              <a:t> </a:t>
            </a:r>
            <a:r>
              <a:rPr lang="pl-PL" sz="4000" dirty="0" err="1"/>
              <a:t>regulating</a:t>
            </a:r>
            <a:r>
              <a:rPr lang="pl-PL" sz="4000" dirty="0"/>
              <a:t> </a:t>
            </a:r>
            <a:r>
              <a:rPr lang="pl-PL" sz="4000" dirty="0" err="1"/>
              <a:t>gainful</a:t>
            </a:r>
            <a:r>
              <a:rPr lang="pl-PL" sz="4000" dirty="0"/>
              <a:t> </a:t>
            </a:r>
            <a:r>
              <a:rPr lang="pl-PL" sz="4000" dirty="0" err="1"/>
              <a:t>employment</a:t>
            </a:r>
            <a:r>
              <a:rPr lang="pl-PL" sz="4000" dirty="0"/>
              <a:t> in a </a:t>
            </a:r>
            <a:r>
              <a:rPr lang="pl-PL" sz="4000" dirty="0" err="1"/>
              <a:t>collective</a:t>
            </a:r>
            <a:r>
              <a:rPr lang="pl-PL" sz="4000" dirty="0"/>
              <a:t> </a:t>
            </a:r>
            <a:r>
              <a:rPr lang="pl-PL" sz="4000" dirty="0" err="1"/>
              <a:t>manner</a:t>
            </a:r>
            <a:r>
              <a:rPr lang="pl-PL" sz="4000" dirty="0"/>
              <a:t>.</a:t>
            </a:r>
          </a:p>
          <a:p>
            <a:endParaRPr lang="pl-PL" sz="4000" dirty="0" smtClean="0"/>
          </a:p>
        </p:txBody>
      </p:sp>
    </p:spTree>
    <p:extLst>
      <p:ext uri="{BB962C8B-B14F-4D97-AF65-F5344CB8AC3E}">
        <p14:creationId xmlns:p14="http://schemas.microsoft.com/office/powerpoint/2010/main" val="663395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22</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fontScale="85000" lnSpcReduction="20000"/>
          </a:bodyPr>
          <a:lstStyle/>
          <a:p>
            <a:r>
              <a:rPr lang="pl-PL" sz="4000" u="sng" dirty="0" err="1"/>
              <a:t>Free</a:t>
            </a:r>
            <a:r>
              <a:rPr lang="pl-PL" sz="4000" u="sng" dirty="0"/>
              <a:t> </a:t>
            </a:r>
            <a:r>
              <a:rPr lang="pl-PL" sz="4000" u="sng" dirty="0" err="1"/>
              <a:t>movement</a:t>
            </a:r>
            <a:r>
              <a:rPr lang="pl-PL" sz="4000" u="sng" dirty="0"/>
              <a:t> of </a:t>
            </a:r>
            <a:r>
              <a:rPr lang="pl-PL" sz="4000" u="sng" dirty="0" err="1"/>
              <a:t>workers</a:t>
            </a:r>
            <a:r>
              <a:rPr lang="pl-PL" sz="4000" u="sng" dirty="0"/>
              <a:t> </a:t>
            </a:r>
            <a:r>
              <a:rPr lang="pl-PL" sz="4000" u="sng" dirty="0" err="1"/>
              <a:t>within</a:t>
            </a:r>
            <a:r>
              <a:rPr lang="pl-PL" sz="4000" u="sng" dirty="0"/>
              <a:t> the </a:t>
            </a:r>
            <a:r>
              <a:rPr lang="pl-PL" sz="4000" u="sng" dirty="0" smtClean="0"/>
              <a:t>EU </a:t>
            </a:r>
            <a:r>
              <a:rPr lang="pl-PL" sz="4000" u="sng" dirty="0" err="1"/>
              <a:t>applies</a:t>
            </a:r>
            <a:r>
              <a:rPr lang="pl-PL" sz="4000" u="sng" dirty="0"/>
              <a:t> to </a:t>
            </a:r>
            <a:r>
              <a:rPr lang="pl-PL" sz="4000" u="sng" dirty="0" err="1"/>
              <a:t>rules</a:t>
            </a:r>
            <a:r>
              <a:rPr lang="pl-PL" sz="4000" u="sng" dirty="0"/>
              <a:t> </a:t>
            </a:r>
            <a:r>
              <a:rPr lang="pl-PL" sz="4000" u="sng" dirty="0" err="1"/>
              <a:t>laid</a:t>
            </a:r>
            <a:r>
              <a:rPr lang="pl-PL" sz="4000" u="sng" dirty="0"/>
              <a:t> down by </a:t>
            </a:r>
            <a:r>
              <a:rPr lang="pl-PL" sz="4000" u="sng" dirty="0" err="1"/>
              <a:t>sporting</a:t>
            </a:r>
            <a:r>
              <a:rPr lang="pl-PL" sz="4000" u="sng" dirty="0"/>
              <a:t> </a:t>
            </a:r>
            <a:r>
              <a:rPr lang="pl-PL" sz="4000" u="sng" dirty="0" err="1"/>
              <a:t>associations</a:t>
            </a:r>
            <a:r>
              <a:rPr lang="pl-PL" sz="4000" u="sng" dirty="0"/>
              <a:t> </a:t>
            </a:r>
            <a:r>
              <a:rPr lang="pl-PL" sz="4000" dirty="0" err="1"/>
              <a:t>such</a:t>
            </a:r>
            <a:r>
              <a:rPr lang="pl-PL" sz="4000" dirty="0"/>
              <a:t> as URBSFA, </a:t>
            </a:r>
            <a:r>
              <a:rPr lang="pl-PL" sz="4000" u="sng" dirty="0"/>
              <a:t>FIFA </a:t>
            </a:r>
            <a:r>
              <a:rPr lang="pl-PL" sz="4000" u="sng" dirty="0" err="1"/>
              <a:t>or</a:t>
            </a:r>
            <a:r>
              <a:rPr lang="pl-PL" sz="4000" u="sng" dirty="0"/>
              <a:t> UEFA, </a:t>
            </a:r>
            <a:r>
              <a:rPr lang="pl-PL" sz="4000" u="sng" dirty="0" err="1"/>
              <a:t>which</a:t>
            </a:r>
            <a:r>
              <a:rPr lang="pl-PL" sz="4000" u="sng" dirty="0"/>
              <a:t> </a:t>
            </a:r>
            <a:r>
              <a:rPr lang="pl-PL" sz="4000" u="sng" dirty="0" err="1"/>
              <a:t>determine</a:t>
            </a:r>
            <a:r>
              <a:rPr lang="pl-PL" sz="4000" u="sng" dirty="0"/>
              <a:t> the </a:t>
            </a:r>
            <a:r>
              <a:rPr lang="pl-PL" sz="4000" u="sng" dirty="0" err="1"/>
              <a:t>terms</a:t>
            </a:r>
            <a:r>
              <a:rPr lang="pl-PL" sz="4000" u="sng" dirty="0"/>
              <a:t> on </a:t>
            </a:r>
            <a:r>
              <a:rPr lang="pl-PL" sz="4000" u="sng" dirty="0" err="1"/>
              <a:t>which</a:t>
            </a:r>
            <a:r>
              <a:rPr lang="pl-PL" sz="4000" u="sng" dirty="0"/>
              <a:t> </a:t>
            </a:r>
            <a:r>
              <a:rPr lang="pl-PL" sz="4000" u="sng" dirty="0" err="1"/>
              <a:t>professional</a:t>
            </a:r>
            <a:r>
              <a:rPr lang="pl-PL" sz="4000" u="sng" dirty="0"/>
              <a:t> sportsmen </a:t>
            </a:r>
            <a:r>
              <a:rPr lang="pl-PL" sz="4000" u="sng" dirty="0" err="1"/>
              <a:t>can</a:t>
            </a:r>
            <a:r>
              <a:rPr lang="pl-PL" sz="4000" u="sng" dirty="0"/>
              <a:t> </a:t>
            </a:r>
            <a:r>
              <a:rPr lang="pl-PL" sz="4000" u="sng" dirty="0" err="1"/>
              <a:t>engage</a:t>
            </a:r>
            <a:r>
              <a:rPr lang="pl-PL" sz="4000" u="sng" dirty="0"/>
              <a:t> in </a:t>
            </a:r>
            <a:r>
              <a:rPr lang="pl-PL" sz="4000" u="sng" dirty="0" err="1"/>
              <a:t>gainful</a:t>
            </a:r>
            <a:r>
              <a:rPr lang="pl-PL" sz="4000" u="sng" dirty="0"/>
              <a:t> </a:t>
            </a:r>
            <a:r>
              <a:rPr lang="pl-PL" sz="4000" u="sng" dirty="0" err="1"/>
              <a:t>employment</a:t>
            </a:r>
            <a:endParaRPr lang="pl-PL" sz="4000" u="sng" dirty="0"/>
          </a:p>
          <a:p>
            <a:r>
              <a:rPr lang="pl-PL" sz="4000" dirty="0" smtClean="0"/>
              <a:t>It </a:t>
            </a:r>
            <a:r>
              <a:rPr lang="pl-PL" sz="4000" dirty="0" err="1"/>
              <a:t>is</a:t>
            </a:r>
            <a:r>
              <a:rPr lang="pl-PL" sz="4000" dirty="0"/>
              <a:t> </a:t>
            </a:r>
            <a:r>
              <a:rPr lang="pl-PL" sz="4000" dirty="0" err="1"/>
              <a:t>clear</a:t>
            </a:r>
            <a:r>
              <a:rPr lang="pl-PL" sz="4000" dirty="0"/>
              <a:t> </a:t>
            </a:r>
            <a:r>
              <a:rPr lang="pl-PL" sz="4000" dirty="0" err="1" smtClean="0"/>
              <a:t>that</a:t>
            </a:r>
            <a:r>
              <a:rPr lang="pl-PL" sz="4000" dirty="0" smtClean="0"/>
              <a:t> </a:t>
            </a:r>
            <a:r>
              <a:rPr lang="pl-PL" sz="4000" dirty="0" err="1"/>
              <a:t>Mr</a:t>
            </a:r>
            <a:r>
              <a:rPr lang="pl-PL" sz="4000" dirty="0"/>
              <a:t> Bosman </a:t>
            </a:r>
            <a:r>
              <a:rPr lang="pl-PL" sz="4000" dirty="0" err="1"/>
              <a:t>had</a:t>
            </a:r>
            <a:r>
              <a:rPr lang="pl-PL" sz="4000" dirty="0"/>
              <a:t> </a:t>
            </a:r>
            <a:r>
              <a:rPr lang="pl-PL" sz="4000" dirty="0" err="1"/>
              <a:t>entered</a:t>
            </a:r>
            <a:r>
              <a:rPr lang="pl-PL" sz="4000" dirty="0"/>
              <a:t> </a:t>
            </a:r>
            <a:r>
              <a:rPr lang="pl-PL" sz="4000" dirty="0" err="1"/>
              <a:t>into</a:t>
            </a:r>
            <a:r>
              <a:rPr lang="pl-PL" sz="4000" dirty="0"/>
              <a:t> a </a:t>
            </a:r>
            <a:r>
              <a:rPr lang="pl-PL" sz="4000" u="sng" dirty="0" err="1"/>
              <a:t>contract</a:t>
            </a:r>
            <a:r>
              <a:rPr lang="pl-PL" sz="4000" u="sng" dirty="0"/>
              <a:t> of </a:t>
            </a:r>
            <a:r>
              <a:rPr lang="pl-PL" sz="4000" u="sng" dirty="0" err="1"/>
              <a:t>employment</a:t>
            </a:r>
            <a:r>
              <a:rPr lang="pl-PL" sz="4000" u="sng" dirty="0"/>
              <a:t> with a club in </a:t>
            </a:r>
            <a:r>
              <a:rPr lang="pl-PL" sz="4000" u="sng" dirty="0" err="1"/>
              <a:t>another</a:t>
            </a:r>
            <a:r>
              <a:rPr lang="pl-PL" sz="4000" u="sng" dirty="0"/>
              <a:t> </a:t>
            </a:r>
            <a:r>
              <a:rPr lang="pl-PL" sz="4000" u="sng" dirty="0" err="1"/>
              <a:t>Member</a:t>
            </a:r>
            <a:r>
              <a:rPr lang="pl-PL" sz="4000" u="sng" dirty="0"/>
              <a:t> </a:t>
            </a:r>
            <a:r>
              <a:rPr lang="pl-PL" sz="4000" u="sng" dirty="0" err="1"/>
              <a:t>State</a:t>
            </a:r>
            <a:r>
              <a:rPr lang="pl-PL" sz="4000" u="sng" dirty="0"/>
              <a:t> with a </a:t>
            </a:r>
            <a:r>
              <a:rPr lang="pl-PL" sz="4000" u="sng" dirty="0" err="1"/>
              <a:t>view</a:t>
            </a:r>
            <a:r>
              <a:rPr lang="pl-PL" sz="4000" u="sng" dirty="0"/>
              <a:t> to </a:t>
            </a:r>
            <a:r>
              <a:rPr lang="pl-PL" sz="4000" u="sng" dirty="0" err="1"/>
              <a:t>exercising</a:t>
            </a:r>
            <a:r>
              <a:rPr lang="pl-PL" sz="4000" u="sng" dirty="0"/>
              <a:t> </a:t>
            </a:r>
            <a:r>
              <a:rPr lang="pl-PL" sz="4000" u="sng" dirty="0" err="1"/>
              <a:t>gainful</a:t>
            </a:r>
            <a:r>
              <a:rPr lang="pl-PL" sz="4000" u="sng" dirty="0"/>
              <a:t> </a:t>
            </a:r>
            <a:r>
              <a:rPr lang="pl-PL" sz="4000" u="sng" dirty="0" err="1"/>
              <a:t>employment</a:t>
            </a:r>
            <a:r>
              <a:rPr lang="pl-PL" sz="4000" u="sng" dirty="0"/>
              <a:t> in </a:t>
            </a:r>
            <a:r>
              <a:rPr lang="pl-PL" sz="4000" u="sng" dirty="0" err="1"/>
              <a:t>that</a:t>
            </a:r>
            <a:r>
              <a:rPr lang="pl-PL" sz="4000" u="sng" dirty="0"/>
              <a:t> </a:t>
            </a:r>
            <a:r>
              <a:rPr lang="pl-PL" sz="4000" u="sng" dirty="0" err="1"/>
              <a:t>State</a:t>
            </a:r>
            <a:r>
              <a:rPr lang="pl-PL" sz="4000" u="sng" dirty="0"/>
              <a:t>. </a:t>
            </a:r>
          </a:p>
          <a:p>
            <a:endParaRPr lang="pl-PL" sz="4000" dirty="0" smtClean="0"/>
          </a:p>
        </p:txBody>
      </p:sp>
    </p:spTree>
    <p:extLst>
      <p:ext uri="{BB962C8B-B14F-4D97-AF65-F5344CB8AC3E}">
        <p14:creationId xmlns:p14="http://schemas.microsoft.com/office/powerpoint/2010/main" val="1341066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23</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a:bodyPr>
          <a:lstStyle/>
          <a:p>
            <a:r>
              <a:rPr lang="pl-PL" sz="4000" dirty="0" err="1"/>
              <a:t>Since</a:t>
            </a:r>
            <a:r>
              <a:rPr lang="pl-PL" sz="4000" dirty="0"/>
              <a:t> the </a:t>
            </a:r>
            <a:r>
              <a:rPr lang="pl-PL" sz="4000" dirty="0" err="1"/>
              <a:t>situation</a:t>
            </a:r>
            <a:r>
              <a:rPr lang="pl-PL" sz="4000" dirty="0"/>
              <a:t> in </a:t>
            </a:r>
            <a:r>
              <a:rPr lang="pl-PL" sz="4000" dirty="0" err="1"/>
              <a:t>issue</a:t>
            </a:r>
            <a:r>
              <a:rPr lang="pl-PL" sz="4000" dirty="0"/>
              <a:t> in the </a:t>
            </a:r>
            <a:r>
              <a:rPr lang="pl-PL" sz="4000" dirty="0" err="1"/>
              <a:t>main</a:t>
            </a:r>
            <a:r>
              <a:rPr lang="pl-PL" sz="4000" dirty="0"/>
              <a:t> </a:t>
            </a:r>
            <a:r>
              <a:rPr lang="pl-PL" sz="4000" dirty="0" err="1"/>
              <a:t>proceedings</a:t>
            </a:r>
            <a:r>
              <a:rPr lang="pl-PL" sz="4000" dirty="0"/>
              <a:t> </a:t>
            </a:r>
            <a:r>
              <a:rPr lang="pl-PL" sz="4000" dirty="0" err="1"/>
              <a:t>cannot</a:t>
            </a:r>
            <a:r>
              <a:rPr lang="pl-PL" sz="4000" dirty="0"/>
              <a:t> be </a:t>
            </a:r>
            <a:r>
              <a:rPr lang="pl-PL" sz="4000" dirty="0" err="1"/>
              <a:t>classified</a:t>
            </a:r>
            <a:r>
              <a:rPr lang="pl-PL" sz="4000" dirty="0"/>
              <a:t> as </a:t>
            </a:r>
            <a:r>
              <a:rPr lang="pl-PL" sz="4000" dirty="0" err="1"/>
              <a:t>purely</a:t>
            </a:r>
            <a:r>
              <a:rPr lang="pl-PL" sz="4000" dirty="0"/>
              <a:t> </a:t>
            </a:r>
            <a:r>
              <a:rPr lang="pl-PL" sz="4000" dirty="0" err="1"/>
              <a:t>internal</a:t>
            </a:r>
            <a:r>
              <a:rPr lang="pl-PL" sz="4000" dirty="0"/>
              <a:t>.</a:t>
            </a:r>
          </a:p>
          <a:p>
            <a:r>
              <a:rPr lang="pl-PL" sz="4000" dirty="0" err="1"/>
              <a:t>About</a:t>
            </a:r>
            <a:r>
              <a:rPr lang="pl-PL" sz="4000" dirty="0"/>
              <a:t> </a:t>
            </a:r>
            <a:r>
              <a:rPr lang="pl-PL" sz="4000" dirty="0" err="1"/>
              <a:t>existence</a:t>
            </a:r>
            <a:r>
              <a:rPr lang="pl-PL" sz="4000" dirty="0"/>
              <a:t> </a:t>
            </a:r>
            <a:r>
              <a:rPr lang="pl-PL" sz="4000" dirty="0" err="1"/>
              <a:t>or</a:t>
            </a:r>
            <a:r>
              <a:rPr lang="pl-PL" sz="4000" dirty="0"/>
              <a:t> not of </a:t>
            </a:r>
            <a:r>
              <a:rPr lang="pl-PL" sz="4000" dirty="0" err="1"/>
              <a:t>an</a:t>
            </a:r>
            <a:r>
              <a:rPr lang="pl-PL" sz="4000" dirty="0"/>
              <a:t> </a:t>
            </a:r>
            <a:r>
              <a:rPr lang="pl-PL" sz="4000" dirty="0" err="1"/>
              <a:t>obstacle</a:t>
            </a:r>
            <a:r>
              <a:rPr lang="pl-PL" sz="4000" dirty="0"/>
              <a:t> to </a:t>
            </a:r>
            <a:r>
              <a:rPr lang="pl-PL" sz="4000" dirty="0" err="1"/>
              <a:t>freedom</a:t>
            </a:r>
            <a:r>
              <a:rPr lang="pl-PL" sz="4000" dirty="0"/>
              <a:t> of </a:t>
            </a:r>
            <a:r>
              <a:rPr lang="pl-PL" sz="4000" dirty="0" err="1"/>
              <a:t>movement</a:t>
            </a:r>
            <a:r>
              <a:rPr lang="pl-PL" sz="4000" dirty="0"/>
              <a:t> for </a:t>
            </a:r>
            <a:r>
              <a:rPr lang="pl-PL" sz="4000" dirty="0" err="1"/>
              <a:t>workers</a:t>
            </a:r>
            <a:r>
              <a:rPr lang="pl-PL" sz="4000" dirty="0"/>
              <a:t>.</a:t>
            </a:r>
          </a:p>
          <a:p>
            <a:endParaRPr lang="pl-PL" sz="4000" dirty="0" smtClean="0"/>
          </a:p>
        </p:txBody>
      </p:sp>
    </p:spTree>
    <p:extLst>
      <p:ext uri="{BB962C8B-B14F-4D97-AF65-F5344CB8AC3E}">
        <p14:creationId xmlns:p14="http://schemas.microsoft.com/office/powerpoint/2010/main" val="258881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24</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fontScale="85000" lnSpcReduction="20000"/>
          </a:bodyPr>
          <a:lstStyle/>
          <a:p>
            <a:r>
              <a:rPr lang="pl-PL" sz="4000" u="sng" dirty="0" err="1"/>
              <a:t>Provisions</a:t>
            </a:r>
            <a:r>
              <a:rPr lang="pl-PL" sz="4000" u="sng" dirty="0"/>
              <a:t> </a:t>
            </a:r>
            <a:r>
              <a:rPr lang="pl-PL" sz="4000" u="sng" dirty="0" err="1"/>
              <a:t>which</a:t>
            </a:r>
            <a:r>
              <a:rPr lang="pl-PL" sz="4000" u="sng" dirty="0"/>
              <a:t> </a:t>
            </a:r>
            <a:r>
              <a:rPr lang="pl-PL" sz="4000" u="sng" dirty="0" err="1"/>
              <a:t>preclude</a:t>
            </a:r>
            <a:r>
              <a:rPr lang="pl-PL" sz="4000" u="sng" dirty="0"/>
              <a:t> </a:t>
            </a:r>
            <a:r>
              <a:rPr lang="pl-PL" sz="4000" u="sng" dirty="0" err="1"/>
              <a:t>or</a:t>
            </a:r>
            <a:r>
              <a:rPr lang="pl-PL" sz="4000" u="sng" dirty="0"/>
              <a:t> </a:t>
            </a:r>
            <a:r>
              <a:rPr lang="pl-PL" sz="4000" u="sng" dirty="0" err="1"/>
              <a:t>deter</a:t>
            </a:r>
            <a:r>
              <a:rPr lang="pl-PL" sz="4000" u="sng" dirty="0"/>
              <a:t> </a:t>
            </a:r>
            <a:endParaRPr lang="pl-PL" sz="4000" u="sng" dirty="0" smtClean="0"/>
          </a:p>
          <a:p>
            <a:r>
              <a:rPr lang="pl-PL" sz="4000" dirty="0" smtClean="0"/>
              <a:t>a </a:t>
            </a:r>
            <a:r>
              <a:rPr lang="pl-PL" sz="4000" dirty="0" err="1" smtClean="0"/>
              <a:t>national</a:t>
            </a:r>
            <a:r>
              <a:rPr lang="pl-PL" sz="4000" dirty="0" smtClean="0"/>
              <a:t>/</a:t>
            </a:r>
            <a:r>
              <a:rPr lang="pl-PL" sz="4000" dirty="0" err="1" smtClean="0"/>
              <a:t>citizen</a:t>
            </a:r>
            <a:r>
              <a:rPr lang="pl-PL" sz="4000" dirty="0" smtClean="0"/>
              <a:t> </a:t>
            </a:r>
            <a:r>
              <a:rPr lang="pl-PL" sz="4000" dirty="0"/>
              <a:t>of a </a:t>
            </a:r>
            <a:r>
              <a:rPr lang="pl-PL" sz="4000" dirty="0" err="1"/>
              <a:t>Member</a:t>
            </a:r>
            <a:r>
              <a:rPr lang="pl-PL" sz="4000" dirty="0"/>
              <a:t> </a:t>
            </a:r>
            <a:r>
              <a:rPr lang="pl-PL" sz="4000" dirty="0" err="1"/>
              <a:t>State</a:t>
            </a:r>
            <a:r>
              <a:rPr lang="pl-PL" sz="4000" dirty="0"/>
              <a:t> from </a:t>
            </a:r>
            <a:r>
              <a:rPr lang="pl-PL" sz="4000" dirty="0" err="1"/>
              <a:t>leaving</a:t>
            </a:r>
            <a:r>
              <a:rPr lang="pl-PL" sz="4000" dirty="0"/>
              <a:t> </a:t>
            </a:r>
            <a:r>
              <a:rPr lang="pl-PL" sz="4000" dirty="0" err="1"/>
              <a:t>his</a:t>
            </a:r>
            <a:r>
              <a:rPr lang="pl-PL" sz="4000" dirty="0"/>
              <a:t> country of </a:t>
            </a:r>
            <a:r>
              <a:rPr lang="pl-PL" sz="4000" dirty="0" err="1"/>
              <a:t>origin</a:t>
            </a:r>
            <a:r>
              <a:rPr lang="pl-PL" sz="4000" dirty="0"/>
              <a:t> </a:t>
            </a:r>
            <a:endParaRPr lang="pl-PL" sz="4000" dirty="0" smtClean="0"/>
          </a:p>
          <a:p>
            <a:r>
              <a:rPr lang="pl-PL" sz="4000" dirty="0" smtClean="0"/>
              <a:t>in </a:t>
            </a:r>
            <a:r>
              <a:rPr lang="pl-PL" sz="4000" dirty="0"/>
              <a:t>order to </a:t>
            </a:r>
            <a:r>
              <a:rPr lang="pl-PL" sz="4000" dirty="0" err="1"/>
              <a:t>exercise</a:t>
            </a:r>
            <a:r>
              <a:rPr lang="pl-PL" sz="4000" dirty="0"/>
              <a:t> </a:t>
            </a:r>
            <a:r>
              <a:rPr lang="pl-PL" sz="4000" dirty="0" err="1"/>
              <a:t>his</a:t>
            </a:r>
            <a:r>
              <a:rPr lang="pl-PL" sz="4000" dirty="0"/>
              <a:t> </a:t>
            </a:r>
            <a:r>
              <a:rPr lang="pl-PL" sz="4000" dirty="0" err="1"/>
              <a:t>right</a:t>
            </a:r>
            <a:r>
              <a:rPr lang="pl-PL" sz="4000" dirty="0"/>
              <a:t> to </a:t>
            </a:r>
            <a:r>
              <a:rPr lang="pl-PL" sz="4000" dirty="0" err="1"/>
              <a:t>freedom</a:t>
            </a:r>
            <a:r>
              <a:rPr lang="pl-PL" sz="4000" dirty="0"/>
              <a:t> of </a:t>
            </a:r>
            <a:r>
              <a:rPr lang="pl-PL" sz="4000" dirty="0" err="1"/>
              <a:t>movement</a:t>
            </a:r>
            <a:r>
              <a:rPr lang="pl-PL" sz="4000" dirty="0"/>
              <a:t> </a:t>
            </a:r>
            <a:r>
              <a:rPr lang="pl-PL" sz="4000" dirty="0" err="1"/>
              <a:t>therefore</a:t>
            </a:r>
            <a:r>
              <a:rPr lang="pl-PL" sz="4000" dirty="0"/>
              <a:t> </a:t>
            </a:r>
            <a:endParaRPr lang="pl-PL" sz="4000" dirty="0" smtClean="0"/>
          </a:p>
          <a:p>
            <a:r>
              <a:rPr lang="pl-PL" sz="4000" dirty="0" err="1" smtClean="0"/>
              <a:t>constitute</a:t>
            </a:r>
            <a:r>
              <a:rPr lang="pl-PL" sz="4000" dirty="0" smtClean="0"/>
              <a:t> </a:t>
            </a:r>
            <a:r>
              <a:rPr lang="pl-PL" sz="4000" dirty="0" err="1"/>
              <a:t>an</a:t>
            </a:r>
            <a:r>
              <a:rPr lang="pl-PL" sz="4000" dirty="0"/>
              <a:t> </a:t>
            </a:r>
            <a:r>
              <a:rPr lang="pl-PL" sz="4000" dirty="0" err="1" smtClean="0"/>
              <a:t>obstacle</a:t>
            </a:r>
            <a:r>
              <a:rPr lang="pl-PL" sz="4000" dirty="0" smtClean="0"/>
              <a:t>/</a:t>
            </a:r>
            <a:r>
              <a:rPr lang="pl-PL" sz="4000" dirty="0" err="1" smtClean="0"/>
              <a:t>barrieres</a:t>
            </a:r>
            <a:r>
              <a:rPr lang="pl-PL" sz="4000" dirty="0" smtClean="0"/>
              <a:t> </a:t>
            </a:r>
            <a:r>
              <a:rPr lang="pl-PL" sz="4000" dirty="0"/>
              <a:t>to </a:t>
            </a:r>
            <a:r>
              <a:rPr lang="pl-PL" sz="4000" dirty="0" err="1"/>
              <a:t>that</a:t>
            </a:r>
            <a:r>
              <a:rPr lang="pl-PL" sz="4000" dirty="0"/>
              <a:t> </a:t>
            </a:r>
            <a:r>
              <a:rPr lang="pl-PL" sz="4000" dirty="0" err="1"/>
              <a:t>freedom</a:t>
            </a:r>
            <a:r>
              <a:rPr lang="pl-PL" sz="4000" dirty="0"/>
              <a:t> </a:t>
            </a:r>
            <a:r>
              <a:rPr lang="pl-PL" sz="4000" dirty="0" err="1"/>
              <a:t>even</a:t>
            </a:r>
            <a:r>
              <a:rPr lang="pl-PL" sz="4000" dirty="0"/>
              <a:t> </a:t>
            </a:r>
            <a:r>
              <a:rPr lang="pl-PL" sz="4000" dirty="0" err="1"/>
              <a:t>if</a:t>
            </a:r>
            <a:r>
              <a:rPr lang="pl-PL" sz="4000" dirty="0"/>
              <a:t> </a:t>
            </a:r>
            <a:r>
              <a:rPr lang="pl-PL" sz="4000" dirty="0" err="1"/>
              <a:t>they</a:t>
            </a:r>
            <a:r>
              <a:rPr lang="pl-PL" sz="4000" dirty="0"/>
              <a:t> </a:t>
            </a:r>
            <a:r>
              <a:rPr lang="pl-PL" sz="4000" dirty="0" err="1"/>
              <a:t>apply</a:t>
            </a:r>
            <a:r>
              <a:rPr lang="pl-PL" sz="4000" dirty="0"/>
              <a:t> </a:t>
            </a:r>
            <a:r>
              <a:rPr lang="pl-PL" sz="4000" dirty="0" err="1"/>
              <a:t>without</a:t>
            </a:r>
            <a:r>
              <a:rPr lang="pl-PL" sz="4000" dirty="0"/>
              <a:t> </a:t>
            </a:r>
            <a:r>
              <a:rPr lang="pl-PL" sz="4000" dirty="0" err="1"/>
              <a:t>regard</a:t>
            </a:r>
            <a:r>
              <a:rPr lang="pl-PL" sz="4000" dirty="0"/>
              <a:t> to the </a:t>
            </a:r>
            <a:r>
              <a:rPr lang="pl-PL" sz="4000" dirty="0" err="1"/>
              <a:t>nationality</a:t>
            </a:r>
            <a:r>
              <a:rPr lang="pl-PL" sz="4000" dirty="0"/>
              <a:t> of the </a:t>
            </a:r>
            <a:r>
              <a:rPr lang="pl-PL" sz="4000" dirty="0" err="1"/>
              <a:t>workers</a:t>
            </a:r>
            <a:r>
              <a:rPr lang="pl-PL" sz="4000" dirty="0"/>
              <a:t> </a:t>
            </a:r>
            <a:r>
              <a:rPr lang="pl-PL" sz="4000" dirty="0" err="1"/>
              <a:t>concerned</a:t>
            </a:r>
            <a:r>
              <a:rPr lang="pl-PL" sz="4000" dirty="0"/>
              <a:t>.</a:t>
            </a:r>
          </a:p>
          <a:p>
            <a:endParaRPr lang="pl-PL" sz="4000" dirty="0" smtClean="0"/>
          </a:p>
        </p:txBody>
      </p:sp>
    </p:spTree>
    <p:extLst>
      <p:ext uri="{BB962C8B-B14F-4D97-AF65-F5344CB8AC3E}">
        <p14:creationId xmlns:p14="http://schemas.microsoft.com/office/powerpoint/2010/main" val="41257726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25</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fontScale="70000" lnSpcReduction="20000"/>
          </a:bodyPr>
          <a:lstStyle/>
          <a:p>
            <a:r>
              <a:rPr lang="pl-PL" sz="4000" dirty="0"/>
              <a:t>Cross-</a:t>
            </a:r>
            <a:r>
              <a:rPr lang="pl-PL" sz="4000" dirty="0" err="1"/>
              <a:t>border</a:t>
            </a:r>
            <a:r>
              <a:rPr lang="pl-PL" sz="4000" dirty="0"/>
              <a:t> transfer </a:t>
            </a:r>
            <a:r>
              <a:rPr lang="pl-PL" sz="4000" dirty="0" err="1"/>
              <a:t>rules</a:t>
            </a:r>
            <a:r>
              <a:rPr lang="pl-PL" sz="4000" dirty="0"/>
              <a:t> </a:t>
            </a:r>
            <a:r>
              <a:rPr lang="pl-PL" sz="4000" dirty="0" err="1"/>
              <a:t>adopted</a:t>
            </a:r>
            <a:r>
              <a:rPr lang="pl-PL" sz="4000" dirty="0"/>
              <a:t> by Union of </a:t>
            </a:r>
            <a:r>
              <a:rPr lang="pl-PL" sz="4000" dirty="0" err="1"/>
              <a:t>European</a:t>
            </a:r>
            <a:r>
              <a:rPr lang="pl-PL" sz="4000" dirty="0"/>
              <a:t> Football </a:t>
            </a:r>
            <a:r>
              <a:rPr lang="pl-PL" sz="4000" dirty="0" err="1"/>
              <a:t>Associations</a:t>
            </a:r>
            <a:r>
              <a:rPr lang="pl-PL" sz="4000" dirty="0"/>
              <a:t> (UEFA) and </a:t>
            </a:r>
            <a:r>
              <a:rPr lang="pl-PL" sz="4000" dirty="0" err="1"/>
              <a:t>Belgian</a:t>
            </a:r>
            <a:r>
              <a:rPr lang="pl-PL" sz="4000" dirty="0"/>
              <a:t> Football </a:t>
            </a:r>
            <a:r>
              <a:rPr lang="pl-PL" sz="4000" dirty="0" err="1"/>
              <a:t>Federation</a:t>
            </a:r>
            <a:r>
              <a:rPr lang="pl-PL" sz="4000" dirty="0"/>
              <a:t> </a:t>
            </a:r>
            <a:endParaRPr lang="pl-PL" sz="4000" dirty="0" smtClean="0"/>
          </a:p>
          <a:p>
            <a:r>
              <a:rPr lang="pl-PL" sz="4000" dirty="0" err="1" smtClean="0"/>
              <a:t>provide</a:t>
            </a:r>
            <a:r>
              <a:rPr lang="pl-PL" sz="4000" dirty="0" smtClean="0"/>
              <a:t> </a:t>
            </a:r>
            <a:r>
              <a:rPr lang="pl-PL" sz="4000" dirty="0" err="1"/>
              <a:t>that</a:t>
            </a:r>
            <a:r>
              <a:rPr lang="pl-PL" sz="4000" dirty="0"/>
              <a:t> a </a:t>
            </a:r>
            <a:r>
              <a:rPr lang="pl-PL" sz="4000" dirty="0" err="1"/>
              <a:t>professional</a:t>
            </a:r>
            <a:r>
              <a:rPr lang="pl-PL" sz="4000" dirty="0"/>
              <a:t> </a:t>
            </a:r>
            <a:r>
              <a:rPr lang="pl-PL" sz="4000" dirty="0" err="1"/>
              <a:t>footballer</a:t>
            </a:r>
            <a:r>
              <a:rPr lang="pl-PL" sz="4000" dirty="0"/>
              <a:t> </a:t>
            </a:r>
            <a:r>
              <a:rPr lang="pl-PL" sz="4000" dirty="0" err="1"/>
              <a:t>may</a:t>
            </a:r>
            <a:r>
              <a:rPr lang="pl-PL" sz="4000" dirty="0"/>
              <a:t> not </a:t>
            </a:r>
            <a:r>
              <a:rPr lang="pl-PL" sz="4000" dirty="0" err="1"/>
              <a:t>pursue</a:t>
            </a:r>
            <a:r>
              <a:rPr lang="pl-PL" sz="4000" dirty="0"/>
              <a:t> </a:t>
            </a:r>
            <a:r>
              <a:rPr lang="pl-PL" sz="4000" dirty="0" err="1"/>
              <a:t>his</a:t>
            </a:r>
            <a:r>
              <a:rPr lang="pl-PL" sz="4000" dirty="0"/>
              <a:t> </a:t>
            </a:r>
            <a:r>
              <a:rPr lang="pl-PL" sz="4000" dirty="0" err="1"/>
              <a:t>activity</a:t>
            </a:r>
            <a:r>
              <a:rPr lang="pl-PL" sz="4000" dirty="0"/>
              <a:t> with </a:t>
            </a:r>
            <a:endParaRPr lang="pl-PL" sz="4000" dirty="0" smtClean="0"/>
          </a:p>
          <a:p>
            <a:r>
              <a:rPr lang="pl-PL" sz="4000" dirty="0" smtClean="0"/>
              <a:t>a </a:t>
            </a:r>
            <a:r>
              <a:rPr lang="pl-PL" sz="4000" dirty="0" err="1"/>
              <a:t>new</a:t>
            </a:r>
            <a:r>
              <a:rPr lang="pl-PL" sz="4000" dirty="0"/>
              <a:t> club </a:t>
            </a:r>
            <a:r>
              <a:rPr lang="pl-PL" sz="4000" dirty="0" err="1"/>
              <a:t>established</a:t>
            </a:r>
            <a:r>
              <a:rPr lang="pl-PL" sz="4000" dirty="0"/>
              <a:t> in </a:t>
            </a:r>
            <a:r>
              <a:rPr lang="pl-PL" sz="4000" dirty="0" err="1"/>
              <a:t>another</a:t>
            </a:r>
            <a:r>
              <a:rPr lang="pl-PL" sz="4000" dirty="0"/>
              <a:t> </a:t>
            </a:r>
            <a:r>
              <a:rPr lang="pl-PL" sz="4000" dirty="0" err="1"/>
              <a:t>Member</a:t>
            </a:r>
            <a:r>
              <a:rPr lang="pl-PL" sz="4000" dirty="0"/>
              <a:t> </a:t>
            </a:r>
            <a:r>
              <a:rPr lang="pl-PL" sz="4000" dirty="0" err="1"/>
              <a:t>State</a:t>
            </a:r>
            <a:r>
              <a:rPr lang="pl-PL" sz="4000" dirty="0"/>
              <a:t> </a:t>
            </a:r>
            <a:endParaRPr lang="pl-PL" sz="4000" dirty="0" smtClean="0"/>
          </a:p>
          <a:p>
            <a:r>
              <a:rPr lang="pl-PL" sz="4000" dirty="0" err="1" smtClean="0"/>
              <a:t>unless</a:t>
            </a:r>
            <a:r>
              <a:rPr lang="pl-PL" sz="4000" dirty="0" smtClean="0"/>
              <a:t> </a:t>
            </a:r>
            <a:r>
              <a:rPr lang="pl-PL" sz="4000" dirty="0" err="1"/>
              <a:t>it</a:t>
            </a:r>
            <a:r>
              <a:rPr lang="pl-PL" sz="4000" dirty="0"/>
              <a:t> </a:t>
            </a:r>
            <a:r>
              <a:rPr lang="pl-PL" sz="4000" dirty="0" err="1"/>
              <a:t>has</a:t>
            </a:r>
            <a:r>
              <a:rPr lang="pl-PL" sz="4000" dirty="0"/>
              <a:t> </a:t>
            </a:r>
            <a:r>
              <a:rPr lang="pl-PL" sz="4000" dirty="0" err="1"/>
              <a:t>paid</a:t>
            </a:r>
            <a:r>
              <a:rPr lang="pl-PL" sz="4000" dirty="0"/>
              <a:t> </a:t>
            </a:r>
            <a:r>
              <a:rPr lang="pl-PL" sz="4000" dirty="0" err="1"/>
              <a:t>his</a:t>
            </a:r>
            <a:r>
              <a:rPr lang="pl-PL" sz="4000" dirty="0"/>
              <a:t> </a:t>
            </a:r>
            <a:r>
              <a:rPr lang="pl-PL" sz="4000" dirty="0" err="1"/>
              <a:t>former</a:t>
            </a:r>
            <a:r>
              <a:rPr lang="pl-PL" sz="4000" dirty="0"/>
              <a:t> club a transfer </a:t>
            </a:r>
            <a:r>
              <a:rPr lang="pl-PL" sz="4000" dirty="0" err="1"/>
              <a:t>fee</a:t>
            </a:r>
            <a:r>
              <a:rPr lang="pl-PL" sz="4000" dirty="0"/>
              <a:t> </a:t>
            </a:r>
            <a:r>
              <a:rPr lang="pl-PL" sz="4000" dirty="0" err="1"/>
              <a:t>agreed</a:t>
            </a:r>
            <a:r>
              <a:rPr lang="pl-PL" sz="4000" dirty="0"/>
              <a:t> upon </a:t>
            </a:r>
            <a:r>
              <a:rPr lang="pl-PL" sz="4000" dirty="0" err="1"/>
              <a:t>between</a:t>
            </a:r>
            <a:r>
              <a:rPr lang="pl-PL" sz="4000" dirty="0"/>
              <a:t> the </a:t>
            </a:r>
            <a:r>
              <a:rPr lang="pl-PL" sz="4000" dirty="0" err="1"/>
              <a:t>two</a:t>
            </a:r>
            <a:r>
              <a:rPr lang="pl-PL" sz="4000" dirty="0"/>
              <a:t> </a:t>
            </a:r>
            <a:r>
              <a:rPr lang="pl-PL" sz="4000" dirty="0" err="1"/>
              <a:t>clubs</a:t>
            </a:r>
            <a:r>
              <a:rPr lang="pl-PL" sz="4000" dirty="0"/>
              <a:t> </a:t>
            </a:r>
            <a:r>
              <a:rPr lang="pl-PL" sz="4000" dirty="0" err="1"/>
              <a:t>or</a:t>
            </a:r>
            <a:r>
              <a:rPr lang="pl-PL" sz="4000" dirty="0"/>
              <a:t> </a:t>
            </a:r>
            <a:r>
              <a:rPr lang="pl-PL" sz="4000" dirty="0" err="1"/>
              <a:t>determined</a:t>
            </a:r>
            <a:r>
              <a:rPr lang="pl-PL" sz="4000" dirty="0"/>
              <a:t> in </a:t>
            </a:r>
            <a:endParaRPr lang="pl-PL" sz="4000" dirty="0" smtClean="0"/>
          </a:p>
          <a:p>
            <a:r>
              <a:rPr lang="pl-PL" sz="4000" dirty="0" err="1" smtClean="0"/>
              <a:t>accordance</a:t>
            </a:r>
            <a:r>
              <a:rPr lang="pl-PL" sz="4000" dirty="0" smtClean="0"/>
              <a:t> </a:t>
            </a:r>
            <a:r>
              <a:rPr lang="pl-PL" sz="4000" dirty="0"/>
              <a:t>with the </a:t>
            </a:r>
            <a:r>
              <a:rPr lang="pl-PL" sz="4000" dirty="0" err="1"/>
              <a:t>regulations</a:t>
            </a:r>
            <a:r>
              <a:rPr lang="pl-PL" sz="4000" dirty="0"/>
              <a:t> of the </a:t>
            </a:r>
            <a:r>
              <a:rPr lang="pl-PL" sz="4000" dirty="0" err="1"/>
              <a:t>sporting</a:t>
            </a:r>
            <a:r>
              <a:rPr lang="pl-PL" sz="4000" dirty="0"/>
              <a:t> </a:t>
            </a:r>
            <a:r>
              <a:rPr lang="pl-PL" sz="4000" dirty="0" err="1"/>
              <a:t>associations</a:t>
            </a:r>
            <a:r>
              <a:rPr lang="pl-PL" sz="4000" dirty="0"/>
              <a:t>, </a:t>
            </a:r>
            <a:r>
              <a:rPr lang="pl-PL" sz="4000" dirty="0" err="1"/>
              <a:t>constitute</a:t>
            </a:r>
            <a:r>
              <a:rPr lang="pl-PL" sz="4000" dirty="0"/>
              <a:t> </a:t>
            </a:r>
            <a:r>
              <a:rPr lang="pl-PL" sz="4000" dirty="0" err="1"/>
              <a:t>an</a:t>
            </a:r>
            <a:r>
              <a:rPr lang="pl-PL" sz="4000" dirty="0"/>
              <a:t> </a:t>
            </a:r>
            <a:r>
              <a:rPr lang="pl-PL" sz="4000" dirty="0" err="1"/>
              <a:t>barrieres</a:t>
            </a:r>
            <a:r>
              <a:rPr lang="pl-PL" sz="4000" dirty="0"/>
              <a:t> to </a:t>
            </a:r>
            <a:r>
              <a:rPr lang="pl-PL" sz="4000" dirty="0" err="1"/>
              <a:t>freedom</a:t>
            </a:r>
            <a:r>
              <a:rPr lang="pl-PL" sz="4000" dirty="0"/>
              <a:t> of </a:t>
            </a:r>
            <a:r>
              <a:rPr lang="pl-PL" sz="4000" dirty="0" err="1"/>
              <a:t>movement</a:t>
            </a:r>
            <a:r>
              <a:rPr lang="pl-PL" sz="4000" dirty="0"/>
              <a:t> for </a:t>
            </a:r>
            <a:r>
              <a:rPr lang="pl-PL" sz="4000" dirty="0" err="1"/>
              <a:t>workers</a:t>
            </a:r>
            <a:r>
              <a:rPr lang="pl-PL" sz="4000" dirty="0"/>
              <a:t>.</a:t>
            </a:r>
          </a:p>
          <a:p>
            <a:endParaRPr lang="pl-PL" sz="4000" dirty="0" smtClean="0"/>
          </a:p>
        </p:txBody>
      </p:sp>
    </p:spTree>
    <p:extLst>
      <p:ext uri="{BB962C8B-B14F-4D97-AF65-F5344CB8AC3E}">
        <p14:creationId xmlns:p14="http://schemas.microsoft.com/office/powerpoint/2010/main" val="22631347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26</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fontScale="85000" lnSpcReduction="10000"/>
          </a:bodyPr>
          <a:lstStyle/>
          <a:p>
            <a:r>
              <a:rPr lang="pl-PL" sz="4000" dirty="0" err="1"/>
              <a:t>Decisions</a:t>
            </a:r>
            <a:r>
              <a:rPr lang="pl-PL" sz="4000" dirty="0"/>
              <a:t> </a:t>
            </a:r>
            <a:r>
              <a:rPr lang="pl-PL" sz="4000" dirty="0" err="1"/>
              <a:t>violated</a:t>
            </a:r>
            <a:r>
              <a:rPr lang="pl-PL" sz="4000" dirty="0"/>
              <a:t> </a:t>
            </a:r>
            <a:r>
              <a:rPr lang="pl-PL" sz="4000" dirty="0" err="1"/>
              <a:t>EU’s</a:t>
            </a:r>
            <a:r>
              <a:rPr lang="pl-PL" sz="4000" dirty="0"/>
              <a:t> </a:t>
            </a:r>
            <a:r>
              <a:rPr lang="pl-PL" sz="4000" dirty="0" err="1"/>
              <a:t>internal</a:t>
            </a:r>
            <a:r>
              <a:rPr lang="pl-PL" sz="4000" dirty="0"/>
              <a:t> market </a:t>
            </a:r>
            <a:r>
              <a:rPr lang="pl-PL" sz="4000" dirty="0" err="1"/>
              <a:t>principles</a:t>
            </a:r>
            <a:r>
              <a:rPr lang="pl-PL" sz="4000" dirty="0"/>
              <a:t>.</a:t>
            </a:r>
          </a:p>
          <a:p>
            <a:r>
              <a:rPr lang="pl-PL" sz="4000" dirty="0" err="1"/>
              <a:t>Some</a:t>
            </a:r>
            <a:r>
              <a:rPr lang="pl-PL" sz="4000" dirty="0"/>
              <a:t> </a:t>
            </a:r>
            <a:r>
              <a:rPr lang="pl-PL" sz="4000" dirty="0" err="1"/>
              <a:t>decisions</a:t>
            </a:r>
            <a:r>
              <a:rPr lang="pl-PL" sz="4000" dirty="0"/>
              <a:t> of </a:t>
            </a:r>
            <a:r>
              <a:rPr lang="pl-PL" sz="4000" dirty="0" err="1"/>
              <a:t>these</a:t>
            </a:r>
            <a:r>
              <a:rPr lang="pl-PL" sz="4000" dirty="0"/>
              <a:t> </a:t>
            </a:r>
            <a:r>
              <a:rPr lang="pl-PL" sz="4000" dirty="0" err="1"/>
              <a:t>organizations</a:t>
            </a:r>
            <a:r>
              <a:rPr lang="pl-PL" sz="4000" dirty="0"/>
              <a:t> </a:t>
            </a:r>
            <a:r>
              <a:rPr lang="pl-PL" sz="4000" dirty="0" err="1"/>
              <a:t>violates</a:t>
            </a:r>
            <a:r>
              <a:rPr lang="pl-PL" sz="4000" dirty="0"/>
              <a:t> </a:t>
            </a:r>
            <a:r>
              <a:rPr lang="pl-PL" sz="4000" dirty="0" err="1"/>
              <a:t>internal</a:t>
            </a:r>
            <a:r>
              <a:rPr lang="pl-PL" sz="4000" dirty="0"/>
              <a:t> EU market </a:t>
            </a:r>
            <a:r>
              <a:rPr lang="pl-PL" sz="4000" dirty="0" err="1"/>
              <a:t>principles</a:t>
            </a:r>
            <a:r>
              <a:rPr lang="pl-PL" sz="4000" dirty="0"/>
              <a:t>, </a:t>
            </a:r>
            <a:endParaRPr lang="pl-PL" sz="4000" dirty="0" smtClean="0"/>
          </a:p>
          <a:p>
            <a:r>
              <a:rPr lang="pl-PL" sz="4000" dirty="0" err="1" smtClean="0"/>
              <a:t>specially</a:t>
            </a:r>
            <a:r>
              <a:rPr lang="pl-PL" sz="4000" dirty="0" smtClean="0"/>
              <a:t> </a:t>
            </a:r>
            <a:r>
              <a:rPr lang="pl-PL" sz="4000" dirty="0"/>
              <a:t>the </a:t>
            </a:r>
            <a:r>
              <a:rPr lang="pl-PL" sz="4000" dirty="0" err="1"/>
              <a:t>freedom</a:t>
            </a:r>
            <a:r>
              <a:rPr lang="pl-PL" sz="4000" dirty="0"/>
              <a:t> of </a:t>
            </a:r>
            <a:r>
              <a:rPr lang="pl-PL" sz="4000" dirty="0" err="1"/>
              <a:t>movement</a:t>
            </a:r>
            <a:r>
              <a:rPr lang="pl-PL" sz="4000" dirty="0"/>
              <a:t> of </a:t>
            </a:r>
            <a:r>
              <a:rPr lang="pl-PL" sz="4000" dirty="0" err="1"/>
              <a:t>workers</a:t>
            </a:r>
            <a:r>
              <a:rPr lang="pl-PL" sz="4000" dirty="0"/>
              <a:t> in the EU.</a:t>
            </a:r>
          </a:p>
          <a:p>
            <a:r>
              <a:rPr lang="pl-PL" sz="4000" dirty="0"/>
              <a:t>The CJEU </a:t>
            </a:r>
            <a:r>
              <a:rPr lang="pl-PL" sz="4000" dirty="0" err="1"/>
              <a:t>has</a:t>
            </a:r>
            <a:r>
              <a:rPr lang="pl-PL" sz="4000" dirty="0"/>
              <a:t> </a:t>
            </a:r>
            <a:r>
              <a:rPr lang="pl-PL" sz="4000" dirty="0" err="1"/>
              <a:t>dealt</a:t>
            </a:r>
            <a:r>
              <a:rPr lang="pl-PL" sz="4000" dirty="0"/>
              <a:t> with the </a:t>
            </a:r>
            <a:r>
              <a:rPr lang="pl-PL" sz="4000" dirty="0" err="1"/>
              <a:t>freedom</a:t>
            </a:r>
            <a:r>
              <a:rPr lang="pl-PL" sz="4000" dirty="0"/>
              <a:t> of </a:t>
            </a:r>
            <a:r>
              <a:rPr lang="pl-PL" sz="4000" dirty="0" err="1"/>
              <a:t>movement</a:t>
            </a:r>
            <a:r>
              <a:rPr lang="pl-PL" sz="4000" dirty="0"/>
              <a:t> and sport in </a:t>
            </a:r>
            <a:r>
              <a:rPr lang="pl-PL" sz="4000" dirty="0" err="1"/>
              <a:t>numerous</a:t>
            </a:r>
            <a:r>
              <a:rPr lang="pl-PL" sz="4000" dirty="0"/>
              <a:t> </a:t>
            </a:r>
            <a:r>
              <a:rPr lang="pl-PL" sz="4000" dirty="0" err="1"/>
              <a:t>cases</a:t>
            </a:r>
            <a:r>
              <a:rPr lang="pl-PL" sz="4000" dirty="0"/>
              <a:t>, most </a:t>
            </a:r>
            <a:r>
              <a:rPr lang="pl-PL" sz="4000" dirty="0" err="1"/>
              <a:t>notably</a:t>
            </a:r>
            <a:r>
              <a:rPr lang="pl-PL" sz="4000" dirty="0"/>
              <a:t> in the ‘Bosman </a:t>
            </a:r>
            <a:r>
              <a:rPr lang="pl-PL" sz="4000" dirty="0" err="1"/>
              <a:t>case</a:t>
            </a:r>
            <a:r>
              <a:rPr lang="pl-PL" sz="4000" dirty="0"/>
              <a:t>’</a:t>
            </a:r>
            <a:r>
              <a:rPr lang="pl-PL" sz="4000" dirty="0" smtClean="0"/>
              <a:t>.</a:t>
            </a:r>
            <a:endParaRPr lang="pl-PL" sz="4000" dirty="0"/>
          </a:p>
        </p:txBody>
      </p:sp>
    </p:spTree>
    <p:extLst>
      <p:ext uri="{BB962C8B-B14F-4D97-AF65-F5344CB8AC3E}">
        <p14:creationId xmlns:p14="http://schemas.microsoft.com/office/powerpoint/2010/main" val="16749363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27</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fontScale="70000" lnSpcReduction="20000"/>
          </a:bodyPr>
          <a:lstStyle/>
          <a:p>
            <a:r>
              <a:rPr lang="pl-PL" sz="4000" dirty="0" smtClean="0"/>
              <a:t>TOP 10 </a:t>
            </a:r>
            <a:r>
              <a:rPr lang="pl-PL" sz="4000" dirty="0" err="1" smtClean="0"/>
              <a:t>Bosmans</a:t>
            </a:r>
            <a:r>
              <a:rPr lang="pl-PL" sz="4000" dirty="0"/>
              <a:t>:</a:t>
            </a:r>
          </a:p>
          <a:p>
            <a:r>
              <a:rPr lang="pl-PL" sz="4000" dirty="0"/>
              <a:t>Steve </a:t>
            </a:r>
            <a:r>
              <a:rPr lang="pl-PL" sz="4000" dirty="0" err="1"/>
              <a:t>McManaman</a:t>
            </a:r>
            <a:r>
              <a:rPr lang="pl-PL" sz="4000" dirty="0"/>
              <a:t> - Liverpool to Real </a:t>
            </a:r>
            <a:r>
              <a:rPr lang="pl-PL" sz="4000" dirty="0" err="1"/>
              <a:t>Madrid</a:t>
            </a:r>
            <a:r>
              <a:rPr lang="pl-PL" sz="4000" dirty="0"/>
              <a:t>, 1999</a:t>
            </a:r>
          </a:p>
          <a:p>
            <a:r>
              <a:rPr lang="pl-PL" sz="4000" dirty="0"/>
              <a:t>Edwin van der Sar - </a:t>
            </a:r>
            <a:r>
              <a:rPr lang="pl-PL" sz="4000" dirty="0" err="1"/>
              <a:t>Ajax</a:t>
            </a:r>
            <a:r>
              <a:rPr lang="pl-PL" sz="4000" dirty="0"/>
              <a:t> to </a:t>
            </a:r>
            <a:r>
              <a:rPr lang="pl-PL" sz="4000" dirty="0" err="1"/>
              <a:t>Juventus</a:t>
            </a:r>
            <a:r>
              <a:rPr lang="pl-PL" sz="4000" dirty="0"/>
              <a:t> 1999</a:t>
            </a:r>
          </a:p>
          <a:p>
            <a:r>
              <a:rPr lang="pl-PL" sz="4000" dirty="0" err="1"/>
              <a:t>Sol</a:t>
            </a:r>
            <a:r>
              <a:rPr lang="pl-PL" sz="4000" dirty="0"/>
              <a:t> Campbell - </a:t>
            </a:r>
            <a:r>
              <a:rPr lang="pl-PL" sz="4000" dirty="0" err="1"/>
              <a:t>Spurs</a:t>
            </a:r>
            <a:r>
              <a:rPr lang="pl-PL" sz="4000" dirty="0"/>
              <a:t> to </a:t>
            </a:r>
            <a:r>
              <a:rPr lang="pl-PL" sz="4000" dirty="0" err="1"/>
              <a:t>Arsenal</a:t>
            </a:r>
            <a:r>
              <a:rPr lang="pl-PL" sz="4000" dirty="0"/>
              <a:t>, 2001</a:t>
            </a:r>
          </a:p>
          <a:p>
            <a:r>
              <a:rPr lang="pl-PL" sz="4000" dirty="0" err="1"/>
              <a:t>Cafu</a:t>
            </a:r>
            <a:r>
              <a:rPr lang="pl-PL" sz="4000" dirty="0"/>
              <a:t> - Roma to AC Milan 2003</a:t>
            </a:r>
          </a:p>
          <a:p>
            <a:r>
              <a:rPr lang="pl-PL" sz="4000" dirty="0"/>
              <a:t>Michael </a:t>
            </a:r>
            <a:r>
              <a:rPr lang="pl-PL" sz="4000" dirty="0" err="1"/>
              <a:t>Ballack</a:t>
            </a:r>
            <a:r>
              <a:rPr lang="pl-PL" sz="4000" dirty="0"/>
              <a:t> - Bayern </a:t>
            </a:r>
            <a:r>
              <a:rPr lang="pl-PL" sz="4000" dirty="0" err="1"/>
              <a:t>Munich</a:t>
            </a:r>
            <a:r>
              <a:rPr lang="pl-PL" sz="4000" dirty="0"/>
              <a:t> to Chelsea, 2006</a:t>
            </a:r>
          </a:p>
          <a:p>
            <a:r>
              <a:rPr lang="pl-PL" sz="4000" dirty="0"/>
              <a:t>Andrea </a:t>
            </a:r>
            <a:r>
              <a:rPr lang="pl-PL" sz="4000" dirty="0" err="1"/>
              <a:t>Pirlo</a:t>
            </a:r>
            <a:r>
              <a:rPr lang="pl-PL" sz="4000" dirty="0"/>
              <a:t> - AC Milan to </a:t>
            </a:r>
            <a:r>
              <a:rPr lang="pl-PL" sz="4000" dirty="0" err="1"/>
              <a:t>Juventus</a:t>
            </a:r>
            <a:r>
              <a:rPr lang="pl-PL" sz="4000" dirty="0"/>
              <a:t>, 2011</a:t>
            </a:r>
          </a:p>
          <a:p>
            <a:r>
              <a:rPr lang="pl-PL" sz="4000" dirty="0"/>
              <a:t>Robert Lewandowski - </a:t>
            </a:r>
            <a:r>
              <a:rPr lang="pl-PL" sz="4000" dirty="0" err="1"/>
              <a:t>Borussia</a:t>
            </a:r>
            <a:r>
              <a:rPr lang="pl-PL" sz="4000" dirty="0"/>
              <a:t> Dortmund to Bayern </a:t>
            </a:r>
            <a:r>
              <a:rPr lang="pl-PL" sz="4000" dirty="0" err="1"/>
              <a:t>Munich</a:t>
            </a:r>
            <a:r>
              <a:rPr lang="pl-PL" sz="4000" dirty="0"/>
              <a:t>, 2014</a:t>
            </a:r>
          </a:p>
          <a:p>
            <a:r>
              <a:rPr lang="pl-PL" sz="4000" dirty="0" err="1"/>
              <a:t>Zlatan</a:t>
            </a:r>
            <a:r>
              <a:rPr lang="pl-PL" sz="4000" dirty="0"/>
              <a:t>… </a:t>
            </a:r>
            <a:r>
              <a:rPr lang="pl-PL" sz="4000" dirty="0">
                <a:sym typeface="Wingdings"/>
              </a:rPr>
              <a:t></a:t>
            </a:r>
            <a:r>
              <a:rPr lang="pl-PL" sz="4000" dirty="0"/>
              <a:t> PSG to </a:t>
            </a:r>
            <a:r>
              <a:rPr lang="pl-PL" sz="4000" dirty="0" err="1"/>
              <a:t>Mentchester</a:t>
            </a:r>
            <a:r>
              <a:rPr lang="pl-PL" sz="4000" dirty="0"/>
              <a:t> United, 2016 </a:t>
            </a:r>
          </a:p>
          <a:p>
            <a:pPr marL="45720" indent="0">
              <a:buNone/>
            </a:pPr>
            <a:endParaRPr lang="pl-PL" sz="4000" dirty="0" smtClean="0"/>
          </a:p>
        </p:txBody>
      </p:sp>
    </p:spTree>
    <p:extLst>
      <p:ext uri="{BB962C8B-B14F-4D97-AF65-F5344CB8AC3E}">
        <p14:creationId xmlns:p14="http://schemas.microsoft.com/office/powerpoint/2010/main" val="110457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28</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a:bodyPr>
          <a:lstStyle/>
          <a:p>
            <a:r>
              <a:rPr lang="pl-PL" sz="4000" dirty="0"/>
              <a:t>Financial </a:t>
            </a:r>
            <a:r>
              <a:rPr lang="pl-PL" sz="4000" dirty="0" err="1"/>
              <a:t>autonomy</a:t>
            </a:r>
            <a:r>
              <a:rPr lang="pl-PL" sz="4000" dirty="0"/>
              <a:t> </a:t>
            </a:r>
          </a:p>
          <a:p>
            <a:r>
              <a:rPr lang="pl-PL" sz="4000" dirty="0"/>
              <a:t>In the past, sport </a:t>
            </a:r>
            <a:r>
              <a:rPr lang="pl-PL" sz="4000" dirty="0" err="1"/>
              <a:t>relied</a:t>
            </a:r>
            <a:r>
              <a:rPr lang="pl-PL" sz="4000" dirty="0"/>
              <a:t> </a:t>
            </a:r>
            <a:r>
              <a:rPr lang="pl-PL" sz="4000" dirty="0" err="1"/>
              <a:t>heavily</a:t>
            </a:r>
            <a:r>
              <a:rPr lang="pl-PL" sz="4000" dirty="0"/>
              <a:t> on public </a:t>
            </a:r>
            <a:r>
              <a:rPr lang="pl-PL" sz="4000" dirty="0" err="1"/>
              <a:t>financial</a:t>
            </a:r>
            <a:r>
              <a:rPr lang="pl-PL" sz="4000" dirty="0"/>
              <a:t> suport.</a:t>
            </a:r>
          </a:p>
          <a:p>
            <a:r>
              <a:rPr lang="pl-PL" sz="4000" dirty="0" err="1"/>
              <a:t>However</a:t>
            </a:r>
            <a:r>
              <a:rPr lang="pl-PL" sz="4000" dirty="0"/>
              <a:t>, with the </a:t>
            </a:r>
            <a:r>
              <a:rPr lang="pl-PL" sz="4000" dirty="0" err="1"/>
              <a:t>commercialization</a:t>
            </a:r>
            <a:r>
              <a:rPr lang="pl-PL" sz="4000" dirty="0"/>
              <a:t> of sport </a:t>
            </a:r>
            <a:r>
              <a:rPr lang="pl-PL" sz="4000" dirty="0" err="1"/>
              <a:t>came</a:t>
            </a:r>
            <a:r>
              <a:rPr lang="pl-PL" sz="4000" dirty="0"/>
              <a:t> the </a:t>
            </a:r>
            <a:r>
              <a:rPr lang="pl-PL" sz="4000" dirty="0" err="1"/>
              <a:t>growing</a:t>
            </a:r>
            <a:r>
              <a:rPr lang="pl-PL" sz="4000" dirty="0"/>
              <a:t> </a:t>
            </a:r>
            <a:r>
              <a:rPr lang="pl-PL" sz="4000" dirty="0" err="1"/>
              <a:t>independence</a:t>
            </a:r>
            <a:r>
              <a:rPr lang="pl-PL" sz="4000" dirty="0"/>
              <a:t> of </a:t>
            </a:r>
            <a:r>
              <a:rPr lang="pl-PL" sz="4000" dirty="0" err="1"/>
              <a:t>sports</a:t>
            </a:r>
            <a:r>
              <a:rPr lang="pl-PL" sz="4000" dirty="0"/>
              <a:t> </a:t>
            </a:r>
            <a:r>
              <a:rPr lang="pl-PL" sz="4000" dirty="0" err="1"/>
              <a:t>organisations</a:t>
            </a:r>
            <a:r>
              <a:rPr lang="pl-PL" sz="4000" dirty="0" smtClean="0"/>
              <a:t>.</a:t>
            </a:r>
          </a:p>
        </p:txBody>
      </p:sp>
    </p:spTree>
    <p:extLst>
      <p:ext uri="{BB962C8B-B14F-4D97-AF65-F5344CB8AC3E}">
        <p14:creationId xmlns:p14="http://schemas.microsoft.com/office/powerpoint/2010/main" val="4118427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29</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fontScale="85000" lnSpcReduction="20000"/>
          </a:bodyPr>
          <a:lstStyle/>
          <a:p>
            <a:r>
              <a:rPr lang="pl-PL" sz="4000" dirty="0"/>
              <a:t>A </a:t>
            </a:r>
            <a:r>
              <a:rPr lang="pl-PL" sz="4000" dirty="0" err="1"/>
              <a:t>key</a:t>
            </a:r>
            <a:r>
              <a:rPr lang="pl-PL" sz="4000" dirty="0"/>
              <a:t> </a:t>
            </a:r>
            <a:r>
              <a:rPr lang="pl-PL" sz="4000" dirty="0" err="1"/>
              <a:t>factor</a:t>
            </a:r>
            <a:r>
              <a:rPr lang="pl-PL" sz="4000" dirty="0"/>
              <a:t> in </a:t>
            </a:r>
            <a:r>
              <a:rPr lang="pl-PL" sz="4000" dirty="0" err="1"/>
              <a:t>that</a:t>
            </a:r>
            <a:r>
              <a:rPr lang="pl-PL" sz="4000" dirty="0"/>
              <a:t> </a:t>
            </a:r>
            <a:r>
              <a:rPr lang="pl-PL" sz="4000" dirty="0" err="1"/>
              <a:t>regard</a:t>
            </a:r>
            <a:r>
              <a:rPr lang="pl-PL" sz="4000" dirty="0"/>
              <a:t> </a:t>
            </a:r>
            <a:r>
              <a:rPr lang="pl-PL" sz="4000" dirty="0" err="1"/>
              <a:t>has</a:t>
            </a:r>
            <a:r>
              <a:rPr lang="pl-PL" sz="4000" dirty="0"/>
              <a:t> </a:t>
            </a:r>
            <a:r>
              <a:rPr lang="pl-PL" sz="4000" dirty="0" err="1"/>
              <a:t>been</a:t>
            </a:r>
            <a:r>
              <a:rPr lang="pl-PL" sz="4000" dirty="0"/>
              <a:t> the </a:t>
            </a:r>
            <a:r>
              <a:rPr lang="pl-PL" sz="4000" dirty="0" err="1"/>
              <a:t>breakthrough</a:t>
            </a:r>
            <a:r>
              <a:rPr lang="pl-PL" sz="4000" dirty="0"/>
              <a:t> of </a:t>
            </a:r>
            <a:r>
              <a:rPr lang="pl-PL" sz="4000" dirty="0" err="1"/>
              <a:t>sports</a:t>
            </a:r>
            <a:r>
              <a:rPr lang="pl-PL" sz="4000" dirty="0"/>
              <a:t> </a:t>
            </a:r>
            <a:r>
              <a:rPr lang="pl-PL" sz="4000" dirty="0" err="1"/>
              <a:t>broadcasting</a:t>
            </a:r>
            <a:r>
              <a:rPr lang="pl-PL" sz="4000" dirty="0"/>
              <a:t> (</a:t>
            </a:r>
            <a:r>
              <a:rPr lang="pl-PL" sz="4000" dirty="0" err="1"/>
              <a:t>rights</a:t>
            </a:r>
            <a:r>
              <a:rPr lang="pl-PL" sz="4000" dirty="0"/>
              <a:t> to tv </a:t>
            </a:r>
            <a:r>
              <a:rPr lang="pl-PL" sz="4000" dirty="0" err="1"/>
              <a:t>transmission</a:t>
            </a:r>
            <a:r>
              <a:rPr lang="pl-PL" sz="4000" dirty="0"/>
              <a:t>).</a:t>
            </a:r>
          </a:p>
          <a:p>
            <a:r>
              <a:rPr lang="pl-PL" sz="4000" dirty="0" err="1"/>
              <a:t>Example</a:t>
            </a:r>
            <a:endParaRPr lang="pl-PL" sz="4000" dirty="0"/>
          </a:p>
          <a:p>
            <a:r>
              <a:rPr lang="pl-PL" sz="4000" dirty="0"/>
              <a:t>The 2010 FIFA World </a:t>
            </a:r>
            <a:r>
              <a:rPr lang="pl-PL" sz="4000" dirty="0" err="1"/>
              <a:t>Cup</a:t>
            </a:r>
            <a:r>
              <a:rPr lang="pl-PL" sz="4000" dirty="0"/>
              <a:t> </a:t>
            </a:r>
            <a:r>
              <a:rPr lang="pl-PL" sz="4000" dirty="0" err="1"/>
              <a:t>made</a:t>
            </a:r>
            <a:r>
              <a:rPr lang="pl-PL" sz="4000" dirty="0"/>
              <a:t> EUR 1,802 </a:t>
            </a:r>
            <a:r>
              <a:rPr lang="pl-PL" sz="4000" dirty="0" err="1"/>
              <a:t>million</a:t>
            </a:r>
            <a:r>
              <a:rPr lang="pl-PL" sz="4000" dirty="0"/>
              <a:t> </a:t>
            </a:r>
            <a:r>
              <a:rPr lang="pl-PL" sz="4000" dirty="0" err="1"/>
              <a:t>through</a:t>
            </a:r>
            <a:r>
              <a:rPr lang="pl-PL" sz="4000" dirty="0"/>
              <a:t> the sale of </a:t>
            </a:r>
            <a:r>
              <a:rPr lang="pl-PL" sz="4000" dirty="0" err="1"/>
              <a:t>television</a:t>
            </a:r>
            <a:r>
              <a:rPr lang="pl-PL" sz="4000" dirty="0"/>
              <a:t> </a:t>
            </a:r>
            <a:r>
              <a:rPr lang="pl-PL" sz="4000" dirty="0" err="1"/>
              <a:t>rights</a:t>
            </a:r>
            <a:r>
              <a:rPr lang="pl-PL" sz="4000" dirty="0"/>
              <a:t>, and EUR 802 </a:t>
            </a:r>
            <a:r>
              <a:rPr lang="pl-PL" sz="4000" dirty="0" err="1"/>
              <a:t>million</a:t>
            </a:r>
            <a:r>
              <a:rPr lang="pl-PL" sz="4000" dirty="0"/>
              <a:t> via marketing </a:t>
            </a:r>
            <a:r>
              <a:rPr lang="pl-PL" sz="4000" dirty="0" err="1"/>
              <a:t>rights</a:t>
            </a:r>
            <a:r>
              <a:rPr lang="pl-PL" sz="4000" dirty="0"/>
              <a:t>. </a:t>
            </a:r>
            <a:r>
              <a:rPr lang="pl-PL" sz="4000" dirty="0" err="1"/>
              <a:t>Overall</a:t>
            </a:r>
            <a:r>
              <a:rPr lang="pl-PL" sz="4000" dirty="0"/>
              <a:t>, </a:t>
            </a:r>
            <a:r>
              <a:rPr lang="pl-PL" sz="4000" dirty="0" err="1"/>
              <a:t>South</a:t>
            </a:r>
            <a:r>
              <a:rPr lang="pl-PL" sz="4000" dirty="0"/>
              <a:t> </a:t>
            </a:r>
            <a:r>
              <a:rPr lang="pl-PL" sz="4000" dirty="0" err="1"/>
              <a:t>Africa</a:t>
            </a:r>
            <a:r>
              <a:rPr lang="pl-PL" sz="4000" dirty="0"/>
              <a:t> 2010 </a:t>
            </a:r>
            <a:r>
              <a:rPr lang="pl-PL" sz="4000" dirty="0" err="1"/>
              <a:t>accounted</a:t>
            </a:r>
            <a:r>
              <a:rPr lang="pl-PL" sz="4000" dirty="0"/>
              <a:t> for 87 per cent of </a:t>
            </a:r>
            <a:r>
              <a:rPr lang="pl-PL" sz="4000" dirty="0" err="1"/>
              <a:t>FIFA’s</a:t>
            </a:r>
            <a:r>
              <a:rPr lang="pl-PL" sz="4000" dirty="0"/>
              <a:t> </a:t>
            </a:r>
            <a:r>
              <a:rPr lang="pl-PL" sz="4000" dirty="0" err="1"/>
              <a:t>total</a:t>
            </a:r>
            <a:r>
              <a:rPr lang="pl-PL" sz="4000" dirty="0"/>
              <a:t> </a:t>
            </a:r>
            <a:r>
              <a:rPr lang="pl-PL" sz="4000" dirty="0" err="1"/>
              <a:t>revenue</a:t>
            </a:r>
            <a:r>
              <a:rPr lang="pl-PL" sz="4000" dirty="0"/>
              <a:t> </a:t>
            </a:r>
            <a:r>
              <a:rPr lang="pl-PL" sz="4000" dirty="0" err="1"/>
              <a:t>during</a:t>
            </a:r>
            <a:r>
              <a:rPr lang="pl-PL" sz="4000" dirty="0"/>
              <a:t> the 2007-2010 period </a:t>
            </a:r>
          </a:p>
          <a:p>
            <a:pPr marL="45720" indent="0">
              <a:buNone/>
            </a:pPr>
            <a:endParaRPr lang="pl-PL" sz="4000" dirty="0" smtClean="0"/>
          </a:p>
        </p:txBody>
      </p:sp>
    </p:spTree>
    <p:extLst>
      <p:ext uri="{BB962C8B-B14F-4D97-AF65-F5344CB8AC3E}">
        <p14:creationId xmlns:p14="http://schemas.microsoft.com/office/powerpoint/2010/main" val="15623718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3</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5256584"/>
          </a:xfrm>
        </p:spPr>
        <p:txBody>
          <a:bodyPr>
            <a:normAutofit/>
          </a:bodyPr>
          <a:lstStyle/>
          <a:p>
            <a:r>
              <a:rPr lang="en-US" sz="3200" dirty="0"/>
              <a:t>Various terms:</a:t>
            </a:r>
            <a:endParaRPr lang="pl-PL" sz="3200" dirty="0"/>
          </a:p>
          <a:p>
            <a:r>
              <a:rPr lang="en-US" sz="3200" dirty="0"/>
              <a:t>Global Sports </a:t>
            </a:r>
            <a:r>
              <a:rPr lang="en-US" sz="3200" dirty="0" err="1"/>
              <a:t>Organisations</a:t>
            </a:r>
            <a:r>
              <a:rPr lang="en-US" sz="3200" dirty="0"/>
              <a:t> (GSO)</a:t>
            </a:r>
            <a:endParaRPr lang="pl-PL" sz="3200" dirty="0"/>
          </a:p>
          <a:p>
            <a:r>
              <a:rPr lang="en-US" sz="3200" dirty="0"/>
              <a:t>Sport Governing Bodies (SGB)</a:t>
            </a:r>
            <a:endParaRPr lang="pl-PL" sz="3200" dirty="0"/>
          </a:p>
          <a:p>
            <a:r>
              <a:rPr lang="en-US" sz="3200" dirty="0"/>
              <a:t>International Federations (IF) </a:t>
            </a:r>
            <a:endParaRPr lang="pl-PL" sz="3200" dirty="0"/>
          </a:p>
          <a:p>
            <a:r>
              <a:rPr lang="en-US" sz="3200" dirty="0"/>
              <a:t>International Sport </a:t>
            </a:r>
            <a:r>
              <a:rPr lang="en-US" sz="3200" dirty="0" err="1"/>
              <a:t>Organisations</a:t>
            </a:r>
            <a:r>
              <a:rPr lang="en-US" sz="3200" dirty="0"/>
              <a:t> (ISO)</a:t>
            </a:r>
            <a:endParaRPr lang="pl-PL" sz="3200" dirty="0"/>
          </a:p>
          <a:p>
            <a:r>
              <a:rPr lang="pl-PL" sz="3200" dirty="0"/>
              <a:t>International Non‐</a:t>
            </a:r>
            <a:r>
              <a:rPr lang="pl-PL" sz="3200" dirty="0" err="1"/>
              <a:t>Governmental</a:t>
            </a:r>
            <a:r>
              <a:rPr lang="pl-PL" sz="3200" dirty="0"/>
              <a:t> Sport </a:t>
            </a:r>
            <a:r>
              <a:rPr lang="pl-PL" sz="3200" dirty="0" err="1"/>
              <a:t>Organisations</a:t>
            </a:r>
            <a:r>
              <a:rPr lang="pl-PL" sz="3200" dirty="0"/>
              <a:t> (</a:t>
            </a:r>
            <a:r>
              <a:rPr lang="pl-PL" sz="3200" dirty="0" err="1"/>
              <a:t>INGSOs</a:t>
            </a:r>
            <a:r>
              <a:rPr lang="pl-PL" sz="3200" dirty="0"/>
              <a:t>)</a:t>
            </a:r>
          </a:p>
          <a:p>
            <a:endParaRPr lang="pl-PL" dirty="0"/>
          </a:p>
        </p:txBody>
      </p:sp>
    </p:spTree>
    <p:extLst>
      <p:ext uri="{BB962C8B-B14F-4D97-AF65-F5344CB8AC3E}">
        <p14:creationId xmlns:p14="http://schemas.microsoft.com/office/powerpoint/2010/main" val="15698212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30</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fontScale="92500"/>
          </a:bodyPr>
          <a:lstStyle/>
          <a:p>
            <a:r>
              <a:rPr lang="pl-PL" sz="4000" dirty="0" err="1"/>
              <a:t>Functional</a:t>
            </a:r>
            <a:r>
              <a:rPr lang="pl-PL" sz="4000" dirty="0"/>
              <a:t> </a:t>
            </a:r>
            <a:r>
              <a:rPr lang="pl-PL" sz="4000" dirty="0" err="1"/>
              <a:t>autonomy</a:t>
            </a:r>
            <a:r>
              <a:rPr lang="pl-PL" sz="4000" dirty="0"/>
              <a:t> </a:t>
            </a:r>
          </a:p>
          <a:p>
            <a:r>
              <a:rPr lang="pl-PL" sz="4000" dirty="0" err="1"/>
              <a:t>Autonomy</a:t>
            </a:r>
            <a:r>
              <a:rPr lang="pl-PL" sz="4000" dirty="0"/>
              <a:t> </a:t>
            </a:r>
            <a:r>
              <a:rPr lang="pl-PL" sz="4000" dirty="0" err="1"/>
              <a:t>can</a:t>
            </a:r>
            <a:r>
              <a:rPr lang="pl-PL" sz="4000" dirty="0"/>
              <a:t> </a:t>
            </a:r>
            <a:r>
              <a:rPr lang="pl-PL" sz="4000" dirty="0" err="1"/>
              <a:t>also</a:t>
            </a:r>
            <a:r>
              <a:rPr lang="pl-PL" sz="4000" dirty="0"/>
              <a:t> be </a:t>
            </a:r>
            <a:r>
              <a:rPr lang="pl-PL" sz="4000" dirty="0" err="1"/>
              <a:t>explained</a:t>
            </a:r>
            <a:r>
              <a:rPr lang="pl-PL" sz="4000" dirty="0"/>
              <a:t> in a </a:t>
            </a:r>
            <a:r>
              <a:rPr lang="pl-PL" sz="4000" dirty="0" err="1"/>
              <a:t>functionalist</a:t>
            </a:r>
            <a:r>
              <a:rPr lang="pl-PL" sz="4000" dirty="0"/>
              <a:t> </a:t>
            </a:r>
            <a:r>
              <a:rPr lang="pl-PL" sz="4000" dirty="0" err="1" smtClean="0"/>
              <a:t>perspective</a:t>
            </a:r>
            <a:r>
              <a:rPr lang="pl-PL" sz="4000" dirty="0" smtClean="0"/>
              <a:t>. </a:t>
            </a:r>
            <a:endParaRPr lang="pl-PL" sz="4000" dirty="0"/>
          </a:p>
          <a:p>
            <a:r>
              <a:rPr lang="pl-PL" sz="4000" dirty="0"/>
              <a:t>Sports </a:t>
            </a:r>
            <a:r>
              <a:rPr lang="pl-PL" sz="4000" dirty="0" err="1"/>
              <a:t>organisations</a:t>
            </a:r>
            <a:r>
              <a:rPr lang="pl-PL" sz="4000" dirty="0"/>
              <a:t> </a:t>
            </a:r>
            <a:r>
              <a:rPr lang="pl-PL" sz="4000" dirty="0" err="1"/>
              <a:t>adopt</a:t>
            </a:r>
            <a:r>
              <a:rPr lang="pl-PL" sz="4000" dirty="0"/>
              <a:t> </a:t>
            </a:r>
            <a:r>
              <a:rPr lang="pl-PL" sz="4000" dirty="0" err="1"/>
              <a:t>technical</a:t>
            </a:r>
            <a:r>
              <a:rPr lang="pl-PL" sz="4000" dirty="0"/>
              <a:t> </a:t>
            </a:r>
            <a:r>
              <a:rPr lang="pl-PL" sz="4000" dirty="0" err="1"/>
              <a:t>sports</a:t>
            </a:r>
            <a:r>
              <a:rPr lang="pl-PL" sz="4000" dirty="0"/>
              <a:t> </a:t>
            </a:r>
            <a:r>
              <a:rPr lang="pl-PL" sz="4000" dirty="0" err="1"/>
              <a:t>provisions</a:t>
            </a:r>
            <a:r>
              <a:rPr lang="pl-PL" sz="4000" dirty="0" smtClean="0"/>
              <a:t>,</a:t>
            </a:r>
          </a:p>
          <a:p>
            <a:r>
              <a:rPr lang="pl-PL" sz="4000" dirty="0" smtClean="0"/>
              <a:t> </a:t>
            </a:r>
            <a:r>
              <a:rPr lang="pl-PL" sz="4000" dirty="0"/>
              <a:t>the sport </a:t>
            </a:r>
            <a:r>
              <a:rPr lang="pl-PL" sz="4000" dirty="0" err="1"/>
              <a:t>provisions</a:t>
            </a:r>
            <a:r>
              <a:rPr lang="pl-PL" sz="4000" dirty="0"/>
              <a:t> sensu stricto, </a:t>
            </a:r>
            <a:endParaRPr lang="pl-PL" sz="4000" dirty="0" smtClean="0"/>
          </a:p>
          <a:p>
            <a:r>
              <a:rPr lang="pl-PL" sz="4000" dirty="0" err="1" smtClean="0"/>
              <a:t>which</a:t>
            </a:r>
            <a:r>
              <a:rPr lang="pl-PL" sz="4000" dirty="0" smtClean="0"/>
              <a:t> </a:t>
            </a:r>
            <a:r>
              <a:rPr lang="pl-PL" sz="4000" dirty="0" err="1"/>
              <a:t>regulates</a:t>
            </a:r>
            <a:r>
              <a:rPr lang="pl-PL" sz="4000" dirty="0"/>
              <a:t> </a:t>
            </a:r>
            <a:r>
              <a:rPr lang="pl-PL" sz="4000" dirty="0" err="1"/>
              <a:t>rule</a:t>
            </a:r>
            <a:r>
              <a:rPr lang="pl-PL" sz="4000" dirty="0"/>
              <a:t> of </a:t>
            </a:r>
            <a:r>
              <a:rPr lang="pl-PL" sz="4000" dirty="0" err="1"/>
              <a:t>game</a:t>
            </a:r>
            <a:r>
              <a:rPr lang="pl-PL" sz="4000" dirty="0"/>
              <a:t>. </a:t>
            </a:r>
            <a:endParaRPr lang="pl-PL" sz="4000" dirty="0" smtClean="0"/>
          </a:p>
          <a:p>
            <a:pPr marL="45720" indent="0">
              <a:buNone/>
            </a:pPr>
            <a:endParaRPr lang="pl-PL" sz="4000" dirty="0" smtClean="0"/>
          </a:p>
        </p:txBody>
      </p:sp>
    </p:spTree>
    <p:extLst>
      <p:ext uri="{BB962C8B-B14F-4D97-AF65-F5344CB8AC3E}">
        <p14:creationId xmlns:p14="http://schemas.microsoft.com/office/powerpoint/2010/main" val="2265609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31</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a:bodyPr>
          <a:lstStyle/>
          <a:p>
            <a:pPr marL="45720" indent="0">
              <a:buNone/>
            </a:pPr>
            <a:r>
              <a:rPr lang="pl-PL" sz="4000" dirty="0"/>
              <a:t>FIFA </a:t>
            </a:r>
            <a:r>
              <a:rPr lang="pl-PL" sz="4000" dirty="0" err="1"/>
              <a:t>govern</a:t>
            </a:r>
            <a:r>
              <a:rPr lang="pl-PL" sz="4000" dirty="0"/>
              <a:t> </a:t>
            </a:r>
            <a:r>
              <a:rPr lang="pl-PL" sz="4000" dirty="0" err="1"/>
              <a:t>rules</a:t>
            </a:r>
            <a:r>
              <a:rPr lang="pl-PL" sz="4000" dirty="0"/>
              <a:t> (</a:t>
            </a:r>
            <a:r>
              <a:rPr lang="pl-PL" sz="4000" dirty="0" err="1"/>
              <a:t>provisions</a:t>
            </a:r>
            <a:r>
              <a:rPr lang="pl-PL" sz="4000" dirty="0"/>
              <a:t>) for football on </a:t>
            </a:r>
            <a:r>
              <a:rPr lang="pl-PL" sz="4000" dirty="0" err="1"/>
              <a:t>global</a:t>
            </a:r>
            <a:r>
              <a:rPr lang="pl-PL" sz="4000" dirty="0"/>
              <a:t> </a:t>
            </a:r>
            <a:r>
              <a:rPr lang="pl-PL" sz="4000" dirty="0" err="1"/>
              <a:t>basis</a:t>
            </a:r>
            <a:r>
              <a:rPr lang="pl-PL" sz="4000" dirty="0"/>
              <a:t>. </a:t>
            </a:r>
            <a:endParaRPr lang="pl-PL" sz="4000" dirty="0" smtClean="0"/>
          </a:p>
          <a:p>
            <a:pPr marL="45720" indent="0">
              <a:buNone/>
            </a:pPr>
            <a:r>
              <a:rPr lang="pl-PL" sz="4000" dirty="0" smtClean="0"/>
              <a:t>The </a:t>
            </a:r>
            <a:r>
              <a:rPr lang="pl-PL" sz="4000" dirty="0"/>
              <a:t>most </a:t>
            </a:r>
            <a:r>
              <a:rPr lang="pl-PL" sz="4000" dirty="0" err="1"/>
              <a:t>obvious</a:t>
            </a:r>
            <a:r>
              <a:rPr lang="pl-PL" sz="4000" dirty="0"/>
              <a:t> </a:t>
            </a:r>
            <a:r>
              <a:rPr lang="pl-PL" sz="4000" dirty="0" err="1"/>
              <a:t>example</a:t>
            </a:r>
            <a:r>
              <a:rPr lang="pl-PL" sz="4000" dirty="0"/>
              <a:t> of </a:t>
            </a:r>
            <a:r>
              <a:rPr lang="pl-PL" sz="4000" dirty="0" err="1"/>
              <a:t>such</a:t>
            </a:r>
            <a:r>
              <a:rPr lang="pl-PL" sz="4000" dirty="0"/>
              <a:t> a </a:t>
            </a:r>
            <a:r>
              <a:rPr lang="pl-PL" sz="4000" dirty="0" err="1"/>
              <a:t>rule</a:t>
            </a:r>
            <a:r>
              <a:rPr lang="pl-PL" sz="4000" dirty="0"/>
              <a:t> </a:t>
            </a:r>
            <a:r>
              <a:rPr lang="pl-PL" sz="4000" dirty="0" err="1"/>
              <a:t>is</a:t>
            </a:r>
            <a:r>
              <a:rPr lang="pl-PL" sz="4000" dirty="0"/>
              <a:t> </a:t>
            </a:r>
            <a:r>
              <a:rPr lang="pl-PL" sz="4000" dirty="0" err="1"/>
              <a:t>perhaps</a:t>
            </a:r>
            <a:r>
              <a:rPr lang="pl-PL" sz="4000" dirty="0"/>
              <a:t> the </a:t>
            </a:r>
            <a:r>
              <a:rPr lang="pl-PL" sz="4000" dirty="0" err="1"/>
              <a:t>offside</a:t>
            </a:r>
            <a:r>
              <a:rPr lang="pl-PL" sz="4000" dirty="0"/>
              <a:t> </a:t>
            </a:r>
            <a:r>
              <a:rPr lang="pl-PL" sz="4000" dirty="0" err="1"/>
              <a:t>rule</a:t>
            </a:r>
            <a:r>
              <a:rPr lang="pl-PL" sz="4000" dirty="0"/>
              <a:t> in football.</a:t>
            </a:r>
          </a:p>
          <a:p>
            <a:pPr marL="45720" indent="0">
              <a:buNone/>
            </a:pPr>
            <a:endParaRPr lang="pl-PL" sz="4000" dirty="0" smtClean="0"/>
          </a:p>
        </p:txBody>
      </p:sp>
    </p:spTree>
    <p:extLst>
      <p:ext uri="{BB962C8B-B14F-4D97-AF65-F5344CB8AC3E}">
        <p14:creationId xmlns:p14="http://schemas.microsoft.com/office/powerpoint/2010/main" val="2676738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32</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fontScale="92500"/>
          </a:bodyPr>
          <a:lstStyle/>
          <a:p>
            <a:r>
              <a:rPr lang="pl-PL" sz="4000" dirty="0"/>
              <a:t>The </a:t>
            </a:r>
            <a:r>
              <a:rPr lang="pl-PL" sz="4000" dirty="0" err="1"/>
              <a:t>functional</a:t>
            </a:r>
            <a:r>
              <a:rPr lang="pl-PL" sz="4000" dirty="0"/>
              <a:t> </a:t>
            </a:r>
            <a:r>
              <a:rPr lang="pl-PL" sz="4000" dirty="0" err="1"/>
              <a:t>autonomy</a:t>
            </a:r>
            <a:r>
              <a:rPr lang="pl-PL" sz="4000" dirty="0"/>
              <a:t> of </a:t>
            </a:r>
            <a:r>
              <a:rPr lang="pl-PL" sz="4000" dirty="0" err="1"/>
              <a:t>sports</a:t>
            </a:r>
            <a:r>
              <a:rPr lang="pl-PL" sz="4000" dirty="0"/>
              <a:t> </a:t>
            </a:r>
            <a:r>
              <a:rPr lang="pl-PL" sz="4000" dirty="0" err="1"/>
              <a:t>organisations</a:t>
            </a:r>
            <a:r>
              <a:rPr lang="pl-PL" sz="4000" dirty="0"/>
              <a:t> </a:t>
            </a:r>
            <a:r>
              <a:rPr lang="pl-PL" sz="4000" dirty="0" err="1"/>
              <a:t>has</a:t>
            </a:r>
            <a:r>
              <a:rPr lang="pl-PL" sz="4000" dirty="0"/>
              <a:t> </a:t>
            </a:r>
            <a:r>
              <a:rPr lang="pl-PL" sz="4000" dirty="0" err="1"/>
              <a:t>been</a:t>
            </a:r>
            <a:r>
              <a:rPr lang="pl-PL" sz="4000" dirty="0"/>
              <a:t> </a:t>
            </a:r>
            <a:r>
              <a:rPr lang="pl-PL" sz="4000" dirty="0" err="1"/>
              <a:t>strengthened</a:t>
            </a:r>
            <a:r>
              <a:rPr lang="pl-PL" sz="4000" dirty="0"/>
              <a:t> in </a:t>
            </a:r>
            <a:r>
              <a:rPr lang="pl-PL" sz="4000" dirty="0" err="1"/>
              <a:t>recent</a:t>
            </a:r>
            <a:r>
              <a:rPr lang="pl-PL" sz="4000" dirty="0"/>
              <a:t> </a:t>
            </a:r>
            <a:r>
              <a:rPr lang="pl-PL" sz="4000" dirty="0" err="1"/>
              <a:t>years</a:t>
            </a:r>
            <a:r>
              <a:rPr lang="pl-PL" sz="4000" dirty="0"/>
              <a:t> </a:t>
            </a:r>
            <a:endParaRPr lang="pl-PL" sz="4000" dirty="0" smtClean="0"/>
          </a:p>
          <a:p>
            <a:r>
              <a:rPr lang="pl-PL" sz="4000" dirty="0" smtClean="0"/>
              <a:t>by </a:t>
            </a:r>
            <a:r>
              <a:rPr lang="pl-PL" sz="4000" dirty="0"/>
              <a:t>the development of a system of </a:t>
            </a:r>
            <a:r>
              <a:rPr lang="pl-PL" sz="4000" dirty="0" err="1"/>
              <a:t>sports</a:t>
            </a:r>
            <a:r>
              <a:rPr lang="pl-PL" sz="4000" dirty="0"/>
              <a:t> </a:t>
            </a:r>
            <a:r>
              <a:rPr lang="pl-PL" sz="4000" dirty="0" err="1"/>
              <a:t>arbitration</a:t>
            </a:r>
            <a:r>
              <a:rPr lang="pl-PL" sz="4000" dirty="0"/>
              <a:t> </a:t>
            </a:r>
            <a:endParaRPr lang="pl-PL" sz="4000" dirty="0" smtClean="0"/>
          </a:p>
          <a:p>
            <a:r>
              <a:rPr lang="pl-PL" sz="4000" dirty="0" err="1" smtClean="0"/>
              <a:t>which</a:t>
            </a:r>
            <a:r>
              <a:rPr lang="pl-PL" sz="4000" dirty="0" smtClean="0"/>
              <a:t> </a:t>
            </a:r>
            <a:r>
              <a:rPr lang="pl-PL" sz="4000" dirty="0" err="1"/>
              <a:t>has</a:t>
            </a:r>
            <a:r>
              <a:rPr lang="pl-PL" sz="4000" dirty="0"/>
              <a:t> </a:t>
            </a:r>
            <a:r>
              <a:rPr lang="pl-PL" sz="4000" dirty="0" err="1"/>
              <a:t>contributed</a:t>
            </a:r>
            <a:r>
              <a:rPr lang="pl-PL" sz="4000" dirty="0"/>
              <a:t> to the </a:t>
            </a:r>
            <a:r>
              <a:rPr lang="pl-PL" sz="4000" dirty="0" err="1"/>
              <a:t>emergence</a:t>
            </a:r>
            <a:r>
              <a:rPr lang="pl-PL" sz="4000" dirty="0"/>
              <a:t> of a body of </a:t>
            </a:r>
            <a:r>
              <a:rPr lang="pl-PL" sz="4000" dirty="0" err="1"/>
              <a:t>global</a:t>
            </a:r>
            <a:r>
              <a:rPr lang="pl-PL" sz="4000" dirty="0"/>
              <a:t> </a:t>
            </a:r>
            <a:r>
              <a:rPr lang="pl-PL" sz="4000" dirty="0" err="1"/>
              <a:t>sports</a:t>
            </a:r>
            <a:r>
              <a:rPr lang="pl-PL" sz="4000" dirty="0"/>
              <a:t> law/lex </a:t>
            </a:r>
            <a:r>
              <a:rPr lang="pl-PL" sz="4000" dirty="0" err="1"/>
              <a:t>sportiva</a:t>
            </a:r>
            <a:r>
              <a:rPr lang="pl-PL" sz="4000" dirty="0"/>
              <a:t>. </a:t>
            </a:r>
            <a:endParaRPr lang="pl-PL" sz="4000" dirty="0" smtClean="0"/>
          </a:p>
        </p:txBody>
      </p:sp>
    </p:spTree>
    <p:extLst>
      <p:ext uri="{BB962C8B-B14F-4D97-AF65-F5344CB8AC3E}">
        <p14:creationId xmlns:p14="http://schemas.microsoft.com/office/powerpoint/2010/main" val="10934919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33</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a:bodyPr>
          <a:lstStyle/>
          <a:p>
            <a:r>
              <a:rPr lang="pl-PL" sz="4000" dirty="0"/>
              <a:t>The </a:t>
            </a:r>
            <a:r>
              <a:rPr lang="pl-PL" sz="4000" dirty="0" err="1"/>
              <a:t>sports</a:t>
            </a:r>
            <a:r>
              <a:rPr lang="pl-PL" sz="4000" dirty="0"/>
              <a:t> </a:t>
            </a:r>
            <a:r>
              <a:rPr lang="pl-PL" sz="4000" dirty="0" err="1"/>
              <a:t>world</a:t>
            </a:r>
            <a:r>
              <a:rPr lang="pl-PL" sz="4000" dirty="0"/>
              <a:t> </a:t>
            </a:r>
            <a:r>
              <a:rPr lang="pl-PL" sz="4000" dirty="0" err="1"/>
              <a:t>has</a:t>
            </a:r>
            <a:r>
              <a:rPr lang="pl-PL" sz="4000" dirty="0"/>
              <a:t> </a:t>
            </a:r>
            <a:r>
              <a:rPr lang="pl-PL" sz="4000" dirty="0" err="1"/>
              <a:t>devised</a:t>
            </a:r>
            <a:r>
              <a:rPr lang="pl-PL" sz="4000" dirty="0"/>
              <a:t> </a:t>
            </a:r>
            <a:r>
              <a:rPr lang="pl-PL" sz="4000" dirty="0" err="1"/>
              <a:t>its</a:t>
            </a:r>
            <a:r>
              <a:rPr lang="pl-PL" sz="4000" dirty="0"/>
              <a:t> </a:t>
            </a:r>
            <a:r>
              <a:rPr lang="pl-PL" sz="4000" dirty="0" err="1"/>
              <a:t>own</a:t>
            </a:r>
            <a:r>
              <a:rPr lang="pl-PL" sz="4000" dirty="0"/>
              <a:t> </a:t>
            </a:r>
            <a:r>
              <a:rPr lang="pl-PL" sz="4000" dirty="0" err="1"/>
              <a:t>legal</a:t>
            </a:r>
            <a:r>
              <a:rPr lang="pl-PL" sz="4000" dirty="0"/>
              <a:t> system </a:t>
            </a:r>
            <a:endParaRPr lang="pl-PL" sz="4000" dirty="0" smtClean="0"/>
          </a:p>
          <a:p>
            <a:r>
              <a:rPr lang="pl-PL" sz="4000" dirty="0" err="1" smtClean="0"/>
              <a:t>which</a:t>
            </a:r>
            <a:r>
              <a:rPr lang="pl-PL" sz="4000" dirty="0" smtClean="0"/>
              <a:t> </a:t>
            </a:r>
            <a:r>
              <a:rPr lang="pl-PL" sz="4000" dirty="0" err="1"/>
              <a:t>enables</a:t>
            </a:r>
            <a:r>
              <a:rPr lang="pl-PL" sz="4000" dirty="0"/>
              <a:t> </a:t>
            </a:r>
            <a:r>
              <a:rPr lang="pl-PL" sz="4000" dirty="0" err="1"/>
              <a:t>it</a:t>
            </a:r>
            <a:r>
              <a:rPr lang="pl-PL" sz="4000" dirty="0"/>
              <a:t> to </a:t>
            </a:r>
            <a:r>
              <a:rPr lang="pl-PL" sz="4000" dirty="0" err="1"/>
              <a:t>settle</a:t>
            </a:r>
            <a:r>
              <a:rPr lang="pl-PL" sz="4000" dirty="0"/>
              <a:t> </a:t>
            </a:r>
            <a:r>
              <a:rPr lang="pl-PL" sz="4000" dirty="0" err="1"/>
              <a:t>disputes</a:t>
            </a:r>
            <a:r>
              <a:rPr lang="pl-PL" sz="4000" dirty="0"/>
              <a:t> </a:t>
            </a:r>
            <a:r>
              <a:rPr lang="pl-PL" sz="4000" dirty="0" err="1"/>
              <a:t>within</a:t>
            </a:r>
            <a:r>
              <a:rPr lang="pl-PL" sz="4000" dirty="0"/>
              <a:t> </a:t>
            </a:r>
            <a:endParaRPr lang="pl-PL" sz="4000" dirty="0" smtClean="0"/>
          </a:p>
          <a:p>
            <a:r>
              <a:rPr lang="pl-PL" sz="4000" dirty="0" err="1" smtClean="0"/>
              <a:t>its</a:t>
            </a:r>
            <a:r>
              <a:rPr lang="pl-PL" sz="4000" dirty="0" smtClean="0"/>
              <a:t> </a:t>
            </a:r>
            <a:r>
              <a:rPr lang="pl-PL" sz="4000" dirty="0" err="1"/>
              <a:t>own</a:t>
            </a:r>
            <a:r>
              <a:rPr lang="pl-PL" sz="4000" dirty="0"/>
              <a:t> network and </a:t>
            </a:r>
            <a:r>
              <a:rPr lang="pl-PL" sz="4000" dirty="0" err="1"/>
              <a:t>according</a:t>
            </a:r>
            <a:r>
              <a:rPr lang="pl-PL" sz="4000" dirty="0"/>
              <a:t> to </a:t>
            </a:r>
            <a:r>
              <a:rPr lang="pl-PL" sz="4000" dirty="0" err="1"/>
              <a:t>its</a:t>
            </a:r>
            <a:r>
              <a:rPr lang="pl-PL" sz="4000" dirty="0"/>
              <a:t> </a:t>
            </a:r>
            <a:r>
              <a:rPr lang="pl-PL" sz="4000" dirty="0" err="1"/>
              <a:t>own</a:t>
            </a:r>
            <a:r>
              <a:rPr lang="pl-PL" sz="4000" dirty="0"/>
              <a:t> </a:t>
            </a:r>
            <a:r>
              <a:rPr lang="pl-PL" sz="4000" dirty="0" err="1"/>
              <a:t>laws</a:t>
            </a:r>
            <a:r>
              <a:rPr lang="pl-PL" sz="4000" dirty="0"/>
              <a:t> </a:t>
            </a:r>
            <a:r>
              <a:rPr lang="pl-PL" sz="4000" dirty="0" err="1"/>
              <a:t>instead</a:t>
            </a:r>
            <a:r>
              <a:rPr lang="pl-PL" sz="4000" dirty="0"/>
              <a:t> of in </a:t>
            </a:r>
            <a:r>
              <a:rPr lang="pl-PL" sz="4000" dirty="0" err="1"/>
              <a:t>national</a:t>
            </a:r>
            <a:r>
              <a:rPr lang="pl-PL" sz="4000" dirty="0"/>
              <a:t> </a:t>
            </a:r>
            <a:r>
              <a:rPr lang="pl-PL" sz="4000" dirty="0" err="1"/>
              <a:t>or</a:t>
            </a:r>
            <a:r>
              <a:rPr lang="pl-PL" sz="4000" dirty="0"/>
              <a:t> </a:t>
            </a:r>
            <a:r>
              <a:rPr lang="pl-PL" sz="4000" dirty="0" err="1"/>
              <a:t>European</a:t>
            </a:r>
            <a:r>
              <a:rPr lang="pl-PL" sz="4000" dirty="0"/>
              <a:t> </a:t>
            </a:r>
            <a:r>
              <a:rPr lang="pl-PL" sz="4000" dirty="0" err="1"/>
              <a:t>courts</a:t>
            </a:r>
            <a:r>
              <a:rPr lang="pl-PL" sz="4000" dirty="0"/>
              <a:t>.</a:t>
            </a:r>
          </a:p>
          <a:p>
            <a:endParaRPr lang="pl-PL" sz="4000" dirty="0" smtClean="0"/>
          </a:p>
        </p:txBody>
      </p:sp>
    </p:spTree>
    <p:extLst>
      <p:ext uri="{BB962C8B-B14F-4D97-AF65-F5344CB8AC3E}">
        <p14:creationId xmlns:p14="http://schemas.microsoft.com/office/powerpoint/2010/main" val="880557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34</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fontScale="92500" lnSpcReduction="10000"/>
          </a:bodyPr>
          <a:lstStyle/>
          <a:p>
            <a:r>
              <a:rPr lang="pl-PL" sz="4000" dirty="0"/>
              <a:t>The </a:t>
            </a:r>
            <a:r>
              <a:rPr lang="pl-PL" sz="4000" dirty="0" err="1"/>
              <a:t>importance</a:t>
            </a:r>
            <a:r>
              <a:rPr lang="pl-PL" sz="4000" dirty="0"/>
              <a:t> of </a:t>
            </a:r>
            <a:r>
              <a:rPr lang="pl-PL" sz="4000" dirty="0" err="1"/>
              <a:t>sports</a:t>
            </a:r>
            <a:r>
              <a:rPr lang="pl-PL" sz="4000" dirty="0"/>
              <a:t> </a:t>
            </a:r>
            <a:r>
              <a:rPr lang="pl-PL" sz="4000" dirty="0" err="1"/>
              <a:t>arbitration</a:t>
            </a:r>
            <a:r>
              <a:rPr lang="pl-PL" sz="4000" dirty="0"/>
              <a:t> </a:t>
            </a:r>
            <a:r>
              <a:rPr lang="pl-PL" sz="4000" dirty="0" err="1"/>
              <a:t>has</a:t>
            </a:r>
            <a:r>
              <a:rPr lang="pl-PL" sz="4000" dirty="0"/>
              <a:t> </a:t>
            </a:r>
            <a:r>
              <a:rPr lang="pl-PL" sz="4000" dirty="0" err="1"/>
              <a:t>increased</a:t>
            </a:r>
            <a:r>
              <a:rPr lang="pl-PL" sz="4000" dirty="0"/>
              <a:t> </a:t>
            </a:r>
            <a:r>
              <a:rPr lang="pl-PL" sz="4000" dirty="0" err="1"/>
              <a:t>significantly</a:t>
            </a:r>
            <a:r>
              <a:rPr lang="pl-PL" sz="4000" dirty="0"/>
              <a:t> </a:t>
            </a:r>
            <a:r>
              <a:rPr lang="pl-PL" sz="4000" dirty="0" err="1"/>
              <a:t>after</a:t>
            </a:r>
            <a:r>
              <a:rPr lang="pl-PL" sz="4000" dirty="0"/>
              <a:t> the establishment of the Court of </a:t>
            </a:r>
            <a:r>
              <a:rPr lang="pl-PL" sz="4000" dirty="0" err="1"/>
              <a:t>Arbitration</a:t>
            </a:r>
            <a:r>
              <a:rPr lang="pl-PL" sz="4000" dirty="0"/>
              <a:t> for Sport (CAS)</a:t>
            </a:r>
            <a:r>
              <a:rPr lang="pl-PL" sz="4000" dirty="0" smtClean="0"/>
              <a:t>,</a:t>
            </a:r>
          </a:p>
          <a:p>
            <a:r>
              <a:rPr lang="pl-PL" sz="4000" dirty="0" smtClean="0"/>
              <a:t> </a:t>
            </a:r>
            <a:r>
              <a:rPr lang="pl-PL" sz="4000" dirty="0" err="1"/>
              <a:t>an</a:t>
            </a:r>
            <a:r>
              <a:rPr lang="pl-PL" sz="4000" dirty="0"/>
              <a:t> </a:t>
            </a:r>
            <a:r>
              <a:rPr lang="pl-PL" sz="4000" dirty="0" err="1"/>
              <a:t>arbitral</a:t>
            </a:r>
            <a:r>
              <a:rPr lang="pl-PL" sz="4000" dirty="0"/>
              <a:t> </a:t>
            </a:r>
            <a:r>
              <a:rPr lang="pl-PL" sz="4000" dirty="0" err="1"/>
              <a:t>institution</a:t>
            </a:r>
            <a:r>
              <a:rPr lang="pl-PL" sz="4000" dirty="0"/>
              <a:t> </a:t>
            </a:r>
            <a:r>
              <a:rPr lang="pl-PL" sz="4000" dirty="0" err="1"/>
              <a:t>created</a:t>
            </a:r>
            <a:r>
              <a:rPr lang="pl-PL" sz="4000" dirty="0"/>
              <a:t> by the IOC in 1983 </a:t>
            </a:r>
            <a:r>
              <a:rPr lang="pl-PL" sz="4000" dirty="0" err="1"/>
              <a:t>which</a:t>
            </a:r>
            <a:r>
              <a:rPr lang="pl-PL" sz="4000" dirty="0"/>
              <a:t> </a:t>
            </a:r>
            <a:r>
              <a:rPr lang="pl-PL" sz="4000" dirty="0" err="1"/>
              <a:t>is</a:t>
            </a:r>
            <a:r>
              <a:rPr lang="pl-PL" sz="4000" dirty="0"/>
              <a:t> </a:t>
            </a:r>
            <a:r>
              <a:rPr lang="pl-PL" sz="4000" dirty="0" err="1"/>
              <a:t>competent</a:t>
            </a:r>
            <a:r>
              <a:rPr lang="pl-PL" sz="4000" dirty="0"/>
              <a:t> to </a:t>
            </a:r>
            <a:r>
              <a:rPr lang="pl-PL" sz="4000" dirty="0" err="1"/>
              <a:t>resolve</a:t>
            </a:r>
            <a:r>
              <a:rPr lang="pl-PL" sz="4000" dirty="0"/>
              <a:t> </a:t>
            </a:r>
            <a:r>
              <a:rPr lang="pl-PL" sz="4000" dirty="0" err="1"/>
              <a:t>all</a:t>
            </a:r>
            <a:r>
              <a:rPr lang="pl-PL" sz="4000" dirty="0"/>
              <a:t> </a:t>
            </a:r>
            <a:r>
              <a:rPr lang="pl-PL" sz="4000" dirty="0" err="1"/>
              <a:t>types</a:t>
            </a:r>
            <a:r>
              <a:rPr lang="pl-PL" sz="4000" dirty="0"/>
              <a:t> of </a:t>
            </a:r>
            <a:r>
              <a:rPr lang="pl-PL" sz="4000" dirty="0" err="1"/>
              <a:t>disputes</a:t>
            </a:r>
            <a:r>
              <a:rPr lang="pl-PL" sz="4000" dirty="0"/>
              <a:t> of a </a:t>
            </a:r>
            <a:r>
              <a:rPr lang="pl-PL" sz="4000" dirty="0" err="1"/>
              <a:t>private</a:t>
            </a:r>
            <a:r>
              <a:rPr lang="pl-PL" sz="4000" dirty="0"/>
              <a:t> </a:t>
            </a:r>
            <a:r>
              <a:rPr lang="pl-PL" sz="4000" dirty="0" err="1"/>
              <a:t>nature</a:t>
            </a:r>
            <a:r>
              <a:rPr lang="pl-PL" sz="4000" dirty="0"/>
              <a:t> </a:t>
            </a:r>
            <a:r>
              <a:rPr lang="pl-PL" sz="4000" dirty="0" err="1"/>
              <a:t>relating</a:t>
            </a:r>
            <a:r>
              <a:rPr lang="pl-PL" sz="4000" dirty="0"/>
              <a:t> to sport. </a:t>
            </a:r>
          </a:p>
          <a:p>
            <a:endParaRPr lang="pl-PL" sz="4000" dirty="0" smtClean="0"/>
          </a:p>
        </p:txBody>
      </p:sp>
    </p:spTree>
    <p:extLst>
      <p:ext uri="{BB962C8B-B14F-4D97-AF65-F5344CB8AC3E}">
        <p14:creationId xmlns:p14="http://schemas.microsoft.com/office/powerpoint/2010/main" val="37189912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35</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a:bodyPr>
          <a:lstStyle/>
          <a:p>
            <a:r>
              <a:rPr lang="pl-PL" sz="4000" dirty="0" err="1"/>
              <a:t>Another</a:t>
            </a:r>
            <a:r>
              <a:rPr lang="pl-PL" sz="4000" dirty="0"/>
              <a:t> </a:t>
            </a:r>
            <a:r>
              <a:rPr lang="pl-PL" sz="4000" dirty="0" err="1"/>
              <a:t>illustration</a:t>
            </a:r>
            <a:r>
              <a:rPr lang="pl-PL" sz="4000" dirty="0"/>
              <a:t> of the </a:t>
            </a:r>
            <a:r>
              <a:rPr lang="pl-PL" sz="4000" dirty="0" err="1"/>
              <a:t>tension</a:t>
            </a:r>
            <a:r>
              <a:rPr lang="pl-PL" sz="4000" dirty="0"/>
              <a:t> </a:t>
            </a:r>
            <a:r>
              <a:rPr lang="pl-PL" sz="4000" dirty="0" err="1"/>
              <a:t>between</a:t>
            </a:r>
            <a:r>
              <a:rPr lang="pl-PL" sz="4000" dirty="0"/>
              <a:t> lex </a:t>
            </a:r>
            <a:r>
              <a:rPr lang="pl-PL" sz="4000" dirty="0" err="1"/>
              <a:t>sportiva</a:t>
            </a:r>
            <a:r>
              <a:rPr lang="pl-PL" sz="4000" dirty="0"/>
              <a:t> and </a:t>
            </a:r>
            <a:r>
              <a:rPr lang="pl-PL" sz="4000" dirty="0" err="1"/>
              <a:t>ordinary</a:t>
            </a:r>
            <a:r>
              <a:rPr lang="pl-PL" sz="4000" dirty="0"/>
              <a:t> </a:t>
            </a:r>
            <a:r>
              <a:rPr lang="pl-PL" sz="4000" dirty="0" err="1"/>
              <a:t>state</a:t>
            </a:r>
            <a:r>
              <a:rPr lang="pl-PL" sz="4000" dirty="0"/>
              <a:t> law </a:t>
            </a:r>
            <a:r>
              <a:rPr lang="pl-PL" sz="4000" dirty="0" err="1"/>
              <a:t>is</a:t>
            </a:r>
            <a:r>
              <a:rPr lang="pl-PL" sz="4000" dirty="0"/>
              <a:t> the </a:t>
            </a:r>
            <a:r>
              <a:rPr lang="pl-PL" sz="4000" dirty="0" err="1"/>
              <a:t>potential</a:t>
            </a:r>
            <a:r>
              <a:rPr lang="pl-PL" sz="4000" dirty="0"/>
              <a:t> </a:t>
            </a:r>
            <a:r>
              <a:rPr lang="pl-PL" sz="4000" dirty="0" err="1"/>
              <a:t>issue</a:t>
            </a:r>
            <a:r>
              <a:rPr lang="pl-PL" sz="4000" dirty="0"/>
              <a:t> of “</a:t>
            </a:r>
            <a:r>
              <a:rPr lang="pl-PL" sz="4000" dirty="0" err="1"/>
              <a:t>double</a:t>
            </a:r>
            <a:r>
              <a:rPr lang="pl-PL" sz="4000" dirty="0"/>
              <a:t> </a:t>
            </a:r>
            <a:r>
              <a:rPr lang="pl-PL" sz="4000" dirty="0" err="1"/>
              <a:t>sanctions</a:t>
            </a:r>
            <a:r>
              <a:rPr lang="pl-PL" sz="4000" dirty="0"/>
              <a:t>” </a:t>
            </a:r>
          </a:p>
          <a:p>
            <a:r>
              <a:rPr lang="pl-PL" sz="4000" dirty="0"/>
              <a:t>a </a:t>
            </a:r>
            <a:r>
              <a:rPr lang="pl-PL" sz="4000" dirty="0" err="1"/>
              <a:t>sports</a:t>
            </a:r>
            <a:r>
              <a:rPr lang="pl-PL" sz="4000" dirty="0"/>
              <a:t> </a:t>
            </a:r>
            <a:r>
              <a:rPr lang="pl-PL" sz="4000" dirty="0" err="1"/>
              <a:t>sanction</a:t>
            </a:r>
            <a:r>
              <a:rPr lang="pl-PL" sz="4000" dirty="0"/>
              <a:t> and a public </a:t>
            </a:r>
            <a:r>
              <a:rPr lang="pl-PL" sz="4000" dirty="0" err="1"/>
              <a:t>sanction</a:t>
            </a:r>
            <a:r>
              <a:rPr lang="pl-PL" sz="4000" dirty="0"/>
              <a:t>. </a:t>
            </a:r>
          </a:p>
          <a:p>
            <a:endParaRPr lang="pl-PL" sz="4000" dirty="0" smtClean="0"/>
          </a:p>
        </p:txBody>
      </p:sp>
    </p:spTree>
    <p:extLst>
      <p:ext uri="{BB962C8B-B14F-4D97-AF65-F5344CB8AC3E}">
        <p14:creationId xmlns:p14="http://schemas.microsoft.com/office/powerpoint/2010/main" val="25025922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36</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16632"/>
            <a:ext cx="6400800" cy="6480720"/>
          </a:xfrm>
        </p:spPr>
        <p:txBody>
          <a:bodyPr>
            <a:noAutofit/>
          </a:bodyPr>
          <a:lstStyle/>
          <a:p>
            <a:r>
              <a:rPr lang="pl-PL" sz="2500" dirty="0" err="1"/>
              <a:t>Offender</a:t>
            </a:r>
            <a:r>
              <a:rPr lang="pl-PL" sz="2500" dirty="0"/>
              <a:t> </a:t>
            </a:r>
            <a:r>
              <a:rPr lang="pl-PL" sz="2500" dirty="0" err="1"/>
              <a:t>may</a:t>
            </a:r>
            <a:r>
              <a:rPr lang="pl-PL" sz="2500" dirty="0"/>
              <a:t> be </a:t>
            </a:r>
            <a:r>
              <a:rPr lang="pl-PL" sz="2500" dirty="0" err="1"/>
              <a:t>sanctioned</a:t>
            </a:r>
            <a:r>
              <a:rPr lang="pl-PL" sz="2500" dirty="0"/>
              <a:t> by </a:t>
            </a:r>
            <a:r>
              <a:rPr lang="pl-PL" sz="2500" dirty="0" err="1"/>
              <a:t>two</a:t>
            </a:r>
            <a:r>
              <a:rPr lang="pl-PL" sz="2500" dirty="0"/>
              <a:t> </a:t>
            </a:r>
            <a:r>
              <a:rPr lang="pl-PL" sz="2500" dirty="0" err="1"/>
              <a:t>different</a:t>
            </a:r>
            <a:r>
              <a:rPr lang="pl-PL" sz="2500" dirty="0"/>
              <a:t> </a:t>
            </a:r>
            <a:r>
              <a:rPr lang="pl-PL" sz="2500" dirty="0" err="1"/>
              <a:t>legal</a:t>
            </a:r>
            <a:r>
              <a:rPr lang="pl-PL" sz="2500" dirty="0"/>
              <a:t> </a:t>
            </a:r>
            <a:r>
              <a:rPr lang="pl-PL" sz="2500" dirty="0" err="1"/>
              <a:t>systems</a:t>
            </a:r>
            <a:r>
              <a:rPr lang="pl-PL" sz="2500" dirty="0"/>
              <a:t> </a:t>
            </a:r>
            <a:r>
              <a:rPr lang="pl-PL" sz="2500" dirty="0" err="1"/>
              <a:t>according</a:t>
            </a:r>
            <a:r>
              <a:rPr lang="pl-PL" sz="2500" dirty="0"/>
              <a:t> to the </a:t>
            </a:r>
            <a:r>
              <a:rPr lang="pl-PL" sz="2500" dirty="0" err="1"/>
              <a:t>context</a:t>
            </a:r>
            <a:r>
              <a:rPr lang="pl-PL" sz="2500" dirty="0"/>
              <a:t>.</a:t>
            </a:r>
          </a:p>
          <a:p>
            <a:r>
              <a:rPr lang="pl-PL" sz="2500" dirty="0" err="1"/>
              <a:t>S</a:t>
            </a:r>
            <a:r>
              <a:rPr lang="pl-PL" sz="2500" dirty="0" err="1" smtClean="0"/>
              <a:t>uspicious</a:t>
            </a:r>
            <a:r>
              <a:rPr lang="pl-PL" sz="2500" dirty="0" smtClean="0"/>
              <a:t> </a:t>
            </a:r>
            <a:r>
              <a:rPr lang="pl-PL" sz="2500" dirty="0" err="1"/>
              <a:t>behaviour</a:t>
            </a:r>
            <a:r>
              <a:rPr lang="pl-PL" sz="2500" dirty="0"/>
              <a:t> on the field </a:t>
            </a:r>
            <a:r>
              <a:rPr lang="pl-PL" sz="2500" dirty="0" err="1"/>
              <a:t>or</a:t>
            </a:r>
            <a:r>
              <a:rPr lang="pl-PL" sz="2500" dirty="0"/>
              <a:t>, as </a:t>
            </a:r>
            <a:r>
              <a:rPr lang="pl-PL" sz="2500" dirty="0" err="1"/>
              <a:t>it</a:t>
            </a:r>
            <a:r>
              <a:rPr lang="pl-PL" sz="2500" dirty="0"/>
              <a:t> was the </a:t>
            </a:r>
            <a:r>
              <a:rPr lang="pl-PL" sz="2500" dirty="0" err="1"/>
              <a:t>case</a:t>
            </a:r>
            <a:r>
              <a:rPr lang="pl-PL" sz="2500" dirty="0"/>
              <a:t> for the </a:t>
            </a:r>
            <a:r>
              <a:rPr lang="pl-PL" sz="2500" dirty="0" err="1"/>
              <a:t>two</a:t>
            </a:r>
            <a:r>
              <a:rPr lang="pl-PL" sz="2500" dirty="0"/>
              <a:t> Badminton </a:t>
            </a:r>
            <a:r>
              <a:rPr lang="pl-PL" sz="2500" dirty="0" err="1"/>
              <a:t>players</a:t>
            </a:r>
            <a:r>
              <a:rPr lang="pl-PL" sz="2500" dirty="0"/>
              <a:t> </a:t>
            </a:r>
            <a:r>
              <a:rPr lang="pl-PL" sz="2500" dirty="0" err="1"/>
              <a:t>at</a:t>
            </a:r>
            <a:r>
              <a:rPr lang="pl-PL" sz="2500" dirty="0"/>
              <a:t> the London Olympic Games, </a:t>
            </a:r>
            <a:endParaRPr lang="pl-PL" sz="2500" dirty="0" smtClean="0"/>
          </a:p>
          <a:p>
            <a:r>
              <a:rPr lang="pl-PL" sz="2500" dirty="0" smtClean="0"/>
              <a:t>“</a:t>
            </a:r>
            <a:r>
              <a:rPr lang="pl-PL" sz="2500" dirty="0"/>
              <a:t>not </a:t>
            </a:r>
            <a:r>
              <a:rPr lang="pl-PL" sz="2500" dirty="0" err="1"/>
              <a:t>using</a:t>
            </a:r>
            <a:r>
              <a:rPr lang="pl-PL" sz="2500" dirty="0"/>
              <a:t> </a:t>
            </a:r>
            <a:r>
              <a:rPr lang="pl-PL" sz="2500" dirty="0" err="1"/>
              <a:t>one's</a:t>
            </a:r>
            <a:r>
              <a:rPr lang="pl-PL" sz="2500" dirty="0"/>
              <a:t> </a:t>
            </a:r>
            <a:r>
              <a:rPr lang="pl-PL" sz="2500" dirty="0" err="1"/>
              <a:t>best</a:t>
            </a:r>
            <a:r>
              <a:rPr lang="pl-PL" sz="2500" dirty="0"/>
              <a:t> </a:t>
            </a:r>
            <a:r>
              <a:rPr lang="pl-PL" sz="2500" dirty="0" err="1"/>
              <a:t>efforts</a:t>
            </a:r>
            <a:r>
              <a:rPr lang="pl-PL" sz="2500" dirty="0"/>
              <a:t> to win a </a:t>
            </a:r>
            <a:r>
              <a:rPr lang="pl-PL" sz="2500" dirty="0" err="1"/>
              <a:t>match</a:t>
            </a:r>
            <a:r>
              <a:rPr lang="pl-PL" sz="2500" dirty="0"/>
              <a:t>” </a:t>
            </a:r>
            <a:endParaRPr lang="pl-PL" sz="2500" dirty="0" smtClean="0"/>
          </a:p>
          <a:p>
            <a:r>
              <a:rPr lang="pl-PL" sz="2500" dirty="0" err="1" smtClean="0"/>
              <a:t>can</a:t>
            </a:r>
            <a:r>
              <a:rPr lang="pl-PL" sz="2500" dirty="0" smtClean="0"/>
              <a:t> </a:t>
            </a:r>
            <a:r>
              <a:rPr lang="pl-PL" sz="2500" dirty="0"/>
              <a:t>be </a:t>
            </a:r>
            <a:r>
              <a:rPr lang="pl-PL" sz="2500" dirty="0" err="1"/>
              <a:t>interpreted</a:t>
            </a:r>
            <a:r>
              <a:rPr lang="pl-PL" sz="2500" dirty="0"/>
              <a:t> as a </a:t>
            </a:r>
            <a:r>
              <a:rPr lang="pl-PL" sz="2500" dirty="0" err="1"/>
              <a:t>lack</a:t>
            </a:r>
            <a:r>
              <a:rPr lang="pl-PL" sz="2500" dirty="0"/>
              <a:t> of fair-</a:t>
            </a:r>
            <a:r>
              <a:rPr lang="pl-PL" sz="2500" dirty="0" err="1"/>
              <a:t>play</a:t>
            </a:r>
            <a:r>
              <a:rPr lang="pl-PL" sz="2500" dirty="0"/>
              <a:t>, </a:t>
            </a:r>
            <a:endParaRPr lang="pl-PL" sz="2500" dirty="0" smtClean="0"/>
          </a:p>
          <a:p>
            <a:r>
              <a:rPr lang="pl-PL" sz="2500" u="sng" dirty="0" smtClean="0"/>
              <a:t>but </a:t>
            </a:r>
            <a:r>
              <a:rPr lang="pl-PL" sz="2500" u="sng" dirty="0" err="1"/>
              <a:t>it</a:t>
            </a:r>
            <a:r>
              <a:rPr lang="pl-PL" sz="2500" u="sng" dirty="0"/>
              <a:t> </a:t>
            </a:r>
            <a:r>
              <a:rPr lang="pl-PL" sz="2500" u="sng" dirty="0" err="1"/>
              <a:t>can</a:t>
            </a:r>
            <a:r>
              <a:rPr lang="pl-PL" sz="2500" u="sng" dirty="0"/>
              <a:t> </a:t>
            </a:r>
            <a:r>
              <a:rPr lang="pl-PL" sz="2500" u="sng" dirty="0" err="1"/>
              <a:t>also</a:t>
            </a:r>
            <a:r>
              <a:rPr lang="pl-PL" sz="2500" u="sng" dirty="0"/>
              <a:t> </a:t>
            </a:r>
            <a:r>
              <a:rPr lang="pl-PL" sz="2500" u="sng" dirty="0" err="1"/>
              <a:t>potentially</a:t>
            </a:r>
            <a:r>
              <a:rPr lang="pl-PL" sz="2500" u="sng" dirty="0"/>
              <a:t> be </a:t>
            </a:r>
            <a:r>
              <a:rPr lang="pl-PL" sz="2500" u="sng" dirty="0" err="1"/>
              <a:t>sanctioned</a:t>
            </a:r>
            <a:r>
              <a:rPr lang="pl-PL" sz="2500" u="sng" dirty="0"/>
              <a:t> by a </a:t>
            </a:r>
            <a:r>
              <a:rPr lang="pl-PL" sz="2500" u="sng" dirty="0" err="1"/>
              <a:t>breach</a:t>
            </a:r>
            <a:r>
              <a:rPr lang="pl-PL" sz="2500" u="sng" dirty="0"/>
              <a:t> of </a:t>
            </a:r>
            <a:r>
              <a:rPr lang="pl-PL" sz="2500" u="sng" dirty="0" err="1"/>
              <a:t>sports</a:t>
            </a:r>
            <a:r>
              <a:rPr lang="pl-PL" sz="2500" u="sng" dirty="0"/>
              <a:t> </a:t>
            </a:r>
            <a:r>
              <a:rPr lang="pl-PL" sz="2500" u="sng" dirty="0" err="1"/>
              <a:t>rules</a:t>
            </a:r>
            <a:r>
              <a:rPr lang="pl-PL" sz="2500" u="sng" dirty="0"/>
              <a:t> (</a:t>
            </a:r>
            <a:r>
              <a:rPr lang="pl-PL" sz="2500" u="sng" dirty="0" err="1"/>
              <a:t>i.e</a:t>
            </a:r>
            <a:r>
              <a:rPr lang="pl-PL" sz="2500" u="sng" dirty="0"/>
              <a:t>, the </a:t>
            </a:r>
            <a:r>
              <a:rPr lang="pl-PL" sz="2500" u="sng" dirty="0" err="1"/>
              <a:t>disqualification</a:t>
            </a:r>
            <a:r>
              <a:rPr lang="pl-PL" sz="2500" u="sng" dirty="0"/>
              <a:t> of </a:t>
            </a:r>
            <a:r>
              <a:rPr lang="pl-PL" sz="2500" u="sng" dirty="0" err="1"/>
              <a:t>two</a:t>
            </a:r>
            <a:r>
              <a:rPr lang="pl-PL" sz="2500" u="sng" dirty="0"/>
              <a:t> </a:t>
            </a:r>
            <a:r>
              <a:rPr lang="pl-PL" sz="2500" u="sng" dirty="0" err="1"/>
              <a:t>players</a:t>
            </a:r>
            <a:r>
              <a:rPr lang="pl-PL" sz="2500" u="sng" dirty="0"/>
              <a:t> for “</a:t>
            </a:r>
            <a:r>
              <a:rPr lang="pl-PL" sz="2500" u="sng" dirty="0" err="1"/>
              <a:t>throwing</a:t>
            </a:r>
            <a:r>
              <a:rPr lang="pl-PL" sz="2500" u="sng" dirty="0"/>
              <a:t> </a:t>
            </a:r>
            <a:r>
              <a:rPr lang="pl-PL" sz="2500" u="sng" dirty="0" err="1"/>
              <a:t>matches</a:t>
            </a:r>
            <a:r>
              <a:rPr lang="pl-PL" sz="2500" u="sng" dirty="0"/>
              <a:t>”). </a:t>
            </a:r>
          </a:p>
          <a:p>
            <a:r>
              <a:rPr lang="pl-PL" sz="2500" dirty="0" err="1"/>
              <a:t>Accordingly</a:t>
            </a:r>
            <a:r>
              <a:rPr lang="pl-PL" sz="2500" dirty="0"/>
              <a:t>, </a:t>
            </a:r>
            <a:r>
              <a:rPr lang="pl-PL" sz="2500" dirty="0" err="1"/>
              <a:t>manipulation</a:t>
            </a:r>
            <a:r>
              <a:rPr lang="pl-PL" sz="2500" dirty="0"/>
              <a:t> of the </a:t>
            </a:r>
            <a:r>
              <a:rPr lang="pl-PL" sz="2500" dirty="0" err="1"/>
              <a:t>outcome</a:t>
            </a:r>
            <a:r>
              <a:rPr lang="pl-PL" sz="2500" dirty="0"/>
              <a:t> of a </a:t>
            </a:r>
            <a:r>
              <a:rPr lang="pl-PL" sz="2500" dirty="0" err="1"/>
              <a:t>game</a:t>
            </a:r>
            <a:r>
              <a:rPr lang="pl-PL" sz="2500" dirty="0"/>
              <a:t> </a:t>
            </a:r>
            <a:r>
              <a:rPr lang="pl-PL" sz="2500" dirty="0" err="1"/>
              <a:t>may</a:t>
            </a:r>
            <a:r>
              <a:rPr lang="pl-PL" sz="2500" dirty="0"/>
              <a:t> </a:t>
            </a:r>
            <a:r>
              <a:rPr lang="pl-PL" sz="2500" dirty="0" err="1"/>
              <a:t>also</a:t>
            </a:r>
            <a:r>
              <a:rPr lang="pl-PL" sz="2500" dirty="0"/>
              <a:t> be </a:t>
            </a:r>
            <a:r>
              <a:rPr lang="pl-PL" sz="2500" dirty="0" err="1"/>
              <a:t>brought</a:t>
            </a:r>
            <a:r>
              <a:rPr lang="pl-PL" sz="2500" dirty="0"/>
              <a:t> </a:t>
            </a:r>
            <a:r>
              <a:rPr lang="pl-PL" sz="2500" dirty="0" err="1"/>
              <a:t>before</a:t>
            </a:r>
            <a:r>
              <a:rPr lang="pl-PL" sz="2500" dirty="0"/>
              <a:t> </a:t>
            </a:r>
            <a:r>
              <a:rPr lang="pl-PL" sz="2500" dirty="0" err="1"/>
              <a:t>ordinary</a:t>
            </a:r>
            <a:r>
              <a:rPr lang="pl-PL" sz="2500" dirty="0"/>
              <a:t> </a:t>
            </a:r>
            <a:r>
              <a:rPr lang="pl-PL" sz="2500" dirty="0" err="1"/>
              <a:t>courts</a:t>
            </a:r>
            <a:r>
              <a:rPr lang="pl-PL" sz="2500" dirty="0"/>
              <a:t> </a:t>
            </a:r>
            <a:endParaRPr lang="pl-PL" sz="2500" dirty="0" smtClean="0"/>
          </a:p>
        </p:txBody>
      </p:sp>
    </p:spTree>
    <p:extLst>
      <p:ext uri="{BB962C8B-B14F-4D97-AF65-F5344CB8AC3E}">
        <p14:creationId xmlns:p14="http://schemas.microsoft.com/office/powerpoint/2010/main" val="32249205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37</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Autofit/>
          </a:bodyPr>
          <a:lstStyle/>
          <a:p>
            <a:r>
              <a:rPr lang="pl-PL" sz="2800" dirty="0" err="1" smtClean="0"/>
              <a:t>Supervised</a:t>
            </a:r>
            <a:r>
              <a:rPr lang="pl-PL" sz="2800" dirty="0" smtClean="0"/>
              <a:t> </a:t>
            </a:r>
            <a:r>
              <a:rPr lang="pl-PL" sz="2800" dirty="0" err="1"/>
              <a:t>autonomy</a:t>
            </a:r>
            <a:r>
              <a:rPr lang="pl-PL" sz="2800" dirty="0"/>
              <a:t> </a:t>
            </a:r>
          </a:p>
          <a:p>
            <a:r>
              <a:rPr lang="pl-PL" sz="2800" dirty="0"/>
              <a:t>Limited </a:t>
            </a:r>
            <a:r>
              <a:rPr lang="pl-PL" sz="2800" dirty="0" err="1"/>
              <a:t>legal</a:t>
            </a:r>
            <a:r>
              <a:rPr lang="pl-PL" sz="2800" dirty="0"/>
              <a:t> </a:t>
            </a:r>
            <a:r>
              <a:rPr lang="pl-PL" sz="2800" dirty="0" err="1"/>
              <a:t>competences</a:t>
            </a:r>
            <a:r>
              <a:rPr lang="pl-PL" sz="2800" dirty="0"/>
              <a:t> </a:t>
            </a:r>
            <a:r>
              <a:rPr lang="pl-PL" sz="2800" dirty="0" err="1"/>
              <a:t>regarding</a:t>
            </a:r>
            <a:r>
              <a:rPr lang="pl-PL" sz="2800" dirty="0"/>
              <a:t> </a:t>
            </a:r>
            <a:r>
              <a:rPr lang="pl-PL" sz="2800" dirty="0" err="1"/>
              <a:t>sports</a:t>
            </a:r>
            <a:r>
              <a:rPr lang="pl-PL" sz="2800" dirty="0"/>
              <a:t> and </a:t>
            </a:r>
            <a:endParaRPr lang="pl-PL" sz="2800" dirty="0" smtClean="0"/>
          </a:p>
          <a:p>
            <a:r>
              <a:rPr lang="pl-PL" sz="2800" dirty="0" err="1" smtClean="0"/>
              <a:t>because</a:t>
            </a:r>
            <a:r>
              <a:rPr lang="pl-PL" sz="2800" dirty="0" smtClean="0"/>
              <a:t> </a:t>
            </a:r>
            <a:r>
              <a:rPr lang="pl-PL" sz="2800" dirty="0"/>
              <a:t>of the </a:t>
            </a:r>
            <a:r>
              <a:rPr lang="pl-PL" sz="2800" dirty="0" err="1"/>
              <a:t>recognised</a:t>
            </a:r>
            <a:r>
              <a:rPr lang="pl-PL" sz="2800" dirty="0"/>
              <a:t> </a:t>
            </a:r>
            <a:r>
              <a:rPr lang="pl-PL" sz="2800" dirty="0" err="1"/>
              <a:t>autonomous</a:t>
            </a:r>
            <a:r>
              <a:rPr lang="pl-PL" sz="2800" dirty="0"/>
              <a:t> status of </a:t>
            </a:r>
            <a:r>
              <a:rPr lang="pl-PL" sz="2800" dirty="0" err="1"/>
              <a:t>sports</a:t>
            </a:r>
            <a:r>
              <a:rPr lang="pl-PL" sz="2800" dirty="0"/>
              <a:t> </a:t>
            </a:r>
            <a:r>
              <a:rPr lang="pl-PL" sz="2800" dirty="0" err="1"/>
              <a:t>governing</a:t>
            </a:r>
            <a:r>
              <a:rPr lang="pl-PL" sz="2800" dirty="0"/>
              <a:t> </a:t>
            </a:r>
            <a:r>
              <a:rPr lang="pl-PL" sz="2800" dirty="0" err="1"/>
              <a:t>bodies</a:t>
            </a:r>
            <a:r>
              <a:rPr lang="pl-PL" sz="2800" dirty="0"/>
              <a:t> </a:t>
            </a:r>
            <a:r>
              <a:rPr lang="pl-PL" sz="2800" dirty="0" err="1"/>
              <a:t>at</a:t>
            </a:r>
            <a:r>
              <a:rPr lang="pl-PL" sz="2800" dirty="0"/>
              <a:t> the </a:t>
            </a:r>
            <a:r>
              <a:rPr lang="pl-PL" sz="2800" dirty="0" err="1"/>
              <a:t>European</a:t>
            </a:r>
            <a:r>
              <a:rPr lang="pl-PL" sz="2800" dirty="0"/>
              <a:t> </a:t>
            </a:r>
            <a:r>
              <a:rPr lang="pl-PL" sz="2800" dirty="0" err="1"/>
              <a:t>level</a:t>
            </a:r>
            <a:r>
              <a:rPr lang="pl-PL" sz="2800" dirty="0"/>
              <a:t> , </a:t>
            </a:r>
            <a:endParaRPr lang="pl-PL" sz="2800" dirty="0" smtClean="0"/>
          </a:p>
          <a:p>
            <a:r>
              <a:rPr lang="pl-PL" sz="2800" dirty="0" smtClean="0"/>
              <a:t>the </a:t>
            </a:r>
            <a:r>
              <a:rPr lang="pl-PL" sz="2800" dirty="0"/>
              <a:t>EU </a:t>
            </a:r>
            <a:r>
              <a:rPr lang="pl-PL" sz="2800" dirty="0" err="1"/>
              <a:t>does</a:t>
            </a:r>
            <a:r>
              <a:rPr lang="pl-PL" sz="2800" dirty="0"/>
              <a:t> not </a:t>
            </a:r>
            <a:r>
              <a:rPr lang="pl-PL" sz="2800" dirty="0" err="1"/>
              <a:t>have</a:t>
            </a:r>
            <a:r>
              <a:rPr lang="pl-PL" sz="2800" dirty="0"/>
              <a:t> the </a:t>
            </a:r>
            <a:r>
              <a:rPr lang="pl-PL" sz="2800" dirty="0" err="1"/>
              <a:t>power</a:t>
            </a:r>
            <a:r>
              <a:rPr lang="pl-PL" sz="2800" dirty="0"/>
              <a:t> to </a:t>
            </a:r>
            <a:r>
              <a:rPr lang="pl-PL" sz="2800" dirty="0" err="1"/>
              <a:t>intervene</a:t>
            </a:r>
            <a:r>
              <a:rPr lang="pl-PL" sz="2800" dirty="0"/>
              <a:t> </a:t>
            </a:r>
            <a:r>
              <a:rPr lang="pl-PL" sz="2800" dirty="0" err="1"/>
              <a:t>strongly</a:t>
            </a:r>
            <a:r>
              <a:rPr lang="pl-PL" sz="2800" dirty="0"/>
              <a:t> in the </a:t>
            </a:r>
            <a:r>
              <a:rPr lang="pl-PL" sz="2800" dirty="0" err="1"/>
              <a:t>sector</a:t>
            </a:r>
            <a:r>
              <a:rPr lang="pl-PL" sz="2800" dirty="0"/>
              <a:t>.</a:t>
            </a:r>
          </a:p>
          <a:p>
            <a:endParaRPr lang="pl-PL" sz="2500" dirty="0" smtClean="0"/>
          </a:p>
        </p:txBody>
      </p:sp>
    </p:spTree>
    <p:extLst>
      <p:ext uri="{BB962C8B-B14F-4D97-AF65-F5344CB8AC3E}">
        <p14:creationId xmlns:p14="http://schemas.microsoft.com/office/powerpoint/2010/main" val="14908770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38</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Autofit/>
          </a:bodyPr>
          <a:lstStyle/>
          <a:p>
            <a:r>
              <a:rPr lang="pl-PL" sz="2800" dirty="0" err="1"/>
              <a:t>However</a:t>
            </a:r>
            <a:r>
              <a:rPr lang="pl-PL" sz="2800" dirty="0"/>
              <a:t> </a:t>
            </a:r>
            <a:r>
              <a:rPr lang="pl-PL" sz="2800" dirty="0" err="1"/>
              <a:t>after</a:t>
            </a:r>
            <a:r>
              <a:rPr lang="pl-PL" sz="2800" dirty="0"/>
              <a:t> the ‘Bosman </a:t>
            </a:r>
            <a:r>
              <a:rPr lang="pl-PL" sz="2800" dirty="0" err="1"/>
              <a:t>ruling</a:t>
            </a:r>
            <a:r>
              <a:rPr lang="pl-PL" sz="2800" dirty="0"/>
              <a:t>’, the </a:t>
            </a:r>
            <a:r>
              <a:rPr lang="pl-PL" sz="2800" dirty="0" err="1"/>
              <a:t>sports</a:t>
            </a:r>
            <a:r>
              <a:rPr lang="pl-PL" sz="2800" dirty="0"/>
              <a:t> </a:t>
            </a:r>
            <a:r>
              <a:rPr lang="pl-PL" sz="2800" dirty="0" err="1"/>
              <a:t>world</a:t>
            </a:r>
            <a:r>
              <a:rPr lang="pl-PL" sz="2800" dirty="0"/>
              <a:t> </a:t>
            </a:r>
            <a:r>
              <a:rPr lang="pl-PL" sz="2800" dirty="0" err="1"/>
              <a:t>realised</a:t>
            </a:r>
            <a:r>
              <a:rPr lang="pl-PL" sz="2800" dirty="0"/>
              <a:t> </a:t>
            </a:r>
            <a:r>
              <a:rPr lang="pl-PL" sz="2800" dirty="0" err="1"/>
              <a:t>that</a:t>
            </a:r>
            <a:r>
              <a:rPr lang="pl-PL" sz="2800" dirty="0"/>
              <a:t> EU law </a:t>
            </a:r>
            <a:r>
              <a:rPr lang="pl-PL" sz="2800" dirty="0" err="1"/>
              <a:t>could</a:t>
            </a:r>
            <a:r>
              <a:rPr lang="pl-PL" sz="2800" dirty="0"/>
              <a:t> </a:t>
            </a:r>
            <a:r>
              <a:rPr lang="pl-PL" sz="2800" dirty="0" err="1"/>
              <a:t>have</a:t>
            </a:r>
            <a:r>
              <a:rPr lang="pl-PL" sz="2800" dirty="0"/>
              <a:t> far</a:t>
            </a:r>
            <a:r>
              <a:rPr lang="pl-PL" sz="2800" dirty="0" smtClean="0"/>
              <a:t>-</a:t>
            </a:r>
          </a:p>
          <a:p>
            <a:r>
              <a:rPr lang="pl-PL" sz="2800" dirty="0"/>
              <a:t>-</a:t>
            </a:r>
            <a:r>
              <a:rPr lang="pl-PL" sz="2800" dirty="0" err="1" smtClean="0"/>
              <a:t>reaching</a:t>
            </a:r>
            <a:r>
              <a:rPr lang="pl-PL" sz="2800" dirty="0" smtClean="0"/>
              <a:t> </a:t>
            </a:r>
            <a:r>
              <a:rPr lang="pl-PL" sz="2800" dirty="0" err="1"/>
              <a:t>consequences</a:t>
            </a:r>
            <a:r>
              <a:rPr lang="pl-PL" sz="2800" dirty="0"/>
              <a:t> for </a:t>
            </a:r>
            <a:r>
              <a:rPr lang="pl-PL" sz="2800" dirty="0" err="1"/>
              <a:t>their</a:t>
            </a:r>
            <a:r>
              <a:rPr lang="pl-PL" sz="2800" dirty="0"/>
              <a:t> </a:t>
            </a:r>
            <a:r>
              <a:rPr lang="pl-PL" sz="2800" dirty="0" err="1"/>
              <a:t>activities</a:t>
            </a:r>
            <a:r>
              <a:rPr lang="pl-PL" sz="2800" dirty="0"/>
              <a:t> and </a:t>
            </a:r>
            <a:r>
              <a:rPr lang="pl-PL" sz="2800" dirty="0" err="1"/>
              <a:t>embarked</a:t>
            </a:r>
            <a:r>
              <a:rPr lang="pl-PL" sz="2800" dirty="0"/>
              <a:t> on a </a:t>
            </a:r>
            <a:r>
              <a:rPr lang="pl-PL" sz="2800" dirty="0" err="1"/>
              <a:t>campaign</a:t>
            </a:r>
            <a:r>
              <a:rPr lang="pl-PL" sz="2800" dirty="0"/>
              <a:t> </a:t>
            </a:r>
            <a:r>
              <a:rPr lang="pl-PL" sz="2800" dirty="0" err="1"/>
              <a:t>directed</a:t>
            </a:r>
            <a:r>
              <a:rPr lang="pl-PL" sz="2800" dirty="0"/>
              <a:t> </a:t>
            </a:r>
            <a:r>
              <a:rPr lang="pl-PL" sz="2800" dirty="0" err="1"/>
              <a:t>towards</a:t>
            </a:r>
            <a:r>
              <a:rPr lang="pl-PL" sz="2800" dirty="0"/>
              <a:t> the EU.</a:t>
            </a:r>
          </a:p>
          <a:p>
            <a:endParaRPr lang="pl-PL" sz="2500" dirty="0" smtClean="0"/>
          </a:p>
        </p:txBody>
      </p:sp>
    </p:spTree>
    <p:extLst>
      <p:ext uri="{BB962C8B-B14F-4D97-AF65-F5344CB8AC3E}">
        <p14:creationId xmlns:p14="http://schemas.microsoft.com/office/powerpoint/2010/main" val="2813140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39</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Autofit/>
          </a:bodyPr>
          <a:lstStyle/>
          <a:p>
            <a:r>
              <a:rPr lang="pl-PL" sz="3600" dirty="0"/>
              <a:t>Networks </a:t>
            </a:r>
          </a:p>
          <a:p>
            <a:r>
              <a:rPr lang="pl-PL" sz="3600" dirty="0"/>
              <a:t>Administration (management) </a:t>
            </a:r>
            <a:r>
              <a:rPr lang="pl-PL" sz="3600" dirty="0" err="1"/>
              <a:t>takes</a:t>
            </a:r>
            <a:r>
              <a:rPr lang="pl-PL" sz="3600" dirty="0"/>
              <a:t> place in a network run </a:t>
            </a:r>
            <a:r>
              <a:rPr lang="pl-PL" sz="3600" dirty="0" smtClean="0"/>
              <a:t>by</a:t>
            </a:r>
          </a:p>
          <a:p>
            <a:r>
              <a:rPr lang="pl-PL" sz="3600" dirty="0" smtClean="0"/>
              <a:t> </a:t>
            </a:r>
            <a:r>
              <a:rPr lang="pl-PL" sz="3600" dirty="0" err="1"/>
              <a:t>regional</a:t>
            </a:r>
            <a:r>
              <a:rPr lang="pl-PL" sz="3600" dirty="0"/>
              <a:t> </a:t>
            </a:r>
            <a:r>
              <a:rPr lang="pl-PL" sz="3600" dirty="0" err="1"/>
              <a:t>or</a:t>
            </a:r>
            <a:r>
              <a:rPr lang="pl-PL" sz="3600" dirty="0"/>
              <a:t> </a:t>
            </a:r>
            <a:r>
              <a:rPr lang="pl-PL" sz="3600" dirty="0" err="1"/>
              <a:t>global</a:t>
            </a:r>
            <a:r>
              <a:rPr lang="pl-PL" sz="3600" dirty="0"/>
              <a:t> </a:t>
            </a:r>
            <a:r>
              <a:rPr lang="pl-PL" sz="3600" dirty="0" err="1"/>
              <a:t>organizations</a:t>
            </a:r>
            <a:r>
              <a:rPr lang="pl-PL" sz="3600" dirty="0" smtClean="0"/>
              <a:t>,</a:t>
            </a:r>
          </a:p>
          <a:p>
            <a:r>
              <a:rPr lang="pl-PL" sz="3600" dirty="0" smtClean="0"/>
              <a:t> </a:t>
            </a:r>
            <a:r>
              <a:rPr lang="pl-PL" sz="3600" dirty="0" err="1"/>
              <a:t>which</a:t>
            </a:r>
            <a:r>
              <a:rPr lang="pl-PL" sz="3600" dirty="0"/>
              <a:t> </a:t>
            </a:r>
            <a:r>
              <a:rPr lang="pl-PL" sz="3600" dirty="0" err="1"/>
              <a:t>are</a:t>
            </a:r>
            <a:r>
              <a:rPr lang="pl-PL" sz="3600" dirty="0"/>
              <a:t> </a:t>
            </a:r>
            <a:r>
              <a:rPr lang="pl-PL" sz="3600" dirty="0" err="1"/>
              <a:t>an</a:t>
            </a:r>
            <a:r>
              <a:rPr lang="pl-PL" sz="3600" dirty="0"/>
              <a:t> </a:t>
            </a:r>
            <a:r>
              <a:rPr lang="pl-PL" sz="3600" u="sng" dirty="0" err="1"/>
              <a:t>umbrella</a:t>
            </a:r>
            <a:r>
              <a:rPr lang="pl-PL" sz="3600" dirty="0"/>
              <a:t> for </a:t>
            </a:r>
            <a:r>
              <a:rPr lang="pl-PL" sz="3600" dirty="0" err="1"/>
              <a:t>national</a:t>
            </a:r>
            <a:r>
              <a:rPr lang="pl-PL" sz="3600" dirty="0"/>
              <a:t> </a:t>
            </a:r>
            <a:r>
              <a:rPr lang="pl-PL" sz="3600" dirty="0" err="1"/>
              <a:t>federations</a:t>
            </a:r>
            <a:r>
              <a:rPr lang="pl-PL" sz="3600" dirty="0"/>
              <a:t>.</a:t>
            </a:r>
          </a:p>
          <a:p>
            <a:endParaRPr lang="pl-PL" sz="2500" dirty="0" smtClean="0"/>
          </a:p>
        </p:txBody>
      </p:sp>
    </p:spTree>
    <p:extLst>
      <p:ext uri="{BB962C8B-B14F-4D97-AF65-F5344CB8AC3E}">
        <p14:creationId xmlns:p14="http://schemas.microsoft.com/office/powerpoint/2010/main" val="19036917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4</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a:bodyPr>
          <a:lstStyle/>
          <a:p>
            <a:r>
              <a:rPr lang="en-US" sz="3100" dirty="0"/>
              <a:t>GSO are INGOs that govern sport and sport events.</a:t>
            </a:r>
            <a:endParaRPr lang="pl-PL" sz="3100" dirty="0"/>
          </a:p>
          <a:p>
            <a:r>
              <a:rPr lang="pl-PL" sz="3100" dirty="0" err="1"/>
              <a:t>INGSOs</a:t>
            </a:r>
            <a:r>
              <a:rPr lang="pl-PL" sz="3100" dirty="0"/>
              <a:t> </a:t>
            </a:r>
            <a:r>
              <a:rPr lang="pl-PL" sz="3100" dirty="0" err="1"/>
              <a:t>are</a:t>
            </a:r>
            <a:r>
              <a:rPr lang="pl-PL" sz="3100" dirty="0"/>
              <a:t> the </a:t>
            </a:r>
            <a:r>
              <a:rPr lang="pl-PL" sz="3100" dirty="0" err="1"/>
              <a:t>legitimate</a:t>
            </a:r>
            <a:r>
              <a:rPr lang="pl-PL" sz="3100" dirty="0"/>
              <a:t> </a:t>
            </a:r>
            <a:r>
              <a:rPr lang="pl-PL" sz="3100" dirty="0" err="1"/>
              <a:t>bodies</a:t>
            </a:r>
            <a:r>
              <a:rPr lang="pl-PL" sz="3100" dirty="0"/>
              <a:t> to </a:t>
            </a:r>
            <a:r>
              <a:rPr lang="pl-PL" sz="3100" dirty="0" err="1"/>
              <a:t>promote</a:t>
            </a:r>
            <a:r>
              <a:rPr lang="pl-PL" sz="3100" dirty="0"/>
              <a:t> and </a:t>
            </a:r>
            <a:r>
              <a:rPr lang="pl-PL" sz="3100" dirty="0" err="1"/>
              <a:t>develop</a:t>
            </a:r>
            <a:r>
              <a:rPr lang="pl-PL" sz="3100" dirty="0"/>
              <a:t> </a:t>
            </a:r>
            <a:r>
              <a:rPr lang="pl-PL" sz="3100" dirty="0" err="1"/>
              <a:t>their</a:t>
            </a:r>
            <a:r>
              <a:rPr lang="pl-PL" sz="3100" dirty="0"/>
              <a:t> sport.</a:t>
            </a:r>
          </a:p>
          <a:p>
            <a:r>
              <a:rPr lang="pl-PL" sz="3100" dirty="0" err="1"/>
              <a:t>INGSOs</a:t>
            </a:r>
            <a:r>
              <a:rPr lang="pl-PL" sz="3100" dirty="0"/>
              <a:t> </a:t>
            </a:r>
            <a:r>
              <a:rPr lang="pl-PL" sz="3100" dirty="0" err="1"/>
              <a:t>can</a:t>
            </a:r>
            <a:r>
              <a:rPr lang="pl-PL" sz="3100" dirty="0"/>
              <a:t> be </a:t>
            </a:r>
            <a:r>
              <a:rPr lang="pl-PL" sz="3100" dirty="0" err="1"/>
              <a:t>defined</a:t>
            </a:r>
            <a:r>
              <a:rPr lang="pl-PL" sz="3100" dirty="0"/>
              <a:t> as “</a:t>
            </a:r>
            <a:r>
              <a:rPr lang="pl-PL" sz="3100" dirty="0" err="1"/>
              <a:t>private</a:t>
            </a:r>
            <a:r>
              <a:rPr lang="pl-PL" sz="3100" dirty="0"/>
              <a:t> </a:t>
            </a:r>
            <a:r>
              <a:rPr lang="pl-PL" sz="3100" dirty="0" err="1"/>
              <a:t>authorities</a:t>
            </a:r>
            <a:r>
              <a:rPr lang="pl-PL" sz="3100" dirty="0"/>
              <a:t>”, </a:t>
            </a:r>
          </a:p>
          <a:p>
            <a:r>
              <a:rPr lang="pl-PL" sz="3100" dirty="0"/>
              <a:t>in the </a:t>
            </a:r>
            <a:r>
              <a:rPr lang="pl-PL" sz="3100" dirty="0" err="1"/>
              <a:t>sense</a:t>
            </a:r>
            <a:r>
              <a:rPr lang="pl-PL" sz="3100" dirty="0"/>
              <a:t> </a:t>
            </a:r>
            <a:r>
              <a:rPr lang="pl-PL" sz="3100" dirty="0" err="1"/>
              <a:t>that</a:t>
            </a:r>
            <a:r>
              <a:rPr lang="pl-PL" sz="3100" dirty="0"/>
              <a:t> </a:t>
            </a:r>
            <a:r>
              <a:rPr lang="pl-PL" sz="3100" dirty="0" err="1"/>
              <a:t>they</a:t>
            </a:r>
            <a:r>
              <a:rPr lang="pl-PL" sz="3100" dirty="0"/>
              <a:t> </a:t>
            </a:r>
            <a:r>
              <a:rPr lang="pl-PL" sz="3100" dirty="0" err="1"/>
              <a:t>are</a:t>
            </a:r>
            <a:r>
              <a:rPr lang="pl-PL" sz="3100" dirty="0"/>
              <a:t> </a:t>
            </a:r>
            <a:r>
              <a:rPr lang="pl-PL" sz="3100" dirty="0" err="1"/>
              <a:t>private</a:t>
            </a:r>
            <a:r>
              <a:rPr lang="pl-PL" sz="3100" dirty="0"/>
              <a:t> </a:t>
            </a:r>
            <a:r>
              <a:rPr lang="pl-PL" sz="3100" dirty="0" err="1"/>
              <a:t>institutions</a:t>
            </a:r>
            <a:r>
              <a:rPr lang="pl-PL" sz="3100" dirty="0"/>
              <a:t> </a:t>
            </a:r>
          </a:p>
          <a:p>
            <a:r>
              <a:rPr lang="pl-PL" sz="3100" dirty="0" err="1"/>
              <a:t>that</a:t>
            </a:r>
            <a:r>
              <a:rPr lang="pl-PL" sz="3100" dirty="0"/>
              <a:t> </a:t>
            </a:r>
            <a:r>
              <a:rPr lang="pl-PL" sz="3100" dirty="0" err="1"/>
              <a:t>exercise</a:t>
            </a:r>
            <a:r>
              <a:rPr lang="pl-PL" sz="3100" dirty="0"/>
              <a:t> </a:t>
            </a:r>
            <a:r>
              <a:rPr lang="pl-PL" sz="3100" dirty="0" err="1"/>
              <a:t>what</a:t>
            </a:r>
            <a:r>
              <a:rPr lang="pl-PL" sz="3100" dirty="0"/>
              <a:t> </a:t>
            </a:r>
            <a:r>
              <a:rPr lang="pl-PL" sz="3100" dirty="0" err="1"/>
              <a:t>is</a:t>
            </a:r>
            <a:r>
              <a:rPr lang="pl-PL" sz="3100" dirty="0"/>
              <a:t> </a:t>
            </a:r>
            <a:r>
              <a:rPr lang="pl-PL" sz="3100" dirty="0" err="1"/>
              <a:t>perceived</a:t>
            </a:r>
            <a:r>
              <a:rPr lang="pl-PL" sz="3100" dirty="0"/>
              <a:t> as “</a:t>
            </a:r>
            <a:r>
              <a:rPr lang="pl-PL" sz="3100" dirty="0" err="1"/>
              <a:t>legitimate</a:t>
            </a:r>
            <a:r>
              <a:rPr lang="pl-PL" sz="3100" dirty="0"/>
              <a:t> authority” </a:t>
            </a:r>
            <a:r>
              <a:rPr lang="pl-PL" sz="3100" dirty="0" err="1"/>
              <a:t>at</a:t>
            </a:r>
            <a:r>
              <a:rPr lang="pl-PL" sz="3100" dirty="0"/>
              <a:t> a </a:t>
            </a:r>
            <a:r>
              <a:rPr lang="pl-PL" sz="3100" dirty="0" err="1"/>
              <a:t>global</a:t>
            </a:r>
            <a:r>
              <a:rPr lang="pl-PL" sz="3100" dirty="0"/>
              <a:t> </a:t>
            </a:r>
            <a:r>
              <a:rPr lang="pl-PL" sz="3100" dirty="0" err="1"/>
              <a:t>level</a:t>
            </a:r>
            <a:r>
              <a:rPr lang="pl-PL" sz="3100" dirty="0"/>
              <a:t> in sport </a:t>
            </a:r>
            <a:r>
              <a:rPr lang="pl-PL" sz="3100" dirty="0" err="1"/>
              <a:t>sector</a:t>
            </a:r>
            <a:r>
              <a:rPr lang="pl-PL" sz="3100" dirty="0"/>
              <a:t>.</a:t>
            </a:r>
          </a:p>
          <a:p>
            <a:pPr marL="45720" indent="0">
              <a:buNone/>
            </a:pPr>
            <a:endParaRPr lang="pl-PL" dirty="0"/>
          </a:p>
        </p:txBody>
      </p:sp>
    </p:spTree>
    <p:extLst>
      <p:ext uri="{BB962C8B-B14F-4D97-AF65-F5344CB8AC3E}">
        <p14:creationId xmlns:p14="http://schemas.microsoft.com/office/powerpoint/2010/main" val="756835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40</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Autofit/>
          </a:bodyPr>
          <a:lstStyle/>
          <a:p>
            <a:r>
              <a:rPr lang="pl-PL" sz="3200" dirty="0"/>
              <a:t>The </a:t>
            </a:r>
            <a:r>
              <a:rPr lang="pl-PL" sz="3200" dirty="0" err="1"/>
              <a:t>national</a:t>
            </a:r>
            <a:r>
              <a:rPr lang="pl-PL" sz="3200" dirty="0"/>
              <a:t> </a:t>
            </a:r>
            <a:r>
              <a:rPr lang="pl-PL" sz="3200" dirty="0" err="1"/>
              <a:t>associations</a:t>
            </a:r>
            <a:r>
              <a:rPr lang="pl-PL" sz="3200" dirty="0"/>
              <a:t> </a:t>
            </a:r>
            <a:r>
              <a:rPr lang="pl-PL" sz="3200" dirty="0" err="1"/>
              <a:t>are</a:t>
            </a:r>
            <a:r>
              <a:rPr lang="pl-PL" sz="3200" dirty="0"/>
              <a:t> </a:t>
            </a:r>
            <a:r>
              <a:rPr lang="pl-PL" sz="3200" dirty="0" err="1"/>
              <a:t>members</a:t>
            </a:r>
            <a:r>
              <a:rPr lang="pl-PL" sz="3200" dirty="0"/>
              <a:t> of the </a:t>
            </a:r>
            <a:r>
              <a:rPr lang="pl-PL" sz="3200" dirty="0" err="1"/>
              <a:t>Fédération</a:t>
            </a:r>
            <a:r>
              <a:rPr lang="pl-PL" sz="3200" dirty="0"/>
              <a:t> </a:t>
            </a:r>
            <a:r>
              <a:rPr lang="pl-PL" sz="3200" dirty="0" err="1"/>
              <a:t>Internationale</a:t>
            </a:r>
            <a:r>
              <a:rPr lang="pl-PL" sz="3200" dirty="0"/>
              <a:t> de Football </a:t>
            </a:r>
            <a:r>
              <a:rPr lang="pl-PL" sz="3200" dirty="0" err="1"/>
              <a:t>Association</a:t>
            </a:r>
            <a:r>
              <a:rPr lang="pl-PL" sz="3200" dirty="0"/>
              <a:t> ("FIFA"), </a:t>
            </a:r>
            <a:endParaRPr lang="pl-PL" sz="3200" dirty="0" smtClean="0"/>
          </a:p>
          <a:p>
            <a:r>
              <a:rPr lang="pl-PL" sz="3200" dirty="0" err="1" smtClean="0"/>
              <a:t>an</a:t>
            </a:r>
            <a:r>
              <a:rPr lang="pl-PL" sz="3200" dirty="0" smtClean="0"/>
              <a:t> </a:t>
            </a:r>
            <a:r>
              <a:rPr lang="pl-PL" sz="3200" dirty="0" err="1"/>
              <a:t>association</a:t>
            </a:r>
            <a:r>
              <a:rPr lang="pl-PL" sz="3200" dirty="0"/>
              <a:t> </a:t>
            </a:r>
            <a:r>
              <a:rPr lang="pl-PL" sz="3200" dirty="0" err="1"/>
              <a:t>governed</a:t>
            </a:r>
            <a:r>
              <a:rPr lang="pl-PL" sz="3200" dirty="0"/>
              <a:t> by Swiss law, </a:t>
            </a:r>
            <a:endParaRPr lang="pl-PL" sz="3200" dirty="0" smtClean="0"/>
          </a:p>
          <a:p>
            <a:r>
              <a:rPr lang="pl-PL" sz="3200" dirty="0" err="1" smtClean="0"/>
              <a:t>which</a:t>
            </a:r>
            <a:r>
              <a:rPr lang="pl-PL" sz="3200" dirty="0" smtClean="0"/>
              <a:t> </a:t>
            </a:r>
            <a:r>
              <a:rPr lang="pl-PL" sz="3200" dirty="0" err="1"/>
              <a:t>organizes</a:t>
            </a:r>
            <a:r>
              <a:rPr lang="pl-PL" sz="3200" dirty="0"/>
              <a:t> football </a:t>
            </a:r>
            <a:r>
              <a:rPr lang="pl-PL" sz="3200" dirty="0" err="1"/>
              <a:t>at</a:t>
            </a:r>
            <a:r>
              <a:rPr lang="pl-PL" sz="3200" dirty="0"/>
              <a:t> </a:t>
            </a:r>
            <a:r>
              <a:rPr lang="pl-PL" sz="3200" dirty="0" err="1"/>
              <a:t>world</a:t>
            </a:r>
            <a:r>
              <a:rPr lang="pl-PL" sz="3200" dirty="0"/>
              <a:t> </a:t>
            </a:r>
            <a:r>
              <a:rPr lang="pl-PL" sz="3200" dirty="0" err="1"/>
              <a:t>level</a:t>
            </a:r>
            <a:r>
              <a:rPr lang="pl-PL" sz="3200" dirty="0"/>
              <a:t>. </a:t>
            </a:r>
          </a:p>
          <a:p>
            <a:r>
              <a:rPr lang="pl-PL" sz="3200" dirty="0"/>
              <a:t>FIFA </a:t>
            </a:r>
            <a:r>
              <a:rPr lang="pl-PL" sz="3200" dirty="0" err="1"/>
              <a:t>is</a:t>
            </a:r>
            <a:r>
              <a:rPr lang="pl-PL" sz="3200" dirty="0"/>
              <a:t> </a:t>
            </a:r>
            <a:r>
              <a:rPr lang="pl-PL" sz="3200" dirty="0" err="1"/>
              <a:t>divided</a:t>
            </a:r>
            <a:r>
              <a:rPr lang="pl-PL" sz="3200" dirty="0"/>
              <a:t> </a:t>
            </a:r>
            <a:r>
              <a:rPr lang="pl-PL" sz="3200" dirty="0" err="1"/>
              <a:t>into</a:t>
            </a:r>
            <a:r>
              <a:rPr lang="pl-PL" sz="3200" dirty="0"/>
              <a:t> </a:t>
            </a:r>
            <a:r>
              <a:rPr lang="pl-PL" sz="3200" dirty="0" err="1"/>
              <a:t>confederations</a:t>
            </a:r>
            <a:r>
              <a:rPr lang="pl-PL" sz="3200" dirty="0"/>
              <a:t> for </a:t>
            </a:r>
            <a:r>
              <a:rPr lang="pl-PL" sz="3200" dirty="0" err="1"/>
              <a:t>each</a:t>
            </a:r>
            <a:r>
              <a:rPr lang="pl-PL" sz="3200" dirty="0"/>
              <a:t> </a:t>
            </a:r>
            <a:r>
              <a:rPr lang="pl-PL" sz="3200" dirty="0" err="1"/>
              <a:t>continent</a:t>
            </a:r>
            <a:r>
              <a:rPr lang="pl-PL" sz="3200" dirty="0"/>
              <a:t>, </a:t>
            </a:r>
            <a:r>
              <a:rPr lang="pl-PL" sz="3200" dirty="0" err="1"/>
              <a:t>whose</a:t>
            </a:r>
            <a:r>
              <a:rPr lang="pl-PL" sz="3200" dirty="0"/>
              <a:t> </a:t>
            </a:r>
            <a:r>
              <a:rPr lang="pl-PL" sz="3200" dirty="0" err="1"/>
              <a:t>regulations</a:t>
            </a:r>
            <a:r>
              <a:rPr lang="pl-PL" sz="3200" dirty="0"/>
              <a:t> </a:t>
            </a:r>
            <a:r>
              <a:rPr lang="pl-PL" sz="3200" dirty="0" err="1"/>
              <a:t>require</a:t>
            </a:r>
            <a:r>
              <a:rPr lang="pl-PL" sz="3200" dirty="0"/>
              <a:t> </a:t>
            </a:r>
            <a:r>
              <a:rPr lang="pl-PL" sz="3200" dirty="0" err="1"/>
              <a:t>its</a:t>
            </a:r>
            <a:r>
              <a:rPr lang="pl-PL" sz="3200" dirty="0"/>
              <a:t> </a:t>
            </a:r>
            <a:r>
              <a:rPr lang="pl-PL" sz="3200" dirty="0" err="1"/>
              <a:t>approval</a:t>
            </a:r>
            <a:r>
              <a:rPr lang="pl-PL" sz="3200" dirty="0"/>
              <a:t>. </a:t>
            </a:r>
          </a:p>
          <a:p>
            <a:endParaRPr lang="pl-PL" sz="2500" dirty="0" smtClean="0"/>
          </a:p>
        </p:txBody>
      </p:sp>
    </p:spTree>
    <p:extLst>
      <p:ext uri="{BB962C8B-B14F-4D97-AF65-F5344CB8AC3E}">
        <p14:creationId xmlns:p14="http://schemas.microsoft.com/office/powerpoint/2010/main" val="3827276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41</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Autofit/>
          </a:bodyPr>
          <a:lstStyle/>
          <a:p>
            <a:r>
              <a:rPr lang="pl-PL" sz="2800" dirty="0" smtClean="0"/>
              <a:t>Under </a:t>
            </a:r>
            <a:r>
              <a:rPr lang="pl-PL" sz="2800" dirty="0"/>
              <a:t>FIFA </a:t>
            </a:r>
            <a:r>
              <a:rPr lang="pl-PL" sz="2800" dirty="0" err="1"/>
              <a:t>are</a:t>
            </a:r>
            <a:r>
              <a:rPr lang="pl-PL" sz="2800" dirty="0"/>
              <a:t> five </a:t>
            </a:r>
            <a:r>
              <a:rPr lang="pl-PL" sz="2800" dirty="0" err="1"/>
              <a:t>continental</a:t>
            </a:r>
            <a:r>
              <a:rPr lang="pl-PL" sz="2800" dirty="0"/>
              <a:t> </a:t>
            </a:r>
            <a:r>
              <a:rPr lang="pl-PL" sz="2800" dirty="0" err="1"/>
              <a:t>organisations</a:t>
            </a:r>
            <a:r>
              <a:rPr lang="pl-PL" sz="2800" dirty="0"/>
              <a:t>:</a:t>
            </a:r>
          </a:p>
          <a:p>
            <a:r>
              <a:rPr lang="pl-PL" sz="2800" dirty="0"/>
              <a:t> AFC (</a:t>
            </a:r>
            <a:r>
              <a:rPr lang="pl-PL" sz="2800" dirty="0" err="1"/>
              <a:t>Asian</a:t>
            </a:r>
            <a:r>
              <a:rPr lang="pl-PL" sz="2800" dirty="0"/>
              <a:t> Football </a:t>
            </a:r>
            <a:r>
              <a:rPr lang="pl-PL" sz="2800" dirty="0" err="1"/>
              <a:t>Confederation</a:t>
            </a:r>
            <a:r>
              <a:rPr lang="pl-PL" sz="2800" dirty="0"/>
              <a:t>), CAF (</a:t>
            </a:r>
            <a:r>
              <a:rPr lang="pl-PL" sz="2800" dirty="0" err="1"/>
              <a:t>Confédération</a:t>
            </a:r>
            <a:r>
              <a:rPr lang="pl-PL" sz="2800" dirty="0"/>
              <a:t> </a:t>
            </a:r>
            <a:r>
              <a:rPr lang="pl-PL" sz="2800" dirty="0" err="1"/>
              <a:t>Africaine</a:t>
            </a:r>
            <a:r>
              <a:rPr lang="pl-PL" sz="2800" dirty="0"/>
              <a:t> de Football), CONCACAF (</a:t>
            </a:r>
            <a:r>
              <a:rPr lang="pl-PL" sz="2800" dirty="0" err="1"/>
              <a:t>Confederation</a:t>
            </a:r>
            <a:r>
              <a:rPr lang="pl-PL" sz="2800" dirty="0"/>
              <a:t> of </a:t>
            </a:r>
            <a:r>
              <a:rPr lang="pl-PL" sz="2800" dirty="0" err="1"/>
              <a:t>North</a:t>
            </a:r>
            <a:r>
              <a:rPr lang="pl-PL" sz="2800" dirty="0"/>
              <a:t>, Central American and Caribbean </a:t>
            </a:r>
            <a:r>
              <a:rPr lang="pl-PL" sz="2800" dirty="0" err="1"/>
              <a:t>Association</a:t>
            </a:r>
            <a:r>
              <a:rPr lang="pl-PL" sz="2800" dirty="0"/>
              <a:t> Football), CONMEBOL (</a:t>
            </a:r>
            <a:r>
              <a:rPr lang="pl-PL" sz="2800" dirty="0" err="1"/>
              <a:t>Confederación</a:t>
            </a:r>
            <a:r>
              <a:rPr lang="pl-PL" sz="2800" dirty="0"/>
              <a:t> </a:t>
            </a:r>
            <a:r>
              <a:rPr lang="pl-PL" sz="2800" dirty="0" err="1"/>
              <a:t>Sudamericana</a:t>
            </a:r>
            <a:r>
              <a:rPr lang="pl-PL" sz="2800" dirty="0"/>
              <a:t> de </a:t>
            </a:r>
            <a:r>
              <a:rPr lang="pl-PL" sz="2800" dirty="0" err="1"/>
              <a:t>Fútbol</a:t>
            </a:r>
            <a:r>
              <a:rPr lang="pl-PL" sz="2800" dirty="0"/>
              <a:t>), OFC (Oceania Football </a:t>
            </a:r>
            <a:r>
              <a:rPr lang="pl-PL" sz="2800" dirty="0" err="1"/>
              <a:t>Confederation</a:t>
            </a:r>
            <a:r>
              <a:rPr lang="pl-PL" sz="2800" dirty="0"/>
              <a:t>) and UEFA (Union of </a:t>
            </a:r>
            <a:r>
              <a:rPr lang="pl-PL" sz="2800" dirty="0" err="1"/>
              <a:t>European</a:t>
            </a:r>
            <a:r>
              <a:rPr lang="pl-PL" sz="2800" dirty="0"/>
              <a:t> Football </a:t>
            </a:r>
            <a:r>
              <a:rPr lang="pl-PL" sz="2800" dirty="0" err="1"/>
              <a:t>Associations</a:t>
            </a:r>
            <a:r>
              <a:rPr lang="pl-PL" sz="2800" dirty="0"/>
              <a:t> of Union </a:t>
            </a:r>
            <a:r>
              <a:rPr lang="pl-PL" sz="2800" dirty="0" err="1"/>
              <a:t>Européenne</a:t>
            </a:r>
            <a:r>
              <a:rPr lang="pl-PL" sz="2800" dirty="0"/>
              <a:t> de Football </a:t>
            </a:r>
            <a:r>
              <a:rPr lang="pl-PL" sz="2800" dirty="0" err="1"/>
              <a:t>Association</a:t>
            </a:r>
            <a:r>
              <a:rPr lang="pl-PL" sz="2800" dirty="0"/>
              <a:t> </a:t>
            </a:r>
          </a:p>
          <a:p>
            <a:endParaRPr lang="pl-PL" sz="2500" dirty="0" smtClean="0"/>
          </a:p>
        </p:txBody>
      </p:sp>
    </p:spTree>
    <p:extLst>
      <p:ext uri="{BB962C8B-B14F-4D97-AF65-F5344CB8AC3E}">
        <p14:creationId xmlns:p14="http://schemas.microsoft.com/office/powerpoint/2010/main" val="36097938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42</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Autofit/>
          </a:bodyPr>
          <a:lstStyle/>
          <a:p>
            <a:r>
              <a:rPr lang="pl-PL" sz="2800" dirty="0"/>
              <a:t>The </a:t>
            </a:r>
            <a:r>
              <a:rPr lang="pl-PL" sz="2800" dirty="0" err="1"/>
              <a:t>confederation</a:t>
            </a:r>
            <a:r>
              <a:rPr lang="pl-PL" sz="2800" dirty="0"/>
              <a:t> for Europe </a:t>
            </a:r>
            <a:r>
              <a:rPr lang="pl-PL" sz="2800" dirty="0" err="1"/>
              <a:t>is</a:t>
            </a:r>
            <a:r>
              <a:rPr lang="pl-PL" sz="2800" dirty="0"/>
              <a:t> UEFA, </a:t>
            </a:r>
            <a:r>
              <a:rPr lang="pl-PL" sz="2800" dirty="0" err="1"/>
              <a:t>also</a:t>
            </a:r>
            <a:r>
              <a:rPr lang="pl-PL" sz="2800" dirty="0"/>
              <a:t> </a:t>
            </a:r>
            <a:r>
              <a:rPr lang="pl-PL" sz="2800" dirty="0" err="1"/>
              <a:t>an</a:t>
            </a:r>
            <a:r>
              <a:rPr lang="pl-PL" sz="2800" dirty="0"/>
              <a:t> </a:t>
            </a:r>
            <a:r>
              <a:rPr lang="pl-PL" sz="2800" dirty="0" err="1"/>
              <a:t>association</a:t>
            </a:r>
            <a:r>
              <a:rPr lang="pl-PL" sz="2800" dirty="0"/>
              <a:t> </a:t>
            </a:r>
            <a:r>
              <a:rPr lang="pl-PL" sz="2800" dirty="0" err="1"/>
              <a:t>governed</a:t>
            </a:r>
            <a:r>
              <a:rPr lang="pl-PL" sz="2800" dirty="0"/>
              <a:t> by Swiss law.</a:t>
            </a:r>
          </a:p>
          <a:p>
            <a:r>
              <a:rPr lang="pl-PL" sz="2800" dirty="0"/>
              <a:t> </a:t>
            </a:r>
            <a:r>
              <a:rPr lang="pl-PL" sz="2800" dirty="0" err="1"/>
              <a:t>Its</a:t>
            </a:r>
            <a:r>
              <a:rPr lang="pl-PL" sz="2800" dirty="0"/>
              <a:t> </a:t>
            </a:r>
            <a:r>
              <a:rPr lang="pl-PL" sz="2800" dirty="0" err="1"/>
              <a:t>members</a:t>
            </a:r>
            <a:r>
              <a:rPr lang="pl-PL" sz="2800" dirty="0"/>
              <a:t> </a:t>
            </a:r>
            <a:r>
              <a:rPr lang="pl-PL" sz="2800" dirty="0" err="1"/>
              <a:t>are</a:t>
            </a:r>
            <a:r>
              <a:rPr lang="pl-PL" sz="2800" dirty="0"/>
              <a:t> the </a:t>
            </a:r>
            <a:r>
              <a:rPr lang="pl-PL" sz="2800" dirty="0" err="1"/>
              <a:t>national</a:t>
            </a:r>
            <a:r>
              <a:rPr lang="pl-PL" sz="2800" dirty="0"/>
              <a:t> </a:t>
            </a:r>
            <a:r>
              <a:rPr lang="pl-PL" sz="2800" dirty="0" err="1"/>
              <a:t>associations</a:t>
            </a:r>
            <a:r>
              <a:rPr lang="pl-PL" sz="2800" dirty="0"/>
              <a:t> of </a:t>
            </a:r>
            <a:r>
              <a:rPr lang="pl-PL" sz="2800" dirty="0" err="1"/>
              <a:t>some</a:t>
            </a:r>
            <a:r>
              <a:rPr lang="pl-PL" sz="2800" dirty="0"/>
              <a:t> 50 </a:t>
            </a:r>
            <a:r>
              <a:rPr lang="pl-PL" sz="2800" dirty="0" err="1"/>
              <a:t>countries</a:t>
            </a:r>
            <a:r>
              <a:rPr lang="pl-PL" sz="2800" dirty="0"/>
              <a:t>, </a:t>
            </a:r>
            <a:r>
              <a:rPr lang="pl-PL" sz="2800" dirty="0" err="1"/>
              <a:t>including</a:t>
            </a:r>
            <a:r>
              <a:rPr lang="pl-PL" sz="2800" dirty="0"/>
              <a:t> in </a:t>
            </a:r>
            <a:r>
              <a:rPr lang="pl-PL" sz="2800" dirty="0" err="1"/>
              <a:t>particular</a:t>
            </a:r>
            <a:r>
              <a:rPr lang="pl-PL" sz="2800" dirty="0"/>
              <a:t> </a:t>
            </a:r>
            <a:r>
              <a:rPr lang="pl-PL" sz="2800" dirty="0" err="1"/>
              <a:t>those</a:t>
            </a:r>
            <a:r>
              <a:rPr lang="pl-PL" sz="2800" dirty="0"/>
              <a:t> of the </a:t>
            </a:r>
            <a:r>
              <a:rPr lang="pl-PL" sz="2800" dirty="0" err="1"/>
              <a:t>Member</a:t>
            </a:r>
            <a:r>
              <a:rPr lang="pl-PL" sz="2800" dirty="0"/>
              <a:t> </a:t>
            </a:r>
            <a:r>
              <a:rPr lang="pl-PL" sz="2800" dirty="0" err="1"/>
              <a:t>States</a:t>
            </a:r>
            <a:r>
              <a:rPr lang="pl-PL" sz="2800" dirty="0"/>
              <a:t> </a:t>
            </a:r>
            <a:r>
              <a:rPr lang="pl-PL" sz="2800" dirty="0" err="1"/>
              <a:t>which</a:t>
            </a:r>
            <a:r>
              <a:rPr lang="pl-PL" sz="2800" dirty="0"/>
              <a:t>, </a:t>
            </a:r>
            <a:r>
              <a:rPr lang="pl-PL" sz="2800" dirty="0" err="1"/>
              <a:t>under</a:t>
            </a:r>
            <a:r>
              <a:rPr lang="pl-PL" sz="2800" dirty="0"/>
              <a:t> the UEFA. </a:t>
            </a:r>
            <a:endParaRPr lang="pl-PL" sz="2800" dirty="0" smtClean="0"/>
          </a:p>
          <a:p>
            <a:r>
              <a:rPr lang="pl-PL" sz="2800" dirty="0" err="1"/>
              <a:t>Each</a:t>
            </a:r>
            <a:r>
              <a:rPr lang="pl-PL" sz="2800" dirty="0"/>
              <a:t> football </a:t>
            </a:r>
            <a:r>
              <a:rPr lang="pl-PL" sz="2800" dirty="0" err="1"/>
              <a:t>match</a:t>
            </a:r>
            <a:r>
              <a:rPr lang="pl-PL" sz="2800" dirty="0"/>
              <a:t> </a:t>
            </a:r>
            <a:r>
              <a:rPr lang="pl-PL" sz="2800" dirty="0" err="1"/>
              <a:t>organized</a:t>
            </a:r>
            <a:r>
              <a:rPr lang="pl-PL" sz="2800" dirty="0"/>
              <a:t> </a:t>
            </a:r>
            <a:r>
              <a:rPr lang="pl-PL" sz="2800" dirty="0" err="1"/>
              <a:t>under</a:t>
            </a:r>
            <a:r>
              <a:rPr lang="pl-PL" sz="2800" dirty="0"/>
              <a:t> the </a:t>
            </a:r>
            <a:r>
              <a:rPr lang="pl-PL" sz="2800" dirty="0" err="1"/>
              <a:t>auspices</a:t>
            </a:r>
            <a:r>
              <a:rPr lang="pl-PL" sz="2800" dirty="0"/>
              <a:t> of a </a:t>
            </a:r>
            <a:r>
              <a:rPr lang="pl-PL" sz="2800" dirty="0" err="1"/>
              <a:t>national</a:t>
            </a:r>
            <a:r>
              <a:rPr lang="pl-PL" sz="2800" dirty="0"/>
              <a:t> </a:t>
            </a:r>
            <a:r>
              <a:rPr lang="pl-PL" sz="2800" dirty="0" err="1"/>
              <a:t>association</a:t>
            </a:r>
            <a:r>
              <a:rPr lang="pl-PL" sz="2800" dirty="0"/>
              <a:t> </a:t>
            </a:r>
            <a:r>
              <a:rPr lang="pl-PL" sz="2800" dirty="0" err="1"/>
              <a:t>must</a:t>
            </a:r>
            <a:r>
              <a:rPr lang="pl-PL" sz="2800" dirty="0"/>
              <a:t> be </a:t>
            </a:r>
            <a:r>
              <a:rPr lang="pl-PL" sz="2800" dirty="0" err="1"/>
              <a:t>played</a:t>
            </a:r>
            <a:r>
              <a:rPr lang="pl-PL" sz="2800" dirty="0"/>
              <a:t> </a:t>
            </a:r>
            <a:r>
              <a:rPr lang="pl-PL" sz="2800" dirty="0" err="1"/>
              <a:t>between</a:t>
            </a:r>
            <a:r>
              <a:rPr lang="pl-PL" sz="2800" dirty="0"/>
              <a:t> </a:t>
            </a:r>
            <a:r>
              <a:rPr lang="pl-PL" sz="2800" dirty="0" err="1"/>
              <a:t>two</a:t>
            </a:r>
            <a:r>
              <a:rPr lang="pl-PL" sz="2800" dirty="0"/>
              <a:t> </a:t>
            </a:r>
            <a:r>
              <a:rPr lang="pl-PL" sz="2800" dirty="0" err="1"/>
              <a:t>clubs</a:t>
            </a:r>
            <a:r>
              <a:rPr lang="pl-PL" sz="2800" dirty="0"/>
              <a:t> </a:t>
            </a:r>
            <a:r>
              <a:rPr lang="pl-PL" sz="2800" dirty="0" err="1"/>
              <a:t>which</a:t>
            </a:r>
            <a:r>
              <a:rPr lang="pl-PL" sz="2800" dirty="0"/>
              <a:t> </a:t>
            </a:r>
            <a:r>
              <a:rPr lang="pl-PL" sz="2800" dirty="0" err="1"/>
              <a:t>are</a:t>
            </a:r>
            <a:r>
              <a:rPr lang="pl-PL" sz="2800" dirty="0"/>
              <a:t> </a:t>
            </a:r>
            <a:r>
              <a:rPr lang="pl-PL" sz="2800" dirty="0" err="1"/>
              <a:t>members</a:t>
            </a:r>
            <a:r>
              <a:rPr lang="pl-PL" sz="2800" dirty="0"/>
              <a:t> of </a:t>
            </a:r>
            <a:r>
              <a:rPr lang="pl-PL" sz="2800" dirty="0" err="1"/>
              <a:t>that</a:t>
            </a:r>
            <a:r>
              <a:rPr lang="pl-PL" sz="2800" dirty="0"/>
              <a:t> </a:t>
            </a:r>
            <a:r>
              <a:rPr lang="pl-PL" sz="2800" dirty="0" err="1"/>
              <a:t>association</a:t>
            </a:r>
            <a:r>
              <a:rPr lang="pl-PL" sz="2800" dirty="0"/>
              <a:t> </a:t>
            </a:r>
            <a:r>
              <a:rPr lang="pl-PL" sz="2800" dirty="0" err="1"/>
              <a:t>or</a:t>
            </a:r>
            <a:r>
              <a:rPr lang="pl-PL" sz="2800" dirty="0"/>
              <a:t> of </a:t>
            </a:r>
            <a:r>
              <a:rPr lang="pl-PL" sz="2800" dirty="0" err="1"/>
              <a:t>secondary</a:t>
            </a:r>
            <a:r>
              <a:rPr lang="pl-PL" sz="2800" dirty="0"/>
              <a:t> </a:t>
            </a:r>
            <a:r>
              <a:rPr lang="pl-PL" sz="2800" dirty="0" err="1"/>
              <a:t>or</a:t>
            </a:r>
            <a:r>
              <a:rPr lang="pl-PL" sz="2800" dirty="0"/>
              <a:t> </a:t>
            </a:r>
            <a:r>
              <a:rPr lang="pl-PL" sz="2800" dirty="0" err="1"/>
              <a:t>subsidiary</a:t>
            </a:r>
            <a:r>
              <a:rPr lang="pl-PL" sz="2800" dirty="0"/>
              <a:t> </a:t>
            </a:r>
            <a:r>
              <a:rPr lang="pl-PL" sz="2800" dirty="0" err="1"/>
              <a:t>associations</a:t>
            </a:r>
            <a:r>
              <a:rPr lang="pl-PL" sz="2800" dirty="0"/>
              <a:t> </a:t>
            </a:r>
            <a:r>
              <a:rPr lang="pl-PL" sz="2800" dirty="0" err="1"/>
              <a:t>affiliated</a:t>
            </a:r>
            <a:r>
              <a:rPr lang="pl-PL" sz="2800" dirty="0"/>
              <a:t> to </a:t>
            </a:r>
            <a:r>
              <a:rPr lang="pl-PL" sz="2800" dirty="0" err="1"/>
              <a:t>it</a:t>
            </a:r>
            <a:r>
              <a:rPr lang="pl-PL" sz="2800" dirty="0"/>
              <a:t>. </a:t>
            </a:r>
            <a:endParaRPr lang="pl-PL" sz="2500" dirty="0" smtClean="0"/>
          </a:p>
        </p:txBody>
      </p:sp>
    </p:spTree>
    <p:extLst>
      <p:ext uri="{BB962C8B-B14F-4D97-AF65-F5344CB8AC3E}">
        <p14:creationId xmlns:p14="http://schemas.microsoft.com/office/powerpoint/2010/main" val="1089230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43</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16632"/>
            <a:ext cx="6400800" cy="6480720"/>
          </a:xfrm>
        </p:spPr>
        <p:txBody>
          <a:bodyPr>
            <a:noAutofit/>
          </a:bodyPr>
          <a:lstStyle/>
          <a:p>
            <a:r>
              <a:rPr lang="pl-PL" sz="3200" dirty="0" smtClean="0"/>
              <a:t>The </a:t>
            </a:r>
            <a:r>
              <a:rPr lang="pl-PL" sz="3200" dirty="0"/>
              <a:t>team </a:t>
            </a:r>
            <a:r>
              <a:rPr lang="pl-PL" sz="3200" dirty="0" err="1"/>
              <a:t>fielded</a:t>
            </a:r>
            <a:r>
              <a:rPr lang="pl-PL" sz="3200" dirty="0"/>
              <a:t> by </a:t>
            </a:r>
            <a:r>
              <a:rPr lang="pl-PL" sz="3200" dirty="0" err="1"/>
              <a:t>each</a:t>
            </a:r>
            <a:r>
              <a:rPr lang="pl-PL" sz="3200" dirty="0"/>
              <a:t> club </a:t>
            </a:r>
            <a:r>
              <a:rPr lang="pl-PL" sz="3200" dirty="0" err="1"/>
              <a:t>consists</a:t>
            </a:r>
            <a:r>
              <a:rPr lang="pl-PL" sz="3200" dirty="0"/>
              <a:t> of </a:t>
            </a:r>
            <a:r>
              <a:rPr lang="pl-PL" sz="3200" dirty="0" err="1"/>
              <a:t>players</a:t>
            </a:r>
            <a:r>
              <a:rPr lang="pl-PL" sz="3200" dirty="0"/>
              <a:t> </a:t>
            </a:r>
            <a:r>
              <a:rPr lang="pl-PL" sz="3200" dirty="0" err="1"/>
              <a:t>who</a:t>
            </a:r>
            <a:r>
              <a:rPr lang="pl-PL" sz="3200" dirty="0"/>
              <a:t> </a:t>
            </a:r>
            <a:r>
              <a:rPr lang="pl-PL" sz="3200" dirty="0" err="1"/>
              <a:t>are</a:t>
            </a:r>
            <a:r>
              <a:rPr lang="pl-PL" sz="3200" dirty="0"/>
              <a:t> </a:t>
            </a:r>
            <a:r>
              <a:rPr lang="pl-PL" sz="3200" dirty="0" err="1"/>
              <a:t>registered</a:t>
            </a:r>
            <a:r>
              <a:rPr lang="pl-PL" sz="3200" dirty="0"/>
              <a:t> by the </a:t>
            </a:r>
            <a:r>
              <a:rPr lang="pl-PL" sz="3200" dirty="0" err="1"/>
              <a:t>national</a:t>
            </a:r>
            <a:r>
              <a:rPr lang="pl-PL" sz="3200" dirty="0"/>
              <a:t> </a:t>
            </a:r>
            <a:r>
              <a:rPr lang="pl-PL" sz="3200" dirty="0" err="1"/>
              <a:t>association</a:t>
            </a:r>
            <a:r>
              <a:rPr lang="pl-PL" sz="3200" dirty="0"/>
              <a:t> to </a:t>
            </a:r>
            <a:r>
              <a:rPr lang="pl-PL" sz="3200" dirty="0" err="1"/>
              <a:t>play</a:t>
            </a:r>
            <a:r>
              <a:rPr lang="pl-PL" sz="3200" dirty="0"/>
              <a:t> for </a:t>
            </a:r>
            <a:r>
              <a:rPr lang="pl-PL" sz="3200" dirty="0" err="1"/>
              <a:t>that</a:t>
            </a:r>
            <a:r>
              <a:rPr lang="pl-PL" sz="3200" dirty="0"/>
              <a:t> club. </a:t>
            </a:r>
            <a:endParaRPr lang="pl-PL" sz="3200" dirty="0" smtClean="0"/>
          </a:p>
          <a:p>
            <a:r>
              <a:rPr lang="pl-PL" sz="3200" dirty="0" err="1" smtClean="0"/>
              <a:t>Every</a:t>
            </a:r>
            <a:r>
              <a:rPr lang="pl-PL" sz="3200" dirty="0" smtClean="0"/>
              <a:t> </a:t>
            </a:r>
            <a:r>
              <a:rPr lang="pl-PL" sz="3200" dirty="0" err="1"/>
              <a:t>professional</a:t>
            </a:r>
            <a:r>
              <a:rPr lang="pl-PL" sz="3200" dirty="0"/>
              <a:t> </a:t>
            </a:r>
            <a:r>
              <a:rPr lang="pl-PL" sz="3200" dirty="0" err="1"/>
              <a:t>player</a:t>
            </a:r>
            <a:r>
              <a:rPr lang="pl-PL" sz="3200" dirty="0"/>
              <a:t> </a:t>
            </a:r>
            <a:r>
              <a:rPr lang="pl-PL" sz="3200" dirty="0" err="1"/>
              <a:t>must</a:t>
            </a:r>
            <a:r>
              <a:rPr lang="pl-PL" sz="3200" dirty="0"/>
              <a:t> be </a:t>
            </a:r>
            <a:r>
              <a:rPr lang="pl-PL" sz="3200" dirty="0" err="1"/>
              <a:t>registered</a:t>
            </a:r>
            <a:r>
              <a:rPr lang="pl-PL" sz="3200" dirty="0"/>
              <a:t> as </a:t>
            </a:r>
            <a:r>
              <a:rPr lang="pl-PL" sz="3200" dirty="0" err="1"/>
              <a:t>such</a:t>
            </a:r>
            <a:r>
              <a:rPr lang="pl-PL" sz="3200" dirty="0"/>
              <a:t> with </a:t>
            </a:r>
            <a:r>
              <a:rPr lang="pl-PL" sz="3200" dirty="0" err="1"/>
              <a:t>his</a:t>
            </a:r>
            <a:r>
              <a:rPr lang="pl-PL" sz="3200" dirty="0"/>
              <a:t> </a:t>
            </a:r>
            <a:r>
              <a:rPr lang="pl-PL" sz="3200" dirty="0" err="1"/>
              <a:t>national</a:t>
            </a:r>
            <a:r>
              <a:rPr lang="pl-PL" sz="3200" dirty="0"/>
              <a:t> </a:t>
            </a:r>
            <a:r>
              <a:rPr lang="pl-PL" sz="3200" dirty="0" err="1"/>
              <a:t>association</a:t>
            </a:r>
            <a:r>
              <a:rPr lang="pl-PL" sz="3200" dirty="0"/>
              <a:t> and </a:t>
            </a:r>
            <a:r>
              <a:rPr lang="pl-PL" sz="3200" dirty="0" err="1"/>
              <a:t>is</a:t>
            </a:r>
            <a:r>
              <a:rPr lang="pl-PL" sz="3200" dirty="0"/>
              <a:t> </a:t>
            </a:r>
            <a:r>
              <a:rPr lang="pl-PL" sz="3200" dirty="0" err="1"/>
              <a:t>entered</a:t>
            </a:r>
            <a:r>
              <a:rPr lang="pl-PL" sz="3200" dirty="0"/>
              <a:t> as the </a:t>
            </a:r>
            <a:r>
              <a:rPr lang="pl-PL" sz="3200" dirty="0" err="1"/>
              <a:t>present</a:t>
            </a:r>
            <a:r>
              <a:rPr lang="pl-PL" sz="3200" dirty="0"/>
              <a:t> </a:t>
            </a:r>
            <a:r>
              <a:rPr lang="pl-PL" sz="3200" dirty="0" err="1"/>
              <a:t>or</a:t>
            </a:r>
            <a:r>
              <a:rPr lang="pl-PL" sz="3200" dirty="0"/>
              <a:t> </a:t>
            </a:r>
            <a:r>
              <a:rPr lang="pl-PL" sz="3200" dirty="0" err="1"/>
              <a:t>former</a:t>
            </a:r>
            <a:r>
              <a:rPr lang="pl-PL" sz="3200" dirty="0"/>
              <a:t> </a:t>
            </a:r>
            <a:r>
              <a:rPr lang="pl-PL" sz="3200" dirty="0" err="1"/>
              <a:t>employee</a:t>
            </a:r>
            <a:r>
              <a:rPr lang="pl-PL" sz="3200" dirty="0"/>
              <a:t> of a </a:t>
            </a:r>
            <a:r>
              <a:rPr lang="pl-PL" sz="3200" dirty="0" err="1"/>
              <a:t>specific</a:t>
            </a:r>
            <a:r>
              <a:rPr lang="pl-PL" sz="3200" dirty="0"/>
              <a:t> club. </a:t>
            </a:r>
          </a:p>
          <a:p>
            <a:endParaRPr lang="pl-PL" sz="2400" dirty="0"/>
          </a:p>
          <a:p>
            <a:endParaRPr lang="pl-PL" sz="2400" dirty="0"/>
          </a:p>
          <a:p>
            <a:endParaRPr lang="pl-PL" sz="2400" dirty="0"/>
          </a:p>
          <a:p>
            <a:endParaRPr lang="pl-PL" sz="2500" dirty="0" smtClean="0"/>
          </a:p>
        </p:txBody>
      </p:sp>
    </p:spTree>
    <p:extLst>
      <p:ext uri="{BB962C8B-B14F-4D97-AF65-F5344CB8AC3E}">
        <p14:creationId xmlns:p14="http://schemas.microsoft.com/office/powerpoint/2010/main" val="18580266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44</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16632"/>
            <a:ext cx="6400800" cy="6480720"/>
          </a:xfrm>
        </p:spPr>
        <p:txBody>
          <a:bodyPr>
            <a:noAutofit/>
          </a:bodyPr>
          <a:lstStyle/>
          <a:p>
            <a:r>
              <a:rPr lang="pl-PL" sz="2400" dirty="0" err="1"/>
              <a:t>All</a:t>
            </a:r>
            <a:r>
              <a:rPr lang="pl-PL" sz="2400" dirty="0"/>
              <a:t> the </a:t>
            </a:r>
            <a:r>
              <a:rPr lang="pl-PL" sz="2400" dirty="0" err="1"/>
              <a:t>organisations</a:t>
            </a:r>
            <a:r>
              <a:rPr lang="pl-PL" sz="2400" dirty="0"/>
              <a:t> in the network </a:t>
            </a:r>
            <a:r>
              <a:rPr lang="pl-PL" sz="2400" dirty="0" err="1"/>
              <a:t>are</a:t>
            </a:r>
            <a:r>
              <a:rPr lang="pl-PL" sz="2400" dirty="0"/>
              <a:t> in </a:t>
            </a:r>
            <a:r>
              <a:rPr lang="pl-PL" sz="2400" dirty="0" err="1"/>
              <a:t>their</a:t>
            </a:r>
            <a:r>
              <a:rPr lang="pl-PL" sz="2400" dirty="0"/>
              <a:t> </a:t>
            </a:r>
            <a:r>
              <a:rPr lang="pl-PL" sz="2400" dirty="0" err="1"/>
              <a:t>own</a:t>
            </a:r>
            <a:r>
              <a:rPr lang="pl-PL" sz="2400" dirty="0"/>
              <a:t> </a:t>
            </a:r>
            <a:r>
              <a:rPr lang="pl-PL" sz="2400" dirty="0" err="1"/>
              <a:t>geographical</a:t>
            </a:r>
            <a:r>
              <a:rPr lang="pl-PL" sz="2400" dirty="0"/>
              <a:t>/ </a:t>
            </a:r>
            <a:r>
              <a:rPr lang="pl-PL" sz="2400" dirty="0" err="1"/>
              <a:t>functional</a:t>
            </a:r>
            <a:r>
              <a:rPr lang="pl-PL" sz="2400" dirty="0"/>
              <a:t> </a:t>
            </a:r>
            <a:r>
              <a:rPr lang="pl-PL" sz="2400" dirty="0" err="1"/>
              <a:t>sphere</a:t>
            </a:r>
            <a:r>
              <a:rPr lang="pl-PL" sz="2400" dirty="0"/>
              <a:t> of </a:t>
            </a:r>
            <a:r>
              <a:rPr lang="pl-PL" sz="2400" dirty="0" err="1"/>
              <a:t>competence</a:t>
            </a:r>
            <a:r>
              <a:rPr lang="pl-PL" sz="2400" dirty="0"/>
              <a:t> </a:t>
            </a:r>
            <a:r>
              <a:rPr lang="pl-PL" sz="2400" dirty="0" err="1"/>
              <a:t>responsible</a:t>
            </a:r>
            <a:r>
              <a:rPr lang="pl-PL" sz="2400" dirty="0"/>
              <a:t> for the </a:t>
            </a:r>
            <a:r>
              <a:rPr lang="pl-PL" sz="2400" dirty="0" err="1"/>
              <a:t>regulation</a:t>
            </a:r>
            <a:r>
              <a:rPr lang="pl-PL" sz="2400" dirty="0"/>
              <a:t> of football but </a:t>
            </a:r>
            <a:r>
              <a:rPr lang="pl-PL" sz="2400" dirty="0" err="1"/>
              <a:t>they</a:t>
            </a:r>
            <a:r>
              <a:rPr lang="pl-PL" sz="2400" dirty="0"/>
              <a:t> </a:t>
            </a:r>
            <a:r>
              <a:rPr lang="pl-PL" sz="2400" dirty="0" err="1"/>
              <a:t>have</a:t>
            </a:r>
            <a:r>
              <a:rPr lang="pl-PL" sz="2400" dirty="0"/>
              <a:t> to “report” </a:t>
            </a:r>
            <a:endParaRPr lang="pl-PL" sz="2400" dirty="0" smtClean="0"/>
          </a:p>
          <a:p>
            <a:r>
              <a:rPr lang="pl-PL" sz="2400" dirty="0" smtClean="0"/>
              <a:t>to </a:t>
            </a:r>
            <a:r>
              <a:rPr lang="pl-PL" sz="2400" dirty="0"/>
              <a:t>the </a:t>
            </a:r>
            <a:r>
              <a:rPr lang="pl-PL" sz="2400" dirty="0" err="1"/>
              <a:t>organisations</a:t>
            </a:r>
            <a:r>
              <a:rPr lang="pl-PL" sz="2400" dirty="0"/>
              <a:t> </a:t>
            </a:r>
            <a:r>
              <a:rPr lang="pl-PL" sz="2400" dirty="0" err="1"/>
              <a:t>that</a:t>
            </a:r>
            <a:r>
              <a:rPr lang="pl-PL" sz="2400" dirty="0"/>
              <a:t> stand </a:t>
            </a:r>
            <a:r>
              <a:rPr lang="pl-PL" sz="2400" dirty="0" err="1"/>
              <a:t>above</a:t>
            </a:r>
            <a:r>
              <a:rPr lang="pl-PL" sz="2400" dirty="0"/>
              <a:t> </a:t>
            </a:r>
            <a:r>
              <a:rPr lang="pl-PL" sz="2400" dirty="0" err="1"/>
              <a:t>them</a:t>
            </a:r>
            <a:r>
              <a:rPr lang="pl-PL" sz="2400" dirty="0"/>
              <a:t> in the network.</a:t>
            </a:r>
          </a:p>
          <a:p>
            <a:r>
              <a:rPr lang="pl-PL" sz="2400" u="sng" dirty="0" err="1"/>
              <a:t>Hierarchic</a:t>
            </a:r>
            <a:r>
              <a:rPr lang="pl-PL" sz="2400" u="sng" dirty="0"/>
              <a:t> </a:t>
            </a:r>
            <a:r>
              <a:rPr lang="pl-PL" sz="2400" u="sng" dirty="0" err="1"/>
              <a:t>structure</a:t>
            </a:r>
            <a:r>
              <a:rPr lang="pl-PL" sz="2400" u="sng" dirty="0"/>
              <a:t> of </a:t>
            </a:r>
            <a:r>
              <a:rPr lang="pl-PL" sz="2400" u="sng" dirty="0" err="1"/>
              <a:t>those</a:t>
            </a:r>
            <a:r>
              <a:rPr lang="pl-PL" sz="2400" u="sng" dirty="0"/>
              <a:t> networks. </a:t>
            </a:r>
          </a:p>
          <a:p>
            <a:r>
              <a:rPr lang="pl-PL" sz="2400" dirty="0" err="1"/>
              <a:t>Such</a:t>
            </a:r>
            <a:r>
              <a:rPr lang="pl-PL" sz="2400" dirty="0"/>
              <a:t> networks </a:t>
            </a:r>
            <a:r>
              <a:rPr lang="pl-PL" sz="2400" dirty="0" err="1"/>
              <a:t>are</a:t>
            </a:r>
            <a:r>
              <a:rPr lang="pl-PL" sz="2400" dirty="0"/>
              <a:t> </a:t>
            </a:r>
            <a:r>
              <a:rPr lang="pl-PL" sz="2400" dirty="0" err="1"/>
              <a:t>called</a:t>
            </a:r>
            <a:r>
              <a:rPr lang="pl-PL" sz="2400" dirty="0"/>
              <a:t> </a:t>
            </a:r>
            <a:r>
              <a:rPr lang="pl-PL" sz="2400" dirty="0" err="1"/>
              <a:t>pyramid</a:t>
            </a:r>
            <a:r>
              <a:rPr lang="pl-PL" sz="2400" dirty="0"/>
              <a:t> networks </a:t>
            </a:r>
            <a:endParaRPr lang="pl-PL" sz="2400" dirty="0" smtClean="0"/>
          </a:p>
          <a:p>
            <a:r>
              <a:rPr lang="pl-PL" sz="2400" dirty="0" err="1" smtClean="0"/>
              <a:t>because</a:t>
            </a:r>
            <a:r>
              <a:rPr lang="pl-PL" sz="2400" dirty="0" smtClean="0"/>
              <a:t> </a:t>
            </a:r>
            <a:r>
              <a:rPr lang="pl-PL" sz="2400" dirty="0" err="1"/>
              <a:t>their</a:t>
            </a:r>
            <a:r>
              <a:rPr lang="pl-PL" sz="2400" dirty="0"/>
              <a:t> </a:t>
            </a:r>
            <a:r>
              <a:rPr lang="pl-PL" sz="2400" dirty="0" err="1"/>
              <a:t>hierarchic</a:t>
            </a:r>
            <a:r>
              <a:rPr lang="pl-PL" sz="2400" dirty="0"/>
              <a:t> </a:t>
            </a:r>
            <a:r>
              <a:rPr lang="pl-PL" sz="2400" dirty="0" err="1"/>
              <a:t>organisational</a:t>
            </a:r>
            <a:r>
              <a:rPr lang="pl-PL" sz="2400" dirty="0"/>
              <a:t> </a:t>
            </a:r>
            <a:r>
              <a:rPr lang="pl-PL" sz="2400" dirty="0" err="1"/>
              <a:t>structure</a:t>
            </a:r>
            <a:r>
              <a:rPr lang="pl-PL" sz="2400" dirty="0"/>
              <a:t> </a:t>
            </a:r>
            <a:r>
              <a:rPr lang="pl-PL" sz="2400" dirty="0" err="1"/>
              <a:t>visually</a:t>
            </a:r>
            <a:r>
              <a:rPr lang="pl-PL" sz="2400" dirty="0"/>
              <a:t> </a:t>
            </a:r>
            <a:r>
              <a:rPr lang="pl-PL" sz="2400" dirty="0" err="1"/>
              <a:t>resembles</a:t>
            </a:r>
            <a:r>
              <a:rPr lang="pl-PL" sz="2400" dirty="0"/>
              <a:t> the </a:t>
            </a:r>
            <a:r>
              <a:rPr lang="pl-PL" sz="2400" dirty="0" err="1"/>
              <a:t>shape</a:t>
            </a:r>
            <a:r>
              <a:rPr lang="pl-PL" sz="2400" dirty="0"/>
              <a:t> of a </a:t>
            </a:r>
            <a:r>
              <a:rPr lang="pl-PL" sz="2400" dirty="0" err="1"/>
              <a:t>pyramid</a:t>
            </a:r>
            <a:r>
              <a:rPr lang="pl-PL" sz="2400" dirty="0"/>
              <a:t>. </a:t>
            </a:r>
          </a:p>
          <a:p>
            <a:endParaRPr lang="pl-PL" sz="2400" dirty="0"/>
          </a:p>
          <a:p>
            <a:endParaRPr lang="pl-PL" sz="2500" dirty="0" smtClean="0"/>
          </a:p>
        </p:txBody>
      </p:sp>
    </p:spTree>
    <p:extLst>
      <p:ext uri="{BB962C8B-B14F-4D97-AF65-F5344CB8AC3E}">
        <p14:creationId xmlns:p14="http://schemas.microsoft.com/office/powerpoint/2010/main" val="329271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45</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16632"/>
            <a:ext cx="6400800" cy="6480720"/>
          </a:xfrm>
        </p:spPr>
        <p:txBody>
          <a:bodyPr>
            <a:noAutofit/>
          </a:bodyPr>
          <a:lstStyle/>
          <a:p>
            <a:r>
              <a:rPr lang="pl-PL" sz="2800" dirty="0" err="1"/>
              <a:t>However</a:t>
            </a:r>
            <a:r>
              <a:rPr lang="pl-PL" sz="2800" dirty="0"/>
              <a:t>, </a:t>
            </a:r>
            <a:r>
              <a:rPr lang="pl-PL" sz="2800" dirty="0" err="1"/>
              <a:t>when</a:t>
            </a:r>
            <a:r>
              <a:rPr lang="pl-PL" sz="2800" dirty="0"/>
              <a:t> we </a:t>
            </a:r>
            <a:r>
              <a:rPr lang="pl-PL" sz="2800" dirty="0" err="1"/>
              <a:t>regard</a:t>
            </a:r>
            <a:r>
              <a:rPr lang="pl-PL" sz="2800" dirty="0"/>
              <a:t> </a:t>
            </a:r>
            <a:r>
              <a:rPr lang="pl-PL" sz="2800" dirty="0" err="1"/>
              <a:t>INGSOs</a:t>
            </a:r>
            <a:r>
              <a:rPr lang="pl-PL" sz="2800" dirty="0"/>
              <a:t> as the </a:t>
            </a:r>
            <a:r>
              <a:rPr lang="pl-PL" sz="2800" dirty="0" err="1"/>
              <a:t>main</a:t>
            </a:r>
            <a:r>
              <a:rPr lang="pl-PL" sz="2800" dirty="0"/>
              <a:t> regulatory </a:t>
            </a:r>
            <a:r>
              <a:rPr lang="pl-PL" sz="2800" dirty="0" err="1"/>
              <a:t>bodies</a:t>
            </a:r>
            <a:r>
              <a:rPr lang="pl-PL" sz="2800" dirty="0"/>
              <a:t> of the </a:t>
            </a:r>
            <a:r>
              <a:rPr lang="pl-PL" sz="2800" dirty="0" err="1"/>
              <a:t>sports</a:t>
            </a:r>
            <a:r>
              <a:rPr lang="pl-PL" sz="2800" dirty="0"/>
              <a:t> </a:t>
            </a:r>
            <a:r>
              <a:rPr lang="pl-PL" sz="2800" dirty="0" err="1"/>
              <a:t>world</a:t>
            </a:r>
            <a:r>
              <a:rPr lang="pl-PL" sz="2800" dirty="0"/>
              <a:t>, </a:t>
            </a:r>
            <a:r>
              <a:rPr lang="pl-PL" sz="2800" dirty="0" err="1"/>
              <a:t>their</a:t>
            </a:r>
            <a:r>
              <a:rPr lang="pl-PL" sz="2800" dirty="0"/>
              <a:t> </a:t>
            </a:r>
            <a:r>
              <a:rPr lang="pl-PL" sz="2800" dirty="0" err="1"/>
              <a:t>erosion</a:t>
            </a:r>
            <a:r>
              <a:rPr lang="pl-PL" sz="2800" dirty="0"/>
              <a:t> – </a:t>
            </a:r>
            <a:r>
              <a:rPr lang="pl-PL" sz="2800" dirty="0" err="1"/>
              <a:t>or</a:t>
            </a:r>
            <a:r>
              <a:rPr lang="pl-PL" sz="2800" dirty="0"/>
              <a:t> </a:t>
            </a:r>
            <a:r>
              <a:rPr lang="pl-PL" sz="2800" dirty="0" err="1"/>
              <a:t>rather</a:t>
            </a:r>
            <a:r>
              <a:rPr lang="pl-PL" sz="2800" dirty="0"/>
              <a:t> </a:t>
            </a:r>
            <a:r>
              <a:rPr lang="pl-PL" sz="2800" dirty="0" err="1"/>
              <a:t>delegation</a:t>
            </a:r>
            <a:r>
              <a:rPr lang="pl-PL" sz="2800" dirty="0"/>
              <a:t> – of </a:t>
            </a:r>
            <a:r>
              <a:rPr lang="pl-PL" sz="2800" dirty="0" err="1"/>
              <a:t>power</a:t>
            </a:r>
            <a:r>
              <a:rPr lang="pl-PL" sz="2800" dirty="0"/>
              <a:t> </a:t>
            </a:r>
            <a:r>
              <a:rPr lang="pl-PL" sz="2800" dirty="0" err="1"/>
              <a:t>mirrors</a:t>
            </a:r>
            <a:r>
              <a:rPr lang="pl-PL" sz="2800" dirty="0"/>
              <a:t> the </a:t>
            </a:r>
            <a:r>
              <a:rPr lang="pl-PL" sz="2800" dirty="0" err="1"/>
              <a:t>recent</a:t>
            </a:r>
            <a:r>
              <a:rPr lang="pl-PL" sz="2800" dirty="0"/>
              <a:t> </a:t>
            </a:r>
            <a:r>
              <a:rPr lang="pl-PL" sz="2800" dirty="0" err="1"/>
              <a:t>evolutions</a:t>
            </a:r>
            <a:r>
              <a:rPr lang="pl-PL" sz="2800" dirty="0"/>
              <a:t> in </a:t>
            </a:r>
            <a:r>
              <a:rPr lang="pl-PL" sz="2800" dirty="0" err="1"/>
              <a:t>societal</a:t>
            </a:r>
            <a:r>
              <a:rPr lang="pl-PL" sz="2800" dirty="0"/>
              <a:t> </a:t>
            </a:r>
            <a:r>
              <a:rPr lang="pl-PL" sz="2800" dirty="0" err="1"/>
              <a:t>governance</a:t>
            </a:r>
            <a:r>
              <a:rPr lang="pl-PL" sz="2800" dirty="0"/>
              <a:t> </a:t>
            </a:r>
            <a:r>
              <a:rPr lang="pl-PL" sz="2800" dirty="0" err="1"/>
              <a:t>quite</a:t>
            </a:r>
            <a:r>
              <a:rPr lang="pl-PL" sz="2800" dirty="0"/>
              <a:t> </a:t>
            </a:r>
            <a:r>
              <a:rPr lang="pl-PL" sz="2800" dirty="0" err="1"/>
              <a:t>perfectly</a:t>
            </a:r>
            <a:r>
              <a:rPr lang="pl-PL" sz="2800" dirty="0"/>
              <a:t>.</a:t>
            </a:r>
          </a:p>
          <a:p>
            <a:r>
              <a:rPr lang="pl-PL" sz="2800" dirty="0"/>
              <a:t>With </a:t>
            </a:r>
            <a:r>
              <a:rPr lang="pl-PL" sz="2800" dirty="0" err="1"/>
              <a:t>regard</a:t>
            </a:r>
            <a:r>
              <a:rPr lang="pl-PL" sz="2800" dirty="0"/>
              <a:t> to </a:t>
            </a:r>
            <a:r>
              <a:rPr lang="pl-PL" sz="2800" dirty="0" err="1"/>
              <a:t>stakeholders</a:t>
            </a:r>
            <a:r>
              <a:rPr lang="pl-PL" sz="2800" dirty="0"/>
              <a:t>, in </a:t>
            </a:r>
            <a:r>
              <a:rPr lang="pl-PL" sz="2800" dirty="0" err="1"/>
              <a:t>recent</a:t>
            </a:r>
            <a:r>
              <a:rPr lang="pl-PL" sz="2800" dirty="0"/>
              <a:t> </a:t>
            </a:r>
            <a:r>
              <a:rPr lang="pl-PL" sz="2800" dirty="0" err="1"/>
              <a:t>years</a:t>
            </a:r>
            <a:r>
              <a:rPr lang="pl-PL" sz="2800" dirty="0"/>
              <a:t>, we </a:t>
            </a:r>
            <a:r>
              <a:rPr lang="pl-PL" sz="2800" dirty="0" err="1"/>
              <a:t>witnessed</a:t>
            </a:r>
            <a:r>
              <a:rPr lang="pl-PL" sz="2800" dirty="0"/>
              <a:t> </a:t>
            </a:r>
            <a:r>
              <a:rPr lang="pl-PL" sz="2800" dirty="0" err="1"/>
              <a:t>an</a:t>
            </a:r>
            <a:r>
              <a:rPr lang="pl-PL" sz="2800" dirty="0"/>
              <a:t> </a:t>
            </a:r>
            <a:r>
              <a:rPr lang="pl-PL" sz="2800" dirty="0" err="1"/>
              <a:t>increasing</a:t>
            </a:r>
            <a:r>
              <a:rPr lang="pl-PL" sz="2800" dirty="0"/>
              <a:t> influence of </a:t>
            </a:r>
            <a:r>
              <a:rPr lang="pl-PL" sz="2800" dirty="0" err="1"/>
              <a:t>athletes</a:t>
            </a:r>
            <a:r>
              <a:rPr lang="pl-PL" sz="2800" dirty="0"/>
              <a:t> in the development of </a:t>
            </a:r>
            <a:r>
              <a:rPr lang="pl-PL" sz="2800" dirty="0" err="1"/>
              <a:t>policies</a:t>
            </a:r>
            <a:r>
              <a:rPr lang="pl-PL" sz="2800" dirty="0"/>
              <a:t> in </a:t>
            </a:r>
            <a:r>
              <a:rPr lang="pl-PL" sz="2800" dirty="0" err="1"/>
              <a:t>INSGOs</a:t>
            </a:r>
            <a:r>
              <a:rPr lang="pl-PL" sz="2800" dirty="0"/>
              <a:t>.</a:t>
            </a:r>
          </a:p>
          <a:p>
            <a:r>
              <a:rPr lang="pl-PL" sz="2800" dirty="0"/>
              <a:t>NBA </a:t>
            </a:r>
            <a:r>
              <a:rPr lang="pl-PL" sz="2800" dirty="0" err="1"/>
              <a:t>lockout</a:t>
            </a:r>
            <a:r>
              <a:rPr lang="pl-PL" sz="2800" dirty="0"/>
              <a:t> – </a:t>
            </a:r>
          </a:p>
          <a:p>
            <a:r>
              <a:rPr lang="pl-PL" sz="2800" dirty="0"/>
              <a:t>The role of </a:t>
            </a:r>
            <a:r>
              <a:rPr lang="pl-PL" sz="2800" dirty="0" err="1"/>
              <a:t>players</a:t>
            </a:r>
            <a:r>
              <a:rPr lang="pl-PL" sz="2800" dirty="0"/>
              <a:t> and </a:t>
            </a:r>
            <a:r>
              <a:rPr lang="pl-PL" sz="2800" dirty="0" err="1"/>
              <a:t>clubs</a:t>
            </a:r>
            <a:r>
              <a:rPr lang="pl-PL" sz="2800" dirty="0"/>
              <a:t> to </a:t>
            </a:r>
            <a:r>
              <a:rPr lang="pl-PL" sz="2800" dirty="0" err="1" smtClean="0"/>
              <a:t>grow</a:t>
            </a:r>
            <a:endParaRPr lang="pl-PL" sz="2800" dirty="0" smtClean="0"/>
          </a:p>
        </p:txBody>
      </p:sp>
    </p:spTree>
    <p:extLst>
      <p:ext uri="{BB962C8B-B14F-4D97-AF65-F5344CB8AC3E}">
        <p14:creationId xmlns:p14="http://schemas.microsoft.com/office/powerpoint/2010/main" val="32307472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46</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16632"/>
            <a:ext cx="6400800" cy="6480720"/>
          </a:xfrm>
        </p:spPr>
        <p:txBody>
          <a:bodyPr>
            <a:noAutofit/>
          </a:bodyPr>
          <a:lstStyle/>
          <a:p>
            <a:r>
              <a:rPr lang="pl-PL" sz="2800" dirty="0" err="1"/>
              <a:t>Deos</a:t>
            </a:r>
            <a:r>
              <a:rPr lang="pl-PL" sz="2800" dirty="0"/>
              <a:t> </a:t>
            </a:r>
            <a:r>
              <a:rPr lang="pl-PL" sz="2800" dirty="0" err="1"/>
              <a:t>INGSOs</a:t>
            </a:r>
            <a:r>
              <a:rPr lang="pl-PL" sz="2800" dirty="0"/>
              <a:t> </a:t>
            </a:r>
            <a:r>
              <a:rPr lang="pl-PL" sz="2800" dirty="0" err="1"/>
              <a:t>financially</a:t>
            </a:r>
            <a:r>
              <a:rPr lang="pl-PL" sz="2800" dirty="0"/>
              <a:t>, </a:t>
            </a:r>
            <a:r>
              <a:rPr lang="pl-PL" sz="2800" dirty="0" err="1"/>
              <a:t>politically</a:t>
            </a:r>
            <a:r>
              <a:rPr lang="pl-PL" sz="2800" dirty="0"/>
              <a:t>, </a:t>
            </a:r>
            <a:r>
              <a:rPr lang="pl-PL" sz="2800" dirty="0" err="1"/>
              <a:t>legally</a:t>
            </a:r>
            <a:r>
              <a:rPr lang="pl-PL" sz="2800" dirty="0"/>
              <a:t>, </a:t>
            </a:r>
            <a:r>
              <a:rPr lang="pl-PL" sz="2800" dirty="0" err="1"/>
              <a:t>functionally</a:t>
            </a:r>
            <a:r>
              <a:rPr lang="pl-PL" sz="2800" dirty="0"/>
              <a:t> </a:t>
            </a:r>
            <a:r>
              <a:rPr lang="pl-PL" sz="2800" dirty="0" err="1"/>
              <a:t>autonomous</a:t>
            </a:r>
            <a:r>
              <a:rPr lang="pl-PL" sz="2800" dirty="0"/>
              <a:t> </a:t>
            </a:r>
            <a:r>
              <a:rPr lang="pl-PL" sz="2800" dirty="0" err="1"/>
              <a:t>enough</a:t>
            </a:r>
            <a:r>
              <a:rPr lang="pl-PL" sz="2800" dirty="0"/>
              <a:t> to </a:t>
            </a:r>
            <a:r>
              <a:rPr lang="pl-PL" sz="2800" dirty="0" err="1"/>
              <a:t>implement</a:t>
            </a:r>
            <a:r>
              <a:rPr lang="pl-PL" sz="2800" dirty="0"/>
              <a:t> ‘</a:t>
            </a:r>
            <a:r>
              <a:rPr lang="pl-PL" sz="2800" dirty="0" err="1"/>
              <a:t>good</a:t>
            </a:r>
            <a:r>
              <a:rPr lang="pl-PL" sz="2800" dirty="0"/>
              <a:t>’ </a:t>
            </a:r>
            <a:r>
              <a:rPr lang="pl-PL" sz="2800" dirty="0" err="1"/>
              <a:t>governance</a:t>
            </a:r>
            <a:r>
              <a:rPr lang="pl-PL" sz="2800" dirty="0"/>
              <a:t>?</a:t>
            </a:r>
          </a:p>
          <a:p>
            <a:r>
              <a:rPr lang="pl-PL" sz="2800" dirty="0"/>
              <a:t>Professional </a:t>
            </a:r>
            <a:r>
              <a:rPr lang="pl-PL" sz="2800" dirty="0" err="1"/>
              <a:t>sports</a:t>
            </a:r>
            <a:r>
              <a:rPr lang="pl-PL" sz="2800" dirty="0"/>
              <a:t> </a:t>
            </a:r>
            <a:r>
              <a:rPr lang="pl-PL" sz="2800" dirty="0" err="1"/>
              <a:t>lack</a:t>
            </a:r>
            <a:r>
              <a:rPr lang="pl-PL" sz="2800" dirty="0"/>
              <a:t> </a:t>
            </a:r>
            <a:r>
              <a:rPr lang="pl-PL" sz="2800" dirty="0" err="1"/>
              <a:t>transparency</a:t>
            </a:r>
            <a:r>
              <a:rPr lang="pl-PL" sz="2800" dirty="0"/>
              <a:t> </a:t>
            </a:r>
          </a:p>
          <a:p>
            <a:r>
              <a:rPr lang="pl-PL" sz="2800" dirty="0" err="1"/>
              <a:t>Ethical</a:t>
            </a:r>
            <a:r>
              <a:rPr lang="pl-PL" sz="2800" dirty="0"/>
              <a:t> </a:t>
            </a:r>
            <a:r>
              <a:rPr lang="pl-PL" sz="2800" dirty="0" err="1"/>
              <a:t>scandals</a:t>
            </a:r>
            <a:r>
              <a:rPr lang="pl-PL" sz="2800" dirty="0"/>
              <a:t> in the </a:t>
            </a:r>
            <a:r>
              <a:rPr lang="pl-PL" sz="2800" dirty="0" err="1"/>
              <a:t>sports</a:t>
            </a:r>
            <a:r>
              <a:rPr lang="pl-PL" sz="2800" dirty="0"/>
              <a:t> </a:t>
            </a:r>
            <a:r>
              <a:rPr lang="pl-PL" sz="2800" dirty="0" err="1"/>
              <a:t>world</a:t>
            </a:r>
            <a:r>
              <a:rPr lang="pl-PL" sz="2800" dirty="0"/>
              <a:t> </a:t>
            </a:r>
            <a:r>
              <a:rPr lang="pl-PL" sz="2800" dirty="0" err="1"/>
              <a:t>shows</a:t>
            </a:r>
            <a:r>
              <a:rPr lang="pl-PL" sz="2800" dirty="0"/>
              <a:t> </a:t>
            </a:r>
            <a:r>
              <a:rPr lang="pl-PL" sz="2800" dirty="0" err="1"/>
              <a:t>that</a:t>
            </a:r>
            <a:r>
              <a:rPr lang="pl-PL" sz="2800" dirty="0"/>
              <a:t> </a:t>
            </a:r>
            <a:r>
              <a:rPr lang="pl-PL" sz="2800" dirty="0" err="1"/>
              <a:t>it</a:t>
            </a:r>
            <a:r>
              <a:rPr lang="pl-PL" sz="2800" dirty="0"/>
              <a:t> </a:t>
            </a:r>
            <a:r>
              <a:rPr lang="pl-PL" sz="2800" dirty="0" err="1"/>
              <a:t>is</a:t>
            </a:r>
            <a:r>
              <a:rPr lang="pl-PL" sz="2800" dirty="0"/>
              <a:t> no </a:t>
            </a:r>
            <a:r>
              <a:rPr lang="pl-PL" sz="2800" dirty="0" err="1"/>
              <a:t>longer</a:t>
            </a:r>
            <a:r>
              <a:rPr lang="pl-PL" sz="2800" dirty="0"/>
              <a:t> </a:t>
            </a:r>
            <a:r>
              <a:rPr lang="pl-PL" sz="2800" dirty="0" err="1"/>
              <a:t>possible</a:t>
            </a:r>
            <a:r>
              <a:rPr lang="pl-PL" sz="2800" dirty="0"/>
              <a:t> for sport </a:t>
            </a:r>
            <a:r>
              <a:rPr lang="pl-PL" sz="2800" dirty="0" err="1"/>
              <a:t>organisations</a:t>
            </a:r>
            <a:r>
              <a:rPr lang="pl-PL" sz="2800" dirty="0"/>
              <a:t> to be run as a “</a:t>
            </a:r>
            <a:r>
              <a:rPr lang="pl-PL" sz="2800" dirty="0" err="1"/>
              <a:t>closed</a:t>
            </a:r>
            <a:r>
              <a:rPr lang="pl-PL" sz="2800" dirty="0"/>
              <a:t> </a:t>
            </a:r>
            <a:r>
              <a:rPr lang="pl-PL" sz="2800" dirty="0" err="1"/>
              <a:t>book</a:t>
            </a:r>
            <a:r>
              <a:rPr lang="pl-PL" sz="2800" dirty="0"/>
              <a:t>”. </a:t>
            </a:r>
            <a:endParaRPr lang="pl-PL" sz="2800" dirty="0" smtClean="0"/>
          </a:p>
          <a:p>
            <a:r>
              <a:rPr lang="pl-PL" sz="2800" dirty="0" err="1"/>
              <a:t>Consequently</a:t>
            </a:r>
            <a:r>
              <a:rPr lang="pl-PL" sz="2800" dirty="0"/>
              <a:t>, </a:t>
            </a:r>
            <a:r>
              <a:rPr lang="pl-PL" sz="2800" dirty="0" err="1"/>
              <a:t>transparency</a:t>
            </a:r>
            <a:r>
              <a:rPr lang="pl-PL" sz="2800" dirty="0"/>
              <a:t> </a:t>
            </a:r>
            <a:r>
              <a:rPr lang="pl-PL" sz="2800" dirty="0" err="1"/>
              <a:t>is</a:t>
            </a:r>
            <a:r>
              <a:rPr lang="pl-PL" sz="2800" dirty="0"/>
              <a:t> </a:t>
            </a:r>
            <a:r>
              <a:rPr lang="pl-PL" sz="2800" dirty="0" err="1"/>
              <a:t>regarded</a:t>
            </a:r>
            <a:r>
              <a:rPr lang="pl-PL" sz="2800" dirty="0"/>
              <a:t> as one of the top </a:t>
            </a:r>
            <a:r>
              <a:rPr lang="pl-PL" sz="2800" dirty="0" err="1"/>
              <a:t>level</a:t>
            </a:r>
            <a:r>
              <a:rPr lang="pl-PL" sz="2800" dirty="0"/>
              <a:t> </a:t>
            </a:r>
            <a:r>
              <a:rPr lang="pl-PL" sz="2800" dirty="0" err="1"/>
              <a:t>topics</a:t>
            </a:r>
            <a:r>
              <a:rPr lang="pl-PL" sz="2800" dirty="0"/>
              <a:t> </a:t>
            </a:r>
            <a:r>
              <a:rPr lang="pl-PL" sz="2800" dirty="0" err="1"/>
              <a:t>concerning</a:t>
            </a:r>
            <a:r>
              <a:rPr lang="pl-PL" sz="2800" dirty="0"/>
              <a:t> </a:t>
            </a:r>
            <a:r>
              <a:rPr lang="pl-PL" sz="2800" dirty="0" err="1"/>
              <a:t>good</a:t>
            </a:r>
            <a:r>
              <a:rPr lang="pl-PL" sz="2800" dirty="0"/>
              <a:t> </a:t>
            </a:r>
            <a:r>
              <a:rPr lang="pl-PL" sz="2800" dirty="0" err="1"/>
              <a:t>governance</a:t>
            </a:r>
            <a:r>
              <a:rPr lang="pl-PL" sz="2800" dirty="0"/>
              <a:t> in </a:t>
            </a:r>
            <a:r>
              <a:rPr lang="pl-PL" sz="2800" dirty="0" err="1"/>
              <a:t>INGSOs</a:t>
            </a:r>
            <a:r>
              <a:rPr lang="pl-PL" sz="2800" dirty="0"/>
              <a:t> </a:t>
            </a:r>
            <a:endParaRPr lang="pl-PL" sz="2800" dirty="0" smtClean="0"/>
          </a:p>
          <a:p>
            <a:r>
              <a:rPr lang="pl-PL" sz="2000" dirty="0" err="1"/>
              <a:t>https</a:t>
            </a:r>
            <a:r>
              <a:rPr lang="pl-PL" sz="2000" dirty="0"/>
              <a:t>://</a:t>
            </a:r>
            <a:r>
              <a:rPr lang="pl-PL" sz="2000" dirty="0" err="1"/>
              <a:t>www.youtube.com</a:t>
            </a:r>
            <a:r>
              <a:rPr lang="pl-PL" sz="2000" dirty="0"/>
              <a:t>/</a:t>
            </a:r>
            <a:r>
              <a:rPr lang="pl-PL" sz="2000" dirty="0" err="1"/>
              <a:t>watch?v</a:t>
            </a:r>
            <a:r>
              <a:rPr lang="pl-PL" sz="2000" dirty="0"/>
              <a:t>=</a:t>
            </a:r>
            <a:r>
              <a:rPr lang="pl-PL" sz="2000" dirty="0" err="1"/>
              <a:t>p_CKYdhAuUk</a:t>
            </a:r>
            <a:endParaRPr lang="pl-PL" sz="2000" dirty="0"/>
          </a:p>
          <a:p>
            <a:endParaRPr lang="pl-PL" sz="2800" dirty="0" smtClean="0"/>
          </a:p>
        </p:txBody>
      </p:sp>
    </p:spTree>
    <p:extLst>
      <p:ext uri="{BB962C8B-B14F-4D97-AF65-F5344CB8AC3E}">
        <p14:creationId xmlns:p14="http://schemas.microsoft.com/office/powerpoint/2010/main" val="2677743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47</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0"/>
            <a:ext cx="6400800" cy="6597352"/>
          </a:xfrm>
        </p:spPr>
        <p:txBody>
          <a:bodyPr>
            <a:noAutofit/>
          </a:bodyPr>
          <a:lstStyle/>
          <a:p>
            <a:r>
              <a:rPr lang="pl-PL" sz="3200" dirty="0" err="1"/>
              <a:t>https</a:t>
            </a:r>
            <a:r>
              <a:rPr lang="pl-PL" sz="3200" dirty="0"/>
              <a:t>://</a:t>
            </a:r>
            <a:r>
              <a:rPr lang="pl-PL" sz="3200" dirty="0" err="1"/>
              <a:t>www.youtube.com</a:t>
            </a:r>
            <a:r>
              <a:rPr lang="pl-PL" sz="3200" dirty="0"/>
              <a:t>/</a:t>
            </a:r>
            <a:r>
              <a:rPr lang="pl-PL" sz="3200" dirty="0" err="1"/>
              <a:t>watch?v</a:t>
            </a:r>
            <a:r>
              <a:rPr lang="pl-PL" sz="3200" dirty="0"/>
              <a:t>=tkop8bgMs9M</a:t>
            </a:r>
          </a:p>
          <a:p>
            <a:r>
              <a:rPr lang="pl-PL" sz="3600" dirty="0" err="1" smtClean="0"/>
              <a:t>Accountability</a:t>
            </a:r>
            <a:r>
              <a:rPr lang="pl-PL" sz="3600" dirty="0" smtClean="0"/>
              <a:t> </a:t>
            </a:r>
            <a:endParaRPr lang="pl-PL" sz="3600" dirty="0"/>
          </a:p>
          <a:p>
            <a:r>
              <a:rPr lang="nl-BE" sz="3600" dirty="0"/>
              <a:t>Why?</a:t>
            </a:r>
            <a:endParaRPr lang="pl-PL" sz="3600" dirty="0"/>
          </a:p>
          <a:p>
            <a:r>
              <a:rPr lang="nl-BE" sz="3600" dirty="0"/>
              <a:t>A lack of accountability arrangements constitutes a breeding ground for</a:t>
            </a:r>
            <a:endParaRPr lang="pl-PL" sz="3600" dirty="0"/>
          </a:p>
          <a:p>
            <a:pPr lvl="1"/>
            <a:r>
              <a:rPr lang="nl-BE" sz="3600" dirty="0"/>
              <a:t>Corruption</a:t>
            </a:r>
            <a:endParaRPr lang="pl-PL" sz="3600" dirty="0"/>
          </a:p>
          <a:p>
            <a:pPr lvl="1"/>
            <a:r>
              <a:rPr lang="nl-BE" sz="3600" dirty="0"/>
              <a:t>Concentration of power</a:t>
            </a:r>
            <a:endParaRPr lang="pl-PL" sz="3600" dirty="0"/>
          </a:p>
          <a:p>
            <a:pPr lvl="1"/>
            <a:r>
              <a:rPr lang="nl-BE" sz="3600" dirty="0"/>
              <a:t>Lack of democracy and </a:t>
            </a:r>
            <a:r>
              <a:rPr lang="nl-BE" sz="3600" dirty="0" smtClean="0"/>
              <a:t>effectiveness</a:t>
            </a:r>
            <a:endParaRPr lang="pl-PL" sz="3600" dirty="0"/>
          </a:p>
        </p:txBody>
      </p:sp>
    </p:spTree>
    <p:extLst>
      <p:ext uri="{BB962C8B-B14F-4D97-AF65-F5344CB8AC3E}">
        <p14:creationId xmlns:p14="http://schemas.microsoft.com/office/powerpoint/2010/main" val="18487872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48</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16632"/>
            <a:ext cx="6400800" cy="6480720"/>
          </a:xfrm>
        </p:spPr>
        <p:txBody>
          <a:bodyPr>
            <a:noAutofit/>
          </a:bodyPr>
          <a:lstStyle/>
          <a:p>
            <a:r>
              <a:rPr lang="nl-BE" sz="2800" dirty="0"/>
              <a:t>Usually explained in 3 ways:</a:t>
            </a:r>
            <a:endParaRPr lang="pl-PL" sz="2800" dirty="0"/>
          </a:p>
          <a:p>
            <a:pPr lvl="0"/>
            <a:r>
              <a:rPr lang="nl-BE" sz="2800" dirty="0"/>
              <a:t>A democratic means to monitor and control government conduct</a:t>
            </a:r>
            <a:endParaRPr lang="pl-PL" sz="2800" dirty="0"/>
          </a:p>
          <a:p>
            <a:r>
              <a:rPr lang="nl-BE" sz="2800" dirty="0"/>
              <a:t>(2) To prevent the concentration of power (checks and balances)</a:t>
            </a:r>
            <a:endParaRPr lang="pl-PL" sz="2800" dirty="0"/>
          </a:p>
          <a:p>
            <a:r>
              <a:rPr lang="nl-BE" sz="2800" dirty="0"/>
              <a:t>(3) It induces the executive branch to learn</a:t>
            </a:r>
            <a:endParaRPr lang="pl-PL" sz="2800" dirty="0"/>
          </a:p>
          <a:p>
            <a:pPr lvl="1"/>
            <a:r>
              <a:rPr lang="nl-BE" sz="2800" dirty="0"/>
              <a:t>executive body of SGB should be accountable to the Member federations!</a:t>
            </a:r>
            <a:endParaRPr lang="pl-PL" sz="2800" dirty="0"/>
          </a:p>
          <a:p>
            <a:pPr lvl="1"/>
            <a:r>
              <a:rPr lang="nl-BE" sz="2800" dirty="0"/>
              <a:t>Member federations have an important </a:t>
            </a:r>
            <a:r>
              <a:rPr lang="nl-BE" sz="2800" u="sng" dirty="0"/>
              <a:t>watchdog function</a:t>
            </a:r>
            <a:endParaRPr lang="pl-PL" sz="2800" dirty="0"/>
          </a:p>
          <a:p>
            <a:endParaRPr lang="pl-PL" sz="2800" dirty="0"/>
          </a:p>
          <a:p>
            <a:endParaRPr lang="pl-PL" sz="3600" dirty="0"/>
          </a:p>
        </p:txBody>
      </p:sp>
    </p:spTree>
    <p:extLst>
      <p:ext uri="{BB962C8B-B14F-4D97-AF65-F5344CB8AC3E}">
        <p14:creationId xmlns:p14="http://schemas.microsoft.com/office/powerpoint/2010/main" val="2005299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49</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16632"/>
            <a:ext cx="6400800" cy="6480720"/>
          </a:xfrm>
        </p:spPr>
        <p:txBody>
          <a:bodyPr>
            <a:noAutofit/>
          </a:bodyPr>
          <a:lstStyle/>
          <a:p>
            <a:endParaRPr lang="pl-PL" sz="3600" dirty="0"/>
          </a:p>
        </p:txBody>
      </p:sp>
    </p:spTree>
    <p:extLst>
      <p:ext uri="{BB962C8B-B14F-4D97-AF65-F5344CB8AC3E}">
        <p14:creationId xmlns:p14="http://schemas.microsoft.com/office/powerpoint/2010/main" val="2996897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5</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lnSpcReduction="10000"/>
          </a:bodyPr>
          <a:lstStyle/>
          <a:p>
            <a:r>
              <a:rPr lang="en-US" sz="3200" dirty="0"/>
              <a:t>INGSOs is the main regulatory bodies of the sports world</a:t>
            </a:r>
            <a:endParaRPr lang="pl-PL" sz="3200" dirty="0"/>
          </a:p>
          <a:p>
            <a:r>
              <a:rPr lang="en-US" sz="3200" dirty="0"/>
              <a:t>but at the European level, </a:t>
            </a:r>
            <a:r>
              <a:rPr lang="en-US" sz="3200" dirty="0" smtClean="0"/>
              <a:t>the </a:t>
            </a:r>
            <a:r>
              <a:rPr lang="en-US" sz="3200" dirty="0"/>
              <a:t>‘</a:t>
            </a:r>
            <a:r>
              <a:rPr lang="en-US" sz="3200" dirty="0" err="1"/>
              <a:t>Bosman</a:t>
            </a:r>
            <a:r>
              <a:rPr lang="en-US" sz="3200" dirty="0"/>
              <a:t> ruling’ </a:t>
            </a:r>
            <a:r>
              <a:rPr lang="en-US" sz="3200" dirty="0" smtClean="0"/>
              <a:t>forced </a:t>
            </a:r>
            <a:r>
              <a:rPr lang="en-US" sz="3200" dirty="0"/>
              <a:t>EU involvement in </a:t>
            </a:r>
            <a:r>
              <a:rPr lang="en-US" sz="3200" dirty="0" smtClean="0"/>
              <a:t>sport sector.</a:t>
            </a:r>
          </a:p>
          <a:p>
            <a:r>
              <a:rPr lang="pl-PL" sz="3200" dirty="0" err="1"/>
              <a:t>Governing</a:t>
            </a:r>
            <a:r>
              <a:rPr lang="pl-PL" sz="3200" dirty="0"/>
              <a:t> networks in sport </a:t>
            </a:r>
            <a:r>
              <a:rPr lang="pl-PL" sz="3200" dirty="0" err="1"/>
              <a:t>are</a:t>
            </a:r>
            <a:r>
              <a:rPr lang="pl-PL" sz="3200" dirty="0"/>
              <a:t> </a:t>
            </a:r>
            <a:r>
              <a:rPr lang="pl-PL" sz="3200" dirty="0" err="1"/>
              <a:t>based</a:t>
            </a:r>
            <a:r>
              <a:rPr lang="pl-PL" sz="3200" dirty="0"/>
              <a:t> on a model </a:t>
            </a:r>
            <a:r>
              <a:rPr lang="pl-PL" sz="3200" dirty="0" err="1"/>
              <a:t>created</a:t>
            </a:r>
            <a:r>
              <a:rPr lang="pl-PL" sz="3200" dirty="0"/>
              <a:t> </a:t>
            </a:r>
            <a:endParaRPr lang="pl-PL" sz="3200" dirty="0" smtClean="0"/>
          </a:p>
          <a:p>
            <a:r>
              <a:rPr lang="pl-PL" sz="3200" dirty="0" smtClean="0"/>
              <a:t>in </a:t>
            </a:r>
            <a:r>
              <a:rPr lang="pl-PL" sz="3200" dirty="0"/>
              <a:t>the </a:t>
            </a:r>
            <a:r>
              <a:rPr lang="pl-PL" sz="3200" dirty="0" err="1"/>
              <a:t>last</a:t>
            </a:r>
            <a:r>
              <a:rPr lang="pl-PL" sz="3200" dirty="0"/>
              <a:t> </a:t>
            </a:r>
            <a:r>
              <a:rPr lang="pl-PL" sz="3200" dirty="0" err="1"/>
              <a:t>few</a:t>
            </a:r>
            <a:r>
              <a:rPr lang="pl-PL" sz="3200" dirty="0"/>
              <a:t> </a:t>
            </a:r>
            <a:r>
              <a:rPr lang="pl-PL" sz="3200" dirty="0" err="1"/>
              <a:t>decades</a:t>
            </a:r>
            <a:r>
              <a:rPr lang="pl-PL" sz="3200" dirty="0"/>
              <a:t> of the 19th </a:t>
            </a:r>
            <a:r>
              <a:rPr lang="pl-PL" sz="3200" dirty="0" err="1"/>
              <a:t>century</a:t>
            </a:r>
            <a:r>
              <a:rPr lang="pl-PL" sz="3200" dirty="0"/>
              <a:t> by the Football </a:t>
            </a:r>
            <a:r>
              <a:rPr lang="pl-PL" sz="3200" dirty="0" err="1"/>
              <a:t>Association</a:t>
            </a:r>
            <a:r>
              <a:rPr lang="pl-PL" sz="3200" dirty="0"/>
              <a:t> (FA)</a:t>
            </a:r>
            <a:r>
              <a:rPr lang="pl-PL" sz="3200" dirty="0" smtClean="0"/>
              <a:t>,</a:t>
            </a:r>
          </a:p>
          <a:p>
            <a:r>
              <a:rPr lang="pl-PL" sz="3200" dirty="0" smtClean="0"/>
              <a:t>the </a:t>
            </a:r>
            <a:r>
              <a:rPr lang="pl-PL" sz="3200" dirty="0" err="1"/>
              <a:t>governing</a:t>
            </a:r>
            <a:r>
              <a:rPr lang="pl-PL" sz="3200" dirty="0"/>
              <a:t> body of the </a:t>
            </a:r>
            <a:r>
              <a:rPr lang="pl-PL" sz="3200" dirty="0" err="1"/>
              <a:t>game</a:t>
            </a:r>
            <a:r>
              <a:rPr lang="pl-PL" sz="3200" dirty="0"/>
              <a:t> in England to </a:t>
            </a:r>
            <a:r>
              <a:rPr lang="pl-PL" sz="3200" dirty="0" err="1"/>
              <a:t>this</a:t>
            </a:r>
            <a:r>
              <a:rPr lang="pl-PL" sz="3200" dirty="0"/>
              <a:t> </a:t>
            </a:r>
            <a:r>
              <a:rPr lang="pl-PL" sz="3200" dirty="0" err="1"/>
              <a:t>day</a:t>
            </a:r>
            <a:r>
              <a:rPr lang="pl-PL" sz="3200" dirty="0"/>
              <a:t>.</a:t>
            </a:r>
          </a:p>
          <a:p>
            <a:endParaRPr lang="pl-PL" dirty="0"/>
          </a:p>
          <a:p>
            <a:endParaRPr lang="pl-PL" dirty="0"/>
          </a:p>
        </p:txBody>
      </p:sp>
    </p:spTree>
    <p:extLst>
      <p:ext uri="{BB962C8B-B14F-4D97-AF65-F5344CB8AC3E}">
        <p14:creationId xmlns:p14="http://schemas.microsoft.com/office/powerpoint/2010/main" val="833268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50</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5256584"/>
          </a:xfrm>
        </p:spPr>
        <p:txBody>
          <a:bodyPr>
            <a:normAutofit/>
          </a:bodyPr>
          <a:lstStyle/>
          <a:p>
            <a:r>
              <a:rPr lang="pl-PL" sz="2800" dirty="0" err="1" smtClean="0"/>
              <a:t>Classifying</a:t>
            </a:r>
            <a:r>
              <a:rPr lang="pl-PL" sz="2800" dirty="0" smtClean="0"/>
              <a:t> International sport </a:t>
            </a:r>
            <a:r>
              <a:rPr lang="pl-PL" sz="2800" dirty="0" err="1" smtClean="0"/>
              <a:t>governing</a:t>
            </a:r>
            <a:r>
              <a:rPr lang="pl-PL" sz="2800" dirty="0" smtClean="0"/>
              <a:t> </a:t>
            </a:r>
            <a:r>
              <a:rPr lang="pl-PL" sz="2800" dirty="0" err="1" smtClean="0"/>
              <a:t>bodies</a:t>
            </a:r>
            <a:r>
              <a:rPr lang="pl-PL" sz="2800" dirty="0" smtClean="0"/>
              <a:t>:</a:t>
            </a:r>
          </a:p>
          <a:p>
            <a:r>
              <a:rPr lang="pl-PL" sz="2800" dirty="0" smtClean="0"/>
              <a:t>1) Single sport (solo and team) </a:t>
            </a:r>
            <a:endParaRPr lang="pl-PL" sz="2800" dirty="0"/>
          </a:p>
          <a:p>
            <a:pPr lvl="2"/>
            <a:r>
              <a:rPr lang="pl-PL" sz="2800" dirty="0"/>
              <a:t>a) </a:t>
            </a:r>
            <a:r>
              <a:rPr lang="pl-PL" sz="2800" dirty="0" err="1"/>
              <a:t>global</a:t>
            </a:r>
            <a:r>
              <a:rPr lang="pl-PL" sz="2800" dirty="0"/>
              <a:t> </a:t>
            </a:r>
            <a:r>
              <a:rPr lang="mr-IN" sz="2800" dirty="0"/>
              <a:t>–</a:t>
            </a:r>
            <a:r>
              <a:rPr lang="pl-PL" sz="2800" dirty="0"/>
              <a:t> FIFA</a:t>
            </a:r>
          </a:p>
          <a:p>
            <a:pPr lvl="2"/>
            <a:r>
              <a:rPr lang="pl-PL" sz="2800" dirty="0"/>
              <a:t>B) </a:t>
            </a:r>
            <a:r>
              <a:rPr lang="pl-PL" sz="2800" dirty="0" err="1"/>
              <a:t>national</a:t>
            </a:r>
            <a:r>
              <a:rPr lang="pl-PL" sz="2800" dirty="0"/>
              <a:t>/</a:t>
            </a:r>
            <a:r>
              <a:rPr lang="pl-PL" sz="2800" dirty="0" err="1"/>
              <a:t>regional</a:t>
            </a:r>
            <a:r>
              <a:rPr lang="pl-PL" sz="2800" dirty="0"/>
              <a:t> </a:t>
            </a:r>
            <a:r>
              <a:rPr lang="mr-IN" sz="2800" dirty="0"/>
              <a:t>–</a:t>
            </a:r>
            <a:r>
              <a:rPr lang="pl-PL" sz="2800" dirty="0"/>
              <a:t> </a:t>
            </a:r>
            <a:r>
              <a:rPr lang="pl-PL" sz="2800" dirty="0" smtClean="0"/>
              <a:t>UEFA</a:t>
            </a:r>
          </a:p>
          <a:p>
            <a:r>
              <a:rPr lang="pl-PL" sz="2800" dirty="0" smtClean="0"/>
              <a:t>2)</a:t>
            </a:r>
            <a:r>
              <a:rPr lang="pl-PL" sz="2800" dirty="0" err="1" smtClean="0"/>
              <a:t>Multisport</a:t>
            </a:r>
            <a:r>
              <a:rPr lang="pl-PL" sz="2800" dirty="0" smtClean="0"/>
              <a:t> </a:t>
            </a:r>
          </a:p>
          <a:p>
            <a:pPr lvl="2"/>
            <a:r>
              <a:rPr lang="pl-PL" sz="2800" dirty="0" smtClean="0"/>
              <a:t>A) </a:t>
            </a:r>
            <a:r>
              <a:rPr lang="pl-PL" sz="2800" dirty="0" err="1" smtClean="0"/>
              <a:t>global</a:t>
            </a:r>
            <a:r>
              <a:rPr lang="pl-PL" sz="2800" dirty="0" smtClean="0"/>
              <a:t> </a:t>
            </a:r>
            <a:r>
              <a:rPr lang="mr-IN" sz="2800" dirty="0" smtClean="0"/>
              <a:t>–</a:t>
            </a:r>
            <a:r>
              <a:rPr lang="pl-PL" sz="2800" dirty="0" smtClean="0"/>
              <a:t> International Olympic </a:t>
            </a:r>
            <a:r>
              <a:rPr lang="pl-PL" sz="2800" dirty="0" err="1" smtClean="0"/>
              <a:t>Committee</a:t>
            </a:r>
            <a:endParaRPr lang="pl-PL" sz="2800" dirty="0"/>
          </a:p>
          <a:p>
            <a:pPr lvl="2"/>
            <a:r>
              <a:rPr lang="pl-PL" sz="2800" dirty="0" smtClean="0"/>
              <a:t>B) </a:t>
            </a:r>
            <a:r>
              <a:rPr lang="pl-PL" sz="2800" dirty="0" err="1"/>
              <a:t>national</a:t>
            </a:r>
            <a:r>
              <a:rPr lang="pl-PL" sz="2800" dirty="0"/>
              <a:t>/</a:t>
            </a:r>
            <a:r>
              <a:rPr lang="pl-PL" sz="2800" dirty="0" err="1"/>
              <a:t>regional</a:t>
            </a:r>
            <a:r>
              <a:rPr lang="pl-PL" sz="2800" dirty="0"/>
              <a:t> </a:t>
            </a:r>
            <a:r>
              <a:rPr lang="mr-IN" sz="2800" dirty="0" smtClean="0"/>
              <a:t>–</a:t>
            </a:r>
            <a:r>
              <a:rPr lang="pl-PL" sz="2800" dirty="0" smtClean="0"/>
              <a:t> </a:t>
            </a:r>
            <a:r>
              <a:rPr lang="pl-PL" sz="2800" dirty="0" err="1" smtClean="0"/>
              <a:t>national</a:t>
            </a:r>
            <a:r>
              <a:rPr lang="pl-PL" sz="2800" dirty="0" smtClean="0"/>
              <a:t> Olympic </a:t>
            </a:r>
            <a:r>
              <a:rPr lang="pl-PL" sz="2800" dirty="0" err="1" smtClean="0"/>
              <a:t>Commitiees</a:t>
            </a:r>
            <a:endParaRPr lang="pl-PL" sz="2800" dirty="0" smtClean="0"/>
          </a:p>
          <a:p>
            <a:pPr lvl="2"/>
            <a:endParaRPr lang="pl-PL" dirty="0"/>
          </a:p>
          <a:p>
            <a:pPr marL="640080" lvl="2" indent="0">
              <a:buNone/>
            </a:pPr>
            <a:endParaRPr lang="pl-PL" dirty="0" smtClean="0"/>
          </a:p>
          <a:p>
            <a:pPr marL="640080" lvl="2" indent="0">
              <a:buNone/>
            </a:pPr>
            <a:endParaRPr lang="pl-PL" dirty="0"/>
          </a:p>
          <a:p>
            <a:pPr marL="640080" lvl="2" indent="0">
              <a:buNone/>
            </a:pPr>
            <a:endParaRPr lang="pl-PL" dirty="0" smtClean="0"/>
          </a:p>
          <a:p>
            <a:endParaRPr lang="pl-PL" dirty="0"/>
          </a:p>
        </p:txBody>
      </p:sp>
    </p:spTree>
    <p:extLst>
      <p:ext uri="{BB962C8B-B14F-4D97-AF65-F5344CB8AC3E}">
        <p14:creationId xmlns:p14="http://schemas.microsoft.com/office/powerpoint/2010/main" val="38647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51</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552728"/>
          </a:xfrm>
        </p:spPr>
        <p:txBody>
          <a:bodyPr>
            <a:normAutofit lnSpcReduction="10000"/>
          </a:bodyPr>
          <a:lstStyle/>
          <a:p>
            <a:r>
              <a:rPr lang="en-AU" sz="3200" dirty="0" smtClean="0"/>
              <a:t>Classifying International sport governing bodies:</a:t>
            </a:r>
          </a:p>
          <a:p>
            <a:r>
              <a:rPr lang="en-AU" sz="3200" dirty="0" smtClean="0"/>
              <a:t>3) Third type are function-orientated specialists bodies</a:t>
            </a:r>
          </a:p>
          <a:p>
            <a:r>
              <a:rPr lang="en-AU" sz="3200" dirty="0" smtClean="0"/>
              <a:t>These INGSOs (GSOs) are concerned with:</a:t>
            </a:r>
          </a:p>
          <a:p>
            <a:r>
              <a:rPr lang="en-AU" sz="3200" dirty="0" smtClean="0"/>
              <a:t> technical issues of sport, </a:t>
            </a:r>
          </a:p>
          <a:p>
            <a:r>
              <a:rPr lang="en-AU" sz="3200" dirty="0" smtClean="0"/>
              <a:t>law</a:t>
            </a:r>
          </a:p>
          <a:p>
            <a:r>
              <a:rPr lang="en-AU" sz="3200" dirty="0" smtClean="0"/>
              <a:t>arbitration, </a:t>
            </a:r>
          </a:p>
          <a:p>
            <a:r>
              <a:rPr lang="en-AU" sz="3200" dirty="0" smtClean="0"/>
              <a:t>doping, </a:t>
            </a:r>
          </a:p>
          <a:p>
            <a:r>
              <a:rPr lang="en-AU" sz="3200" dirty="0" smtClean="0"/>
              <a:t>technological developments increasingly affecting sport. </a:t>
            </a:r>
          </a:p>
          <a:p>
            <a:pPr lvl="2"/>
            <a:endParaRPr lang="pl-PL" dirty="0"/>
          </a:p>
          <a:p>
            <a:pPr marL="640080" lvl="2" indent="0">
              <a:buNone/>
            </a:pPr>
            <a:endParaRPr lang="pl-PL" dirty="0" smtClean="0"/>
          </a:p>
          <a:p>
            <a:pPr marL="640080" lvl="2" indent="0">
              <a:buNone/>
            </a:pPr>
            <a:endParaRPr lang="pl-PL" dirty="0"/>
          </a:p>
          <a:p>
            <a:pPr marL="640080" lvl="2" indent="0">
              <a:buNone/>
            </a:pPr>
            <a:endParaRPr lang="pl-PL" dirty="0" smtClean="0"/>
          </a:p>
          <a:p>
            <a:endParaRPr lang="pl-PL" dirty="0"/>
          </a:p>
        </p:txBody>
      </p:sp>
    </p:spTree>
    <p:extLst>
      <p:ext uri="{BB962C8B-B14F-4D97-AF65-F5344CB8AC3E}">
        <p14:creationId xmlns:p14="http://schemas.microsoft.com/office/powerpoint/2010/main" val="3771623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52</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552728"/>
          </a:xfrm>
        </p:spPr>
        <p:txBody>
          <a:bodyPr>
            <a:normAutofit/>
          </a:bodyPr>
          <a:lstStyle/>
          <a:p>
            <a:r>
              <a:rPr lang="en-CA" sz="3200" dirty="0" smtClean="0"/>
              <a:t>For example, </a:t>
            </a:r>
          </a:p>
          <a:p>
            <a:r>
              <a:rPr lang="en-CA" sz="3200" dirty="0" smtClean="0"/>
              <a:t>the World Anti-Doping Agency (WADA)</a:t>
            </a:r>
          </a:p>
          <a:p>
            <a:r>
              <a:rPr lang="en-CA" sz="3200" dirty="0" smtClean="0"/>
              <a:t>Established in 1999 as an international independent agency funded equally by the sports movements and governments</a:t>
            </a:r>
          </a:p>
          <a:p>
            <a:r>
              <a:rPr lang="en-CA" sz="3200" dirty="0" smtClean="0"/>
              <a:t>WADA key activities include scientific research, education, development of anti-doping capacities</a:t>
            </a:r>
            <a:endParaRPr lang="en-CA" dirty="0"/>
          </a:p>
        </p:txBody>
      </p:sp>
    </p:spTree>
    <p:extLst>
      <p:ext uri="{BB962C8B-B14F-4D97-AF65-F5344CB8AC3E}">
        <p14:creationId xmlns:p14="http://schemas.microsoft.com/office/powerpoint/2010/main" val="38947956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hteck 74"/>
          <p:cNvSpPr/>
          <p:nvPr/>
        </p:nvSpPr>
        <p:spPr>
          <a:xfrm>
            <a:off x="179512" y="332656"/>
            <a:ext cx="8892480" cy="30243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p:cNvSpPr txBox="1"/>
          <p:nvPr/>
        </p:nvSpPr>
        <p:spPr>
          <a:xfrm>
            <a:off x="1043608" y="476672"/>
            <a:ext cx="6624736" cy="707886"/>
          </a:xfrm>
          <a:prstGeom prst="rect">
            <a:avLst/>
          </a:prstGeom>
          <a:noFill/>
          <a:ln>
            <a:solidFill>
              <a:schemeClr val="tx1"/>
            </a:solidFill>
          </a:ln>
        </p:spPr>
        <p:txBody>
          <a:bodyPr wrap="square" rtlCol="0">
            <a:spAutoFit/>
          </a:bodyPr>
          <a:lstStyle/>
          <a:p>
            <a:pPr algn="ctr"/>
            <a:r>
              <a:rPr lang="de-DE" sz="2000" dirty="0" err="1" smtClean="0"/>
              <a:t>Typology</a:t>
            </a:r>
            <a:r>
              <a:rPr lang="de-DE" sz="2000" dirty="0" smtClean="0"/>
              <a:t> </a:t>
            </a:r>
            <a:r>
              <a:rPr lang="de-DE" sz="2000" dirty="0" err="1" smtClean="0"/>
              <a:t>of</a:t>
            </a:r>
            <a:endParaRPr lang="de-DE" sz="2000" dirty="0" smtClean="0"/>
          </a:p>
          <a:p>
            <a:pPr algn="ctr"/>
            <a:r>
              <a:rPr lang="de-DE" sz="2000" dirty="0" smtClean="0"/>
              <a:t>Global Sport </a:t>
            </a:r>
            <a:r>
              <a:rPr lang="de-DE" sz="2000" dirty="0" err="1" smtClean="0"/>
              <a:t>Organisations</a:t>
            </a:r>
            <a:r>
              <a:rPr lang="de-DE" sz="2000" dirty="0" smtClean="0"/>
              <a:t> (GSO)</a:t>
            </a:r>
            <a:endParaRPr lang="de-DE" sz="1600" dirty="0" smtClean="0"/>
          </a:p>
        </p:txBody>
      </p:sp>
      <p:cxnSp>
        <p:nvCxnSpPr>
          <p:cNvPr id="13" name="Gerade Verbindung 12"/>
          <p:cNvCxnSpPr/>
          <p:nvPr/>
        </p:nvCxnSpPr>
        <p:spPr>
          <a:xfrm>
            <a:off x="7668344" y="940658"/>
            <a:ext cx="50405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Gerade Verbindung 13"/>
          <p:cNvCxnSpPr/>
          <p:nvPr/>
        </p:nvCxnSpPr>
        <p:spPr>
          <a:xfrm>
            <a:off x="827584" y="868650"/>
            <a:ext cx="21602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Gerade Verbindung mit Pfeil 15"/>
          <p:cNvCxnSpPr/>
          <p:nvPr/>
        </p:nvCxnSpPr>
        <p:spPr>
          <a:xfrm>
            <a:off x="827584" y="868650"/>
            <a:ext cx="0" cy="133621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9" name="Gerade Verbindung mit Pfeil 18"/>
          <p:cNvCxnSpPr/>
          <p:nvPr/>
        </p:nvCxnSpPr>
        <p:spPr>
          <a:xfrm>
            <a:off x="8172400" y="940658"/>
            <a:ext cx="0" cy="133621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0" name="Textfeld 19"/>
          <p:cNvSpPr txBox="1"/>
          <p:nvPr/>
        </p:nvSpPr>
        <p:spPr>
          <a:xfrm>
            <a:off x="251520" y="2420888"/>
            <a:ext cx="1944216" cy="288032"/>
          </a:xfrm>
          <a:prstGeom prst="rect">
            <a:avLst/>
          </a:prstGeom>
          <a:noFill/>
          <a:ln>
            <a:solidFill>
              <a:schemeClr val="tx1"/>
            </a:solidFill>
          </a:ln>
        </p:spPr>
        <p:txBody>
          <a:bodyPr wrap="square" rtlCol="0">
            <a:spAutoFit/>
          </a:bodyPr>
          <a:lstStyle/>
          <a:p>
            <a:pPr algn="ctr"/>
            <a:r>
              <a:rPr lang="de-DE" sz="1200" b="1" dirty="0" smtClean="0"/>
              <a:t>Team Sports </a:t>
            </a:r>
            <a:r>
              <a:rPr lang="de-DE" sz="1200" b="1" dirty="0" err="1" smtClean="0"/>
              <a:t>Bodies</a:t>
            </a:r>
            <a:endParaRPr lang="de-DE" sz="1200" b="1" dirty="0"/>
          </a:p>
        </p:txBody>
      </p:sp>
      <p:sp>
        <p:nvSpPr>
          <p:cNvPr id="21" name="Textfeld 20"/>
          <p:cNvSpPr txBox="1"/>
          <p:nvPr/>
        </p:nvSpPr>
        <p:spPr>
          <a:xfrm>
            <a:off x="7092280" y="2431921"/>
            <a:ext cx="1907704" cy="276999"/>
          </a:xfrm>
          <a:prstGeom prst="rect">
            <a:avLst/>
          </a:prstGeom>
          <a:noFill/>
          <a:ln>
            <a:solidFill>
              <a:schemeClr val="tx1"/>
            </a:solidFill>
          </a:ln>
        </p:spPr>
        <p:txBody>
          <a:bodyPr wrap="square" rtlCol="0">
            <a:spAutoFit/>
          </a:bodyPr>
          <a:lstStyle/>
          <a:p>
            <a:pPr algn="ctr"/>
            <a:r>
              <a:rPr lang="de-DE" sz="1200" b="1" dirty="0" err="1" smtClean="0"/>
              <a:t>Specialist</a:t>
            </a:r>
            <a:r>
              <a:rPr lang="de-DE" sz="1200" b="1" dirty="0" smtClean="0"/>
              <a:t> </a:t>
            </a:r>
            <a:r>
              <a:rPr lang="de-DE" sz="1200" b="1" dirty="0" err="1" smtClean="0"/>
              <a:t>Bodies</a:t>
            </a:r>
            <a:endParaRPr lang="de-DE" sz="1200" b="1" dirty="0"/>
          </a:p>
        </p:txBody>
      </p:sp>
      <p:cxnSp>
        <p:nvCxnSpPr>
          <p:cNvPr id="91" name="Gerade Verbindung mit Pfeil 90"/>
          <p:cNvCxnSpPr/>
          <p:nvPr/>
        </p:nvCxnSpPr>
        <p:spPr>
          <a:xfrm>
            <a:off x="3491880" y="1340768"/>
            <a:ext cx="0" cy="100811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92" name="Gerade Verbindung mit Pfeil 91"/>
          <p:cNvCxnSpPr/>
          <p:nvPr/>
        </p:nvCxnSpPr>
        <p:spPr>
          <a:xfrm>
            <a:off x="5868144" y="1268760"/>
            <a:ext cx="0" cy="100811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62" name="Textfeld 61"/>
          <p:cNvSpPr txBox="1"/>
          <p:nvPr/>
        </p:nvSpPr>
        <p:spPr>
          <a:xfrm>
            <a:off x="4788024" y="2431921"/>
            <a:ext cx="2160240" cy="646331"/>
          </a:xfrm>
          <a:prstGeom prst="rect">
            <a:avLst/>
          </a:prstGeom>
          <a:noFill/>
          <a:ln>
            <a:solidFill>
              <a:schemeClr val="tx1"/>
            </a:solidFill>
          </a:ln>
        </p:spPr>
        <p:txBody>
          <a:bodyPr wrap="square" rtlCol="0">
            <a:spAutoFit/>
          </a:bodyPr>
          <a:lstStyle/>
          <a:p>
            <a:pPr algn="ctr"/>
            <a:r>
              <a:rPr lang="de-DE" sz="1200" b="1" dirty="0" smtClean="0"/>
              <a:t>Sport Event </a:t>
            </a:r>
            <a:r>
              <a:rPr lang="de-DE" sz="1200" b="1" dirty="0" err="1" smtClean="0"/>
              <a:t>Governing</a:t>
            </a:r>
            <a:r>
              <a:rPr lang="de-DE" sz="1200" b="1" dirty="0" smtClean="0"/>
              <a:t> Body/ Multisport </a:t>
            </a:r>
            <a:r>
              <a:rPr lang="de-DE" sz="1200" b="1" dirty="0" err="1" smtClean="0"/>
              <a:t>governing</a:t>
            </a:r>
            <a:r>
              <a:rPr lang="de-DE" sz="1200" b="1" dirty="0" smtClean="0"/>
              <a:t> </a:t>
            </a:r>
            <a:r>
              <a:rPr lang="de-DE" sz="1200" b="1" dirty="0" err="1" smtClean="0"/>
              <a:t>bodies</a:t>
            </a:r>
            <a:endParaRPr lang="de-DE" sz="1200" b="1" dirty="0"/>
          </a:p>
        </p:txBody>
      </p:sp>
      <p:sp>
        <p:nvSpPr>
          <p:cNvPr id="64" name="Textfeld 63"/>
          <p:cNvSpPr txBox="1"/>
          <p:nvPr/>
        </p:nvSpPr>
        <p:spPr>
          <a:xfrm>
            <a:off x="2483768" y="2420888"/>
            <a:ext cx="2160240" cy="276999"/>
          </a:xfrm>
          <a:prstGeom prst="rect">
            <a:avLst/>
          </a:prstGeom>
          <a:noFill/>
          <a:ln>
            <a:solidFill>
              <a:schemeClr val="tx1"/>
            </a:solidFill>
          </a:ln>
        </p:spPr>
        <p:txBody>
          <a:bodyPr wrap="square" rtlCol="0">
            <a:spAutoFit/>
          </a:bodyPr>
          <a:lstStyle/>
          <a:p>
            <a:pPr algn="ctr"/>
            <a:r>
              <a:rPr lang="de-DE" sz="1200" b="1" dirty="0" smtClean="0"/>
              <a:t>Solo Sports </a:t>
            </a:r>
            <a:r>
              <a:rPr lang="de-DE" sz="1200" b="1" dirty="0" err="1" smtClean="0"/>
              <a:t>Governing</a:t>
            </a:r>
            <a:r>
              <a:rPr lang="de-DE" sz="1200" b="1" dirty="0" smtClean="0"/>
              <a:t> </a:t>
            </a:r>
            <a:r>
              <a:rPr lang="de-DE" sz="1200" b="1" dirty="0" err="1" smtClean="0"/>
              <a:t>Bodies</a:t>
            </a:r>
            <a:endParaRPr lang="de-DE" sz="1200" b="1" dirty="0"/>
          </a:p>
        </p:txBody>
      </p:sp>
      <p:sp>
        <p:nvSpPr>
          <p:cNvPr id="68" name="Rechteck 67"/>
          <p:cNvSpPr/>
          <p:nvPr/>
        </p:nvSpPr>
        <p:spPr>
          <a:xfrm>
            <a:off x="179512" y="3356992"/>
            <a:ext cx="8892480" cy="18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Textfeld 78"/>
          <p:cNvSpPr txBox="1"/>
          <p:nvPr/>
        </p:nvSpPr>
        <p:spPr>
          <a:xfrm>
            <a:off x="827584" y="3573016"/>
            <a:ext cx="891208" cy="307777"/>
          </a:xfrm>
          <a:prstGeom prst="rect">
            <a:avLst/>
          </a:prstGeom>
          <a:noFill/>
        </p:spPr>
        <p:txBody>
          <a:bodyPr wrap="square" rtlCol="0">
            <a:spAutoFit/>
          </a:bodyPr>
          <a:lstStyle/>
          <a:p>
            <a:pPr algn="ctr"/>
            <a:r>
              <a:rPr lang="de-DE" sz="1400" b="1" dirty="0" smtClean="0"/>
              <a:t>FIFA</a:t>
            </a:r>
            <a:endParaRPr lang="de-DE" sz="1400" b="1" dirty="0"/>
          </a:p>
        </p:txBody>
      </p:sp>
      <p:sp>
        <p:nvSpPr>
          <p:cNvPr id="80" name="Textfeld 79"/>
          <p:cNvSpPr txBox="1"/>
          <p:nvPr/>
        </p:nvSpPr>
        <p:spPr>
          <a:xfrm>
            <a:off x="3059832" y="3520753"/>
            <a:ext cx="1080120" cy="307777"/>
          </a:xfrm>
          <a:prstGeom prst="rect">
            <a:avLst/>
          </a:prstGeom>
          <a:noFill/>
        </p:spPr>
        <p:txBody>
          <a:bodyPr wrap="square" rtlCol="0">
            <a:spAutoFit/>
          </a:bodyPr>
          <a:lstStyle/>
          <a:p>
            <a:r>
              <a:rPr lang="de-DE" sz="1400" b="1" dirty="0" smtClean="0"/>
              <a:t>FIS</a:t>
            </a:r>
            <a:endParaRPr lang="de-DE" sz="1400" b="1" dirty="0"/>
          </a:p>
        </p:txBody>
      </p:sp>
      <p:sp>
        <p:nvSpPr>
          <p:cNvPr id="81" name="Textfeld 80"/>
          <p:cNvSpPr txBox="1"/>
          <p:nvPr/>
        </p:nvSpPr>
        <p:spPr>
          <a:xfrm>
            <a:off x="5508104" y="3429000"/>
            <a:ext cx="864096" cy="307777"/>
          </a:xfrm>
          <a:prstGeom prst="rect">
            <a:avLst/>
          </a:prstGeom>
          <a:noFill/>
        </p:spPr>
        <p:txBody>
          <a:bodyPr wrap="square" rtlCol="0">
            <a:spAutoFit/>
          </a:bodyPr>
          <a:lstStyle/>
          <a:p>
            <a:pPr algn="ctr"/>
            <a:r>
              <a:rPr lang="de-DE" sz="1400" b="1" dirty="0" smtClean="0"/>
              <a:t>IOC</a:t>
            </a:r>
            <a:endParaRPr lang="de-DE" sz="1400" b="1" dirty="0"/>
          </a:p>
        </p:txBody>
      </p:sp>
      <p:sp>
        <p:nvSpPr>
          <p:cNvPr id="82" name="Textfeld 81"/>
          <p:cNvSpPr txBox="1"/>
          <p:nvPr/>
        </p:nvSpPr>
        <p:spPr>
          <a:xfrm>
            <a:off x="7596336" y="3429000"/>
            <a:ext cx="864096" cy="307777"/>
          </a:xfrm>
          <a:prstGeom prst="rect">
            <a:avLst/>
          </a:prstGeom>
          <a:noFill/>
        </p:spPr>
        <p:txBody>
          <a:bodyPr wrap="square" rtlCol="0">
            <a:spAutoFit/>
          </a:bodyPr>
          <a:lstStyle/>
          <a:p>
            <a:pPr algn="ctr"/>
            <a:r>
              <a:rPr lang="de-DE" sz="1400" b="1" dirty="0" smtClean="0"/>
              <a:t>WADA</a:t>
            </a:r>
            <a:endParaRPr lang="de-DE" sz="1400" b="1" dirty="0"/>
          </a:p>
        </p:txBody>
      </p:sp>
      <p:sp>
        <p:nvSpPr>
          <p:cNvPr id="120" name="Textfeld 119"/>
          <p:cNvSpPr txBox="1"/>
          <p:nvPr/>
        </p:nvSpPr>
        <p:spPr>
          <a:xfrm>
            <a:off x="7668344" y="3789040"/>
            <a:ext cx="864096" cy="307777"/>
          </a:xfrm>
          <a:prstGeom prst="rect">
            <a:avLst/>
          </a:prstGeom>
          <a:noFill/>
        </p:spPr>
        <p:txBody>
          <a:bodyPr wrap="square" rtlCol="0">
            <a:spAutoFit/>
          </a:bodyPr>
          <a:lstStyle/>
          <a:p>
            <a:pPr algn="ctr"/>
            <a:r>
              <a:rPr lang="de-DE" sz="1400" b="1" dirty="0" smtClean="0"/>
              <a:t>FIMS</a:t>
            </a:r>
            <a:endParaRPr lang="de-DE" sz="1400" b="1" dirty="0"/>
          </a:p>
        </p:txBody>
      </p:sp>
      <p:sp>
        <p:nvSpPr>
          <p:cNvPr id="134" name="Textfeld 133"/>
          <p:cNvSpPr txBox="1"/>
          <p:nvPr/>
        </p:nvSpPr>
        <p:spPr>
          <a:xfrm>
            <a:off x="7668344" y="4149080"/>
            <a:ext cx="864096" cy="307777"/>
          </a:xfrm>
          <a:prstGeom prst="rect">
            <a:avLst/>
          </a:prstGeom>
          <a:noFill/>
        </p:spPr>
        <p:txBody>
          <a:bodyPr wrap="square" rtlCol="0">
            <a:spAutoFit/>
          </a:bodyPr>
          <a:lstStyle/>
          <a:p>
            <a:pPr algn="ctr"/>
            <a:r>
              <a:rPr lang="de-DE" sz="1400" b="1" dirty="0" smtClean="0"/>
              <a:t>ICAS</a:t>
            </a:r>
            <a:endParaRPr lang="de-DE" sz="1400" b="1" dirty="0"/>
          </a:p>
        </p:txBody>
      </p:sp>
      <p:cxnSp>
        <p:nvCxnSpPr>
          <p:cNvPr id="168" name="Gerade Verbindung 167"/>
          <p:cNvCxnSpPr/>
          <p:nvPr/>
        </p:nvCxnSpPr>
        <p:spPr>
          <a:xfrm>
            <a:off x="2339752" y="3356992"/>
            <a:ext cx="0" cy="1512168"/>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0" name="Gerade Verbindung 169"/>
          <p:cNvCxnSpPr/>
          <p:nvPr/>
        </p:nvCxnSpPr>
        <p:spPr>
          <a:xfrm>
            <a:off x="4716016" y="3356992"/>
            <a:ext cx="0" cy="1512168"/>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2" name="Gerade Verbindung 171"/>
          <p:cNvCxnSpPr/>
          <p:nvPr/>
        </p:nvCxnSpPr>
        <p:spPr>
          <a:xfrm>
            <a:off x="6948264" y="3356992"/>
            <a:ext cx="0" cy="1512168"/>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4" name="Textfeld 173"/>
          <p:cNvSpPr txBox="1"/>
          <p:nvPr/>
        </p:nvSpPr>
        <p:spPr>
          <a:xfrm>
            <a:off x="800472" y="3861048"/>
            <a:ext cx="891208" cy="307777"/>
          </a:xfrm>
          <a:prstGeom prst="rect">
            <a:avLst/>
          </a:prstGeom>
          <a:noFill/>
        </p:spPr>
        <p:txBody>
          <a:bodyPr wrap="square" rtlCol="0">
            <a:spAutoFit/>
          </a:bodyPr>
          <a:lstStyle/>
          <a:p>
            <a:pPr algn="ctr"/>
            <a:r>
              <a:rPr lang="de-DE" sz="1400" b="1" dirty="0" smtClean="0"/>
              <a:t>IHF</a:t>
            </a:r>
            <a:endParaRPr lang="de-DE" sz="1400" b="1" dirty="0"/>
          </a:p>
        </p:txBody>
      </p:sp>
      <p:sp>
        <p:nvSpPr>
          <p:cNvPr id="175" name="Textfeld 174"/>
          <p:cNvSpPr txBox="1"/>
          <p:nvPr/>
        </p:nvSpPr>
        <p:spPr>
          <a:xfrm>
            <a:off x="3131840" y="3789040"/>
            <a:ext cx="891208" cy="307777"/>
          </a:xfrm>
          <a:prstGeom prst="rect">
            <a:avLst/>
          </a:prstGeom>
          <a:noFill/>
        </p:spPr>
        <p:txBody>
          <a:bodyPr wrap="square" rtlCol="0">
            <a:spAutoFit/>
          </a:bodyPr>
          <a:lstStyle/>
          <a:p>
            <a:pPr algn="ctr"/>
            <a:r>
              <a:rPr lang="de-DE" sz="1400" b="1" dirty="0" smtClean="0"/>
              <a:t>IAAF</a:t>
            </a:r>
            <a:endParaRPr lang="de-DE" sz="1400" b="1" dirty="0"/>
          </a:p>
        </p:txBody>
      </p:sp>
      <p:sp>
        <p:nvSpPr>
          <p:cNvPr id="176" name="Textfeld 175"/>
          <p:cNvSpPr txBox="1"/>
          <p:nvPr/>
        </p:nvSpPr>
        <p:spPr>
          <a:xfrm>
            <a:off x="827584" y="4149080"/>
            <a:ext cx="891208" cy="307777"/>
          </a:xfrm>
          <a:prstGeom prst="rect">
            <a:avLst/>
          </a:prstGeom>
          <a:noFill/>
        </p:spPr>
        <p:txBody>
          <a:bodyPr wrap="square" rtlCol="0">
            <a:spAutoFit/>
          </a:bodyPr>
          <a:lstStyle/>
          <a:p>
            <a:pPr algn="ctr"/>
            <a:r>
              <a:rPr lang="de-DE" sz="1400" b="1" dirty="0" smtClean="0"/>
              <a:t>...</a:t>
            </a:r>
            <a:endParaRPr lang="de-DE" sz="1400" b="1" dirty="0"/>
          </a:p>
        </p:txBody>
      </p:sp>
      <p:sp>
        <p:nvSpPr>
          <p:cNvPr id="177" name="Textfeld 176"/>
          <p:cNvSpPr txBox="1"/>
          <p:nvPr/>
        </p:nvSpPr>
        <p:spPr>
          <a:xfrm>
            <a:off x="3086944" y="4096817"/>
            <a:ext cx="891208" cy="307777"/>
          </a:xfrm>
          <a:prstGeom prst="rect">
            <a:avLst/>
          </a:prstGeom>
          <a:noFill/>
        </p:spPr>
        <p:txBody>
          <a:bodyPr wrap="square" rtlCol="0">
            <a:spAutoFit/>
          </a:bodyPr>
          <a:lstStyle/>
          <a:p>
            <a:pPr algn="ctr"/>
            <a:r>
              <a:rPr lang="de-DE" sz="1400" b="1" dirty="0" smtClean="0"/>
              <a:t>...</a:t>
            </a:r>
            <a:endParaRPr lang="de-DE" sz="1400" b="1" dirty="0"/>
          </a:p>
        </p:txBody>
      </p:sp>
      <p:sp>
        <p:nvSpPr>
          <p:cNvPr id="190" name="Textfeld 189"/>
          <p:cNvSpPr txBox="1"/>
          <p:nvPr/>
        </p:nvSpPr>
        <p:spPr>
          <a:xfrm>
            <a:off x="7740352" y="4437112"/>
            <a:ext cx="819200" cy="307777"/>
          </a:xfrm>
          <a:prstGeom prst="rect">
            <a:avLst/>
          </a:prstGeom>
          <a:noFill/>
        </p:spPr>
        <p:txBody>
          <a:bodyPr wrap="square" rtlCol="0">
            <a:spAutoFit/>
          </a:bodyPr>
          <a:lstStyle/>
          <a:p>
            <a:pPr algn="ctr"/>
            <a:r>
              <a:rPr lang="de-DE" sz="1400" b="1" dirty="0" smtClean="0"/>
              <a:t>...</a:t>
            </a:r>
            <a:endParaRPr lang="de-DE" sz="1400" b="1" dirty="0"/>
          </a:p>
        </p:txBody>
      </p:sp>
      <p:sp>
        <p:nvSpPr>
          <p:cNvPr id="29" name="Rechteck 28"/>
          <p:cNvSpPr/>
          <p:nvPr/>
        </p:nvSpPr>
        <p:spPr>
          <a:xfrm>
            <a:off x="683568" y="5085184"/>
            <a:ext cx="2240550" cy="369332"/>
          </a:xfrm>
          <a:prstGeom prst="rect">
            <a:avLst/>
          </a:prstGeom>
        </p:spPr>
        <p:txBody>
          <a:bodyPr wrap="none">
            <a:spAutoFit/>
          </a:bodyPr>
          <a:lstStyle/>
          <a:p>
            <a:pPr algn="ctr"/>
            <a:r>
              <a:rPr lang="de-DE" dirty="0" smtClean="0"/>
              <a:t>Forster &amp; Pope (2004)</a:t>
            </a:r>
            <a:endParaRPr lang="de-DE" dirty="0"/>
          </a:p>
        </p:txBody>
      </p:sp>
    </p:spTree>
    <p:extLst>
      <p:ext uri="{BB962C8B-B14F-4D97-AF65-F5344CB8AC3E}">
        <p14:creationId xmlns:p14="http://schemas.microsoft.com/office/powerpoint/2010/main" val="601465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hteck 74"/>
          <p:cNvSpPr/>
          <p:nvPr/>
        </p:nvSpPr>
        <p:spPr>
          <a:xfrm>
            <a:off x="179512" y="116632"/>
            <a:ext cx="8892480" cy="302433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1043608" y="260648"/>
            <a:ext cx="6624736" cy="584775"/>
          </a:xfrm>
          <a:prstGeom prst="rect">
            <a:avLst/>
          </a:prstGeom>
          <a:noFill/>
          <a:ln>
            <a:solidFill>
              <a:schemeClr val="tx1"/>
            </a:solidFill>
          </a:ln>
        </p:spPr>
        <p:txBody>
          <a:bodyPr wrap="square" rtlCol="0">
            <a:spAutoFit/>
          </a:bodyPr>
          <a:lstStyle/>
          <a:p>
            <a:pPr algn="ctr"/>
            <a:r>
              <a:rPr lang="de-DE" sz="1600" dirty="0" err="1" smtClean="0"/>
              <a:t>Typology</a:t>
            </a:r>
            <a:r>
              <a:rPr lang="de-DE" sz="1600" dirty="0" smtClean="0"/>
              <a:t> </a:t>
            </a:r>
            <a:r>
              <a:rPr lang="de-DE" sz="1600" dirty="0" err="1" smtClean="0"/>
              <a:t>of</a:t>
            </a:r>
            <a:endParaRPr lang="de-DE" sz="1600" dirty="0" smtClean="0"/>
          </a:p>
          <a:p>
            <a:pPr algn="ctr"/>
            <a:r>
              <a:rPr lang="de-DE" sz="1600" dirty="0" smtClean="0"/>
              <a:t>International Non-</a:t>
            </a:r>
            <a:r>
              <a:rPr lang="de-DE" sz="1600" dirty="0" err="1" smtClean="0"/>
              <a:t>Governmental</a:t>
            </a:r>
            <a:r>
              <a:rPr lang="de-DE" sz="1600" dirty="0" smtClean="0"/>
              <a:t> Sport </a:t>
            </a:r>
            <a:r>
              <a:rPr lang="de-DE" sz="1600" dirty="0" err="1" smtClean="0"/>
              <a:t>Organizations</a:t>
            </a:r>
            <a:r>
              <a:rPr lang="de-DE" sz="1600" dirty="0" smtClean="0"/>
              <a:t> (INGSOs)</a:t>
            </a:r>
            <a:endParaRPr lang="de-DE" sz="1600" dirty="0"/>
          </a:p>
        </p:txBody>
      </p:sp>
      <p:cxnSp>
        <p:nvCxnSpPr>
          <p:cNvPr id="13" name="Gerade Verbindung 12"/>
          <p:cNvCxnSpPr/>
          <p:nvPr/>
        </p:nvCxnSpPr>
        <p:spPr>
          <a:xfrm>
            <a:off x="7668344" y="724634"/>
            <a:ext cx="50405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Gerade Verbindung 13"/>
          <p:cNvCxnSpPr/>
          <p:nvPr/>
        </p:nvCxnSpPr>
        <p:spPr>
          <a:xfrm>
            <a:off x="827584" y="652626"/>
            <a:ext cx="21602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Gerade Verbindung mit Pfeil 15"/>
          <p:cNvCxnSpPr/>
          <p:nvPr/>
        </p:nvCxnSpPr>
        <p:spPr>
          <a:xfrm>
            <a:off x="827584" y="652626"/>
            <a:ext cx="0" cy="86409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9" name="Gerade Verbindung mit Pfeil 18"/>
          <p:cNvCxnSpPr/>
          <p:nvPr/>
        </p:nvCxnSpPr>
        <p:spPr>
          <a:xfrm>
            <a:off x="8172400" y="724634"/>
            <a:ext cx="0" cy="72008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0" name="Textfeld 19"/>
          <p:cNvSpPr txBox="1"/>
          <p:nvPr/>
        </p:nvSpPr>
        <p:spPr>
          <a:xfrm>
            <a:off x="251520" y="1588730"/>
            <a:ext cx="1944216" cy="288032"/>
          </a:xfrm>
          <a:prstGeom prst="rect">
            <a:avLst/>
          </a:prstGeom>
          <a:noFill/>
          <a:ln>
            <a:solidFill>
              <a:schemeClr val="tx1"/>
            </a:solidFill>
          </a:ln>
        </p:spPr>
        <p:txBody>
          <a:bodyPr wrap="square" rtlCol="0">
            <a:spAutoFit/>
          </a:bodyPr>
          <a:lstStyle/>
          <a:p>
            <a:pPr algn="ctr"/>
            <a:r>
              <a:rPr lang="de-DE" sz="1200" dirty="0" smtClean="0"/>
              <a:t>Sport </a:t>
            </a:r>
            <a:r>
              <a:rPr lang="de-DE" sz="1200" dirty="0" err="1" smtClean="0"/>
              <a:t>Governing</a:t>
            </a:r>
            <a:r>
              <a:rPr lang="de-DE" sz="1200" dirty="0" smtClean="0"/>
              <a:t> </a:t>
            </a:r>
            <a:r>
              <a:rPr lang="de-DE" sz="1200" dirty="0" err="1" smtClean="0"/>
              <a:t>Bodies</a:t>
            </a:r>
            <a:endParaRPr lang="de-DE" sz="1200" dirty="0"/>
          </a:p>
        </p:txBody>
      </p:sp>
      <p:sp>
        <p:nvSpPr>
          <p:cNvPr id="21" name="Textfeld 20"/>
          <p:cNvSpPr txBox="1"/>
          <p:nvPr/>
        </p:nvSpPr>
        <p:spPr>
          <a:xfrm>
            <a:off x="7092280" y="1599763"/>
            <a:ext cx="1907704" cy="276999"/>
          </a:xfrm>
          <a:prstGeom prst="rect">
            <a:avLst/>
          </a:prstGeom>
          <a:noFill/>
          <a:ln>
            <a:solidFill>
              <a:schemeClr val="tx1"/>
            </a:solidFill>
          </a:ln>
        </p:spPr>
        <p:txBody>
          <a:bodyPr wrap="square" rtlCol="0">
            <a:spAutoFit/>
          </a:bodyPr>
          <a:lstStyle/>
          <a:p>
            <a:pPr algn="ctr"/>
            <a:r>
              <a:rPr lang="de-DE" sz="1200" dirty="0" err="1" smtClean="0"/>
              <a:t>Representative</a:t>
            </a:r>
            <a:r>
              <a:rPr lang="de-DE" sz="1200" dirty="0" smtClean="0"/>
              <a:t> </a:t>
            </a:r>
            <a:r>
              <a:rPr lang="de-DE" sz="1200" dirty="0" err="1" smtClean="0"/>
              <a:t>Bodies</a:t>
            </a:r>
            <a:endParaRPr lang="de-DE" sz="1200" dirty="0"/>
          </a:p>
        </p:txBody>
      </p:sp>
      <p:cxnSp>
        <p:nvCxnSpPr>
          <p:cNvPr id="48" name="Gerade Verbindung 47"/>
          <p:cNvCxnSpPr/>
          <p:nvPr/>
        </p:nvCxnSpPr>
        <p:spPr>
          <a:xfrm>
            <a:off x="539552" y="2164794"/>
            <a:ext cx="129614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3" name="Gerade Verbindung mit Pfeil 52"/>
          <p:cNvCxnSpPr/>
          <p:nvPr/>
        </p:nvCxnSpPr>
        <p:spPr>
          <a:xfrm>
            <a:off x="539552" y="2164794"/>
            <a:ext cx="0" cy="28803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55" name="Gerade Verbindung mit Pfeil 54"/>
          <p:cNvCxnSpPr/>
          <p:nvPr/>
        </p:nvCxnSpPr>
        <p:spPr>
          <a:xfrm>
            <a:off x="1835696" y="2164794"/>
            <a:ext cx="0" cy="28803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85" name="Textfeld 84"/>
          <p:cNvSpPr txBox="1"/>
          <p:nvPr/>
        </p:nvSpPr>
        <p:spPr>
          <a:xfrm>
            <a:off x="251520" y="2524834"/>
            <a:ext cx="936104" cy="400110"/>
          </a:xfrm>
          <a:prstGeom prst="rect">
            <a:avLst/>
          </a:prstGeom>
          <a:noFill/>
          <a:ln>
            <a:solidFill>
              <a:schemeClr val="tx1"/>
            </a:solidFill>
          </a:ln>
        </p:spPr>
        <p:txBody>
          <a:bodyPr wrap="square" rtlCol="0">
            <a:spAutoFit/>
          </a:bodyPr>
          <a:lstStyle/>
          <a:p>
            <a:pPr algn="ctr"/>
            <a:r>
              <a:rPr lang="de-DE" sz="1000" dirty="0" smtClean="0"/>
              <a:t>Team Sports</a:t>
            </a:r>
          </a:p>
          <a:p>
            <a:pPr algn="ctr"/>
            <a:r>
              <a:rPr lang="de-DE" sz="1000" dirty="0" err="1" smtClean="0"/>
              <a:t>Bodies</a:t>
            </a:r>
            <a:endParaRPr lang="de-DE" sz="1000" dirty="0"/>
          </a:p>
        </p:txBody>
      </p:sp>
      <p:cxnSp>
        <p:nvCxnSpPr>
          <p:cNvPr id="91" name="Gerade Verbindung mit Pfeil 90"/>
          <p:cNvCxnSpPr/>
          <p:nvPr/>
        </p:nvCxnSpPr>
        <p:spPr>
          <a:xfrm>
            <a:off x="3491880" y="868650"/>
            <a:ext cx="0" cy="57606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92" name="Gerade Verbindung mit Pfeil 91"/>
          <p:cNvCxnSpPr/>
          <p:nvPr/>
        </p:nvCxnSpPr>
        <p:spPr>
          <a:xfrm>
            <a:off x="5868144" y="868650"/>
            <a:ext cx="0" cy="57606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62" name="Textfeld 61"/>
          <p:cNvSpPr txBox="1"/>
          <p:nvPr/>
        </p:nvSpPr>
        <p:spPr>
          <a:xfrm>
            <a:off x="4788024" y="1599763"/>
            <a:ext cx="2160240" cy="276999"/>
          </a:xfrm>
          <a:prstGeom prst="rect">
            <a:avLst/>
          </a:prstGeom>
          <a:noFill/>
          <a:ln>
            <a:solidFill>
              <a:schemeClr val="tx1"/>
            </a:solidFill>
          </a:ln>
        </p:spPr>
        <p:txBody>
          <a:bodyPr wrap="square" rtlCol="0">
            <a:spAutoFit/>
          </a:bodyPr>
          <a:lstStyle/>
          <a:p>
            <a:pPr algn="ctr"/>
            <a:r>
              <a:rPr lang="de-DE" sz="1200" dirty="0" smtClean="0"/>
              <a:t>Special Task </a:t>
            </a:r>
            <a:r>
              <a:rPr lang="de-DE" sz="1200" dirty="0" err="1" smtClean="0"/>
              <a:t>Bodies</a:t>
            </a:r>
            <a:endParaRPr lang="de-DE" sz="1200" dirty="0"/>
          </a:p>
        </p:txBody>
      </p:sp>
      <p:sp>
        <p:nvSpPr>
          <p:cNvPr id="64" name="Textfeld 63"/>
          <p:cNvSpPr txBox="1"/>
          <p:nvPr/>
        </p:nvSpPr>
        <p:spPr>
          <a:xfrm>
            <a:off x="2483768" y="1588730"/>
            <a:ext cx="2160240" cy="276999"/>
          </a:xfrm>
          <a:prstGeom prst="rect">
            <a:avLst/>
          </a:prstGeom>
          <a:noFill/>
          <a:ln>
            <a:solidFill>
              <a:schemeClr val="tx1"/>
            </a:solidFill>
          </a:ln>
        </p:spPr>
        <p:txBody>
          <a:bodyPr wrap="square" rtlCol="0">
            <a:spAutoFit/>
          </a:bodyPr>
          <a:lstStyle/>
          <a:p>
            <a:pPr algn="ctr"/>
            <a:r>
              <a:rPr lang="de-DE" sz="1200" dirty="0" smtClean="0"/>
              <a:t>Sport Event </a:t>
            </a:r>
            <a:r>
              <a:rPr lang="de-DE" sz="1200" dirty="0" err="1" smtClean="0"/>
              <a:t>Governing</a:t>
            </a:r>
            <a:r>
              <a:rPr lang="de-DE" sz="1200" dirty="0" smtClean="0"/>
              <a:t> </a:t>
            </a:r>
            <a:r>
              <a:rPr lang="de-DE" sz="1200" dirty="0" err="1" smtClean="0"/>
              <a:t>Bodies</a:t>
            </a:r>
            <a:endParaRPr lang="de-DE" sz="1200" dirty="0"/>
          </a:p>
        </p:txBody>
      </p:sp>
      <p:sp>
        <p:nvSpPr>
          <p:cNvPr id="67" name="Textfeld 66"/>
          <p:cNvSpPr txBox="1"/>
          <p:nvPr/>
        </p:nvSpPr>
        <p:spPr>
          <a:xfrm>
            <a:off x="1259632" y="2524834"/>
            <a:ext cx="1008112" cy="400110"/>
          </a:xfrm>
          <a:prstGeom prst="rect">
            <a:avLst/>
          </a:prstGeom>
          <a:noFill/>
          <a:ln>
            <a:solidFill>
              <a:schemeClr val="tx1"/>
            </a:solidFill>
          </a:ln>
        </p:spPr>
        <p:txBody>
          <a:bodyPr wrap="square" rtlCol="0">
            <a:spAutoFit/>
          </a:bodyPr>
          <a:lstStyle/>
          <a:p>
            <a:pPr algn="ctr"/>
            <a:r>
              <a:rPr lang="de-DE" sz="1000" dirty="0" smtClean="0"/>
              <a:t>Solo Sports</a:t>
            </a:r>
          </a:p>
          <a:p>
            <a:pPr algn="ctr"/>
            <a:r>
              <a:rPr lang="de-DE" sz="1000" dirty="0" err="1" smtClean="0"/>
              <a:t>Bodies</a:t>
            </a:r>
            <a:endParaRPr lang="de-DE" sz="1000" dirty="0"/>
          </a:p>
        </p:txBody>
      </p:sp>
      <p:sp>
        <p:nvSpPr>
          <p:cNvPr id="68" name="Rechteck 67"/>
          <p:cNvSpPr/>
          <p:nvPr/>
        </p:nvSpPr>
        <p:spPr>
          <a:xfrm>
            <a:off x="179512" y="3140968"/>
            <a:ext cx="8892480" cy="10801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p:cNvSpPr/>
          <p:nvPr/>
        </p:nvSpPr>
        <p:spPr>
          <a:xfrm>
            <a:off x="179512" y="4221088"/>
            <a:ext cx="8892480" cy="10801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Textfeld 78"/>
          <p:cNvSpPr txBox="1"/>
          <p:nvPr/>
        </p:nvSpPr>
        <p:spPr>
          <a:xfrm>
            <a:off x="251520" y="3212976"/>
            <a:ext cx="891208" cy="307777"/>
          </a:xfrm>
          <a:prstGeom prst="rect">
            <a:avLst/>
          </a:prstGeom>
          <a:noFill/>
        </p:spPr>
        <p:txBody>
          <a:bodyPr wrap="square" rtlCol="0">
            <a:spAutoFit/>
          </a:bodyPr>
          <a:lstStyle/>
          <a:p>
            <a:pPr algn="ctr"/>
            <a:r>
              <a:rPr lang="de-DE" sz="1400" b="1" dirty="0" smtClean="0"/>
              <a:t>FIFA</a:t>
            </a:r>
            <a:endParaRPr lang="de-DE" sz="1400" b="1" dirty="0"/>
          </a:p>
        </p:txBody>
      </p:sp>
      <p:sp>
        <p:nvSpPr>
          <p:cNvPr id="80" name="Textfeld 79"/>
          <p:cNvSpPr txBox="1"/>
          <p:nvPr/>
        </p:nvSpPr>
        <p:spPr>
          <a:xfrm>
            <a:off x="1547664" y="3212976"/>
            <a:ext cx="603176" cy="307777"/>
          </a:xfrm>
          <a:prstGeom prst="rect">
            <a:avLst/>
          </a:prstGeom>
          <a:noFill/>
        </p:spPr>
        <p:txBody>
          <a:bodyPr wrap="square" rtlCol="0">
            <a:spAutoFit/>
          </a:bodyPr>
          <a:lstStyle/>
          <a:p>
            <a:r>
              <a:rPr lang="de-DE" sz="1400" b="1" dirty="0" smtClean="0"/>
              <a:t>FIS</a:t>
            </a:r>
            <a:endParaRPr lang="de-DE" sz="1400" b="1" dirty="0"/>
          </a:p>
        </p:txBody>
      </p:sp>
      <p:sp>
        <p:nvSpPr>
          <p:cNvPr id="81" name="Textfeld 80"/>
          <p:cNvSpPr txBox="1"/>
          <p:nvPr/>
        </p:nvSpPr>
        <p:spPr>
          <a:xfrm>
            <a:off x="2483768" y="3212976"/>
            <a:ext cx="864096" cy="307777"/>
          </a:xfrm>
          <a:prstGeom prst="rect">
            <a:avLst/>
          </a:prstGeom>
          <a:noFill/>
        </p:spPr>
        <p:txBody>
          <a:bodyPr wrap="square" rtlCol="0">
            <a:spAutoFit/>
          </a:bodyPr>
          <a:lstStyle/>
          <a:p>
            <a:pPr algn="ctr"/>
            <a:r>
              <a:rPr lang="de-DE" sz="1400" b="1" dirty="0" smtClean="0"/>
              <a:t>IOC</a:t>
            </a:r>
            <a:endParaRPr lang="de-DE" sz="1400" b="1" dirty="0"/>
          </a:p>
        </p:txBody>
      </p:sp>
      <p:sp>
        <p:nvSpPr>
          <p:cNvPr id="82" name="Textfeld 81"/>
          <p:cNvSpPr txBox="1"/>
          <p:nvPr/>
        </p:nvSpPr>
        <p:spPr>
          <a:xfrm>
            <a:off x="4932040" y="3212976"/>
            <a:ext cx="864096" cy="307777"/>
          </a:xfrm>
          <a:prstGeom prst="rect">
            <a:avLst/>
          </a:prstGeom>
          <a:noFill/>
        </p:spPr>
        <p:txBody>
          <a:bodyPr wrap="square" rtlCol="0">
            <a:spAutoFit/>
          </a:bodyPr>
          <a:lstStyle/>
          <a:p>
            <a:pPr algn="ctr"/>
            <a:r>
              <a:rPr lang="de-DE" sz="1400" b="1" dirty="0" smtClean="0"/>
              <a:t>WADA*</a:t>
            </a:r>
            <a:endParaRPr lang="de-DE" sz="1400" b="1" dirty="0"/>
          </a:p>
        </p:txBody>
      </p:sp>
      <p:sp>
        <p:nvSpPr>
          <p:cNvPr id="83" name="Textfeld 82"/>
          <p:cNvSpPr txBox="1"/>
          <p:nvPr/>
        </p:nvSpPr>
        <p:spPr>
          <a:xfrm>
            <a:off x="7092280" y="4293096"/>
            <a:ext cx="648072" cy="307777"/>
          </a:xfrm>
          <a:prstGeom prst="rect">
            <a:avLst/>
          </a:prstGeom>
          <a:noFill/>
        </p:spPr>
        <p:txBody>
          <a:bodyPr wrap="square" rtlCol="0">
            <a:spAutoFit/>
          </a:bodyPr>
          <a:lstStyle/>
          <a:p>
            <a:pPr algn="ctr"/>
            <a:r>
              <a:rPr lang="de-DE" sz="1400" b="1" dirty="0" smtClean="0"/>
              <a:t>EOC</a:t>
            </a:r>
            <a:endParaRPr lang="de-DE" sz="1400" b="1" dirty="0"/>
          </a:p>
        </p:txBody>
      </p:sp>
      <p:sp>
        <p:nvSpPr>
          <p:cNvPr id="84" name="Textfeld 83"/>
          <p:cNvSpPr txBox="1"/>
          <p:nvPr/>
        </p:nvSpPr>
        <p:spPr>
          <a:xfrm>
            <a:off x="7092280" y="3212976"/>
            <a:ext cx="720080" cy="307777"/>
          </a:xfrm>
          <a:prstGeom prst="rect">
            <a:avLst/>
          </a:prstGeom>
          <a:noFill/>
        </p:spPr>
        <p:txBody>
          <a:bodyPr wrap="square" rtlCol="0">
            <a:spAutoFit/>
          </a:bodyPr>
          <a:lstStyle/>
          <a:p>
            <a:pPr algn="ctr"/>
            <a:r>
              <a:rPr lang="de-DE" sz="1400" b="1" dirty="0" smtClean="0"/>
              <a:t>ASOIF</a:t>
            </a:r>
            <a:endParaRPr lang="de-DE" sz="1400" b="1" dirty="0"/>
          </a:p>
        </p:txBody>
      </p:sp>
      <p:sp>
        <p:nvSpPr>
          <p:cNvPr id="74" name="Rechteck 73"/>
          <p:cNvSpPr/>
          <p:nvPr/>
        </p:nvSpPr>
        <p:spPr>
          <a:xfrm>
            <a:off x="179512" y="5301208"/>
            <a:ext cx="8892480" cy="144016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Textfeld 109"/>
          <p:cNvSpPr txBox="1"/>
          <p:nvPr/>
        </p:nvSpPr>
        <p:spPr>
          <a:xfrm>
            <a:off x="3419872" y="6073551"/>
            <a:ext cx="1728192" cy="307777"/>
          </a:xfrm>
          <a:prstGeom prst="rect">
            <a:avLst/>
          </a:prstGeom>
          <a:noFill/>
        </p:spPr>
        <p:txBody>
          <a:bodyPr wrap="square" rtlCol="0">
            <a:spAutoFit/>
          </a:bodyPr>
          <a:lstStyle/>
          <a:p>
            <a:pPr algn="ctr"/>
            <a:r>
              <a:rPr lang="de-DE" sz="1400" i="1" dirty="0" smtClean="0"/>
              <a:t>Other</a:t>
            </a:r>
            <a:endParaRPr lang="de-DE" sz="1400" i="1" dirty="0"/>
          </a:p>
        </p:txBody>
      </p:sp>
      <p:sp>
        <p:nvSpPr>
          <p:cNvPr id="120" name="Textfeld 119"/>
          <p:cNvSpPr txBox="1"/>
          <p:nvPr/>
        </p:nvSpPr>
        <p:spPr>
          <a:xfrm>
            <a:off x="5940152" y="3212976"/>
            <a:ext cx="864096" cy="307777"/>
          </a:xfrm>
          <a:prstGeom prst="rect">
            <a:avLst/>
          </a:prstGeom>
          <a:noFill/>
        </p:spPr>
        <p:txBody>
          <a:bodyPr wrap="square" rtlCol="0">
            <a:spAutoFit/>
          </a:bodyPr>
          <a:lstStyle/>
          <a:p>
            <a:pPr algn="ctr"/>
            <a:r>
              <a:rPr lang="de-DE" sz="1400" b="1" dirty="0" smtClean="0"/>
              <a:t>FIMS</a:t>
            </a:r>
            <a:endParaRPr lang="de-DE" sz="1400" b="1" dirty="0"/>
          </a:p>
        </p:txBody>
      </p:sp>
      <p:sp>
        <p:nvSpPr>
          <p:cNvPr id="121" name="Textfeld 120"/>
          <p:cNvSpPr txBox="1"/>
          <p:nvPr/>
        </p:nvSpPr>
        <p:spPr>
          <a:xfrm>
            <a:off x="323528" y="4293096"/>
            <a:ext cx="864096" cy="307777"/>
          </a:xfrm>
          <a:prstGeom prst="rect">
            <a:avLst/>
          </a:prstGeom>
          <a:noFill/>
        </p:spPr>
        <p:txBody>
          <a:bodyPr wrap="square" rtlCol="0">
            <a:spAutoFit/>
          </a:bodyPr>
          <a:lstStyle/>
          <a:p>
            <a:pPr algn="ctr"/>
            <a:r>
              <a:rPr lang="de-DE" sz="1400" b="1" dirty="0" smtClean="0"/>
              <a:t>UEFA</a:t>
            </a:r>
            <a:endParaRPr lang="de-DE" sz="1400" b="1" dirty="0"/>
          </a:p>
        </p:txBody>
      </p:sp>
      <p:sp>
        <p:nvSpPr>
          <p:cNvPr id="122" name="Textfeld 121"/>
          <p:cNvSpPr txBox="1"/>
          <p:nvPr/>
        </p:nvSpPr>
        <p:spPr>
          <a:xfrm>
            <a:off x="1331640" y="4293096"/>
            <a:ext cx="864096" cy="307777"/>
          </a:xfrm>
          <a:prstGeom prst="rect">
            <a:avLst/>
          </a:prstGeom>
          <a:noFill/>
        </p:spPr>
        <p:txBody>
          <a:bodyPr wrap="square" rtlCol="0">
            <a:spAutoFit/>
          </a:bodyPr>
          <a:lstStyle/>
          <a:p>
            <a:pPr algn="ctr"/>
            <a:r>
              <a:rPr lang="de-DE" sz="1400" b="1" dirty="0" smtClean="0"/>
              <a:t>EAA</a:t>
            </a:r>
            <a:endParaRPr lang="de-DE" sz="1400" b="1" dirty="0"/>
          </a:p>
        </p:txBody>
      </p:sp>
      <p:sp>
        <p:nvSpPr>
          <p:cNvPr id="123" name="Textfeld 122"/>
          <p:cNvSpPr txBox="1"/>
          <p:nvPr/>
        </p:nvSpPr>
        <p:spPr>
          <a:xfrm>
            <a:off x="7020272" y="3501008"/>
            <a:ext cx="864096" cy="307777"/>
          </a:xfrm>
          <a:prstGeom prst="rect">
            <a:avLst/>
          </a:prstGeom>
          <a:noFill/>
        </p:spPr>
        <p:txBody>
          <a:bodyPr wrap="square" rtlCol="0">
            <a:spAutoFit/>
          </a:bodyPr>
          <a:lstStyle/>
          <a:p>
            <a:pPr algn="ctr"/>
            <a:r>
              <a:rPr lang="de-DE" sz="1400" b="1" dirty="0" err="1" smtClean="0"/>
              <a:t>FIFPro</a:t>
            </a:r>
            <a:endParaRPr lang="de-DE" sz="1400" b="1" dirty="0"/>
          </a:p>
        </p:txBody>
      </p:sp>
      <p:sp>
        <p:nvSpPr>
          <p:cNvPr id="124" name="Textfeld 123"/>
          <p:cNvSpPr txBox="1"/>
          <p:nvPr/>
        </p:nvSpPr>
        <p:spPr>
          <a:xfrm>
            <a:off x="7020272" y="4581128"/>
            <a:ext cx="864096" cy="307777"/>
          </a:xfrm>
          <a:prstGeom prst="rect">
            <a:avLst/>
          </a:prstGeom>
          <a:noFill/>
        </p:spPr>
        <p:txBody>
          <a:bodyPr wrap="square" rtlCol="0">
            <a:spAutoFit/>
          </a:bodyPr>
          <a:lstStyle/>
          <a:p>
            <a:pPr algn="ctr"/>
            <a:r>
              <a:rPr lang="de-DE" sz="1400" b="1" dirty="0" smtClean="0"/>
              <a:t>EPFL</a:t>
            </a:r>
            <a:endParaRPr lang="de-DE" sz="1400" b="1" dirty="0"/>
          </a:p>
        </p:txBody>
      </p:sp>
      <p:sp>
        <p:nvSpPr>
          <p:cNvPr id="125" name="Textfeld 124"/>
          <p:cNvSpPr txBox="1"/>
          <p:nvPr/>
        </p:nvSpPr>
        <p:spPr>
          <a:xfrm>
            <a:off x="1331640" y="5373216"/>
            <a:ext cx="864096" cy="307777"/>
          </a:xfrm>
          <a:prstGeom prst="rect">
            <a:avLst/>
          </a:prstGeom>
          <a:noFill/>
        </p:spPr>
        <p:txBody>
          <a:bodyPr wrap="square" rtlCol="0">
            <a:spAutoFit/>
          </a:bodyPr>
          <a:lstStyle/>
          <a:p>
            <a:pPr algn="ctr"/>
            <a:r>
              <a:rPr lang="de-DE" sz="1400" b="1" dirty="0" smtClean="0"/>
              <a:t>PGA</a:t>
            </a:r>
            <a:endParaRPr lang="de-DE" sz="1400" b="1" dirty="0"/>
          </a:p>
        </p:txBody>
      </p:sp>
      <p:sp>
        <p:nvSpPr>
          <p:cNvPr id="126" name="Textfeld 125"/>
          <p:cNvSpPr txBox="1"/>
          <p:nvPr/>
        </p:nvSpPr>
        <p:spPr>
          <a:xfrm>
            <a:off x="3635896" y="3212976"/>
            <a:ext cx="864096" cy="307777"/>
          </a:xfrm>
          <a:prstGeom prst="rect">
            <a:avLst/>
          </a:prstGeom>
          <a:noFill/>
        </p:spPr>
        <p:txBody>
          <a:bodyPr wrap="square" rtlCol="0">
            <a:spAutoFit/>
          </a:bodyPr>
          <a:lstStyle/>
          <a:p>
            <a:pPr algn="ctr"/>
            <a:r>
              <a:rPr lang="de-DE" sz="1400" b="1" dirty="0" smtClean="0"/>
              <a:t>IWGA</a:t>
            </a:r>
            <a:endParaRPr lang="de-DE" sz="1400" b="1" dirty="0"/>
          </a:p>
        </p:txBody>
      </p:sp>
      <p:sp>
        <p:nvSpPr>
          <p:cNvPr id="132" name="Textfeld 131"/>
          <p:cNvSpPr txBox="1"/>
          <p:nvPr/>
        </p:nvSpPr>
        <p:spPr>
          <a:xfrm>
            <a:off x="3779912" y="4293096"/>
            <a:ext cx="864096" cy="307777"/>
          </a:xfrm>
          <a:prstGeom prst="rect">
            <a:avLst/>
          </a:prstGeom>
          <a:noFill/>
        </p:spPr>
        <p:txBody>
          <a:bodyPr wrap="square" rtlCol="0">
            <a:spAutoFit/>
          </a:bodyPr>
          <a:lstStyle/>
          <a:p>
            <a:pPr algn="ctr"/>
            <a:r>
              <a:rPr lang="de-DE" sz="1400" b="1" dirty="0" smtClean="0"/>
              <a:t>OCA</a:t>
            </a:r>
            <a:endParaRPr lang="de-DE" sz="1400" b="1" dirty="0"/>
          </a:p>
        </p:txBody>
      </p:sp>
      <p:sp>
        <p:nvSpPr>
          <p:cNvPr id="133" name="Textfeld 132"/>
          <p:cNvSpPr txBox="1"/>
          <p:nvPr/>
        </p:nvSpPr>
        <p:spPr>
          <a:xfrm>
            <a:off x="3779912" y="3501008"/>
            <a:ext cx="864096" cy="307777"/>
          </a:xfrm>
          <a:prstGeom prst="rect">
            <a:avLst/>
          </a:prstGeom>
          <a:noFill/>
        </p:spPr>
        <p:txBody>
          <a:bodyPr wrap="square" rtlCol="0">
            <a:spAutoFit/>
          </a:bodyPr>
          <a:lstStyle/>
          <a:p>
            <a:pPr algn="ctr"/>
            <a:r>
              <a:rPr lang="de-DE" sz="1400" b="1" dirty="0" smtClean="0"/>
              <a:t>CGF</a:t>
            </a:r>
            <a:endParaRPr lang="de-DE" sz="1400" b="1" dirty="0"/>
          </a:p>
        </p:txBody>
      </p:sp>
      <p:sp>
        <p:nvSpPr>
          <p:cNvPr id="134" name="Textfeld 133"/>
          <p:cNvSpPr txBox="1"/>
          <p:nvPr/>
        </p:nvSpPr>
        <p:spPr>
          <a:xfrm>
            <a:off x="4932040" y="3501008"/>
            <a:ext cx="864096" cy="307777"/>
          </a:xfrm>
          <a:prstGeom prst="rect">
            <a:avLst/>
          </a:prstGeom>
          <a:noFill/>
        </p:spPr>
        <p:txBody>
          <a:bodyPr wrap="square" rtlCol="0">
            <a:spAutoFit/>
          </a:bodyPr>
          <a:lstStyle/>
          <a:p>
            <a:pPr algn="ctr"/>
            <a:r>
              <a:rPr lang="de-DE" sz="1400" b="1" dirty="0" smtClean="0"/>
              <a:t>ICAS</a:t>
            </a:r>
            <a:endParaRPr lang="de-DE" sz="1400" b="1" dirty="0"/>
          </a:p>
        </p:txBody>
      </p:sp>
      <p:cxnSp>
        <p:nvCxnSpPr>
          <p:cNvPr id="135" name="Gerade Verbindung 134"/>
          <p:cNvCxnSpPr/>
          <p:nvPr/>
        </p:nvCxnSpPr>
        <p:spPr>
          <a:xfrm flipV="1">
            <a:off x="2843808" y="2132856"/>
            <a:ext cx="1296144" cy="31938"/>
          </a:xfrm>
          <a:prstGeom prst="line">
            <a:avLst/>
          </a:prstGeom>
          <a:ln w="19050"/>
        </p:spPr>
        <p:style>
          <a:lnRef idx="1">
            <a:schemeClr val="dk1"/>
          </a:lnRef>
          <a:fillRef idx="0">
            <a:schemeClr val="dk1"/>
          </a:fillRef>
          <a:effectRef idx="0">
            <a:schemeClr val="dk1"/>
          </a:effectRef>
          <a:fontRef idx="minor">
            <a:schemeClr val="tx1"/>
          </a:fontRef>
        </p:style>
      </p:cxnSp>
      <p:cxnSp>
        <p:nvCxnSpPr>
          <p:cNvPr id="136" name="Gerade Verbindung mit Pfeil 135"/>
          <p:cNvCxnSpPr/>
          <p:nvPr/>
        </p:nvCxnSpPr>
        <p:spPr>
          <a:xfrm>
            <a:off x="2843808" y="2164794"/>
            <a:ext cx="0" cy="28803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7" name="Gerade Verbindung mit Pfeil 136"/>
          <p:cNvCxnSpPr/>
          <p:nvPr/>
        </p:nvCxnSpPr>
        <p:spPr>
          <a:xfrm>
            <a:off x="4139952" y="2164794"/>
            <a:ext cx="0" cy="28803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38" name="Textfeld 137"/>
          <p:cNvSpPr txBox="1"/>
          <p:nvPr/>
        </p:nvSpPr>
        <p:spPr>
          <a:xfrm>
            <a:off x="2411760" y="2524834"/>
            <a:ext cx="1224136" cy="400110"/>
          </a:xfrm>
          <a:prstGeom prst="rect">
            <a:avLst/>
          </a:prstGeom>
          <a:noFill/>
          <a:ln>
            <a:solidFill>
              <a:schemeClr val="tx1"/>
            </a:solidFill>
          </a:ln>
        </p:spPr>
        <p:txBody>
          <a:bodyPr wrap="square" rtlCol="0">
            <a:spAutoFit/>
          </a:bodyPr>
          <a:lstStyle/>
          <a:p>
            <a:pPr algn="ctr"/>
            <a:r>
              <a:rPr lang="de-DE" sz="1000" dirty="0" err="1" smtClean="0"/>
              <a:t>Bodies</a:t>
            </a:r>
            <a:r>
              <a:rPr lang="de-DE" sz="1000" dirty="0" smtClean="0"/>
              <a:t> </a:t>
            </a:r>
            <a:r>
              <a:rPr lang="de-DE" sz="1000" dirty="0" err="1" smtClean="0"/>
              <a:t>of</a:t>
            </a:r>
            <a:r>
              <a:rPr lang="de-DE" sz="1000" dirty="0" smtClean="0"/>
              <a:t> </a:t>
            </a:r>
            <a:r>
              <a:rPr lang="de-DE" sz="1000" dirty="0" err="1" smtClean="0"/>
              <a:t>Olympic</a:t>
            </a:r>
            <a:r>
              <a:rPr lang="de-DE" sz="1000" dirty="0" smtClean="0"/>
              <a:t> /</a:t>
            </a:r>
            <a:r>
              <a:rPr lang="de-DE" sz="1000" dirty="0" err="1" smtClean="0"/>
              <a:t>Paralympic</a:t>
            </a:r>
            <a:r>
              <a:rPr lang="de-DE" sz="1000" dirty="0" smtClean="0"/>
              <a:t> Events</a:t>
            </a:r>
            <a:endParaRPr lang="de-DE" sz="1000" dirty="0"/>
          </a:p>
        </p:txBody>
      </p:sp>
      <p:sp>
        <p:nvSpPr>
          <p:cNvPr id="139" name="Textfeld 138"/>
          <p:cNvSpPr txBox="1"/>
          <p:nvPr/>
        </p:nvSpPr>
        <p:spPr>
          <a:xfrm>
            <a:off x="3707904" y="2524834"/>
            <a:ext cx="1008112" cy="400110"/>
          </a:xfrm>
          <a:prstGeom prst="rect">
            <a:avLst/>
          </a:prstGeom>
          <a:noFill/>
          <a:ln>
            <a:solidFill>
              <a:schemeClr val="tx1"/>
            </a:solidFill>
          </a:ln>
        </p:spPr>
        <p:txBody>
          <a:bodyPr wrap="square" rtlCol="0">
            <a:spAutoFit/>
          </a:bodyPr>
          <a:lstStyle/>
          <a:p>
            <a:pPr algn="ctr"/>
            <a:r>
              <a:rPr lang="de-DE" sz="1000" dirty="0" err="1" smtClean="0"/>
              <a:t>Bodies</a:t>
            </a:r>
            <a:r>
              <a:rPr lang="de-DE" sz="1000" dirty="0" smtClean="0"/>
              <a:t> </a:t>
            </a:r>
            <a:r>
              <a:rPr lang="de-DE" sz="1000" dirty="0" err="1" smtClean="0"/>
              <a:t>of</a:t>
            </a:r>
            <a:r>
              <a:rPr lang="de-DE" sz="1000" dirty="0" smtClean="0"/>
              <a:t> Non-</a:t>
            </a:r>
            <a:r>
              <a:rPr lang="de-DE" sz="1000" dirty="0" err="1" smtClean="0"/>
              <a:t>Olympic</a:t>
            </a:r>
            <a:r>
              <a:rPr lang="de-DE" sz="1000" dirty="0" smtClean="0"/>
              <a:t> Events</a:t>
            </a:r>
            <a:endParaRPr lang="de-DE" sz="1000" dirty="0"/>
          </a:p>
        </p:txBody>
      </p:sp>
      <p:cxnSp>
        <p:nvCxnSpPr>
          <p:cNvPr id="140" name="Gerade Verbindung 139"/>
          <p:cNvCxnSpPr/>
          <p:nvPr/>
        </p:nvCxnSpPr>
        <p:spPr>
          <a:xfrm>
            <a:off x="5148064" y="2164794"/>
            <a:ext cx="129614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41" name="Gerade Verbindung mit Pfeil 140"/>
          <p:cNvCxnSpPr/>
          <p:nvPr/>
        </p:nvCxnSpPr>
        <p:spPr>
          <a:xfrm>
            <a:off x="5148064" y="2164794"/>
            <a:ext cx="0" cy="28803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42" name="Gerade Verbindung mit Pfeil 141"/>
          <p:cNvCxnSpPr/>
          <p:nvPr/>
        </p:nvCxnSpPr>
        <p:spPr>
          <a:xfrm>
            <a:off x="6444208" y="2164794"/>
            <a:ext cx="0" cy="28803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3" name="Textfeld 142"/>
          <p:cNvSpPr txBox="1"/>
          <p:nvPr/>
        </p:nvSpPr>
        <p:spPr>
          <a:xfrm>
            <a:off x="4788024" y="2524834"/>
            <a:ext cx="1008112" cy="400110"/>
          </a:xfrm>
          <a:prstGeom prst="rect">
            <a:avLst/>
          </a:prstGeom>
          <a:noFill/>
          <a:ln>
            <a:solidFill>
              <a:schemeClr val="tx1"/>
            </a:solidFill>
          </a:ln>
        </p:spPr>
        <p:txBody>
          <a:bodyPr wrap="square" rtlCol="0">
            <a:spAutoFit/>
          </a:bodyPr>
          <a:lstStyle/>
          <a:p>
            <a:pPr algn="ctr"/>
            <a:r>
              <a:rPr lang="de-DE" sz="1000" dirty="0" err="1" smtClean="0"/>
              <a:t>Governing</a:t>
            </a:r>
            <a:r>
              <a:rPr lang="de-DE" sz="1000" dirty="0" smtClean="0"/>
              <a:t> </a:t>
            </a:r>
            <a:r>
              <a:rPr lang="de-DE" sz="1000" dirty="0" err="1" smtClean="0"/>
              <a:t>Relevance</a:t>
            </a:r>
            <a:endParaRPr lang="de-DE" sz="1000" dirty="0"/>
          </a:p>
        </p:txBody>
      </p:sp>
      <p:sp>
        <p:nvSpPr>
          <p:cNvPr id="144" name="Textfeld 143"/>
          <p:cNvSpPr txBox="1"/>
          <p:nvPr/>
        </p:nvSpPr>
        <p:spPr>
          <a:xfrm>
            <a:off x="5868144" y="2524834"/>
            <a:ext cx="1008112" cy="400110"/>
          </a:xfrm>
          <a:prstGeom prst="rect">
            <a:avLst/>
          </a:prstGeom>
          <a:noFill/>
          <a:ln>
            <a:solidFill>
              <a:schemeClr val="tx1"/>
            </a:solidFill>
          </a:ln>
        </p:spPr>
        <p:txBody>
          <a:bodyPr wrap="square" rtlCol="0">
            <a:spAutoFit/>
          </a:bodyPr>
          <a:lstStyle/>
          <a:p>
            <a:pPr algn="ctr"/>
            <a:r>
              <a:rPr lang="de-DE" sz="1000" dirty="0" err="1" smtClean="0"/>
              <a:t>Informational</a:t>
            </a:r>
            <a:r>
              <a:rPr lang="de-DE" sz="1000" dirty="0" smtClean="0"/>
              <a:t> </a:t>
            </a:r>
            <a:r>
              <a:rPr lang="de-DE" sz="1000" dirty="0" err="1" smtClean="0"/>
              <a:t>Relevance</a:t>
            </a:r>
            <a:endParaRPr lang="de-DE" sz="1000" dirty="0"/>
          </a:p>
        </p:txBody>
      </p:sp>
      <p:cxnSp>
        <p:nvCxnSpPr>
          <p:cNvPr id="145" name="Gerade Verbindung 144"/>
          <p:cNvCxnSpPr/>
          <p:nvPr/>
        </p:nvCxnSpPr>
        <p:spPr>
          <a:xfrm>
            <a:off x="7308304" y="2164794"/>
            <a:ext cx="129614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46" name="Gerade Verbindung mit Pfeil 145"/>
          <p:cNvCxnSpPr/>
          <p:nvPr/>
        </p:nvCxnSpPr>
        <p:spPr>
          <a:xfrm>
            <a:off x="7308304" y="2164794"/>
            <a:ext cx="0" cy="28803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47" name="Gerade Verbindung mit Pfeil 146"/>
          <p:cNvCxnSpPr/>
          <p:nvPr/>
        </p:nvCxnSpPr>
        <p:spPr>
          <a:xfrm>
            <a:off x="8604448" y="2164794"/>
            <a:ext cx="0" cy="28803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48" name="Textfeld 147"/>
          <p:cNvSpPr txBox="1"/>
          <p:nvPr/>
        </p:nvSpPr>
        <p:spPr>
          <a:xfrm>
            <a:off x="6948264" y="2524834"/>
            <a:ext cx="1008112" cy="400110"/>
          </a:xfrm>
          <a:prstGeom prst="rect">
            <a:avLst/>
          </a:prstGeom>
          <a:noFill/>
          <a:ln>
            <a:solidFill>
              <a:schemeClr val="tx1"/>
            </a:solidFill>
          </a:ln>
        </p:spPr>
        <p:txBody>
          <a:bodyPr wrap="square" rtlCol="0">
            <a:spAutoFit/>
          </a:bodyPr>
          <a:lstStyle/>
          <a:p>
            <a:pPr algn="ctr"/>
            <a:r>
              <a:rPr lang="de-DE" sz="1000" dirty="0" smtClean="0"/>
              <a:t>Sport </a:t>
            </a:r>
            <a:r>
              <a:rPr lang="de-DE" sz="1000" dirty="0" err="1" smtClean="0"/>
              <a:t>Bodies</a:t>
            </a:r>
            <a:endParaRPr lang="de-DE" sz="1000" dirty="0" smtClean="0"/>
          </a:p>
          <a:p>
            <a:pPr algn="ctr"/>
            <a:endParaRPr lang="de-DE" sz="1000" dirty="0"/>
          </a:p>
        </p:txBody>
      </p:sp>
      <p:sp>
        <p:nvSpPr>
          <p:cNvPr id="149" name="Textfeld 148"/>
          <p:cNvSpPr txBox="1"/>
          <p:nvPr/>
        </p:nvSpPr>
        <p:spPr>
          <a:xfrm>
            <a:off x="8028384" y="2524834"/>
            <a:ext cx="1008112" cy="400110"/>
          </a:xfrm>
          <a:prstGeom prst="rect">
            <a:avLst/>
          </a:prstGeom>
          <a:noFill/>
          <a:ln>
            <a:solidFill>
              <a:schemeClr val="tx1"/>
            </a:solidFill>
          </a:ln>
        </p:spPr>
        <p:txBody>
          <a:bodyPr wrap="square" rtlCol="0">
            <a:spAutoFit/>
          </a:bodyPr>
          <a:lstStyle/>
          <a:p>
            <a:pPr algn="ctr"/>
            <a:r>
              <a:rPr lang="de-DE" sz="1000" dirty="0" smtClean="0"/>
              <a:t>Stakeholder </a:t>
            </a:r>
            <a:r>
              <a:rPr lang="de-DE" sz="1000" dirty="0" err="1" smtClean="0"/>
              <a:t>Bodies</a:t>
            </a:r>
            <a:endParaRPr lang="de-DE" sz="1000" dirty="0"/>
          </a:p>
        </p:txBody>
      </p:sp>
      <p:sp>
        <p:nvSpPr>
          <p:cNvPr id="155" name="Textfeld 154"/>
          <p:cNvSpPr txBox="1"/>
          <p:nvPr/>
        </p:nvSpPr>
        <p:spPr>
          <a:xfrm>
            <a:off x="8028384" y="3212976"/>
            <a:ext cx="1008112" cy="523220"/>
          </a:xfrm>
          <a:prstGeom prst="rect">
            <a:avLst/>
          </a:prstGeom>
          <a:noFill/>
        </p:spPr>
        <p:txBody>
          <a:bodyPr wrap="square" rtlCol="0">
            <a:spAutoFit/>
          </a:bodyPr>
          <a:lstStyle/>
          <a:p>
            <a:pPr algn="ctr"/>
            <a:r>
              <a:rPr lang="de-DE" sz="1400" b="1" dirty="0" err="1" smtClean="0"/>
              <a:t>Supporters</a:t>
            </a:r>
            <a:r>
              <a:rPr lang="de-DE" sz="1400" b="1" dirty="0" smtClean="0"/>
              <a:t> </a:t>
            </a:r>
            <a:r>
              <a:rPr lang="de-DE" sz="1400" b="1" dirty="0" err="1" smtClean="0"/>
              <a:t>Direct</a:t>
            </a:r>
            <a:endParaRPr lang="de-DE" sz="1400" b="1" dirty="0"/>
          </a:p>
        </p:txBody>
      </p:sp>
      <p:sp>
        <p:nvSpPr>
          <p:cNvPr id="156" name="Textfeld 155"/>
          <p:cNvSpPr txBox="1"/>
          <p:nvPr/>
        </p:nvSpPr>
        <p:spPr>
          <a:xfrm>
            <a:off x="8028384" y="4293096"/>
            <a:ext cx="864096" cy="307777"/>
          </a:xfrm>
          <a:prstGeom prst="rect">
            <a:avLst/>
          </a:prstGeom>
          <a:noFill/>
        </p:spPr>
        <p:txBody>
          <a:bodyPr wrap="square" rtlCol="0">
            <a:spAutoFit/>
          </a:bodyPr>
          <a:lstStyle/>
          <a:p>
            <a:pPr algn="ctr"/>
            <a:r>
              <a:rPr lang="de-DE" sz="1400" b="1" dirty="0" smtClean="0"/>
              <a:t>FARE</a:t>
            </a:r>
            <a:endParaRPr lang="de-DE" sz="1400" b="1" dirty="0"/>
          </a:p>
        </p:txBody>
      </p:sp>
      <p:cxnSp>
        <p:nvCxnSpPr>
          <p:cNvPr id="162" name="Gerade Verbindung mit Pfeil 161"/>
          <p:cNvCxnSpPr/>
          <p:nvPr/>
        </p:nvCxnSpPr>
        <p:spPr>
          <a:xfrm>
            <a:off x="5796136" y="1876762"/>
            <a:ext cx="0" cy="28803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63" name="Gerade Verbindung mit Pfeil 162"/>
          <p:cNvCxnSpPr/>
          <p:nvPr/>
        </p:nvCxnSpPr>
        <p:spPr>
          <a:xfrm>
            <a:off x="7884368" y="1876762"/>
            <a:ext cx="0" cy="28803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64" name="Gerade Verbindung mit Pfeil 163"/>
          <p:cNvCxnSpPr/>
          <p:nvPr/>
        </p:nvCxnSpPr>
        <p:spPr>
          <a:xfrm>
            <a:off x="3491880" y="1876762"/>
            <a:ext cx="0" cy="28803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65" name="Gerade Verbindung mit Pfeil 164"/>
          <p:cNvCxnSpPr/>
          <p:nvPr/>
        </p:nvCxnSpPr>
        <p:spPr>
          <a:xfrm>
            <a:off x="1187624" y="1876762"/>
            <a:ext cx="0" cy="28803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67" name="Gerade Verbindung 166"/>
          <p:cNvCxnSpPr/>
          <p:nvPr/>
        </p:nvCxnSpPr>
        <p:spPr>
          <a:xfrm>
            <a:off x="1187624" y="3140968"/>
            <a:ext cx="0" cy="324036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8" name="Gerade Verbindung 167"/>
          <p:cNvCxnSpPr/>
          <p:nvPr/>
        </p:nvCxnSpPr>
        <p:spPr>
          <a:xfrm>
            <a:off x="2339752" y="3140968"/>
            <a:ext cx="0" cy="324036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9" name="Gerade Verbindung 168"/>
          <p:cNvCxnSpPr/>
          <p:nvPr/>
        </p:nvCxnSpPr>
        <p:spPr>
          <a:xfrm>
            <a:off x="3491880" y="3140968"/>
            <a:ext cx="0" cy="324036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0" name="Gerade Verbindung 169"/>
          <p:cNvCxnSpPr/>
          <p:nvPr/>
        </p:nvCxnSpPr>
        <p:spPr>
          <a:xfrm>
            <a:off x="4716016" y="3140968"/>
            <a:ext cx="0" cy="324036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1" name="Gerade Verbindung 170"/>
          <p:cNvCxnSpPr/>
          <p:nvPr/>
        </p:nvCxnSpPr>
        <p:spPr>
          <a:xfrm>
            <a:off x="5868144" y="3140968"/>
            <a:ext cx="0" cy="324036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2" name="Gerade Verbindung 171"/>
          <p:cNvCxnSpPr/>
          <p:nvPr/>
        </p:nvCxnSpPr>
        <p:spPr>
          <a:xfrm>
            <a:off x="6948264" y="3140968"/>
            <a:ext cx="0" cy="324036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3" name="Gerade Verbindung 172"/>
          <p:cNvCxnSpPr/>
          <p:nvPr/>
        </p:nvCxnSpPr>
        <p:spPr>
          <a:xfrm>
            <a:off x="8028384" y="3140968"/>
            <a:ext cx="0" cy="324036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 name="Textfeld 173"/>
          <p:cNvSpPr txBox="1"/>
          <p:nvPr/>
        </p:nvSpPr>
        <p:spPr>
          <a:xfrm>
            <a:off x="224408" y="3501008"/>
            <a:ext cx="891208" cy="307777"/>
          </a:xfrm>
          <a:prstGeom prst="rect">
            <a:avLst/>
          </a:prstGeom>
          <a:noFill/>
        </p:spPr>
        <p:txBody>
          <a:bodyPr wrap="square" rtlCol="0">
            <a:spAutoFit/>
          </a:bodyPr>
          <a:lstStyle/>
          <a:p>
            <a:pPr algn="ctr"/>
            <a:r>
              <a:rPr lang="de-DE" sz="1400" b="1" dirty="0" smtClean="0"/>
              <a:t>IHF</a:t>
            </a:r>
            <a:endParaRPr lang="de-DE" sz="1400" b="1" dirty="0"/>
          </a:p>
        </p:txBody>
      </p:sp>
      <p:sp>
        <p:nvSpPr>
          <p:cNvPr id="175" name="Textfeld 174"/>
          <p:cNvSpPr txBox="1"/>
          <p:nvPr/>
        </p:nvSpPr>
        <p:spPr>
          <a:xfrm>
            <a:off x="1304528" y="3481263"/>
            <a:ext cx="891208" cy="307777"/>
          </a:xfrm>
          <a:prstGeom prst="rect">
            <a:avLst/>
          </a:prstGeom>
          <a:noFill/>
        </p:spPr>
        <p:txBody>
          <a:bodyPr wrap="square" rtlCol="0">
            <a:spAutoFit/>
          </a:bodyPr>
          <a:lstStyle/>
          <a:p>
            <a:pPr algn="ctr"/>
            <a:r>
              <a:rPr lang="de-DE" sz="1400" b="1" dirty="0" smtClean="0"/>
              <a:t>IAAF</a:t>
            </a:r>
            <a:endParaRPr lang="de-DE" sz="1400" b="1" dirty="0"/>
          </a:p>
        </p:txBody>
      </p:sp>
      <p:sp>
        <p:nvSpPr>
          <p:cNvPr id="176" name="Textfeld 175"/>
          <p:cNvSpPr txBox="1"/>
          <p:nvPr/>
        </p:nvSpPr>
        <p:spPr>
          <a:xfrm>
            <a:off x="251520" y="3789040"/>
            <a:ext cx="891208" cy="307777"/>
          </a:xfrm>
          <a:prstGeom prst="rect">
            <a:avLst/>
          </a:prstGeom>
          <a:noFill/>
        </p:spPr>
        <p:txBody>
          <a:bodyPr wrap="square" rtlCol="0">
            <a:spAutoFit/>
          </a:bodyPr>
          <a:lstStyle/>
          <a:p>
            <a:pPr algn="ctr"/>
            <a:r>
              <a:rPr lang="de-DE" sz="1400" b="1" dirty="0" smtClean="0"/>
              <a:t>...</a:t>
            </a:r>
            <a:endParaRPr lang="de-DE" sz="1400" b="1" dirty="0"/>
          </a:p>
        </p:txBody>
      </p:sp>
      <p:sp>
        <p:nvSpPr>
          <p:cNvPr id="177" name="Textfeld 176"/>
          <p:cNvSpPr txBox="1"/>
          <p:nvPr/>
        </p:nvSpPr>
        <p:spPr>
          <a:xfrm>
            <a:off x="1259632" y="3789040"/>
            <a:ext cx="891208" cy="307777"/>
          </a:xfrm>
          <a:prstGeom prst="rect">
            <a:avLst/>
          </a:prstGeom>
          <a:noFill/>
        </p:spPr>
        <p:txBody>
          <a:bodyPr wrap="square" rtlCol="0">
            <a:spAutoFit/>
          </a:bodyPr>
          <a:lstStyle/>
          <a:p>
            <a:pPr algn="ctr"/>
            <a:r>
              <a:rPr lang="de-DE" sz="1400" b="1" dirty="0" smtClean="0"/>
              <a:t>...</a:t>
            </a:r>
            <a:endParaRPr lang="de-DE" sz="1400" b="1" dirty="0"/>
          </a:p>
        </p:txBody>
      </p:sp>
      <p:sp>
        <p:nvSpPr>
          <p:cNvPr id="178" name="Textfeld 177"/>
          <p:cNvSpPr txBox="1"/>
          <p:nvPr/>
        </p:nvSpPr>
        <p:spPr>
          <a:xfrm>
            <a:off x="296416" y="4581128"/>
            <a:ext cx="891208" cy="307777"/>
          </a:xfrm>
          <a:prstGeom prst="rect">
            <a:avLst/>
          </a:prstGeom>
          <a:noFill/>
        </p:spPr>
        <p:txBody>
          <a:bodyPr wrap="square" rtlCol="0">
            <a:spAutoFit/>
          </a:bodyPr>
          <a:lstStyle/>
          <a:p>
            <a:pPr algn="ctr"/>
            <a:r>
              <a:rPr lang="de-DE" sz="1400" b="1" dirty="0" smtClean="0"/>
              <a:t>EHF</a:t>
            </a:r>
            <a:endParaRPr lang="de-DE" sz="1400" b="1" dirty="0"/>
          </a:p>
        </p:txBody>
      </p:sp>
      <p:sp>
        <p:nvSpPr>
          <p:cNvPr id="179" name="Textfeld 178"/>
          <p:cNvSpPr txBox="1"/>
          <p:nvPr/>
        </p:nvSpPr>
        <p:spPr>
          <a:xfrm>
            <a:off x="5913040" y="3501008"/>
            <a:ext cx="891208" cy="307777"/>
          </a:xfrm>
          <a:prstGeom prst="rect">
            <a:avLst/>
          </a:prstGeom>
          <a:noFill/>
        </p:spPr>
        <p:txBody>
          <a:bodyPr wrap="square" rtlCol="0">
            <a:spAutoFit/>
          </a:bodyPr>
          <a:lstStyle/>
          <a:p>
            <a:pPr algn="ctr"/>
            <a:r>
              <a:rPr lang="de-DE" sz="1400" b="1" dirty="0" smtClean="0"/>
              <a:t>ICSSPE</a:t>
            </a:r>
            <a:endParaRPr lang="de-DE" sz="1400" b="1" dirty="0"/>
          </a:p>
        </p:txBody>
      </p:sp>
      <p:sp>
        <p:nvSpPr>
          <p:cNvPr id="180" name="Textfeld 179"/>
          <p:cNvSpPr txBox="1"/>
          <p:nvPr/>
        </p:nvSpPr>
        <p:spPr>
          <a:xfrm>
            <a:off x="251520" y="4869160"/>
            <a:ext cx="891208" cy="307777"/>
          </a:xfrm>
          <a:prstGeom prst="rect">
            <a:avLst/>
          </a:prstGeom>
          <a:noFill/>
        </p:spPr>
        <p:txBody>
          <a:bodyPr wrap="square" rtlCol="0">
            <a:spAutoFit/>
          </a:bodyPr>
          <a:lstStyle/>
          <a:p>
            <a:pPr algn="ctr"/>
            <a:r>
              <a:rPr lang="de-DE" sz="1400" b="1" dirty="0" smtClean="0"/>
              <a:t>...</a:t>
            </a:r>
            <a:endParaRPr lang="de-DE" sz="1400" b="1" dirty="0"/>
          </a:p>
        </p:txBody>
      </p:sp>
      <p:sp>
        <p:nvSpPr>
          <p:cNvPr id="181" name="Textfeld 180"/>
          <p:cNvSpPr txBox="1"/>
          <p:nvPr/>
        </p:nvSpPr>
        <p:spPr>
          <a:xfrm>
            <a:off x="1304528" y="4581128"/>
            <a:ext cx="891208" cy="307777"/>
          </a:xfrm>
          <a:prstGeom prst="rect">
            <a:avLst/>
          </a:prstGeom>
          <a:noFill/>
        </p:spPr>
        <p:txBody>
          <a:bodyPr wrap="square" rtlCol="0">
            <a:spAutoFit/>
          </a:bodyPr>
          <a:lstStyle/>
          <a:p>
            <a:pPr algn="ctr"/>
            <a:r>
              <a:rPr lang="de-DE" sz="1400" b="1" dirty="0" smtClean="0"/>
              <a:t>UEG</a:t>
            </a:r>
            <a:endParaRPr lang="de-DE" sz="1400" b="1" dirty="0"/>
          </a:p>
        </p:txBody>
      </p:sp>
      <p:sp>
        <p:nvSpPr>
          <p:cNvPr id="182" name="Textfeld 181"/>
          <p:cNvSpPr txBox="1"/>
          <p:nvPr/>
        </p:nvSpPr>
        <p:spPr>
          <a:xfrm>
            <a:off x="1259632" y="4869160"/>
            <a:ext cx="891208" cy="307777"/>
          </a:xfrm>
          <a:prstGeom prst="rect">
            <a:avLst/>
          </a:prstGeom>
          <a:noFill/>
        </p:spPr>
        <p:txBody>
          <a:bodyPr wrap="square" rtlCol="0">
            <a:spAutoFit/>
          </a:bodyPr>
          <a:lstStyle/>
          <a:p>
            <a:pPr algn="ctr"/>
            <a:r>
              <a:rPr lang="de-DE" sz="1400" b="1" dirty="0" smtClean="0"/>
              <a:t>...</a:t>
            </a:r>
            <a:endParaRPr lang="de-DE" sz="1400" b="1" dirty="0"/>
          </a:p>
        </p:txBody>
      </p:sp>
      <p:sp>
        <p:nvSpPr>
          <p:cNvPr id="183" name="Textfeld 182"/>
          <p:cNvSpPr txBox="1"/>
          <p:nvPr/>
        </p:nvSpPr>
        <p:spPr>
          <a:xfrm>
            <a:off x="5940152" y="3789040"/>
            <a:ext cx="891208" cy="307777"/>
          </a:xfrm>
          <a:prstGeom prst="rect">
            <a:avLst/>
          </a:prstGeom>
          <a:noFill/>
        </p:spPr>
        <p:txBody>
          <a:bodyPr wrap="square" rtlCol="0">
            <a:spAutoFit/>
          </a:bodyPr>
          <a:lstStyle/>
          <a:p>
            <a:pPr algn="ctr"/>
            <a:r>
              <a:rPr lang="de-DE" sz="1400" b="1" dirty="0" smtClean="0"/>
              <a:t>...</a:t>
            </a:r>
            <a:endParaRPr lang="de-DE" sz="1400" b="1" dirty="0"/>
          </a:p>
        </p:txBody>
      </p:sp>
      <p:sp>
        <p:nvSpPr>
          <p:cNvPr id="184" name="Textfeld 183"/>
          <p:cNvSpPr txBox="1"/>
          <p:nvPr/>
        </p:nvSpPr>
        <p:spPr>
          <a:xfrm>
            <a:off x="6948264" y="4869160"/>
            <a:ext cx="891208" cy="307777"/>
          </a:xfrm>
          <a:prstGeom prst="rect">
            <a:avLst/>
          </a:prstGeom>
          <a:noFill/>
        </p:spPr>
        <p:txBody>
          <a:bodyPr wrap="square" rtlCol="0">
            <a:spAutoFit/>
          </a:bodyPr>
          <a:lstStyle/>
          <a:p>
            <a:pPr algn="ctr"/>
            <a:r>
              <a:rPr lang="de-DE" sz="1400" b="1" dirty="0" smtClean="0"/>
              <a:t>...</a:t>
            </a:r>
            <a:endParaRPr lang="de-DE" sz="1400" b="1" dirty="0"/>
          </a:p>
        </p:txBody>
      </p:sp>
      <p:sp>
        <p:nvSpPr>
          <p:cNvPr id="185" name="Textfeld 184"/>
          <p:cNvSpPr txBox="1"/>
          <p:nvPr/>
        </p:nvSpPr>
        <p:spPr>
          <a:xfrm>
            <a:off x="7020272" y="3861048"/>
            <a:ext cx="819200" cy="307777"/>
          </a:xfrm>
          <a:prstGeom prst="rect">
            <a:avLst/>
          </a:prstGeom>
          <a:noFill/>
        </p:spPr>
        <p:txBody>
          <a:bodyPr wrap="square" rtlCol="0">
            <a:spAutoFit/>
          </a:bodyPr>
          <a:lstStyle/>
          <a:p>
            <a:pPr algn="ctr"/>
            <a:r>
              <a:rPr lang="de-DE" sz="1400" b="1" dirty="0" smtClean="0"/>
              <a:t>...</a:t>
            </a:r>
            <a:endParaRPr lang="de-DE" sz="1400" b="1" dirty="0"/>
          </a:p>
        </p:txBody>
      </p:sp>
      <p:sp>
        <p:nvSpPr>
          <p:cNvPr id="186" name="Textfeld 185"/>
          <p:cNvSpPr txBox="1"/>
          <p:nvPr/>
        </p:nvSpPr>
        <p:spPr>
          <a:xfrm>
            <a:off x="3635896" y="3501008"/>
            <a:ext cx="891208" cy="307777"/>
          </a:xfrm>
          <a:prstGeom prst="rect">
            <a:avLst/>
          </a:prstGeom>
          <a:noFill/>
        </p:spPr>
        <p:txBody>
          <a:bodyPr wrap="square" rtlCol="0">
            <a:spAutoFit/>
          </a:bodyPr>
          <a:lstStyle/>
          <a:p>
            <a:pPr algn="ctr"/>
            <a:r>
              <a:rPr lang="de-DE" sz="1400" b="1" dirty="0" smtClean="0"/>
              <a:t>FISU</a:t>
            </a:r>
            <a:endParaRPr lang="de-DE" sz="1400" b="1" dirty="0"/>
          </a:p>
        </p:txBody>
      </p:sp>
      <p:sp>
        <p:nvSpPr>
          <p:cNvPr id="187" name="Textfeld 186"/>
          <p:cNvSpPr txBox="1"/>
          <p:nvPr/>
        </p:nvSpPr>
        <p:spPr>
          <a:xfrm>
            <a:off x="3707904" y="4581128"/>
            <a:ext cx="891208" cy="307777"/>
          </a:xfrm>
          <a:prstGeom prst="rect">
            <a:avLst/>
          </a:prstGeom>
          <a:noFill/>
        </p:spPr>
        <p:txBody>
          <a:bodyPr wrap="square" rtlCol="0">
            <a:spAutoFit/>
          </a:bodyPr>
          <a:lstStyle/>
          <a:p>
            <a:pPr algn="ctr"/>
            <a:r>
              <a:rPr lang="de-DE" sz="1400" b="1" dirty="0" smtClean="0"/>
              <a:t>ANOCA</a:t>
            </a:r>
            <a:endParaRPr lang="de-DE" sz="1400" b="1" dirty="0"/>
          </a:p>
        </p:txBody>
      </p:sp>
      <p:sp>
        <p:nvSpPr>
          <p:cNvPr id="188" name="Textfeld 187"/>
          <p:cNvSpPr txBox="1"/>
          <p:nvPr/>
        </p:nvSpPr>
        <p:spPr>
          <a:xfrm>
            <a:off x="5940152" y="4293096"/>
            <a:ext cx="891208" cy="307777"/>
          </a:xfrm>
          <a:prstGeom prst="rect">
            <a:avLst/>
          </a:prstGeom>
          <a:noFill/>
        </p:spPr>
        <p:txBody>
          <a:bodyPr wrap="square" rtlCol="0">
            <a:spAutoFit/>
          </a:bodyPr>
          <a:lstStyle/>
          <a:p>
            <a:pPr algn="ctr"/>
            <a:r>
              <a:rPr lang="de-DE" sz="1400" b="1" dirty="0" smtClean="0"/>
              <a:t>EUPEA</a:t>
            </a:r>
            <a:endParaRPr lang="de-DE" sz="1400" b="1" dirty="0"/>
          </a:p>
        </p:txBody>
      </p:sp>
      <p:sp>
        <p:nvSpPr>
          <p:cNvPr id="189" name="Textfeld 188"/>
          <p:cNvSpPr txBox="1"/>
          <p:nvPr/>
        </p:nvSpPr>
        <p:spPr>
          <a:xfrm>
            <a:off x="5940152" y="4581128"/>
            <a:ext cx="891208" cy="307777"/>
          </a:xfrm>
          <a:prstGeom prst="rect">
            <a:avLst/>
          </a:prstGeom>
          <a:noFill/>
        </p:spPr>
        <p:txBody>
          <a:bodyPr wrap="square" rtlCol="0">
            <a:spAutoFit/>
          </a:bodyPr>
          <a:lstStyle/>
          <a:p>
            <a:pPr algn="ctr"/>
            <a:r>
              <a:rPr lang="de-DE" sz="1400" b="1" dirty="0" smtClean="0"/>
              <a:t>...</a:t>
            </a:r>
            <a:endParaRPr lang="de-DE" sz="1400" b="1" dirty="0"/>
          </a:p>
        </p:txBody>
      </p:sp>
      <p:sp>
        <p:nvSpPr>
          <p:cNvPr id="190" name="Textfeld 189"/>
          <p:cNvSpPr txBox="1"/>
          <p:nvPr/>
        </p:nvSpPr>
        <p:spPr>
          <a:xfrm>
            <a:off x="8073280" y="3717032"/>
            <a:ext cx="819200" cy="307777"/>
          </a:xfrm>
          <a:prstGeom prst="rect">
            <a:avLst/>
          </a:prstGeom>
          <a:noFill/>
        </p:spPr>
        <p:txBody>
          <a:bodyPr wrap="square" rtlCol="0">
            <a:spAutoFit/>
          </a:bodyPr>
          <a:lstStyle/>
          <a:p>
            <a:pPr algn="ctr"/>
            <a:r>
              <a:rPr lang="de-DE" sz="1400" b="1" dirty="0" smtClean="0"/>
              <a:t>...</a:t>
            </a:r>
            <a:endParaRPr lang="de-DE" sz="1400" b="1" dirty="0"/>
          </a:p>
        </p:txBody>
      </p:sp>
      <p:sp>
        <p:nvSpPr>
          <p:cNvPr id="191" name="Textfeld 190"/>
          <p:cNvSpPr txBox="1"/>
          <p:nvPr/>
        </p:nvSpPr>
        <p:spPr>
          <a:xfrm>
            <a:off x="8100392" y="4581128"/>
            <a:ext cx="747192" cy="307777"/>
          </a:xfrm>
          <a:prstGeom prst="rect">
            <a:avLst/>
          </a:prstGeom>
          <a:noFill/>
        </p:spPr>
        <p:txBody>
          <a:bodyPr wrap="square" rtlCol="0">
            <a:spAutoFit/>
          </a:bodyPr>
          <a:lstStyle/>
          <a:p>
            <a:pPr algn="ctr"/>
            <a:r>
              <a:rPr lang="de-DE" sz="1400" b="1" dirty="0" smtClean="0"/>
              <a:t>...</a:t>
            </a:r>
            <a:endParaRPr lang="de-DE" sz="1400" b="1" dirty="0"/>
          </a:p>
        </p:txBody>
      </p:sp>
      <p:sp>
        <p:nvSpPr>
          <p:cNvPr id="109" name="Textfeld 108"/>
          <p:cNvSpPr txBox="1"/>
          <p:nvPr/>
        </p:nvSpPr>
        <p:spPr>
          <a:xfrm>
            <a:off x="2915816" y="4941168"/>
            <a:ext cx="2880320" cy="307777"/>
          </a:xfrm>
          <a:prstGeom prst="rect">
            <a:avLst/>
          </a:prstGeom>
          <a:solidFill>
            <a:schemeClr val="bg1">
              <a:lumMod val="85000"/>
            </a:schemeClr>
          </a:solidFill>
        </p:spPr>
        <p:txBody>
          <a:bodyPr wrap="square" rtlCol="0">
            <a:spAutoFit/>
          </a:bodyPr>
          <a:lstStyle/>
          <a:p>
            <a:pPr algn="ctr"/>
            <a:r>
              <a:rPr lang="de-DE" sz="1400" i="1" dirty="0" smtClean="0"/>
              <a:t>Continental / Regional Level</a:t>
            </a:r>
            <a:endParaRPr lang="de-DE" sz="1400" i="1" dirty="0"/>
          </a:p>
        </p:txBody>
      </p:sp>
      <p:sp>
        <p:nvSpPr>
          <p:cNvPr id="108" name="Textfeld 107"/>
          <p:cNvSpPr txBox="1"/>
          <p:nvPr/>
        </p:nvSpPr>
        <p:spPr>
          <a:xfrm>
            <a:off x="3563888" y="3861048"/>
            <a:ext cx="1584176" cy="307777"/>
          </a:xfrm>
          <a:prstGeom prst="rect">
            <a:avLst/>
          </a:prstGeom>
          <a:solidFill>
            <a:schemeClr val="bg1">
              <a:lumMod val="85000"/>
            </a:schemeClr>
          </a:solidFill>
        </p:spPr>
        <p:txBody>
          <a:bodyPr wrap="square" rtlCol="0">
            <a:spAutoFit/>
          </a:bodyPr>
          <a:lstStyle/>
          <a:p>
            <a:pPr algn="ctr"/>
            <a:r>
              <a:rPr lang="de-DE" sz="1400" i="1" dirty="0" smtClean="0"/>
              <a:t>Global Level</a:t>
            </a:r>
            <a:endParaRPr lang="de-DE" sz="1400" i="1" dirty="0"/>
          </a:p>
        </p:txBody>
      </p:sp>
      <p:sp>
        <p:nvSpPr>
          <p:cNvPr id="87" name="Textfeld 86"/>
          <p:cNvSpPr txBox="1"/>
          <p:nvPr/>
        </p:nvSpPr>
        <p:spPr>
          <a:xfrm>
            <a:off x="2483768" y="3553271"/>
            <a:ext cx="864096" cy="307777"/>
          </a:xfrm>
          <a:prstGeom prst="rect">
            <a:avLst/>
          </a:prstGeom>
          <a:noFill/>
        </p:spPr>
        <p:txBody>
          <a:bodyPr wrap="square" rtlCol="0">
            <a:spAutoFit/>
          </a:bodyPr>
          <a:lstStyle/>
          <a:p>
            <a:pPr algn="ctr"/>
            <a:r>
              <a:rPr lang="de-DE" sz="1400" b="1" dirty="0" smtClean="0"/>
              <a:t>IPC</a:t>
            </a:r>
            <a:endParaRPr lang="de-DE" sz="1400" b="1" dirty="0"/>
          </a:p>
        </p:txBody>
      </p:sp>
      <p:sp>
        <p:nvSpPr>
          <p:cNvPr id="88" name="Textfeld 87"/>
          <p:cNvSpPr txBox="1"/>
          <p:nvPr/>
        </p:nvSpPr>
        <p:spPr>
          <a:xfrm>
            <a:off x="395536" y="6453336"/>
            <a:ext cx="184666" cy="307777"/>
          </a:xfrm>
          <a:prstGeom prst="rect">
            <a:avLst/>
          </a:prstGeom>
          <a:noFill/>
        </p:spPr>
        <p:txBody>
          <a:bodyPr wrap="none" rtlCol="0">
            <a:spAutoFit/>
          </a:bodyPr>
          <a:lstStyle/>
          <a:p>
            <a:endParaRPr lang="de-DE" sz="1400" dirty="0"/>
          </a:p>
        </p:txBody>
      </p:sp>
    </p:spTree>
    <p:extLst>
      <p:ext uri="{BB962C8B-B14F-4D97-AF65-F5344CB8AC3E}">
        <p14:creationId xmlns:p14="http://schemas.microsoft.com/office/powerpoint/2010/main" val="2492639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55</a:t>
            </a:fld>
            <a:endParaRPr lang="pl-PL"/>
          </a:p>
        </p:txBody>
      </p:sp>
      <p:sp>
        <p:nvSpPr>
          <p:cNvPr id="3" name="Tytuł 2"/>
          <p:cNvSpPr>
            <a:spLocks noGrp="1"/>
          </p:cNvSpPr>
          <p:nvPr>
            <p:ph type="title"/>
          </p:nvPr>
        </p:nvSpPr>
        <p:spPr/>
        <p:txBody>
          <a:bodyPr/>
          <a:lstStyle/>
          <a:p>
            <a:endParaRPr lang="pl-PL"/>
          </a:p>
        </p:txBody>
      </p:sp>
      <p:pic>
        <p:nvPicPr>
          <p:cNvPr id="5" name="Picture 2"/>
          <p:cNvPicPr>
            <a:picLocks noGrp="1"/>
          </p:cNvPicPr>
          <p:nvPr>
            <p:ph sz="quarter" idx="13"/>
          </p:nvPr>
        </p:nvPicPr>
        <p:blipFill>
          <a:blip r:embed="rId2" cstate="print"/>
          <a:srcRect t="-3244" b="-3244"/>
          <a:stretch>
            <a:fillRect/>
          </a:stretch>
        </p:blipFill>
        <p:spPr bwMode="auto">
          <a:xfrm>
            <a:off x="1143000" y="731520"/>
            <a:ext cx="6400800" cy="4857720"/>
          </a:xfrm>
          <a:prstGeom prst="rect">
            <a:avLst/>
          </a:prstGeom>
          <a:noFill/>
          <a:ln w="9525">
            <a:noFill/>
            <a:miter lim="800000"/>
            <a:headEnd/>
            <a:tailEnd/>
          </a:ln>
        </p:spPr>
      </p:pic>
    </p:spTree>
    <p:extLst>
      <p:ext uri="{BB962C8B-B14F-4D97-AF65-F5344CB8AC3E}">
        <p14:creationId xmlns:p14="http://schemas.microsoft.com/office/powerpoint/2010/main" val="1306231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56</a:t>
            </a:fld>
            <a:endParaRPr lang="pl-PL"/>
          </a:p>
        </p:txBody>
      </p:sp>
      <p:sp>
        <p:nvSpPr>
          <p:cNvPr id="3" name="Tytuł 2"/>
          <p:cNvSpPr>
            <a:spLocks noGrp="1"/>
          </p:cNvSpPr>
          <p:nvPr>
            <p:ph type="title"/>
          </p:nvPr>
        </p:nvSpPr>
        <p:spPr/>
        <p:txBody>
          <a:bodyPr/>
          <a:lstStyle/>
          <a:p>
            <a:endParaRPr lang="pl-PL"/>
          </a:p>
        </p:txBody>
      </p:sp>
      <p:pic>
        <p:nvPicPr>
          <p:cNvPr id="6" name="Symbol zastępczy zawartości 5" descr="WADA.jpg"/>
          <p:cNvPicPr>
            <a:picLocks noGrp="1" noChangeAspect="1"/>
          </p:cNvPicPr>
          <p:nvPr>
            <p:ph sz="quarter" idx="13"/>
          </p:nvPr>
        </p:nvPicPr>
        <p:blipFill>
          <a:blip r:embed="rId2">
            <a:extLst>
              <a:ext uri="{28A0092B-C50C-407E-A947-70E740481C1C}">
                <a14:useLocalDpi xmlns:a14="http://schemas.microsoft.com/office/drawing/2010/main" val="0"/>
              </a:ext>
            </a:extLst>
          </a:blip>
          <a:srcRect t="-11661" b="-11661"/>
          <a:stretch>
            <a:fillRect/>
          </a:stretch>
        </p:blipFill>
        <p:spPr>
          <a:xfrm>
            <a:off x="1143000" y="731520"/>
            <a:ext cx="6400800" cy="5433784"/>
          </a:xfrm>
        </p:spPr>
      </p:pic>
    </p:spTree>
    <p:extLst>
      <p:ext uri="{BB962C8B-B14F-4D97-AF65-F5344CB8AC3E}">
        <p14:creationId xmlns:p14="http://schemas.microsoft.com/office/powerpoint/2010/main" val="26968636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57</a:t>
            </a:fld>
            <a:endParaRPr lang="pl-PL"/>
          </a:p>
        </p:txBody>
      </p:sp>
      <p:sp>
        <p:nvSpPr>
          <p:cNvPr id="3" name="Tytuł 2"/>
          <p:cNvSpPr>
            <a:spLocks noGrp="1"/>
          </p:cNvSpPr>
          <p:nvPr>
            <p:ph type="title"/>
          </p:nvPr>
        </p:nvSpPr>
        <p:spPr/>
        <p:txBody>
          <a:bodyPr/>
          <a:lstStyle/>
          <a:p>
            <a:endParaRPr lang="pl-PL"/>
          </a:p>
        </p:txBody>
      </p:sp>
      <p:pic>
        <p:nvPicPr>
          <p:cNvPr id="5" name="Symbol zastępczy zawartości 4" descr="WADA-Photo.png"/>
          <p:cNvPicPr>
            <a:picLocks noGrp="1" noChangeAspect="1"/>
          </p:cNvPicPr>
          <p:nvPr>
            <p:ph sz="quarter" idx="13"/>
          </p:nvPr>
        </p:nvPicPr>
        <p:blipFill>
          <a:blip r:embed="rId2">
            <a:extLst>
              <a:ext uri="{28A0092B-C50C-407E-A947-70E740481C1C}">
                <a14:useLocalDpi xmlns:a14="http://schemas.microsoft.com/office/drawing/2010/main" val="0"/>
              </a:ext>
            </a:extLst>
          </a:blip>
          <a:srcRect l="15910" r="15910"/>
          <a:stretch>
            <a:fillRect/>
          </a:stretch>
        </p:blipFill>
        <p:spPr>
          <a:xfrm>
            <a:off x="1143000" y="731520"/>
            <a:ext cx="6400800" cy="4713704"/>
          </a:xfrm>
        </p:spPr>
      </p:pic>
    </p:spTree>
    <p:extLst>
      <p:ext uri="{BB962C8B-B14F-4D97-AF65-F5344CB8AC3E}">
        <p14:creationId xmlns:p14="http://schemas.microsoft.com/office/powerpoint/2010/main" val="39439877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58</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260648"/>
            <a:ext cx="6400800" cy="6264696"/>
          </a:xfrm>
        </p:spPr>
        <p:txBody>
          <a:bodyPr>
            <a:normAutofit lnSpcReduction="10000"/>
          </a:bodyPr>
          <a:lstStyle/>
          <a:p>
            <a:r>
              <a:rPr lang="pl-PL" sz="2800" dirty="0" err="1"/>
              <a:t>Background</a:t>
            </a:r>
            <a:r>
              <a:rPr lang="pl-PL" sz="2800" dirty="0"/>
              <a:t> and </a:t>
            </a:r>
            <a:r>
              <a:rPr lang="pl-PL" sz="2800" dirty="0" err="1"/>
              <a:t>history</a:t>
            </a:r>
            <a:endParaRPr lang="pl-PL" sz="2800" dirty="0"/>
          </a:p>
          <a:p>
            <a:r>
              <a:rPr lang="en-US" sz="2800" dirty="0"/>
              <a:t>Doping - the use and abuse of performance enhancing substances in elite </a:t>
            </a:r>
            <a:r>
              <a:rPr lang="en-US" sz="2800" dirty="0" smtClean="0"/>
              <a:t>sport</a:t>
            </a:r>
          </a:p>
          <a:p>
            <a:r>
              <a:rPr lang="en-US" sz="2800" dirty="0" smtClean="0"/>
              <a:t>Motivations </a:t>
            </a:r>
            <a:r>
              <a:rPr lang="en-US" sz="2800" dirty="0"/>
              <a:t>for Use of </a:t>
            </a:r>
            <a:r>
              <a:rPr lang="en-US" sz="2800" dirty="0" smtClean="0"/>
              <a:t>DOPING</a:t>
            </a:r>
          </a:p>
          <a:p>
            <a:pPr lvl="2">
              <a:lnSpc>
                <a:spcPct val="80000"/>
              </a:lnSpc>
            </a:pPr>
            <a:r>
              <a:rPr lang="en-US" sz="2800" dirty="0"/>
              <a:t>To enhance performance</a:t>
            </a:r>
          </a:p>
          <a:p>
            <a:pPr lvl="3">
              <a:lnSpc>
                <a:spcPct val="80000"/>
              </a:lnSpc>
            </a:pPr>
            <a:r>
              <a:rPr lang="en-US" sz="2800" dirty="0"/>
              <a:t>Increased strength, endurance, alertness, aggression</a:t>
            </a:r>
          </a:p>
          <a:p>
            <a:pPr lvl="3">
              <a:lnSpc>
                <a:spcPct val="80000"/>
              </a:lnSpc>
            </a:pPr>
            <a:r>
              <a:rPr lang="en-US" sz="2800" dirty="0"/>
              <a:t>Decreased reaction time, fatigue, anxiety, muscle tremor</a:t>
            </a:r>
          </a:p>
          <a:p>
            <a:pPr lvl="2">
              <a:lnSpc>
                <a:spcPct val="80000"/>
              </a:lnSpc>
            </a:pPr>
            <a:r>
              <a:rPr lang="en-US" sz="2800" dirty="0"/>
              <a:t>Belief that others are using PES (performance enhancing substances)</a:t>
            </a:r>
          </a:p>
          <a:p>
            <a:pPr lvl="2">
              <a:lnSpc>
                <a:spcPct val="80000"/>
              </a:lnSpc>
            </a:pPr>
            <a:r>
              <a:rPr lang="en-US" sz="2800" dirty="0"/>
              <a:t>Coping with pain and injury rehabilitation</a:t>
            </a:r>
          </a:p>
          <a:p>
            <a:endParaRPr lang="pl-PL" dirty="0"/>
          </a:p>
        </p:txBody>
      </p:sp>
    </p:spTree>
    <p:extLst>
      <p:ext uri="{BB962C8B-B14F-4D97-AF65-F5344CB8AC3E}">
        <p14:creationId xmlns:p14="http://schemas.microsoft.com/office/powerpoint/2010/main" val="17651544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59</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260648"/>
            <a:ext cx="6400800" cy="6264696"/>
          </a:xfrm>
        </p:spPr>
        <p:txBody>
          <a:bodyPr>
            <a:normAutofit/>
          </a:bodyPr>
          <a:lstStyle/>
          <a:p>
            <a:pPr>
              <a:lnSpc>
                <a:spcPct val="80000"/>
              </a:lnSpc>
            </a:pPr>
            <a:r>
              <a:rPr lang="en-US" sz="2800" dirty="0"/>
              <a:t>1928 – </a:t>
            </a:r>
            <a:r>
              <a:rPr lang="pl-PL" sz="2800" dirty="0"/>
              <a:t>International </a:t>
            </a:r>
            <a:r>
              <a:rPr lang="pl-PL" sz="2800" dirty="0" err="1"/>
              <a:t>Association</a:t>
            </a:r>
            <a:r>
              <a:rPr lang="pl-PL" sz="2800" dirty="0"/>
              <a:t> of </a:t>
            </a:r>
            <a:r>
              <a:rPr lang="pl-PL" sz="2800" dirty="0" err="1"/>
              <a:t>Athletics</a:t>
            </a:r>
            <a:r>
              <a:rPr lang="pl-PL" sz="2800" dirty="0"/>
              <a:t> </a:t>
            </a:r>
            <a:r>
              <a:rPr lang="pl-PL" sz="2800" dirty="0" err="1"/>
              <a:t>Federations</a:t>
            </a:r>
            <a:r>
              <a:rPr lang="pl-PL" sz="2800" dirty="0" smtClean="0"/>
              <a:t>, </a:t>
            </a:r>
            <a:r>
              <a:rPr lang="en-US" sz="2800" dirty="0" smtClean="0"/>
              <a:t>bans </a:t>
            </a:r>
            <a:r>
              <a:rPr lang="en-US" sz="2800" dirty="0"/>
              <a:t>doping (use of stimulants</a:t>
            </a:r>
            <a:r>
              <a:rPr lang="en-US" sz="2800" dirty="0" smtClean="0"/>
              <a:t>)</a:t>
            </a:r>
          </a:p>
          <a:p>
            <a:pPr>
              <a:lnSpc>
                <a:spcPct val="80000"/>
              </a:lnSpc>
            </a:pPr>
            <a:r>
              <a:rPr lang="en-US" sz="2800" dirty="0" smtClean="0"/>
              <a:t>1966 </a:t>
            </a:r>
            <a:r>
              <a:rPr lang="en-US" sz="2800" dirty="0"/>
              <a:t>– FIFA </a:t>
            </a:r>
            <a:r>
              <a:rPr lang="en-US" sz="2800" dirty="0" smtClean="0"/>
              <a:t>&amp; </a:t>
            </a:r>
            <a:r>
              <a:rPr lang="pl-PL" sz="2800" dirty="0"/>
              <a:t>Union </a:t>
            </a:r>
            <a:r>
              <a:rPr lang="pl-PL" sz="2800" dirty="0" err="1"/>
              <a:t>Cycliste</a:t>
            </a:r>
            <a:r>
              <a:rPr lang="pl-PL" sz="2800" dirty="0"/>
              <a:t> </a:t>
            </a:r>
            <a:r>
              <a:rPr lang="pl-PL" sz="2800" dirty="0" err="1" smtClean="0"/>
              <a:t>Internationale</a:t>
            </a:r>
            <a:r>
              <a:rPr lang="pl-PL" sz="2800" dirty="0"/>
              <a:t> </a:t>
            </a:r>
            <a:r>
              <a:rPr lang="en-US" sz="2800" dirty="0" smtClean="0"/>
              <a:t>introduce </a:t>
            </a:r>
            <a:r>
              <a:rPr lang="en-US" sz="2800" dirty="0"/>
              <a:t>drug testing at championships</a:t>
            </a:r>
          </a:p>
          <a:p>
            <a:pPr>
              <a:lnSpc>
                <a:spcPct val="80000"/>
              </a:lnSpc>
            </a:pPr>
            <a:r>
              <a:rPr lang="en-US" sz="2800" dirty="0"/>
              <a:t>1968 – drug testing first used in Olympic Games</a:t>
            </a:r>
          </a:p>
          <a:p>
            <a:pPr>
              <a:lnSpc>
                <a:spcPct val="80000"/>
              </a:lnSpc>
            </a:pPr>
            <a:r>
              <a:rPr lang="en-US" sz="2800" dirty="0"/>
              <a:t>1976 – IOC bans anabolic steroids</a:t>
            </a:r>
          </a:p>
          <a:p>
            <a:pPr>
              <a:lnSpc>
                <a:spcPct val="80000"/>
              </a:lnSpc>
            </a:pPr>
            <a:r>
              <a:rPr lang="en-US" sz="2800" dirty="0"/>
              <a:t>1979 – testing for illegal drugs by IOC begins</a:t>
            </a:r>
          </a:p>
          <a:p>
            <a:pPr>
              <a:lnSpc>
                <a:spcPct val="80000"/>
              </a:lnSpc>
            </a:pPr>
            <a:r>
              <a:rPr lang="en-US" sz="2800" dirty="0"/>
              <a:t>1986 – IOC bans blood doping</a:t>
            </a:r>
          </a:p>
          <a:p>
            <a:pPr>
              <a:lnSpc>
                <a:spcPct val="80000"/>
              </a:lnSpc>
            </a:pPr>
            <a:r>
              <a:rPr lang="en-US" sz="2800" dirty="0"/>
              <a:t>1999 – World Anti-Doping Agency (WADA) founded</a:t>
            </a:r>
          </a:p>
          <a:p>
            <a:pPr>
              <a:lnSpc>
                <a:spcPct val="80000"/>
              </a:lnSpc>
            </a:pPr>
            <a:r>
              <a:rPr lang="en-US" sz="2800" dirty="0"/>
              <a:t>2000 - first Olympics testing for EPO</a:t>
            </a:r>
          </a:p>
          <a:p>
            <a:endParaRPr lang="pl-PL" dirty="0"/>
          </a:p>
        </p:txBody>
      </p:sp>
    </p:spTree>
    <p:extLst>
      <p:ext uri="{BB962C8B-B14F-4D97-AF65-F5344CB8AC3E}">
        <p14:creationId xmlns:p14="http://schemas.microsoft.com/office/powerpoint/2010/main" val="3381484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6</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a:bodyPr>
          <a:lstStyle/>
          <a:p>
            <a:r>
              <a:rPr lang="pl-PL" sz="3600" dirty="0" err="1"/>
              <a:t>This</a:t>
            </a:r>
            <a:r>
              <a:rPr lang="pl-PL" sz="3600" dirty="0"/>
              <a:t> </a:t>
            </a:r>
            <a:r>
              <a:rPr lang="pl-PL" sz="3600" dirty="0" err="1"/>
              <a:t>implies</a:t>
            </a:r>
            <a:r>
              <a:rPr lang="pl-PL" sz="3600" dirty="0"/>
              <a:t> </a:t>
            </a:r>
            <a:r>
              <a:rPr lang="pl-PL" sz="3600" dirty="0" err="1"/>
              <a:t>that</a:t>
            </a:r>
            <a:r>
              <a:rPr lang="pl-PL" sz="3600" dirty="0"/>
              <a:t> </a:t>
            </a:r>
            <a:r>
              <a:rPr lang="pl-PL" sz="3600" dirty="0" err="1"/>
              <a:t>INGOs</a:t>
            </a:r>
            <a:r>
              <a:rPr lang="pl-PL" sz="3600" dirty="0"/>
              <a:t> </a:t>
            </a:r>
            <a:r>
              <a:rPr lang="pl-PL" sz="3600" dirty="0" err="1"/>
              <a:t>are</a:t>
            </a:r>
            <a:r>
              <a:rPr lang="pl-PL" sz="3600" dirty="0"/>
              <a:t> the </a:t>
            </a:r>
            <a:r>
              <a:rPr lang="pl-PL" sz="3600" dirty="0" err="1"/>
              <a:t>supreme</a:t>
            </a:r>
            <a:r>
              <a:rPr lang="pl-PL" sz="3600" dirty="0"/>
              <a:t> </a:t>
            </a:r>
            <a:r>
              <a:rPr lang="pl-PL" sz="3600" dirty="0" err="1"/>
              <a:t>governing</a:t>
            </a:r>
            <a:r>
              <a:rPr lang="pl-PL" sz="3600" dirty="0"/>
              <a:t> </a:t>
            </a:r>
            <a:r>
              <a:rPr lang="pl-PL" sz="3600" dirty="0" err="1"/>
              <a:t>bodies</a:t>
            </a:r>
            <a:r>
              <a:rPr lang="pl-PL" sz="3600" dirty="0"/>
              <a:t> (</a:t>
            </a:r>
            <a:r>
              <a:rPr lang="pl-PL" sz="3600" dirty="0" err="1"/>
              <a:t>authorities</a:t>
            </a:r>
            <a:r>
              <a:rPr lang="pl-PL" sz="3600" dirty="0"/>
              <a:t>) of </a:t>
            </a:r>
            <a:r>
              <a:rPr lang="pl-PL" sz="3600" dirty="0" smtClean="0"/>
              <a:t>sport</a:t>
            </a:r>
          </a:p>
          <a:p>
            <a:r>
              <a:rPr lang="pl-PL" sz="3600" dirty="0" err="1" smtClean="0"/>
              <a:t>since</a:t>
            </a:r>
            <a:r>
              <a:rPr lang="pl-PL" sz="3600" dirty="0" smtClean="0"/>
              <a:t> </a:t>
            </a:r>
            <a:r>
              <a:rPr lang="pl-PL" sz="3600" dirty="0" err="1"/>
              <a:t>they</a:t>
            </a:r>
            <a:r>
              <a:rPr lang="pl-PL" sz="3600" dirty="0"/>
              <a:t> stand on the top of a </a:t>
            </a:r>
            <a:r>
              <a:rPr lang="pl-PL" sz="3600" dirty="0" err="1"/>
              <a:t>vertical</a:t>
            </a:r>
            <a:r>
              <a:rPr lang="pl-PL" sz="3600" dirty="0"/>
              <a:t> </a:t>
            </a:r>
            <a:r>
              <a:rPr lang="pl-PL" sz="3600" dirty="0" err="1"/>
              <a:t>chain</a:t>
            </a:r>
            <a:r>
              <a:rPr lang="pl-PL" sz="3600" dirty="0"/>
              <a:t> of </a:t>
            </a:r>
            <a:r>
              <a:rPr lang="pl-PL" sz="3600" dirty="0" err="1"/>
              <a:t>commands</a:t>
            </a:r>
            <a:r>
              <a:rPr lang="pl-PL" sz="3600" dirty="0"/>
              <a:t> (</a:t>
            </a:r>
            <a:r>
              <a:rPr lang="pl-PL" sz="3600" dirty="0" err="1"/>
              <a:t>chain</a:t>
            </a:r>
            <a:r>
              <a:rPr lang="pl-PL" sz="3600" dirty="0"/>
              <a:t> of </a:t>
            </a:r>
            <a:r>
              <a:rPr lang="pl-PL" sz="3600" dirty="0" err="1"/>
              <a:t>power</a:t>
            </a:r>
            <a:r>
              <a:rPr lang="pl-PL" sz="3600" dirty="0"/>
              <a:t>)</a:t>
            </a:r>
            <a:r>
              <a:rPr lang="pl-PL" sz="3600" dirty="0" smtClean="0"/>
              <a:t>,</a:t>
            </a:r>
          </a:p>
          <a:p>
            <a:r>
              <a:rPr lang="pl-PL" sz="3600" dirty="0" err="1" smtClean="0"/>
              <a:t>running</a:t>
            </a:r>
            <a:r>
              <a:rPr lang="pl-PL" sz="3600" dirty="0" smtClean="0"/>
              <a:t> </a:t>
            </a:r>
            <a:r>
              <a:rPr lang="pl-PL" sz="3600" dirty="0"/>
              <a:t>from </a:t>
            </a:r>
            <a:r>
              <a:rPr lang="pl-PL" sz="3600" dirty="0" err="1"/>
              <a:t>continental</a:t>
            </a:r>
            <a:r>
              <a:rPr lang="pl-PL" sz="3600" dirty="0"/>
              <a:t>, </a:t>
            </a:r>
            <a:endParaRPr lang="pl-PL" sz="3600" dirty="0" smtClean="0"/>
          </a:p>
          <a:p>
            <a:r>
              <a:rPr lang="pl-PL" sz="3600" dirty="0" smtClean="0"/>
              <a:t>to </a:t>
            </a:r>
            <a:r>
              <a:rPr lang="pl-PL" sz="3600" dirty="0" err="1"/>
              <a:t>national</a:t>
            </a:r>
            <a:r>
              <a:rPr lang="pl-PL" sz="3600" dirty="0"/>
              <a:t>, </a:t>
            </a:r>
            <a:endParaRPr lang="pl-PL" sz="3600" dirty="0" smtClean="0"/>
          </a:p>
          <a:p>
            <a:r>
              <a:rPr lang="pl-PL" sz="3600" dirty="0" smtClean="0"/>
              <a:t>to </a:t>
            </a:r>
            <a:r>
              <a:rPr lang="pl-PL" sz="3600" dirty="0" err="1"/>
              <a:t>local</a:t>
            </a:r>
            <a:r>
              <a:rPr lang="pl-PL" sz="3600" dirty="0"/>
              <a:t> </a:t>
            </a:r>
            <a:r>
              <a:rPr lang="pl-PL" sz="3600" dirty="0" err="1"/>
              <a:t>organisations</a:t>
            </a:r>
            <a:r>
              <a:rPr lang="pl-PL" sz="3600" dirty="0"/>
              <a:t>.</a:t>
            </a:r>
          </a:p>
        </p:txBody>
      </p:sp>
    </p:spTree>
    <p:extLst>
      <p:ext uri="{BB962C8B-B14F-4D97-AF65-F5344CB8AC3E}">
        <p14:creationId xmlns:p14="http://schemas.microsoft.com/office/powerpoint/2010/main" val="4091926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60</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260648"/>
            <a:ext cx="6400800" cy="6264696"/>
          </a:xfrm>
        </p:spPr>
        <p:txBody>
          <a:bodyPr/>
          <a:lstStyle/>
          <a:p>
            <a:r>
              <a:rPr lang="pl-PL" dirty="0" smtClean="0"/>
              <a:t>In </a:t>
            </a:r>
            <a:r>
              <a:rPr lang="pl-PL" dirty="0"/>
              <a:t>1886, a </a:t>
            </a:r>
            <a:r>
              <a:rPr lang="pl-PL" dirty="0" err="1"/>
              <a:t>Welsh</a:t>
            </a:r>
            <a:r>
              <a:rPr lang="pl-PL" dirty="0"/>
              <a:t> </a:t>
            </a:r>
            <a:r>
              <a:rPr lang="pl-PL" dirty="0" err="1"/>
              <a:t>cyclist</a:t>
            </a:r>
            <a:r>
              <a:rPr lang="pl-PL" dirty="0"/>
              <a:t> </a:t>
            </a:r>
            <a:r>
              <a:rPr lang="pl-PL" dirty="0" err="1"/>
              <a:t>have</a:t>
            </a:r>
            <a:r>
              <a:rPr lang="pl-PL" dirty="0"/>
              <a:t> </a:t>
            </a:r>
            <a:r>
              <a:rPr lang="pl-PL" dirty="0" err="1"/>
              <a:t>died</a:t>
            </a:r>
            <a:r>
              <a:rPr lang="pl-PL" dirty="0"/>
              <a:t> </a:t>
            </a:r>
            <a:r>
              <a:rPr lang="pl-PL" dirty="0" err="1"/>
              <a:t>after</a:t>
            </a:r>
            <a:r>
              <a:rPr lang="pl-PL" dirty="0"/>
              <a:t> </a:t>
            </a:r>
            <a:r>
              <a:rPr lang="pl-PL" dirty="0" err="1"/>
              <a:t>drinking</a:t>
            </a:r>
            <a:r>
              <a:rPr lang="pl-PL" dirty="0"/>
              <a:t> a blend of </a:t>
            </a:r>
            <a:r>
              <a:rPr lang="pl-PL" dirty="0" err="1"/>
              <a:t>cocaine</a:t>
            </a:r>
            <a:r>
              <a:rPr lang="pl-PL" dirty="0"/>
              <a:t>, </a:t>
            </a:r>
            <a:r>
              <a:rPr lang="pl-PL" dirty="0" err="1"/>
              <a:t>caffeine</a:t>
            </a:r>
            <a:r>
              <a:rPr lang="pl-PL" dirty="0"/>
              <a:t> and </a:t>
            </a:r>
            <a:r>
              <a:rPr lang="pl-PL" dirty="0" err="1"/>
              <a:t>strychnine</a:t>
            </a:r>
            <a:r>
              <a:rPr lang="pl-PL" dirty="0"/>
              <a:t>, in the Bordeaux–Paris race</a:t>
            </a:r>
            <a:r>
              <a:rPr lang="pl-PL" dirty="0" smtClean="0"/>
              <a:t>.</a:t>
            </a:r>
          </a:p>
          <a:p>
            <a:r>
              <a:rPr lang="pl-PL" dirty="0" err="1" smtClean="0"/>
              <a:t>This</a:t>
            </a:r>
            <a:r>
              <a:rPr lang="pl-PL" dirty="0" smtClean="0"/>
              <a:t> </a:t>
            </a:r>
            <a:r>
              <a:rPr lang="pl-PL" dirty="0"/>
              <a:t>was </a:t>
            </a:r>
            <a:r>
              <a:rPr lang="pl-PL" dirty="0" err="1"/>
              <a:t>included</a:t>
            </a:r>
            <a:r>
              <a:rPr lang="pl-PL" dirty="0"/>
              <a:t> in the 1997 International Olympic </a:t>
            </a:r>
            <a:r>
              <a:rPr lang="pl-PL" dirty="0" err="1"/>
              <a:t>Committee</a:t>
            </a:r>
            <a:r>
              <a:rPr lang="pl-PL" dirty="0"/>
              <a:t> </a:t>
            </a:r>
            <a:r>
              <a:rPr lang="pl-PL" dirty="0" err="1"/>
              <a:t>study</a:t>
            </a:r>
            <a:r>
              <a:rPr lang="pl-PL" dirty="0"/>
              <a:t> on the </a:t>
            </a:r>
            <a:r>
              <a:rPr lang="pl-PL" dirty="0" err="1"/>
              <a:t>Historical</a:t>
            </a:r>
            <a:r>
              <a:rPr lang="pl-PL" dirty="0"/>
              <a:t> </a:t>
            </a:r>
            <a:r>
              <a:rPr lang="pl-PL" dirty="0" err="1"/>
              <a:t>Evolution</a:t>
            </a:r>
            <a:r>
              <a:rPr lang="pl-PL" dirty="0"/>
              <a:t> of Doping </a:t>
            </a:r>
            <a:r>
              <a:rPr lang="pl-PL" dirty="0" err="1"/>
              <a:t>Phenomenon</a:t>
            </a:r>
            <a:r>
              <a:rPr lang="pl-PL" dirty="0"/>
              <a:t>, and </a:t>
            </a:r>
            <a:r>
              <a:rPr lang="pl-PL" dirty="0" err="1"/>
              <a:t>listed</a:t>
            </a:r>
            <a:r>
              <a:rPr lang="pl-PL" dirty="0"/>
              <a:t> as the </a:t>
            </a:r>
            <a:r>
              <a:rPr lang="pl-PL" dirty="0" err="1"/>
              <a:t>presumed</a:t>
            </a:r>
            <a:r>
              <a:rPr lang="pl-PL" dirty="0"/>
              <a:t> </a:t>
            </a:r>
            <a:r>
              <a:rPr lang="pl-PL" dirty="0" err="1"/>
              <a:t>first</a:t>
            </a:r>
            <a:r>
              <a:rPr lang="pl-PL" dirty="0"/>
              <a:t> </a:t>
            </a:r>
            <a:r>
              <a:rPr lang="pl-PL" dirty="0" err="1"/>
              <a:t>death</a:t>
            </a:r>
            <a:r>
              <a:rPr lang="pl-PL" dirty="0"/>
              <a:t> </a:t>
            </a:r>
            <a:r>
              <a:rPr lang="pl-PL" dirty="0" err="1"/>
              <a:t>due</a:t>
            </a:r>
            <a:r>
              <a:rPr lang="pl-PL" dirty="0"/>
              <a:t> to doping </a:t>
            </a:r>
            <a:r>
              <a:rPr lang="pl-PL" dirty="0" err="1"/>
              <a:t>during</a:t>
            </a:r>
            <a:r>
              <a:rPr lang="pl-PL" dirty="0"/>
              <a:t> a </a:t>
            </a:r>
            <a:r>
              <a:rPr lang="pl-PL" dirty="0" err="1"/>
              <a:t>competition</a:t>
            </a:r>
            <a:r>
              <a:rPr lang="pl-PL" dirty="0" smtClean="0"/>
              <a:t>.</a:t>
            </a:r>
            <a:endParaRPr lang="pl-PL" dirty="0"/>
          </a:p>
          <a:p>
            <a:r>
              <a:rPr lang="pl-PL" dirty="0" smtClean="0"/>
              <a:t>Top </a:t>
            </a:r>
            <a:r>
              <a:rPr lang="pl-PL" dirty="0" err="1"/>
              <a:t>three</a:t>
            </a:r>
            <a:r>
              <a:rPr lang="pl-PL" dirty="0"/>
              <a:t> in 1998 Tour de France '</a:t>
            </a:r>
            <a:r>
              <a:rPr lang="pl-PL" dirty="0" err="1"/>
              <a:t>were</a:t>
            </a:r>
            <a:r>
              <a:rPr lang="pl-PL" dirty="0"/>
              <a:t> </a:t>
            </a:r>
            <a:r>
              <a:rPr lang="pl-PL" dirty="0" smtClean="0"/>
              <a:t>doping’</a:t>
            </a:r>
          </a:p>
          <a:p>
            <a:r>
              <a:rPr lang="pl-PL" dirty="0"/>
              <a:t>The top </a:t>
            </a:r>
            <a:r>
              <a:rPr lang="pl-PL" dirty="0" err="1"/>
              <a:t>three</a:t>
            </a:r>
            <a:r>
              <a:rPr lang="pl-PL" dirty="0"/>
              <a:t> </a:t>
            </a:r>
            <a:r>
              <a:rPr lang="pl-PL" dirty="0" err="1"/>
              <a:t>riders</a:t>
            </a:r>
            <a:r>
              <a:rPr lang="pl-PL" dirty="0"/>
              <a:t> in the 1998 </a:t>
            </a:r>
            <a:r>
              <a:rPr lang="pl-PL" dirty="0" err="1"/>
              <a:t>edition</a:t>
            </a:r>
            <a:r>
              <a:rPr lang="pl-PL" dirty="0"/>
              <a:t> of the Tour de France </a:t>
            </a:r>
            <a:r>
              <a:rPr lang="pl-PL" dirty="0" err="1"/>
              <a:t>were</a:t>
            </a:r>
            <a:r>
              <a:rPr lang="pl-PL" dirty="0"/>
              <a:t> </a:t>
            </a:r>
            <a:r>
              <a:rPr lang="pl-PL" dirty="0" err="1"/>
              <a:t>all</a:t>
            </a:r>
            <a:r>
              <a:rPr lang="pl-PL" dirty="0"/>
              <a:t> </a:t>
            </a:r>
            <a:r>
              <a:rPr lang="pl-PL" dirty="0" err="1"/>
              <a:t>taking</a:t>
            </a:r>
            <a:r>
              <a:rPr lang="pl-PL" dirty="0"/>
              <a:t> </a:t>
            </a:r>
            <a:endParaRPr lang="pl-PL" dirty="0" smtClean="0"/>
          </a:p>
          <a:p>
            <a:r>
              <a:rPr lang="pl-PL" b="1" dirty="0" smtClean="0"/>
              <a:t>the </a:t>
            </a:r>
            <a:r>
              <a:rPr lang="pl-PL" b="1" dirty="0" err="1"/>
              <a:t>banned</a:t>
            </a:r>
            <a:r>
              <a:rPr lang="pl-PL" b="1" dirty="0"/>
              <a:t> </a:t>
            </a:r>
            <a:r>
              <a:rPr lang="pl-PL" dirty="0" err="1"/>
              <a:t>blood</a:t>
            </a:r>
            <a:r>
              <a:rPr lang="pl-PL" dirty="0"/>
              <a:t> </a:t>
            </a:r>
            <a:r>
              <a:rPr lang="pl-PL" dirty="0" err="1"/>
              <a:t>booster</a:t>
            </a:r>
            <a:r>
              <a:rPr lang="pl-PL" dirty="0"/>
              <a:t> </a:t>
            </a:r>
            <a:r>
              <a:rPr lang="pl-PL" dirty="0" err="1"/>
              <a:t>erythropoetin</a:t>
            </a:r>
            <a:r>
              <a:rPr lang="pl-PL" dirty="0"/>
              <a:t> (</a:t>
            </a:r>
            <a:r>
              <a:rPr lang="pl-PL" b="1" dirty="0"/>
              <a:t>EPO</a:t>
            </a:r>
            <a:r>
              <a:rPr lang="pl-PL" dirty="0" smtClean="0"/>
              <a:t>)</a:t>
            </a:r>
          </a:p>
          <a:p>
            <a:endParaRPr lang="pl-PL" dirty="0"/>
          </a:p>
          <a:p>
            <a:endParaRPr lang="pl-PL" dirty="0" smtClean="0"/>
          </a:p>
          <a:p>
            <a:endParaRPr lang="pl-PL" dirty="0"/>
          </a:p>
        </p:txBody>
      </p:sp>
    </p:spTree>
    <p:extLst>
      <p:ext uri="{BB962C8B-B14F-4D97-AF65-F5344CB8AC3E}">
        <p14:creationId xmlns:p14="http://schemas.microsoft.com/office/powerpoint/2010/main" val="8204200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61</a:t>
            </a:fld>
            <a:endParaRPr lang="pl-PL"/>
          </a:p>
        </p:txBody>
      </p:sp>
      <p:sp>
        <p:nvSpPr>
          <p:cNvPr id="3" name="Tytuł 2"/>
          <p:cNvSpPr>
            <a:spLocks noGrp="1"/>
          </p:cNvSpPr>
          <p:nvPr>
            <p:ph type="title"/>
          </p:nvPr>
        </p:nvSpPr>
        <p:spPr>
          <a:xfrm>
            <a:off x="1691680" y="5725597"/>
            <a:ext cx="6512511" cy="1143000"/>
          </a:xfrm>
        </p:spPr>
        <p:txBody>
          <a:bodyPr/>
          <a:lstStyle/>
          <a:p>
            <a:r>
              <a:rPr lang="pl-PL" sz="2400" dirty="0" smtClean="0"/>
              <a:t>Jan </a:t>
            </a:r>
            <a:r>
              <a:rPr lang="pl-PL" sz="2400" dirty="0" err="1" smtClean="0"/>
              <a:t>Urlich</a:t>
            </a:r>
            <a:r>
              <a:rPr lang="pl-PL" sz="2400" dirty="0" smtClean="0"/>
              <a:t>, Marco </a:t>
            </a:r>
            <a:r>
              <a:rPr lang="pl-PL" sz="2400" dirty="0" err="1" smtClean="0"/>
              <a:t>Pantani</a:t>
            </a:r>
            <a:r>
              <a:rPr lang="pl-PL" sz="2400" dirty="0" smtClean="0"/>
              <a:t>, </a:t>
            </a:r>
            <a:r>
              <a:rPr lang="pl-PL" sz="2400" dirty="0" err="1" smtClean="0"/>
              <a:t>Bobby</a:t>
            </a:r>
            <a:r>
              <a:rPr lang="pl-PL" sz="2400" dirty="0" smtClean="0"/>
              <a:t> </a:t>
            </a:r>
            <a:r>
              <a:rPr lang="pl-PL" sz="2400" dirty="0" err="1" smtClean="0"/>
              <a:t>Julich</a:t>
            </a:r>
            <a:r>
              <a:rPr lang="pl-PL" sz="2400" dirty="0" smtClean="0"/>
              <a:t> </a:t>
            </a:r>
            <a:endParaRPr lang="pl-PL" sz="2400" dirty="0"/>
          </a:p>
        </p:txBody>
      </p:sp>
      <p:pic>
        <p:nvPicPr>
          <p:cNvPr id="5" name="Symbol zastępczy zawartości 4" descr="top three.jpg"/>
          <p:cNvPicPr>
            <a:picLocks noGrp="1" noChangeAspect="1"/>
          </p:cNvPicPr>
          <p:nvPr>
            <p:ph sz="quarter" idx="13"/>
          </p:nvPr>
        </p:nvPicPr>
        <p:blipFill>
          <a:blip r:embed="rId2">
            <a:extLst>
              <a:ext uri="{28A0092B-C50C-407E-A947-70E740481C1C}">
                <a14:useLocalDpi xmlns:a14="http://schemas.microsoft.com/office/drawing/2010/main" val="0"/>
              </a:ext>
            </a:extLst>
          </a:blip>
          <a:srcRect l="7451" r="7451"/>
          <a:stretch>
            <a:fillRect/>
          </a:stretch>
        </p:blipFill>
        <p:spPr>
          <a:xfrm>
            <a:off x="1403648" y="8373"/>
            <a:ext cx="6400800" cy="5688930"/>
          </a:xfrm>
        </p:spPr>
      </p:pic>
    </p:spTree>
    <p:extLst>
      <p:ext uri="{BB962C8B-B14F-4D97-AF65-F5344CB8AC3E}">
        <p14:creationId xmlns:p14="http://schemas.microsoft.com/office/powerpoint/2010/main" val="1817820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62</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pic>
        <p:nvPicPr>
          <p:cNvPr id="6" name="Symbol zastępczy zawartości 5" descr="TDD.jpg"/>
          <p:cNvPicPr>
            <a:picLocks noGrp="1" noChangeAspect="1"/>
          </p:cNvPicPr>
          <p:nvPr>
            <p:ph sz="quarter" idx="13"/>
          </p:nvPr>
        </p:nvPicPr>
        <p:blipFill>
          <a:blip r:embed="rId2">
            <a:extLst>
              <a:ext uri="{28A0092B-C50C-407E-A947-70E740481C1C}">
                <a14:useLocalDpi xmlns:a14="http://schemas.microsoft.com/office/drawing/2010/main" val="0"/>
              </a:ext>
            </a:extLst>
          </a:blip>
          <a:srcRect l="-11292" r="-11292"/>
          <a:stretch>
            <a:fillRect/>
          </a:stretch>
        </p:blipFill>
        <p:spPr>
          <a:xfrm>
            <a:off x="1143000" y="731520"/>
            <a:ext cx="6400800" cy="5001736"/>
          </a:xfrm>
        </p:spPr>
      </p:pic>
    </p:spTree>
    <p:extLst>
      <p:ext uri="{BB962C8B-B14F-4D97-AF65-F5344CB8AC3E}">
        <p14:creationId xmlns:p14="http://schemas.microsoft.com/office/powerpoint/2010/main" val="31086536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63</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88640"/>
            <a:ext cx="6400800" cy="6408712"/>
          </a:xfrm>
        </p:spPr>
        <p:txBody>
          <a:bodyPr/>
          <a:lstStyle/>
          <a:p>
            <a:r>
              <a:rPr lang="pl-PL" dirty="0" err="1"/>
              <a:t>After</a:t>
            </a:r>
            <a:r>
              <a:rPr lang="pl-PL" dirty="0"/>
              <a:t> the </a:t>
            </a:r>
            <a:r>
              <a:rPr lang="pl-PL" dirty="0" err="1"/>
              <a:t>events</a:t>
            </a:r>
            <a:r>
              <a:rPr lang="pl-PL" dirty="0"/>
              <a:t> </a:t>
            </a:r>
            <a:r>
              <a:rPr lang="pl-PL" dirty="0" err="1"/>
              <a:t>that</a:t>
            </a:r>
            <a:r>
              <a:rPr lang="pl-PL" dirty="0"/>
              <a:t> </a:t>
            </a:r>
            <a:r>
              <a:rPr lang="pl-PL" dirty="0" err="1"/>
              <a:t>shook</a:t>
            </a:r>
            <a:r>
              <a:rPr lang="pl-PL" dirty="0"/>
              <a:t> the </a:t>
            </a:r>
            <a:r>
              <a:rPr lang="pl-PL" dirty="0" err="1"/>
              <a:t>world</a:t>
            </a:r>
            <a:r>
              <a:rPr lang="pl-PL" dirty="0"/>
              <a:t> of </a:t>
            </a:r>
            <a:r>
              <a:rPr lang="pl-PL" dirty="0" err="1"/>
              <a:t>cycling</a:t>
            </a:r>
            <a:r>
              <a:rPr lang="pl-PL" dirty="0"/>
              <a:t> in the </a:t>
            </a:r>
            <a:r>
              <a:rPr lang="pl-PL" dirty="0" err="1"/>
              <a:t>summer</a:t>
            </a:r>
            <a:r>
              <a:rPr lang="pl-PL" dirty="0"/>
              <a:t> of 1998, </a:t>
            </a:r>
            <a:endParaRPr lang="pl-PL" dirty="0" smtClean="0"/>
          </a:p>
          <a:p>
            <a:r>
              <a:rPr lang="pl-PL" dirty="0" smtClean="0"/>
              <a:t>the </a:t>
            </a:r>
            <a:r>
              <a:rPr lang="pl-PL" dirty="0"/>
              <a:t>International Olympic </a:t>
            </a:r>
            <a:r>
              <a:rPr lang="pl-PL" dirty="0" err="1"/>
              <a:t>Committee</a:t>
            </a:r>
            <a:r>
              <a:rPr lang="pl-PL" dirty="0"/>
              <a:t> (IOC) </a:t>
            </a:r>
            <a:r>
              <a:rPr lang="pl-PL" dirty="0" err="1"/>
              <a:t>decided</a:t>
            </a:r>
            <a:r>
              <a:rPr lang="pl-PL" dirty="0"/>
              <a:t> to </a:t>
            </a:r>
            <a:r>
              <a:rPr lang="pl-PL" dirty="0" err="1"/>
              <a:t>convene</a:t>
            </a:r>
            <a:r>
              <a:rPr lang="pl-PL" dirty="0"/>
              <a:t> a World Conference on Doping, </a:t>
            </a:r>
            <a:endParaRPr lang="pl-PL" dirty="0" smtClean="0"/>
          </a:p>
          <a:p>
            <a:r>
              <a:rPr lang="pl-PL" dirty="0" err="1" smtClean="0"/>
              <a:t>bringing</a:t>
            </a:r>
            <a:r>
              <a:rPr lang="pl-PL" dirty="0" smtClean="0"/>
              <a:t> </a:t>
            </a:r>
            <a:r>
              <a:rPr lang="pl-PL" dirty="0" err="1"/>
              <a:t>together</a:t>
            </a:r>
            <a:r>
              <a:rPr lang="pl-PL" dirty="0"/>
              <a:t> </a:t>
            </a:r>
            <a:r>
              <a:rPr lang="pl-PL" dirty="0" err="1"/>
              <a:t>all</a:t>
            </a:r>
            <a:r>
              <a:rPr lang="pl-PL" dirty="0"/>
              <a:t> </a:t>
            </a:r>
            <a:r>
              <a:rPr lang="pl-PL" dirty="0" err="1"/>
              <a:t>parties</a:t>
            </a:r>
            <a:r>
              <a:rPr lang="pl-PL" dirty="0"/>
              <a:t> </a:t>
            </a:r>
            <a:r>
              <a:rPr lang="pl-PL" dirty="0" err="1"/>
              <a:t>involved</a:t>
            </a:r>
            <a:r>
              <a:rPr lang="pl-PL" dirty="0"/>
              <a:t> in the </a:t>
            </a:r>
            <a:r>
              <a:rPr lang="pl-PL" dirty="0" err="1"/>
              <a:t>fight</a:t>
            </a:r>
            <a:r>
              <a:rPr lang="pl-PL" dirty="0"/>
              <a:t> </a:t>
            </a:r>
            <a:r>
              <a:rPr lang="pl-PL" dirty="0" err="1"/>
              <a:t>against</a:t>
            </a:r>
            <a:r>
              <a:rPr lang="pl-PL" dirty="0"/>
              <a:t> doping. </a:t>
            </a:r>
          </a:p>
          <a:p>
            <a:r>
              <a:rPr lang="pl-PL" dirty="0"/>
              <a:t>The First World Conference on Doping in Sport </a:t>
            </a:r>
            <a:r>
              <a:rPr lang="pl-PL" dirty="0" err="1"/>
              <a:t>held</a:t>
            </a:r>
            <a:r>
              <a:rPr lang="pl-PL" dirty="0"/>
              <a:t>, in </a:t>
            </a:r>
            <a:r>
              <a:rPr lang="pl-PL" dirty="0" err="1"/>
              <a:t>Lausanne</a:t>
            </a:r>
            <a:r>
              <a:rPr lang="pl-PL" dirty="0"/>
              <a:t>, </a:t>
            </a:r>
            <a:r>
              <a:rPr lang="pl-PL" dirty="0" err="1"/>
              <a:t>Switzerland</a:t>
            </a:r>
            <a:r>
              <a:rPr lang="pl-PL" dirty="0"/>
              <a:t>, on </a:t>
            </a:r>
            <a:r>
              <a:rPr lang="pl-PL" dirty="0" err="1"/>
              <a:t>February</a:t>
            </a:r>
            <a:r>
              <a:rPr lang="pl-PL" dirty="0"/>
              <a:t> 2-4, 1999, </a:t>
            </a:r>
            <a:r>
              <a:rPr lang="pl-PL" dirty="0" err="1"/>
              <a:t>produced</a:t>
            </a:r>
            <a:r>
              <a:rPr lang="pl-PL" dirty="0"/>
              <a:t> the </a:t>
            </a:r>
            <a:r>
              <a:rPr lang="pl-PL" dirty="0" err="1"/>
              <a:t>Lausanne</a:t>
            </a:r>
            <a:r>
              <a:rPr lang="pl-PL" dirty="0"/>
              <a:t> </a:t>
            </a:r>
            <a:r>
              <a:rPr lang="pl-PL" dirty="0" err="1"/>
              <a:t>Declaration</a:t>
            </a:r>
            <a:r>
              <a:rPr lang="pl-PL" dirty="0"/>
              <a:t> on Doping in Sport. </a:t>
            </a:r>
            <a:endParaRPr lang="pl-PL" dirty="0" smtClean="0"/>
          </a:p>
          <a:p>
            <a:r>
              <a:rPr lang="pl-PL" dirty="0" err="1" smtClean="0"/>
              <a:t>This</a:t>
            </a:r>
            <a:r>
              <a:rPr lang="pl-PL" dirty="0" smtClean="0"/>
              <a:t> </a:t>
            </a:r>
            <a:r>
              <a:rPr lang="pl-PL" dirty="0" err="1"/>
              <a:t>document</a:t>
            </a:r>
            <a:r>
              <a:rPr lang="pl-PL" dirty="0"/>
              <a:t> </a:t>
            </a:r>
            <a:r>
              <a:rPr lang="pl-PL" dirty="0" err="1"/>
              <a:t>provided</a:t>
            </a:r>
            <a:r>
              <a:rPr lang="pl-PL" dirty="0"/>
              <a:t> for the </a:t>
            </a:r>
            <a:r>
              <a:rPr lang="pl-PL" dirty="0" err="1"/>
              <a:t>creation</a:t>
            </a:r>
            <a:r>
              <a:rPr lang="pl-PL" dirty="0"/>
              <a:t> of </a:t>
            </a:r>
            <a:r>
              <a:rPr lang="pl-PL" dirty="0" err="1"/>
              <a:t>an</a:t>
            </a:r>
            <a:r>
              <a:rPr lang="pl-PL" dirty="0"/>
              <a:t> independent </a:t>
            </a:r>
            <a:r>
              <a:rPr lang="pl-PL" dirty="0" err="1"/>
              <a:t>international</a:t>
            </a:r>
            <a:r>
              <a:rPr lang="pl-PL" dirty="0"/>
              <a:t> </a:t>
            </a:r>
            <a:r>
              <a:rPr lang="pl-PL" dirty="0" err="1"/>
              <a:t>anti</a:t>
            </a:r>
            <a:r>
              <a:rPr lang="pl-PL" dirty="0"/>
              <a:t>-doping </a:t>
            </a:r>
            <a:r>
              <a:rPr lang="pl-PL" dirty="0" err="1"/>
              <a:t>agency</a:t>
            </a:r>
            <a:r>
              <a:rPr lang="pl-PL" dirty="0"/>
              <a:t> to be </a:t>
            </a:r>
            <a:r>
              <a:rPr lang="pl-PL" dirty="0" err="1"/>
              <a:t>operational</a:t>
            </a:r>
            <a:r>
              <a:rPr lang="pl-PL" dirty="0"/>
              <a:t> for the Games of the XXVII </a:t>
            </a:r>
            <a:r>
              <a:rPr lang="pl-PL" dirty="0" err="1"/>
              <a:t>Olympiad</a:t>
            </a:r>
            <a:r>
              <a:rPr lang="pl-PL" dirty="0"/>
              <a:t> in Sydney in 2000</a:t>
            </a:r>
          </a:p>
          <a:p>
            <a:endParaRPr lang="pl-PL" dirty="0"/>
          </a:p>
        </p:txBody>
      </p:sp>
    </p:spTree>
    <p:extLst>
      <p:ext uri="{BB962C8B-B14F-4D97-AF65-F5344CB8AC3E}">
        <p14:creationId xmlns:p14="http://schemas.microsoft.com/office/powerpoint/2010/main" val="3306394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64</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pic>
        <p:nvPicPr>
          <p:cNvPr id="5" name="Symbol zastępczy zawartości 4" descr="confere.jpg"/>
          <p:cNvPicPr>
            <a:picLocks noGrp="1" noChangeAspect="1"/>
          </p:cNvPicPr>
          <p:nvPr>
            <p:ph sz="quarter" idx="13"/>
          </p:nvPr>
        </p:nvPicPr>
        <p:blipFill>
          <a:blip r:embed="rId2">
            <a:extLst>
              <a:ext uri="{28A0092B-C50C-407E-A947-70E740481C1C}">
                <a14:useLocalDpi xmlns:a14="http://schemas.microsoft.com/office/drawing/2010/main" val="0"/>
              </a:ext>
            </a:extLst>
          </a:blip>
          <a:srcRect l="13743" r="13743"/>
          <a:stretch>
            <a:fillRect/>
          </a:stretch>
        </p:blipFill>
        <p:spPr>
          <a:xfrm>
            <a:off x="1143000" y="731838"/>
            <a:ext cx="6400800" cy="5792787"/>
          </a:xfrm>
        </p:spPr>
      </p:pic>
    </p:spTree>
    <p:extLst>
      <p:ext uri="{BB962C8B-B14F-4D97-AF65-F5344CB8AC3E}">
        <p14:creationId xmlns:p14="http://schemas.microsoft.com/office/powerpoint/2010/main" val="1122871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65</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a:bodyPr>
          <a:lstStyle/>
          <a:p>
            <a:r>
              <a:rPr lang="en-AU" sz="2800" dirty="0"/>
              <a:t>The World Anti-Doping Agency was established (following the Lausanne World Conference on Doping in Sport in 1999) to promote and </a:t>
            </a:r>
            <a:endParaRPr lang="en-AU" sz="2800" dirty="0" smtClean="0"/>
          </a:p>
          <a:p>
            <a:r>
              <a:rPr lang="en-AU" sz="2800" dirty="0" smtClean="0"/>
              <a:t>coordinate </a:t>
            </a:r>
            <a:r>
              <a:rPr lang="en-AU" sz="2800" dirty="0"/>
              <a:t>at international level the fight against doping in sport in all forms</a:t>
            </a:r>
            <a:r>
              <a:rPr lang="en-AU" sz="2800" dirty="0" smtClean="0"/>
              <a:t>.</a:t>
            </a:r>
          </a:p>
          <a:p>
            <a:r>
              <a:rPr lang="pl-PL" sz="2800" dirty="0"/>
              <a:t>WADA </a:t>
            </a:r>
            <a:r>
              <a:rPr lang="pl-PL" sz="2800" dirty="0" err="1"/>
              <a:t>is</a:t>
            </a:r>
            <a:r>
              <a:rPr lang="pl-PL" sz="2800" dirty="0"/>
              <a:t> a Swiss </a:t>
            </a:r>
            <a:r>
              <a:rPr lang="pl-PL" sz="2800" dirty="0" err="1"/>
              <a:t>private</a:t>
            </a:r>
            <a:r>
              <a:rPr lang="pl-PL" sz="2800" dirty="0"/>
              <a:t> law </a:t>
            </a:r>
            <a:r>
              <a:rPr lang="pl-PL" sz="2800" dirty="0" smtClean="0"/>
              <a:t>Foundation</a:t>
            </a:r>
            <a:endParaRPr lang="pl-PL" sz="2800" dirty="0"/>
          </a:p>
          <a:p>
            <a:r>
              <a:rPr lang="pl-PL" sz="2800" dirty="0">
                <a:hlinkClick r:id="rId2"/>
              </a:rPr>
              <a:t>https://www.youtube.com/watch?v=</a:t>
            </a:r>
            <a:r>
              <a:rPr lang="pl-PL" sz="2800" dirty="0" smtClean="0">
                <a:hlinkClick r:id="rId2"/>
              </a:rPr>
              <a:t>XsTYYGELvFc</a:t>
            </a:r>
            <a:endParaRPr lang="pl-PL" sz="2800" dirty="0" smtClean="0"/>
          </a:p>
          <a:p>
            <a:r>
              <a:rPr lang="pl-PL" sz="2800" dirty="0" err="1"/>
              <a:t>https</a:t>
            </a:r>
            <a:r>
              <a:rPr lang="pl-PL" sz="2800" dirty="0"/>
              <a:t>://</a:t>
            </a:r>
            <a:r>
              <a:rPr lang="pl-PL" sz="2800" dirty="0" err="1"/>
              <a:t>www.youtube.com</a:t>
            </a:r>
            <a:r>
              <a:rPr lang="pl-PL" sz="2800" dirty="0"/>
              <a:t>/</a:t>
            </a:r>
            <a:r>
              <a:rPr lang="pl-PL" sz="2800" dirty="0" err="1"/>
              <a:t>watch?v</a:t>
            </a:r>
            <a:r>
              <a:rPr lang="pl-PL" sz="2800" dirty="0"/>
              <a:t>=9y1VYw5LWDc</a:t>
            </a:r>
          </a:p>
        </p:txBody>
      </p:sp>
    </p:spTree>
    <p:extLst>
      <p:ext uri="{BB962C8B-B14F-4D97-AF65-F5344CB8AC3E}">
        <p14:creationId xmlns:p14="http://schemas.microsoft.com/office/powerpoint/2010/main" val="3283222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66</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fontScale="92500" lnSpcReduction="20000"/>
          </a:bodyPr>
          <a:lstStyle/>
          <a:p>
            <a:r>
              <a:rPr lang="en-AU" sz="3200" dirty="0">
                <a:solidFill>
                  <a:schemeClr val="tx1"/>
                </a:solidFill>
              </a:rPr>
              <a:t>WADA cooperates with </a:t>
            </a:r>
            <a:r>
              <a:rPr lang="en-AU" sz="3200" dirty="0" smtClean="0">
                <a:solidFill>
                  <a:schemeClr val="tx1"/>
                </a:solidFill>
              </a:rPr>
              <a:t>IGOs, </a:t>
            </a:r>
            <a:r>
              <a:rPr lang="en-AU" sz="3200" dirty="0">
                <a:solidFill>
                  <a:schemeClr val="tx1"/>
                </a:solidFill>
              </a:rPr>
              <a:t>governments, </a:t>
            </a:r>
            <a:r>
              <a:rPr lang="en-AU" sz="3200" dirty="0" smtClean="0">
                <a:solidFill>
                  <a:schemeClr val="tx1"/>
                </a:solidFill>
              </a:rPr>
              <a:t>and NGOs, INGOs, and sports movements fighting </a:t>
            </a:r>
            <a:r>
              <a:rPr lang="en-AU" sz="3200" dirty="0">
                <a:solidFill>
                  <a:schemeClr val="tx1"/>
                </a:solidFill>
              </a:rPr>
              <a:t>against doping in sport and is responsible for</a:t>
            </a:r>
            <a:r>
              <a:rPr lang="en-AU" sz="3200" dirty="0" smtClean="0">
                <a:solidFill>
                  <a:schemeClr val="tx1"/>
                </a:solidFill>
              </a:rPr>
              <a:t>:</a:t>
            </a:r>
            <a:endParaRPr lang="en-AU" sz="3200" dirty="0">
              <a:solidFill>
                <a:schemeClr val="tx1"/>
              </a:solidFill>
            </a:endParaRPr>
          </a:p>
          <a:p>
            <a:r>
              <a:rPr lang="en-AU" sz="3200" dirty="0">
                <a:solidFill>
                  <a:schemeClr val="tx1"/>
                </a:solidFill>
              </a:rPr>
              <a:t>The World Anti-Doping Program, including the World Anti-Doping Code;</a:t>
            </a:r>
          </a:p>
          <a:p>
            <a:r>
              <a:rPr lang="en-AU" sz="3200" dirty="0">
                <a:solidFill>
                  <a:schemeClr val="tx1"/>
                </a:solidFill>
              </a:rPr>
              <a:t>Coordinating a comprehensive anti-doping program at international level;</a:t>
            </a:r>
          </a:p>
          <a:p>
            <a:r>
              <a:rPr lang="en-AU" sz="3200" dirty="0">
                <a:solidFill>
                  <a:schemeClr val="tx1"/>
                </a:solidFill>
              </a:rPr>
              <a:t>Research into drugs in sport;</a:t>
            </a:r>
          </a:p>
          <a:p>
            <a:r>
              <a:rPr lang="en-AU" sz="3200" dirty="0">
                <a:solidFill>
                  <a:schemeClr val="tx1"/>
                </a:solidFill>
              </a:rPr>
              <a:t>Education and Ethics; and </a:t>
            </a:r>
          </a:p>
          <a:p>
            <a:r>
              <a:rPr lang="en-AU" sz="3200" dirty="0">
                <a:solidFill>
                  <a:schemeClr val="tx1"/>
                </a:solidFill>
              </a:rPr>
              <a:t>The independent observers program.</a:t>
            </a:r>
          </a:p>
          <a:p>
            <a:endParaRPr lang="en-AU" sz="3200" dirty="0">
              <a:solidFill>
                <a:schemeClr val="tx1"/>
              </a:solidFill>
            </a:endParaRPr>
          </a:p>
          <a:p>
            <a:endParaRPr lang="pl-PL" sz="2800" dirty="0">
              <a:solidFill>
                <a:schemeClr val="tx1"/>
              </a:solidFill>
            </a:endParaRPr>
          </a:p>
        </p:txBody>
      </p:sp>
    </p:spTree>
    <p:extLst>
      <p:ext uri="{BB962C8B-B14F-4D97-AF65-F5344CB8AC3E}">
        <p14:creationId xmlns:p14="http://schemas.microsoft.com/office/powerpoint/2010/main" val="965811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67</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a:bodyPr>
          <a:lstStyle/>
          <a:p>
            <a:r>
              <a:rPr lang="pl-PL" sz="2800" dirty="0">
                <a:solidFill>
                  <a:schemeClr val="tx1"/>
                </a:solidFill>
                <a:hlinkClick r:id="rId2"/>
              </a:rPr>
              <a:t>https://www.youtube.com/watch?v=</a:t>
            </a:r>
            <a:r>
              <a:rPr lang="pl-PL" sz="2800" dirty="0" smtClean="0">
                <a:solidFill>
                  <a:schemeClr val="tx1"/>
                </a:solidFill>
                <a:hlinkClick r:id="rId2"/>
              </a:rPr>
              <a:t>ZxkULBtpF3s</a:t>
            </a:r>
            <a:endParaRPr lang="pl-PL" sz="2800" dirty="0" smtClean="0">
              <a:solidFill>
                <a:schemeClr val="tx1"/>
              </a:solidFill>
            </a:endParaRPr>
          </a:p>
          <a:p>
            <a:r>
              <a:rPr lang="pl-PL" sz="2800" dirty="0" err="1">
                <a:solidFill>
                  <a:schemeClr val="tx1"/>
                </a:solidFill>
              </a:rPr>
              <a:t>https</a:t>
            </a:r>
            <a:r>
              <a:rPr lang="pl-PL" sz="2800" dirty="0">
                <a:solidFill>
                  <a:schemeClr val="tx1"/>
                </a:solidFill>
              </a:rPr>
              <a:t>://</a:t>
            </a:r>
            <a:r>
              <a:rPr lang="pl-PL" sz="2800" dirty="0" err="1">
                <a:solidFill>
                  <a:schemeClr val="tx1"/>
                </a:solidFill>
              </a:rPr>
              <a:t>www.youtube.com</a:t>
            </a:r>
            <a:r>
              <a:rPr lang="pl-PL" sz="2800" dirty="0">
                <a:solidFill>
                  <a:schemeClr val="tx1"/>
                </a:solidFill>
              </a:rPr>
              <a:t>/</a:t>
            </a:r>
            <a:r>
              <a:rPr lang="pl-PL" sz="2800" dirty="0" err="1">
                <a:solidFill>
                  <a:schemeClr val="tx1"/>
                </a:solidFill>
              </a:rPr>
              <a:t>watch?v</a:t>
            </a:r>
            <a:r>
              <a:rPr lang="pl-PL" sz="2800" dirty="0">
                <a:solidFill>
                  <a:schemeClr val="tx1"/>
                </a:solidFill>
              </a:rPr>
              <a:t>=rWyGWu186zY</a:t>
            </a:r>
          </a:p>
        </p:txBody>
      </p:sp>
    </p:spTree>
    <p:extLst>
      <p:ext uri="{BB962C8B-B14F-4D97-AF65-F5344CB8AC3E}">
        <p14:creationId xmlns:p14="http://schemas.microsoft.com/office/powerpoint/2010/main" val="6642760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68</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fontScale="70000" lnSpcReduction="20000"/>
          </a:bodyPr>
          <a:lstStyle/>
          <a:p>
            <a:r>
              <a:rPr lang="pl-PL" sz="2800" dirty="0"/>
              <a:t>WADA </a:t>
            </a:r>
            <a:r>
              <a:rPr lang="pl-PL" sz="2800" dirty="0" err="1"/>
              <a:t>is</a:t>
            </a:r>
            <a:r>
              <a:rPr lang="pl-PL" sz="2800" dirty="0"/>
              <a:t> </a:t>
            </a:r>
            <a:r>
              <a:rPr lang="pl-PL" sz="2800" dirty="0" err="1"/>
              <a:t>composed</a:t>
            </a:r>
            <a:r>
              <a:rPr lang="pl-PL" sz="2800" dirty="0"/>
              <a:t> of a Foundation Board, </a:t>
            </a:r>
            <a:r>
              <a:rPr lang="pl-PL" sz="2800" dirty="0" err="1"/>
              <a:t>an</a:t>
            </a:r>
            <a:r>
              <a:rPr lang="pl-PL" sz="2800" dirty="0"/>
              <a:t> </a:t>
            </a:r>
            <a:r>
              <a:rPr lang="pl-PL" sz="2800" dirty="0" err="1"/>
              <a:t>Executive</a:t>
            </a:r>
            <a:r>
              <a:rPr lang="pl-PL" sz="2800" dirty="0"/>
              <a:t> </a:t>
            </a:r>
            <a:r>
              <a:rPr lang="pl-PL" sz="2800" dirty="0" err="1"/>
              <a:t>Committee</a:t>
            </a:r>
            <a:r>
              <a:rPr lang="pl-PL" sz="2800" dirty="0"/>
              <a:t> and </a:t>
            </a:r>
            <a:r>
              <a:rPr lang="pl-PL" sz="2800" dirty="0" err="1"/>
              <a:t>several</a:t>
            </a:r>
            <a:r>
              <a:rPr lang="pl-PL" sz="2800" dirty="0"/>
              <a:t> </a:t>
            </a:r>
            <a:r>
              <a:rPr lang="pl-PL" sz="2800" dirty="0" err="1"/>
              <a:t>Committees</a:t>
            </a:r>
            <a:r>
              <a:rPr lang="pl-PL" sz="2800" dirty="0"/>
              <a:t>.</a:t>
            </a:r>
          </a:p>
          <a:p>
            <a:r>
              <a:rPr lang="pl-PL" sz="2800" dirty="0"/>
              <a:t>The 38-member Foundation Board </a:t>
            </a:r>
            <a:r>
              <a:rPr lang="pl-PL" sz="2800" dirty="0" err="1"/>
              <a:t>is</a:t>
            </a:r>
            <a:r>
              <a:rPr lang="pl-PL" sz="2800" dirty="0"/>
              <a:t> </a:t>
            </a:r>
            <a:r>
              <a:rPr lang="pl-PL" sz="2800" dirty="0" err="1"/>
              <a:t>WADA’s</a:t>
            </a:r>
            <a:r>
              <a:rPr lang="pl-PL" sz="2800" dirty="0"/>
              <a:t> </a:t>
            </a:r>
            <a:r>
              <a:rPr lang="pl-PL" sz="2800" dirty="0" err="1"/>
              <a:t>supreme</a:t>
            </a:r>
            <a:r>
              <a:rPr lang="pl-PL" sz="2800" dirty="0"/>
              <a:t> </a:t>
            </a:r>
            <a:r>
              <a:rPr lang="pl-PL" sz="2800" dirty="0" err="1"/>
              <a:t>decision-making</a:t>
            </a:r>
            <a:r>
              <a:rPr lang="pl-PL" sz="2800" dirty="0"/>
              <a:t> body. </a:t>
            </a:r>
            <a:endParaRPr lang="pl-PL" sz="2800" dirty="0" smtClean="0"/>
          </a:p>
          <a:p>
            <a:r>
              <a:rPr lang="pl-PL" sz="2800" dirty="0" smtClean="0"/>
              <a:t>It </a:t>
            </a:r>
            <a:r>
              <a:rPr lang="pl-PL" sz="2800" dirty="0" err="1"/>
              <a:t>is</a:t>
            </a:r>
            <a:r>
              <a:rPr lang="pl-PL" sz="2800" dirty="0"/>
              <a:t> </a:t>
            </a:r>
            <a:r>
              <a:rPr lang="pl-PL" sz="2800" dirty="0" err="1"/>
              <a:t>composed</a:t>
            </a:r>
            <a:r>
              <a:rPr lang="pl-PL" sz="2800" dirty="0"/>
              <a:t> </a:t>
            </a:r>
            <a:r>
              <a:rPr lang="pl-PL" sz="2800" dirty="0" err="1"/>
              <a:t>equally</a:t>
            </a:r>
            <a:r>
              <a:rPr lang="pl-PL" sz="2800" dirty="0"/>
              <a:t> of </a:t>
            </a:r>
            <a:r>
              <a:rPr lang="pl-PL" sz="2800" dirty="0" err="1"/>
              <a:t>representatives</a:t>
            </a:r>
            <a:r>
              <a:rPr lang="pl-PL" sz="2800" dirty="0"/>
              <a:t> from the Olympic </a:t>
            </a:r>
            <a:r>
              <a:rPr lang="pl-PL" sz="2800" dirty="0" err="1"/>
              <a:t>Movement</a:t>
            </a:r>
            <a:r>
              <a:rPr lang="pl-PL" sz="2800" dirty="0"/>
              <a:t> and </a:t>
            </a:r>
            <a:r>
              <a:rPr lang="pl-PL" sz="2800" dirty="0" err="1"/>
              <a:t>governments</a:t>
            </a:r>
            <a:r>
              <a:rPr lang="pl-PL" sz="2800" dirty="0"/>
              <a:t>.</a:t>
            </a:r>
          </a:p>
          <a:p>
            <a:r>
              <a:rPr lang="pl-PL" sz="2800" dirty="0"/>
              <a:t>The Foundation Board </a:t>
            </a:r>
            <a:r>
              <a:rPr lang="pl-PL" sz="2800" dirty="0" err="1"/>
              <a:t>delegates</a:t>
            </a:r>
            <a:r>
              <a:rPr lang="pl-PL" sz="2800" dirty="0"/>
              <a:t> the </a:t>
            </a:r>
            <a:r>
              <a:rPr lang="pl-PL" sz="2800" dirty="0" err="1"/>
              <a:t>actual</a:t>
            </a:r>
            <a:r>
              <a:rPr lang="pl-PL" sz="2800" dirty="0"/>
              <a:t> management and </a:t>
            </a:r>
            <a:r>
              <a:rPr lang="pl-PL" sz="2800" dirty="0" err="1"/>
              <a:t>running</a:t>
            </a:r>
            <a:r>
              <a:rPr lang="pl-PL" sz="2800" dirty="0"/>
              <a:t> of the </a:t>
            </a:r>
            <a:r>
              <a:rPr lang="pl-PL" sz="2800" dirty="0" err="1"/>
              <a:t>Agency</a:t>
            </a:r>
            <a:r>
              <a:rPr lang="pl-PL" sz="2800" dirty="0"/>
              <a:t>, </a:t>
            </a:r>
            <a:r>
              <a:rPr lang="pl-PL" sz="2800" dirty="0" err="1"/>
              <a:t>including</a:t>
            </a:r>
            <a:r>
              <a:rPr lang="pl-PL" sz="2800" dirty="0"/>
              <a:t> the performance of </a:t>
            </a:r>
            <a:r>
              <a:rPr lang="pl-PL" sz="2800" dirty="0" err="1"/>
              <a:t>activities</a:t>
            </a:r>
            <a:r>
              <a:rPr lang="pl-PL" sz="2800" dirty="0"/>
              <a:t> and the </a:t>
            </a:r>
            <a:r>
              <a:rPr lang="pl-PL" sz="2800" dirty="0" err="1"/>
              <a:t>administration</a:t>
            </a:r>
            <a:r>
              <a:rPr lang="pl-PL" sz="2800" dirty="0"/>
              <a:t> of </a:t>
            </a:r>
            <a:r>
              <a:rPr lang="pl-PL" sz="2800" dirty="0" err="1"/>
              <a:t>assets</a:t>
            </a:r>
            <a:r>
              <a:rPr lang="pl-PL" sz="2800" dirty="0"/>
              <a:t>, to the </a:t>
            </a:r>
            <a:r>
              <a:rPr lang="pl-PL" sz="2800" dirty="0" err="1"/>
              <a:t>Executive</a:t>
            </a:r>
            <a:r>
              <a:rPr lang="pl-PL" sz="2800" dirty="0"/>
              <a:t> </a:t>
            </a:r>
            <a:r>
              <a:rPr lang="pl-PL" sz="2800" dirty="0" err="1"/>
              <a:t>Committee</a:t>
            </a:r>
            <a:r>
              <a:rPr lang="pl-PL" sz="2800" dirty="0"/>
              <a:t>, </a:t>
            </a:r>
            <a:r>
              <a:rPr lang="pl-PL" sz="2800" dirty="0" err="1"/>
              <a:t>WADA’s</a:t>
            </a:r>
            <a:r>
              <a:rPr lang="pl-PL" sz="2800" dirty="0"/>
              <a:t> </a:t>
            </a:r>
            <a:r>
              <a:rPr lang="pl-PL" sz="2800" dirty="0" err="1"/>
              <a:t>ultimate</a:t>
            </a:r>
            <a:r>
              <a:rPr lang="pl-PL" sz="2800" dirty="0"/>
              <a:t> policy-</a:t>
            </a:r>
            <a:r>
              <a:rPr lang="pl-PL" sz="2800" dirty="0" err="1"/>
              <a:t>making</a:t>
            </a:r>
            <a:r>
              <a:rPr lang="pl-PL" sz="2800" dirty="0"/>
              <a:t> body.</a:t>
            </a:r>
          </a:p>
          <a:p>
            <a:r>
              <a:rPr lang="pl-PL" sz="2800" dirty="0"/>
              <a:t>The 12-member </a:t>
            </a:r>
            <a:r>
              <a:rPr lang="pl-PL" sz="2800" dirty="0" err="1"/>
              <a:t>Executive</a:t>
            </a:r>
            <a:r>
              <a:rPr lang="pl-PL" sz="2800" dirty="0"/>
              <a:t> </a:t>
            </a:r>
            <a:r>
              <a:rPr lang="pl-PL" sz="2800" dirty="0" err="1"/>
              <a:t>Committee</a:t>
            </a:r>
            <a:r>
              <a:rPr lang="pl-PL" sz="2800" dirty="0"/>
              <a:t> </a:t>
            </a:r>
            <a:r>
              <a:rPr lang="pl-PL" sz="2800" dirty="0" err="1"/>
              <a:t>is</a:t>
            </a:r>
            <a:r>
              <a:rPr lang="pl-PL" sz="2800" dirty="0"/>
              <a:t> </a:t>
            </a:r>
            <a:r>
              <a:rPr lang="pl-PL" sz="2800" dirty="0" err="1"/>
              <a:t>also</a:t>
            </a:r>
            <a:r>
              <a:rPr lang="pl-PL" sz="2800" dirty="0"/>
              <a:t> </a:t>
            </a:r>
            <a:r>
              <a:rPr lang="pl-PL" sz="2800" dirty="0" err="1"/>
              <a:t>composed</a:t>
            </a:r>
            <a:r>
              <a:rPr lang="pl-PL" sz="2800" dirty="0"/>
              <a:t> </a:t>
            </a:r>
            <a:r>
              <a:rPr lang="pl-PL" sz="2800" dirty="0" err="1"/>
              <a:t>equally</a:t>
            </a:r>
            <a:r>
              <a:rPr lang="pl-PL" sz="2800" dirty="0"/>
              <a:t> of </a:t>
            </a:r>
            <a:r>
              <a:rPr lang="pl-PL" sz="2800" dirty="0" err="1"/>
              <a:t>representatives</a:t>
            </a:r>
            <a:r>
              <a:rPr lang="pl-PL" sz="2800" dirty="0"/>
              <a:t> from the Olympic </a:t>
            </a:r>
            <a:r>
              <a:rPr lang="pl-PL" sz="2800" dirty="0" err="1"/>
              <a:t>Movement</a:t>
            </a:r>
            <a:r>
              <a:rPr lang="pl-PL" sz="2800" dirty="0"/>
              <a:t> and </a:t>
            </a:r>
            <a:r>
              <a:rPr lang="pl-PL" sz="2800" dirty="0" err="1"/>
              <a:t>governments</a:t>
            </a:r>
            <a:r>
              <a:rPr lang="pl-PL" sz="2800" dirty="0"/>
              <a:t>.</a:t>
            </a:r>
          </a:p>
          <a:p>
            <a:r>
              <a:rPr lang="pl-PL" sz="2800" dirty="0" err="1"/>
              <a:t>WADA's</a:t>
            </a:r>
            <a:r>
              <a:rPr lang="pl-PL" sz="2800" dirty="0"/>
              <a:t> </a:t>
            </a:r>
            <a:r>
              <a:rPr lang="pl-PL" sz="2800" dirty="0" err="1"/>
              <a:t>Presidency</a:t>
            </a:r>
            <a:r>
              <a:rPr lang="pl-PL" sz="2800" dirty="0"/>
              <a:t> – a </a:t>
            </a:r>
            <a:r>
              <a:rPr lang="pl-PL" sz="2800" dirty="0" err="1"/>
              <a:t>volunteer</a:t>
            </a:r>
            <a:r>
              <a:rPr lang="pl-PL" sz="2800" dirty="0"/>
              <a:t> </a:t>
            </a:r>
            <a:r>
              <a:rPr lang="pl-PL" sz="2800" dirty="0" err="1"/>
              <a:t>position</a:t>
            </a:r>
            <a:r>
              <a:rPr lang="pl-PL" sz="2800" dirty="0"/>
              <a:t> – </a:t>
            </a:r>
            <a:r>
              <a:rPr lang="pl-PL" sz="2800" dirty="0" err="1"/>
              <a:t>alternates</a:t>
            </a:r>
            <a:r>
              <a:rPr lang="pl-PL" sz="2800" dirty="0"/>
              <a:t> </a:t>
            </a:r>
            <a:r>
              <a:rPr lang="pl-PL" sz="2800" dirty="0" err="1"/>
              <a:t>between</a:t>
            </a:r>
            <a:r>
              <a:rPr lang="pl-PL" sz="2800" dirty="0"/>
              <a:t> the Olympic </a:t>
            </a:r>
            <a:r>
              <a:rPr lang="pl-PL" sz="2800" dirty="0" err="1"/>
              <a:t>Movement</a:t>
            </a:r>
            <a:r>
              <a:rPr lang="pl-PL" sz="2800" dirty="0"/>
              <a:t> and </a:t>
            </a:r>
            <a:r>
              <a:rPr lang="pl-PL" sz="2800" dirty="0" err="1"/>
              <a:t>governments</a:t>
            </a:r>
            <a:r>
              <a:rPr lang="pl-PL" sz="2800" dirty="0"/>
              <a:t>.</a:t>
            </a:r>
          </a:p>
          <a:p>
            <a:r>
              <a:rPr lang="pl-PL" sz="2800" dirty="0" err="1"/>
              <a:t>WADA’s</a:t>
            </a:r>
            <a:r>
              <a:rPr lang="pl-PL" sz="2800" dirty="0"/>
              <a:t> </a:t>
            </a:r>
            <a:r>
              <a:rPr lang="pl-PL" sz="2800" dirty="0" err="1"/>
              <a:t>Committees</a:t>
            </a:r>
            <a:r>
              <a:rPr lang="pl-PL" sz="2800" dirty="0"/>
              <a:t> </a:t>
            </a:r>
            <a:r>
              <a:rPr lang="pl-PL" sz="2800" dirty="0" err="1"/>
              <a:t>act</a:t>
            </a:r>
            <a:r>
              <a:rPr lang="pl-PL" sz="2800" dirty="0"/>
              <a:t> as </a:t>
            </a:r>
            <a:r>
              <a:rPr lang="pl-PL" sz="2800" dirty="0" err="1"/>
              <a:t>advisory</a:t>
            </a:r>
            <a:r>
              <a:rPr lang="pl-PL" sz="2800" dirty="0"/>
              <a:t> </a:t>
            </a:r>
            <a:r>
              <a:rPr lang="pl-PL" sz="2800" dirty="0" err="1"/>
              <a:t>committees</a:t>
            </a:r>
            <a:r>
              <a:rPr lang="pl-PL" sz="2800" dirty="0"/>
              <a:t> and </a:t>
            </a:r>
            <a:r>
              <a:rPr lang="pl-PL" sz="2800" dirty="0" err="1"/>
              <a:t>provide</a:t>
            </a:r>
            <a:r>
              <a:rPr lang="pl-PL" sz="2800" dirty="0"/>
              <a:t> </a:t>
            </a:r>
            <a:r>
              <a:rPr lang="pl-PL" sz="2800" dirty="0" err="1"/>
              <a:t>guidance</a:t>
            </a:r>
            <a:r>
              <a:rPr lang="pl-PL" sz="2800" dirty="0"/>
              <a:t> for the </a:t>
            </a:r>
            <a:r>
              <a:rPr lang="pl-PL" sz="2800" dirty="0" err="1"/>
              <a:t>Agency’s</a:t>
            </a:r>
            <a:r>
              <a:rPr lang="pl-PL" sz="2800" dirty="0"/>
              <a:t> </a:t>
            </a:r>
            <a:r>
              <a:rPr lang="pl-PL" sz="2800" dirty="0" err="1"/>
              <a:t>programs</a:t>
            </a:r>
            <a:endParaRPr lang="pl-PL" sz="2800" dirty="0"/>
          </a:p>
          <a:p>
            <a:endParaRPr lang="pl-PL" sz="2800" dirty="0">
              <a:solidFill>
                <a:schemeClr val="tx1"/>
              </a:solidFill>
            </a:endParaRPr>
          </a:p>
        </p:txBody>
      </p:sp>
    </p:spTree>
    <p:extLst>
      <p:ext uri="{BB962C8B-B14F-4D97-AF65-F5344CB8AC3E}">
        <p14:creationId xmlns:p14="http://schemas.microsoft.com/office/powerpoint/2010/main" val="2617596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69</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a:bodyPr>
          <a:lstStyle/>
          <a:p>
            <a:r>
              <a:rPr lang="en-AU" sz="2800" b="1" dirty="0"/>
              <a:t>The World Anti-Doping </a:t>
            </a:r>
            <a:r>
              <a:rPr lang="en-AU" sz="2800" b="1" dirty="0" smtClean="0"/>
              <a:t>Program</a:t>
            </a:r>
          </a:p>
          <a:p>
            <a:pPr indent="-228600" defTabSz="762000"/>
            <a:r>
              <a:rPr lang="en-US" sz="2800" dirty="0">
                <a:cs typeface="Times New Roman" charset="0"/>
              </a:rPr>
              <a:t>The </a:t>
            </a:r>
            <a:r>
              <a:rPr lang="en-US" sz="2800" u="sng" dirty="0">
                <a:cs typeface="Times New Roman" charset="0"/>
              </a:rPr>
              <a:t>purpose of the World Anti-Doping Program</a:t>
            </a:r>
            <a:r>
              <a:rPr lang="en-US" sz="2800" dirty="0">
                <a:cs typeface="Times New Roman" charset="0"/>
              </a:rPr>
              <a:t> is to: </a:t>
            </a:r>
          </a:p>
          <a:p>
            <a:pPr marL="457200" indent="-457200" defTabSz="762000"/>
            <a:r>
              <a:rPr lang="en-US" sz="2800" dirty="0">
                <a:cs typeface="Times New Roman" charset="0"/>
              </a:rPr>
              <a:t>Protect the Athletes' fundamental right to participate in doping-free sport and thus promote health, fairness and equality for Athletes worldwide; </a:t>
            </a:r>
            <a:r>
              <a:rPr lang="en-US" sz="2800" dirty="0" smtClean="0">
                <a:cs typeface="Times New Roman" charset="0"/>
              </a:rPr>
              <a:t>and</a:t>
            </a:r>
            <a:endParaRPr lang="en-US" sz="2800" dirty="0">
              <a:cs typeface="Times New Roman" charset="0"/>
            </a:endParaRPr>
          </a:p>
          <a:p>
            <a:pPr marL="457200" indent="-457200" defTabSz="762000"/>
            <a:r>
              <a:rPr lang="en-US" sz="2800" dirty="0">
                <a:latin typeface="Times New Roman"/>
                <a:cs typeface="Times New Roman" charset="0"/>
              </a:rPr>
              <a:t> </a:t>
            </a:r>
            <a:r>
              <a:rPr lang="en-US" sz="2800" dirty="0">
                <a:cs typeface="Times New Roman" charset="0"/>
              </a:rPr>
              <a:t>Ensure harmonized, coordinated </a:t>
            </a:r>
            <a:r>
              <a:rPr lang="en-US" sz="2800" dirty="0" smtClean="0">
                <a:cs typeface="Times New Roman" charset="0"/>
              </a:rPr>
              <a:t>anti</a:t>
            </a:r>
            <a:r>
              <a:rPr lang="en-US" sz="2800" dirty="0">
                <a:cs typeface="Times New Roman" charset="0"/>
              </a:rPr>
              <a:t>-doping programs at the international and national level with regard to detection, </a:t>
            </a:r>
            <a:r>
              <a:rPr lang="en-US" sz="2800" dirty="0" smtClean="0">
                <a:cs typeface="Times New Roman" charset="0"/>
              </a:rPr>
              <a:t>prevention </a:t>
            </a:r>
            <a:r>
              <a:rPr lang="en-US" sz="2800" dirty="0">
                <a:cs typeface="Times New Roman" charset="0"/>
              </a:rPr>
              <a:t>of doping.</a:t>
            </a:r>
            <a:endParaRPr lang="en-AU" sz="2800" dirty="0">
              <a:cs typeface="Times New Roman" charset="0"/>
            </a:endParaRPr>
          </a:p>
          <a:p>
            <a:endParaRPr lang="pl-PL" sz="2800" dirty="0"/>
          </a:p>
        </p:txBody>
      </p:sp>
    </p:spTree>
    <p:extLst>
      <p:ext uri="{BB962C8B-B14F-4D97-AF65-F5344CB8AC3E}">
        <p14:creationId xmlns:p14="http://schemas.microsoft.com/office/powerpoint/2010/main" val="20523040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7</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a:bodyPr>
          <a:lstStyle/>
          <a:p>
            <a:r>
              <a:rPr lang="pl-PL" sz="3600" dirty="0" err="1"/>
              <a:t>INGSOs</a:t>
            </a:r>
            <a:r>
              <a:rPr lang="pl-PL" sz="3600" dirty="0"/>
              <a:t> </a:t>
            </a:r>
            <a:r>
              <a:rPr lang="pl-PL" sz="3600" dirty="0" err="1"/>
              <a:t>have</a:t>
            </a:r>
            <a:r>
              <a:rPr lang="pl-PL" sz="3600" dirty="0"/>
              <a:t> </a:t>
            </a:r>
            <a:r>
              <a:rPr lang="pl-PL" sz="3600" dirty="0" err="1"/>
              <a:t>traditionally</a:t>
            </a:r>
            <a:r>
              <a:rPr lang="pl-PL" sz="3600" dirty="0"/>
              <a:t> </a:t>
            </a:r>
            <a:r>
              <a:rPr lang="pl-PL" sz="3600" dirty="0" err="1"/>
              <a:t>known</a:t>
            </a:r>
            <a:r>
              <a:rPr lang="pl-PL" sz="3600" dirty="0"/>
              <a:t> </a:t>
            </a:r>
            <a:endParaRPr lang="pl-PL" sz="3600" dirty="0" smtClean="0"/>
          </a:p>
          <a:p>
            <a:r>
              <a:rPr lang="pl-PL" sz="3600" dirty="0" smtClean="0"/>
              <a:t>a </a:t>
            </a:r>
            <a:r>
              <a:rPr lang="pl-PL" sz="3600" dirty="0" err="1"/>
              <a:t>large</a:t>
            </a:r>
            <a:r>
              <a:rPr lang="pl-PL" sz="3600" dirty="0"/>
              <a:t> </a:t>
            </a:r>
            <a:r>
              <a:rPr lang="pl-PL" sz="3600" dirty="0" err="1"/>
              <a:t>autonomy</a:t>
            </a:r>
            <a:r>
              <a:rPr lang="pl-PL" sz="3600" dirty="0"/>
              <a:t> and in </a:t>
            </a:r>
            <a:r>
              <a:rPr lang="pl-PL" sz="3600" dirty="0" err="1"/>
              <a:t>that</a:t>
            </a:r>
            <a:r>
              <a:rPr lang="pl-PL" sz="3600" dirty="0"/>
              <a:t> </a:t>
            </a:r>
            <a:r>
              <a:rPr lang="pl-PL" sz="3600" dirty="0" err="1"/>
              <a:t>sense</a:t>
            </a:r>
            <a:r>
              <a:rPr lang="pl-PL" sz="3600" dirty="0"/>
              <a:t>, </a:t>
            </a:r>
            <a:endParaRPr lang="pl-PL" sz="3600" dirty="0" smtClean="0"/>
          </a:p>
          <a:p>
            <a:r>
              <a:rPr lang="pl-PL" sz="3600" u="sng" dirty="0" err="1" smtClean="0"/>
              <a:t>they</a:t>
            </a:r>
            <a:r>
              <a:rPr lang="pl-PL" sz="3600" u="sng" dirty="0" smtClean="0"/>
              <a:t> </a:t>
            </a:r>
            <a:r>
              <a:rPr lang="pl-PL" sz="3600" u="sng" dirty="0" err="1"/>
              <a:t>were</a:t>
            </a:r>
            <a:r>
              <a:rPr lang="pl-PL" sz="3600" u="sng" dirty="0"/>
              <a:t> </a:t>
            </a:r>
            <a:r>
              <a:rPr lang="pl-PL" sz="3600" u="sng" dirty="0" err="1"/>
              <a:t>subject</a:t>
            </a:r>
            <a:r>
              <a:rPr lang="pl-PL" sz="3600" u="sng" dirty="0"/>
              <a:t> to </a:t>
            </a:r>
            <a:r>
              <a:rPr lang="pl-PL" sz="3600" u="sng" dirty="0" err="1"/>
              <a:t>almost</a:t>
            </a:r>
            <a:r>
              <a:rPr lang="pl-PL" sz="3600" u="sng" dirty="0"/>
              <a:t> </a:t>
            </a:r>
            <a:r>
              <a:rPr lang="pl-PL" sz="3600" u="sng" dirty="0" err="1"/>
              <a:t>complete</a:t>
            </a:r>
            <a:r>
              <a:rPr lang="pl-PL" sz="3600" u="sng" dirty="0"/>
              <a:t> </a:t>
            </a:r>
            <a:r>
              <a:rPr lang="pl-PL" sz="3600" u="sng" dirty="0" err="1"/>
              <a:t>self-governance</a:t>
            </a:r>
            <a:r>
              <a:rPr lang="pl-PL" sz="3600" u="sng" dirty="0" smtClean="0"/>
              <a:t>.</a:t>
            </a:r>
          </a:p>
          <a:p>
            <a:r>
              <a:rPr lang="pl-PL" sz="3600" dirty="0"/>
              <a:t>Public </a:t>
            </a:r>
            <a:r>
              <a:rPr lang="pl-PL" sz="3600" dirty="0" err="1"/>
              <a:t>authorities</a:t>
            </a:r>
            <a:r>
              <a:rPr lang="pl-PL" sz="3600" dirty="0"/>
              <a:t> </a:t>
            </a:r>
            <a:r>
              <a:rPr lang="pl-PL" sz="3600" dirty="0" err="1"/>
              <a:t>at</a:t>
            </a:r>
            <a:r>
              <a:rPr lang="pl-PL" sz="3600" dirty="0"/>
              <a:t> </a:t>
            </a:r>
            <a:r>
              <a:rPr lang="pl-PL" sz="3600" dirty="0" err="1"/>
              <a:t>national</a:t>
            </a:r>
            <a:r>
              <a:rPr lang="pl-PL" sz="3600" dirty="0"/>
              <a:t> </a:t>
            </a:r>
            <a:r>
              <a:rPr lang="pl-PL" sz="3600" dirty="0" err="1"/>
              <a:t>level</a:t>
            </a:r>
            <a:r>
              <a:rPr lang="pl-PL" sz="3600" dirty="0"/>
              <a:t> </a:t>
            </a:r>
            <a:r>
              <a:rPr lang="pl-PL" sz="3600" dirty="0" err="1"/>
              <a:t>have</a:t>
            </a:r>
            <a:r>
              <a:rPr lang="pl-PL" sz="3600" dirty="0"/>
              <a:t> </a:t>
            </a:r>
            <a:r>
              <a:rPr lang="pl-PL" sz="3600" dirty="0" err="1"/>
              <a:t>had</a:t>
            </a:r>
            <a:r>
              <a:rPr lang="pl-PL" sz="3600" dirty="0"/>
              <a:t> </a:t>
            </a:r>
            <a:r>
              <a:rPr lang="pl-PL" sz="3600" dirty="0" err="1"/>
              <a:t>very</a:t>
            </a:r>
            <a:r>
              <a:rPr lang="pl-PL" sz="3600" dirty="0"/>
              <a:t> </a:t>
            </a:r>
            <a:r>
              <a:rPr lang="pl-PL" sz="3600" dirty="0" err="1"/>
              <a:t>little</a:t>
            </a:r>
            <a:r>
              <a:rPr lang="pl-PL" sz="3600" dirty="0"/>
              <a:t> </a:t>
            </a:r>
            <a:r>
              <a:rPr lang="pl-PL" sz="3600" dirty="0" err="1"/>
              <a:t>impact</a:t>
            </a:r>
            <a:r>
              <a:rPr lang="pl-PL" sz="3600" dirty="0"/>
              <a:t> on </a:t>
            </a:r>
            <a:r>
              <a:rPr lang="pl-PL" sz="3600" dirty="0" err="1"/>
              <a:t>their</a:t>
            </a:r>
            <a:r>
              <a:rPr lang="pl-PL" sz="3600" dirty="0"/>
              <a:t> </a:t>
            </a:r>
            <a:r>
              <a:rPr lang="pl-PL" sz="3600" dirty="0" err="1" smtClean="0"/>
              <a:t>functioning</a:t>
            </a:r>
            <a:r>
              <a:rPr lang="pl-PL" sz="3600" dirty="0" smtClean="0"/>
              <a:t>.</a:t>
            </a:r>
          </a:p>
          <a:p>
            <a:endParaRPr lang="pl-PL" sz="3200" dirty="0"/>
          </a:p>
          <a:p>
            <a:endParaRPr lang="pl-PL" sz="3200" dirty="0" smtClean="0"/>
          </a:p>
          <a:p>
            <a:endParaRPr lang="pl-PL" sz="3200" dirty="0"/>
          </a:p>
          <a:p>
            <a:endParaRPr lang="pl-PL" sz="3200" dirty="0"/>
          </a:p>
        </p:txBody>
      </p:sp>
    </p:spTree>
    <p:extLst>
      <p:ext uri="{BB962C8B-B14F-4D97-AF65-F5344CB8AC3E}">
        <p14:creationId xmlns:p14="http://schemas.microsoft.com/office/powerpoint/2010/main" val="14029687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70</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fontScale="77500" lnSpcReduction="20000"/>
          </a:bodyPr>
          <a:lstStyle/>
          <a:p>
            <a:r>
              <a:rPr lang="en-AU" sz="2800" dirty="0" smtClean="0"/>
              <a:t>Structures of the </a:t>
            </a:r>
          </a:p>
          <a:p>
            <a:r>
              <a:rPr lang="en-AU" sz="2800" dirty="0" smtClean="0"/>
              <a:t>The </a:t>
            </a:r>
            <a:r>
              <a:rPr lang="en-AU" sz="2800" dirty="0"/>
              <a:t>World Anti-Doping Program includes 3 main elements</a:t>
            </a:r>
            <a:r>
              <a:rPr lang="en-AU" sz="2800" dirty="0" smtClean="0"/>
              <a:t>:</a:t>
            </a:r>
            <a:endParaRPr lang="en-AU" sz="2800" dirty="0"/>
          </a:p>
          <a:p>
            <a:r>
              <a:rPr lang="en-AU" sz="2800" i="1" dirty="0"/>
              <a:t>Level 1 = The </a:t>
            </a:r>
            <a:r>
              <a:rPr lang="en-AU" sz="2800" i="1" dirty="0" smtClean="0"/>
              <a:t>Code</a:t>
            </a:r>
            <a:endParaRPr lang="en-AU" sz="2800" dirty="0"/>
          </a:p>
          <a:p>
            <a:r>
              <a:rPr lang="en-AU" sz="2800" dirty="0"/>
              <a:t>The Code is a principles based document outlining the fundamental elements that need to be in place to address anti-doping in sport. These principles ensure the c</a:t>
            </a:r>
            <a:r>
              <a:rPr lang="en-US" sz="2800" dirty="0" err="1"/>
              <a:t>larification</a:t>
            </a:r>
            <a:r>
              <a:rPr lang="en-US" sz="2800" dirty="0"/>
              <a:t> and </a:t>
            </a:r>
            <a:r>
              <a:rPr lang="en-US" sz="2800" dirty="0" err="1"/>
              <a:t>harmonisation</a:t>
            </a:r>
            <a:r>
              <a:rPr lang="en-US" sz="2800" dirty="0"/>
              <a:t> of doping control rules. </a:t>
            </a:r>
            <a:endParaRPr lang="en-AU" sz="2800" dirty="0"/>
          </a:p>
          <a:p>
            <a:r>
              <a:rPr lang="en-AU" sz="2800" i="1" dirty="0"/>
              <a:t>Level 2 = The International Standards</a:t>
            </a:r>
            <a:r>
              <a:rPr lang="en-AU" sz="2800" dirty="0"/>
              <a:t> </a:t>
            </a:r>
          </a:p>
          <a:p>
            <a:r>
              <a:rPr lang="en-AU" sz="2800" dirty="0"/>
              <a:t>The International Standards provide the technical detail applicable to relevant organisations</a:t>
            </a:r>
            <a:r>
              <a:rPr lang="en-AU" sz="2800" dirty="0" smtClean="0"/>
              <a:t>.</a:t>
            </a:r>
            <a:endParaRPr lang="en-AU" sz="2800" dirty="0"/>
          </a:p>
          <a:p>
            <a:r>
              <a:rPr lang="en-AU" sz="2800" i="1" dirty="0"/>
              <a:t>Level 3 = Models of Best </a:t>
            </a:r>
            <a:r>
              <a:rPr lang="en-AU" sz="2800" i="1" dirty="0" smtClean="0"/>
              <a:t>Practice</a:t>
            </a:r>
            <a:endParaRPr lang="en-AU" sz="2800" dirty="0"/>
          </a:p>
          <a:p>
            <a:r>
              <a:rPr lang="en-AU" sz="2800" dirty="0"/>
              <a:t>Prepared by WADA these are example documents to assist organisations with the adoption of the Code.  For examples a model anti-doping policy for </a:t>
            </a:r>
            <a:r>
              <a:rPr lang="en-AU" sz="2800" dirty="0" smtClean="0"/>
              <a:t>sport</a:t>
            </a:r>
            <a:endParaRPr lang="en-AU" sz="2800" dirty="0"/>
          </a:p>
          <a:p>
            <a:endParaRPr lang="pl-PL" sz="2800" dirty="0"/>
          </a:p>
        </p:txBody>
      </p:sp>
    </p:spTree>
    <p:extLst>
      <p:ext uri="{BB962C8B-B14F-4D97-AF65-F5344CB8AC3E}">
        <p14:creationId xmlns:p14="http://schemas.microsoft.com/office/powerpoint/2010/main" val="895898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71</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fontScale="92500" lnSpcReduction="20000"/>
          </a:bodyPr>
          <a:lstStyle/>
          <a:p>
            <a:r>
              <a:rPr lang="en-AU" sz="2800" u="sng" dirty="0"/>
              <a:t>Purpose of Harmonisation of Anti-Doping Rules.</a:t>
            </a:r>
          </a:p>
          <a:p>
            <a:r>
              <a:rPr lang="en-AU" sz="2800" dirty="0"/>
              <a:t>The major purpose for seeking harmonisation is to help create the international level playing field that our athlete’s want so much. </a:t>
            </a:r>
          </a:p>
          <a:p>
            <a:r>
              <a:rPr lang="en-AU" sz="2800" u="sng" dirty="0"/>
              <a:t>The </a:t>
            </a:r>
            <a:r>
              <a:rPr lang="en-AU" sz="2800" u="sng" dirty="0" smtClean="0"/>
              <a:t>Code</a:t>
            </a:r>
            <a:endParaRPr lang="en-AU" sz="2800" dirty="0"/>
          </a:p>
          <a:p>
            <a:r>
              <a:rPr lang="en-US" sz="2800" dirty="0"/>
              <a:t>The Code is intended to be specific enough to achieve complete </a:t>
            </a:r>
            <a:r>
              <a:rPr lang="en-US" sz="2800" dirty="0" err="1"/>
              <a:t>harmonisation</a:t>
            </a:r>
            <a:r>
              <a:rPr lang="en-US" sz="2800" dirty="0"/>
              <a:t> on issues where uniformity is required, yet be general enough in other areas to permit flexibility on how agreed upon anti-doping principles are implemented</a:t>
            </a:r>
            <a:r>
              <a:rPr lang="en-US" sz="2800" dirty="0" smtClean="0"/>
              <a:t>.</a:t>
            </a:r>
            <a:endParaRPr lang="en-AU" sz="2800" dirty="0"/>
          </a:p>
          <a:p>
            <a:r>
              <a:rPr lang="en-AU" sz="2800" dirty="0"/>
              <a:t>The WADC will ensure a consistent and harmonised approach within and across sports</a:t>
            </a:r>
            <a:endParaRPr lang="pl-PL" sz="2800" dirty="0"/>
          </a:p>
        </p:txBody>
      </p:sp>
    </p:spTree>
    <p:extLst>
      <p:ext uri="{BB962C8B-B14F-4D97-AF65-F5344CB8AC3E}">
        <p14:creationId xmlns:p14="http://schemas.microsoft.com/office/powerpoint/2010/main" val="27626901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72</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a:bodyPr>
          <a:lstStyle/>
          <a:p>
            <a:r>
              <a:rPr lang="en-US" sz="2800" u="sng" dirty="0">
                <a:cs typeface="Times New Roman" charset="0"/>
              </a:rPr>
              <a:t>The Code</a:t>
            </a:r>
            <a:r>
              <a:rPr lang="en-US" sz="2800" dirty="0">
                <a:cs typeface="Times New Roman" charset="0"/>
              </a:rPr>
              <a:t> is divided into 4 </a:t>
            </a:r>
            <a:r>
              <a:rPr lang="en-US" sz="2800" dirty="0" smtClean="0">
                <a:cs typeface="Times New Roman" charset="0"/>
              </a:rPr>
              <a:t>parts</a:t>
            </a:r>
          </a:p>
          <a:p>
            <a:pPr marL="609600" indent="-609600"/>
            <a:r>
              <a:rPr lang="en-US" sz="2800" dirty="0"/>
              <a:t>PART 1 – DOPING CONTROL</a:t>
            </a:r>
          </a:p>
          <a:p>
            <a:pPr marL="609600" indent="-609600"/>
            <a:r>
              <a:rPr lang="en-US" sz="2800" dirty="0"/>
              <a:t>PART 2 – EDUCATION AND RESEARCH</a:t>
            </a:r>
          </a:p>
          <a:p>
            <a:pPr marL="609600" indent="-609600"/>
            <a:r>
              <a:rPr lang="en-US" sz="2800" dirty="0"/>
              <a:t>PART 3 – ROLES AND RESPONSIBILITIES</a:t>
            </a:r>
          </a:p>
          <a:p>
            <a:pPr marL="609600" indent="-609600"/>
            <a:r>
              <a:rPr lang="en-US" sz="2800" dirty="0"/>
              <a:t>PART 4 – ACCEPTANCE AND </a:t>
            </a:r>
            <a:r>
              <a:rPr lang="en-US" sz="2800" dirty="0" smtClean="0"/>
              <a:t>COMPLIANCE</a:t>
            </a:r>
          </a:p>
          <a:p>
            <a:pPr marL="609600" indent="-609600"/>
            <a:r>
              <a:rPr lang="en-US" sz="2800" dirty="0"/>
              <a:t>https://</a:t>
            </a:r>
            <a:r>
              <a:rPr lang="en-US" sz="2800" dirty="0" err="1"/>
              <a:t>www.youtube.com</a:t>
            </a:r>
            <a:r>
              <a:rPr lang="en-US" sz="2800" dirty="0"/>
              <a:t>/</a:t>
            </a:r>
            <a:r>
              <a:rPr lang="en-US" sz="2800" dirty="0" err="1"/>
              <a:t>watch?v</a:t>
            </a:r>
            <a:r>
              <a:rPr lang="en-US" sz="2800" dirty="0"/>
              <a:t>=</a:t>
            </a:r>
            <a:r>
              <a:rPr lang="en-US" sz="2800" dirty="0" err="1"/>
              <a:t>swiuXvlP_ps</a:t>
            </a:r>
            <a:endParaRPr lang="en-US" sz="2800" dirty="0"/>
          </a:p>
          <a:p>
            <a:pPr marL="609600" indent="-609600">
              <a:buFontTx/>
              <a:buNone/>
            </a:pPr>
            <a:endParaRPr lang="en-US" sz="2800" dirty="0"/>
          </a:p>
          <a:p>
            <a:endParaRPr lang="pl-PL" sz="2800" dirty="0"/>
          </a:p>
        </p:txBody>
      </p:sp>
    </p:spTree>
    <p:extLst>
      <p:ext uri="{BB962C8B-B14F-4D97-AF65-F5344CB8AC3E}">
        <p14:creationId xmlns:p14="http://schemas.microsoft.com/office/powerpoint/2010/main" val="3981958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73</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fontScale="85000" lnSpcReduction="20000"/>
          </a:bodyPr>
          <a:lstStyle/>
          <a:p>
            <a:pPr marL="0" indent="0">
              <a:buNone/>
            </a:pPr>
            <a:r>
              <a:rPr lang="en-US" sz="2800" dirty="0"/>
              <a:t>WHAT ARE THE STEPS FOR AN ORGANIZATION TO BECOME CODE COMPLIANT?</a:t>
            </a:r>
          </a:p>
          <a:p>
            <a:pPr marL="0" indent="0">
              <a:buNone/>
            </a:pPr>
            <a:endParaRPr lang="en-US" sz="2800" dirty="0"/>
          </a:p>
          <a:p>
            <a:pPr marL="0" indent="0">
              <a:buNone/>
            </a:pPr>
            <a:r>
              <a:rPr lang="en-US" sz="2800" dirty="0"/>
              <a:t>Step 1: Acceptance</a:t>
            </a:r>
          </a:p>
          <a:p>
            <a:pPr marL="0" indent="0">
              <a:buNone/>
            </a:pPr>
            <a:r>
              <a:rPr lang="en-US" sz="2800" dirty="0"/>
              <a:t>Agree to the principles of the Code and agree to implement and comply with the Code.</a:t>
            </a:r>
          </a:p>
          <a:p>
            <a:pPr marL="0" indent="0">
              <a:buNone/>
            </a:pPr>
            <a:endParaRPr lang="en-US" sz="2800" dirty="0"/>
          </a:p>
          <a:p>
            <a:pPr marL="0" indent="0">
              <a:buNone/>
            </a:pPr>
            <a:r>
              <a:rPr lang="en-US" sz="2800" dirty="0"/>
              <a:t>Step 2: Implementation</a:t>
            </a:r>
          </a:p>
          <a:p>
            <a:pPr marL="0" indent="0">
              <a:buNone/>
            </a:pPr>
            <a:r>
              <a:rPr lang="en-US" sz="2800" dirty="0"/>
              <a:t>Amend organization rules and policies to include the mandatory articles and principles of the Code.</a:t>
            </a:r>
          </a:p>
          <a:p>
            <a:pPr marL="0" indent="0">
              <a:buNone/>
            </a:pPr>
            <a:endParaRPr lang="en-US" sz="2800" dirty="0"/>
          </a:p>
          <a:p>
            <a:pPr marL="0" indent="0">
              <a:buNone/>
            </a:pPr>
            <a:r>
              <a:rPr lang="en-US" sz="2800" dirty="0"/>
              <a:t>Step 3: Enforcement</a:t>
            </a:r>
          </a:p>
          <a:p>
            <a:pPr marL="0" indent="0">
              <a:buNone/>
            </a:pPr>
            <a:r>
              <a:rPr lang="en-US" sz="2800" dirty="0"/>
              <a:t>Enforce amended organization's rules and policies in accordance with the Code.</a:t>
            </a:r>
          </a:p>
          <a:p>
            <a:pPr marL="609600" indent="-609600">
              <a:buFontTx/>
              <a:buNone/>
            </a:pPr>
            <a:endParaRPr lang="en-US" sz="2800" dirty="0"/>
          </a:p>
          <a:p>
            <a:endParaRPr lang="pl-PL" sz="2800" dirty="0"/>
          </a:p>
        </p:txBody>
      </p:sp>
    </p:spTree>
    <p:extLst>
      <p:ext uri="{BB962C8B-B14F-4D97-AF65-F5344CB8AC3E}">
        <p14:creationId xmlns:p14="http://schemas.microsoft.com/office/powerpoint/2010/main" val="2683288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74</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a:bodyPr>
          <a:lstStyle/>
          <a:p>
            <a:r>
              <a:rPr lang="en-AU" sz="2800" b="1" dirty="0"/>
              <a:t>Key Issues – the Code</a:t>
            </a:r>
            <a:r>
              <a:rPr lang="en-AU" sz="2800" dirty="0"/>
              <a:t> </a:t>
            </a:r>
            <a:endParaRPr lang="en-AU" sz="2800" dirty="0" smtClean="0"/>
          </a:p>
          <a:p>
            <a:pPr algn="just"/>
            <a:r>
              <a:rPr lang="en-AU" sz="2800" u="sng" dirty="0">
                <a:cs typeface="Arial" charset="0"/>
              </a:rPr>
              <a:t>The Definition of Doping</a:t>
            </a:r>
          </a:p>
          <a:p>
            <a:pPr algn="just"/>
            <a:r>
              <a:rPr lang="en-AU" sz="2800" dirty="0">
                <a:cs typeface="Arial" charset="0"/>
              </a:rPr>
              <a:t>Under Article 1 of the Code, Doping is defined as the occurrence of one or more of the Anti-Doping Rule Violations set out under the Code</a:t>
            </a:r>
            <a:r>
              <a:rPr lang="en-AU" sz="2800" dirty="0" smtClean="0">
                <a:cs typeface="Arial" charset="0"/>
              </a:rPr>
              <a:t>.</a:t>
            </a:r>
          </a:p>
        </p:txBody>
      </p:sp>
    </p:spTree>
    <p:extLst>
      <p:ext uri="{BB962C8B-B14F-4D97-AF65-F5344CB8AC3E}">
        <p14:creationId xmlns:p14="http://schemas.microsoft.com/office/powerpoint/2010/main" val="2809175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75</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lnSpcReduction="10000"/>
          </a:bodyPr>
          <a:lstStyle/>
          <a:p>
            <a:r>
              <a:rPr lang="en-AU" sz="2800" u="sng" dirty="0">
                <a:cs typeface="Arial" charset="0"/>
              </a:rPr>
              <a:t>Anti-doping rule violations</a:t>
            </a:r>
            <a:r>
              <a:rPr lang="en-AU" sz="2800" dirty="0">
                <a:cs typeface="Arial" charset="0"/>
              </a:rPr>
              <a:t> </a:t>
            </a:r>
          </a:p>
          <a:p>
            <a:pPr marL="45720" indent="0">
              <a:buNone/>
            </a:pPr>
            <a:r>
              <a:rPr lang="en-AU" sz="2800" dirty="0"/>
              <a:t>The rule violations include:</a:t>
            </a:r>
          </a:p>
          <a:p>
            <a:endParaRPr lang="en-AU" sz="2800" dirty="0"/>
          </a:p>
          <a:p>
            <a:r>
              <a:rPr lang="en-AU" sz="2800" dirty="0"/>
              <a:t>Presence</a:t>
            </a:r>
          </a:p>
          <a:p>
            <a:r>
              <a:rPr lang="en-AU" sz="2800" dirty="0"/>
              <a:t>Use </a:t>
            </a:r>
          </a:p>
          <a:p>
            <a:r>
              <a:rPr lang="en-AU" sz="2800" dirty="0"/>
              <a:t>Refusal</a:t>
            </a:r>
          </a:p>
          <a:p>
            <a:r>
              <a:rPr lang="en-AU" sz="2800" dirty="0"/>
              <a:t>Violation of Athlete Whereabouts requirements</a:t>
            </a:r>
          </a:p>
          <a:p>
            <a:r>
              <a:rPr lang="en-AU" sz="2800" dirty="0"/>
              <a:t>Tampering</a:t>
            </a:r>
          </a:p>
          <a:p>
            <a:r>
              <a:rPr lang="en-AU" sz="2800" dirty="0"/>
              <a:t>Possession</a:t>
            </a:r>
          </a:p>
          <a:p>
            <a:r>
              <a:rPr lang="en-AU" sz="2800" dirty="0"/>
              <a:t>Trafficking</a:t>
            </a:r>
          </a:p>
          <a:p>
            <a:r>
              <a:rPr lang="en-AU" sz="2800" dirty="0"/>
              <a:t>Administration</a:t>
            </a:r>
          </a:p>
          <a:p>
            <a:pPr marL="45720" indent="0">
              <a:buNone/>
            </a:pPr>
            <a:endParaRPr lang="en-AU" sz="2800" dirty="0"/>
          </a:p>
          <a:p>
            <a:endParaRPr lang="en-AU" sz="2800" dirty="0" smtClean="0">
              <a:cs typeface="Arial" charset="0"/>
            </a:endParaRPr>
          </a:p>
        </p:txBody>
      </p:sp>
    </p:spTree>
    <p:extLst>
      <p:ext uri="{BB962C8B-B14F-4D97-AF65-F5344CB8AC3E}">
        <p14:creationId xmlns:p14="http://schemas.microsoft.com/office/powerpoint/2010/main" val="9311315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76</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fontScale="85000" lnSpcReduction="10000"/>
          </a:bodyPr>
          <a:lstStyle/>
          <a:p>
            <a:r>
              <a:rPr lang="en-AU" sz="2800" dirty="0">
                <a:cs typeface="Arial" charset="0"/>
              </a:rPr>
              <a:t>In relation to the imposition of basic sanctions </a:t>
            </a:r>
          </a:p>
          <a:p>
            <a:r>
              <a:rPr lang="en-AU" sz="2800" dirty="0">
                <a:cs typeface="Arial" charset="0"/>
              </a:rPr>
              <a:t>In order to achieve harmonisation across sports a 2</a:t>
            </a:r>
            <a:r>
              <a:rPr lang="en-AU" sz="2800" u="sng" dirty="0">
                <a:cs typeface="Arial" charset="0"/>
              </a:rPr>
              <a:t>-year sanction </a:t>
            </a:r>
            <a:r>
              <a:rPr lang="en-AU" sz="2800" dirty="0">
                <a:cs typeface="Arial" charset="0"/>
              </a:rPr>
              <a:t>will apply for a first offence and </a:t>
            </a:r>
            <a:endParaRPr lang="en-AU" sz="2800" dirty="0" smtClean="0">
              <a:cs typeface="Arial" charset="0"/>
            </a:endParaRPr>
          </a:p>
          <a:p>
            <a:r>
              <a:rPr lang="en-AU" sz="2800" u="sng" dirty="0" smtClean="0">
                <a:cs typeface="Arial" charset="0"/>
              </a:rPr>
              <a:t>a </a:t>
            </a:r>
            <a:r>
              <a:rPr lang="en-AU" sz="2800" u="sng" dirty="0">
                <a:cs typeface="Arial" charset="0"/>
              </a:rPr>
              <a:t>life sanction will apply for a second offence.  </a:t>
            </a:r>
          </a:p>
          <a:p>
            <a:r>
              <a:rPr lang="en-AU" sz="2800" dirty="0">
                <a:cs typeface="Arial" charset="0"/>
              </a:rPr>
              <a:t>The mandatory imposition of the basic sanction of 2 years and life (for a second offence) will have big implications for some sports (</a:t>
            </a:r>
            <a:r>
              <a:rPr lang="en-AU" sz="2800" dirty="0" err="1">
                <a:cs typeface="Arial" charset="0"/>
              </a:rPr>
              <a:t>eg</a:t>
            </a:r>
            <a:r>
              <a:rPr lang="en-AU" sz="2800" dirty="0">
                <a:cs typeface="Arial" charset="0"/>
              </a:rPr>
              <a:t>. Swimming and cycling). </a:t>
            </a:r>
          </a:p>
          <a:p>
            <a:r>
              <a:rPr lang="en-AU" sz="2800" dirty="0">
                <a:cs typeface="Arial" charset="0"/>
              </a:rPr>
              <a:t>As a result international federations such as UCI will have to amend their current doping rules to ensure that they comply with the 2 year sanction for a first offence, rather than the six-eight month sanctions for the use of EPO. </a:t>
            </a:r>
          </a:p>
          <a:p>
            <a:endParaRPr lang="en-AU" sz="2800" dirty="0" smtClean="0">
              <a:cs typeface="Arial" charset="0"/>
            </a:endParaRPr>
          </a:p>
        </p:txBody>
      </p:sp>
    </p:spTree>
    <p:extLst>
      <p:ext uri="{BB962C8B-B14F-4D97-AF65-F5344CB8AC3E}">
        <p14:creationId xmlns:p14="http://schemas.microsoft.com/office/powerpoint/2010/main" val="15594488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77</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fontScale="85000" lnSpcReduction="20000"/>
          </a:bodyPr>
          <a:lstStyle/>
          <a:p>
            <a:r>
              <a:rPr lang="en-AU" sz="2800" dirty="0">
                <a:cs typeface="Arial" charset="0"/>
              </a:rPr>
              <a:t>Athletes are responsible for any banned substance in their sample regardless of how it got there. </a:t>
            </a:r>
            <a:endParaRPr lang="en-AU" sz="2800" dirty="0" smtClean="0">
              <a:cs typeface="Arial" charset="0"/>
            </a:endParaRPr>
          </a:p>
          <a:p>
            <a:r>
              <a:rPr lang="en-US" sz="2800" dirty="0" smtClean="0">
                <a:cs typeface="Times New Roman" charset="0"/>
              </a:rPr>
              <a:t>The </a:t>
            </a:r>
            <a:r>
              <a:rPr lang="en-US" sz="2800" dirty="0">
                <a:cs typeface="Times New Roman" charset="0"/>
              </a:rPr>
              <a:t>violation occurs whether or not the Athlete intentionally or unintentionally used a Prohibited Substance or was negligent or otherwise at fault</a:t>
            </a:r>
            <a:r>
              <a:rPr lang="en-US" sz="2800" dirty="0" smtClean="0">
                <a:cs typeface="Times New Roman" charset="0"/>
              </a:rPr>
              <a:t>.</a:t>
            </a:r>
            <a:endParaRPr lang="en-AU" sz="2800" u="sng" dirty="0">
              <a:cs typeface="Arial" charset="0"/>
            </a:endParaRPr>
          </a:p>
          <a:p>
            <a:pPr algn="just"/>
            <a:r>
              <a:rPr lang="en-AU" sz="2800" u="sng" dirty="0">
                <a:cs typeface="Arial" charset="0"/>
              </a:rPr>
              <a:t>Proof of Doping</a:t>
            </a:r>
          </a:p>
          <a:p>
            <a:pPr algn="just"/>
            <a:r>
              <a:rPr lang="en-AU" sz="2800" dirty="0">
                <a:cs typeface="Arial" charset="0"/>
              </a:rPr>
              <a:t>The burden of proof is placed on the athlete in the first instance to contest a positive test result.  </a:t>
            </a:r>
            <a:endParaRPr lang="en-AU" sz="2800" dirty="0" smtClean="0">
              <a:cs typeface="Arial" charset="0"/>
            </a:endParaRPr>
          </a:p>
          <a:p>
            <a:pPr algn="just"/>
            <a:r>
              <a:rPr lang="en-AU" sz="2800" dirty="0" smtClean="0">
                <a:cs typeface="Arial" charset="0"/>
              </a:rPr>
              <a:t>If </a:t>
            </a:r>
            <a:r>
              <a:rPr lang="en-AU" sz="2800" dirty="0">
                <a:cs typeface="Arial" charset="0"/>
              </a:rPr>
              <a:t>the athlete is successful in rebutting the presumption that the analysis was conducted in accordance with the international standard then the burden shifts to the NADO to establish that the departure did not lead to the positive test result.</a:t>
            </a:r>
          </a:p>
        </p:txBody>
      </p:sp>
    </p:spTree>
    <p:extLst>
      <p:ext uri="{BB962C8B-B14F-4D97-AF65-F5344CB8AC3E}">
        <p14:creationId xmlns:p14="http://schemas.microsoft.com/office/powerpoint/2010/main" val="38332234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78</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a:bodyPr>
          <a:lstStyle/>
          <a:p>
            <a:r>
              <a:rPr lang="en-AU" sz="2800" dirty="0">
                <a:cs typeface="Arial" charset="0"/>
                <a:hlinkClick r:id="rId2"/>
              </a:rPr>
              <a:t>https://www.youtube.com/watch?v=</a:t>
            </a:r>
            <a:r>
              <a:rPr lang="en-AU" sz="2800" dirty="0" smtClean="0">
                <a:cs typeface="Arial" charset="0"/>
                <a:hlinkClick r:id="rId2"/>
              </a:rPr>
              <a:t>sWhudwnE3Fg</a:t>
            </a:r>
            <a:endParaRPr lang="en-AU" sz="2800" dirty="0" smtClean="0">
              <a:cs typeface="Arial" charset="0"/>
            </a:endParaRPr>
          </a:p>
          <a:p>
            <a:endParaRPr lang="en-AU" sz="2800" dirty="0" smtClean="0">
              <a:cs typeface="Arial" charset="0"/>
            </a:endParaRPr>
          </a:p>
        </p:txBody>
      </p:sp>
    </p:spTree>
    <p:extLst>
      <p:ext uri="{BB962C8B-B14F-4D97-AF65-F5344CB8AC3E}">
        <p14:creationId xmlns:p14="http://schemas.microsoft.com/office/powerpoint/2010/main" val="3900125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79</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fontScale="92500" lnSpcReduction="20000"/>
          </a:bodyPr>
          <a:lstStyle/>
          <a:p>
            <a:r>
              <a:rPr lang="pl-PL" sz="2800" cap="all" dirty="0" smtClean="0"/>
              <a:t>ADAMS</a:t>
            </a:r>
            <a:endParaRPr lang="pl-PL" sz="2800" dirty="0"/>
          </a:p>
          <a:p>
            <a:r>
              <a:rPr lang="pl-PL" sz="2800" dirty="0">
                <a:cs typeface="Arial" charset="0"/>
                <a:hlinkClick r:id="rId2"/>
              </a:rPr>
              <a:t>https://www.youtube.com/watch?v=</a:t>
            </a:r>
            <a:r>
              <a:rPr lang="pl-PL" sz="2800" dirty="0" smtClean="0">
                <a:cs typeface="Arial" charset="0"/>
                <a:hlinkClick r:id="rId2"/>
              </a:rPr>
              <a:t>bv9wdohU_vg</a:t>
            </a:r>
            <a:endParaRPr lang="pl-PL" sz="2800" dirty="0" smtClean="0">
              <a:cs typeface="Arial" charset="0"/>
            </a:endParaRPr>
          </a:p>
          <a:p>
            <a:r>
              <a:rPr lang="pl-PL" sz="2800" dirty="0"/>
              <a:t>WADA </a:t>
            </a:r>
            <a:r>
              <a:rPr lang="pl-PL" sz="2800" dirty="0" err="1"/>
              <a:t>has</a:t>
            </a:r>
            <a:r>
              <a:rPr lang="pl-PL" sz="2800" dirty="0"/>
              <a:t> </a:t>
            </a:r>
            <a:r>
              <a:rPr lang="pl-PL" sz="2800" dirty="0" err="1"/>
              <a:t>an</a:t>
            </a:r>
            <a:r>
              <a:rPr lang="pl-PL" sz="2800" dirty="0"/>
              <a:t> </a:t>
            </a:r>
            <a:r>
              <a:rPr lang="pl-PL" sz="2800" dirty="0" err="1"/>
              <a:t>obligation</a:t>
            </a:r>
            <a:r>
              <a:rPr lang="pl-PL" sz="2800" dirty="0"/>
              <a:t> to </a:t>
            </a:r>
            <a:r>
              <a:rPr lang="pl-PL" sz="2800" dirty="0" err="1"/>
              <a:t>coordinate</a:t>
            </a:r>
            <a:r>
              <a:rPr lang="pl-PL" sz="2800" dirty="0"/>
              <a:t> </a:t>
            </a:r>
            <a:r>
              <a:rPr lang="pl-PL" sz="2800" dirty="0" err="1"/>
              <a:t>anti</a:t>
            </a:r>
            <a:r>
              <a:rPr lang="pl-PL" sz="2800" dirty="0"/>
              <a:t>-doping </a:t>
            </a:r>
            <a:r>
              <a:rPr lang="pl-PL" sz="2800" dirty="0" err="1"/>
              <a:t>activities</a:t>
            </a:r>
            <a:r>
              <a:rPr lang="pl-PL" sz="2800" dirty="0"/>
              <a:t> and </a:t>
            </a:r>
            <a:r>
              <a:rPr lang="pl-PL" sz="2800" dirty="0" smtClean="0"/>
              <a:t>to </a:t>
            </a:r>
          </a:p>
          <a:p>
            <a:r>
              <a:rPr lang="pl-PL" sz="2800" dirty="0" err="1" smtClean="0"/>
              <a:t>provide</a:t>
            </a:r>
            <a:r>
              <a:rPr lang="pl-PL" sz="2800" dirty="0" smtClean="0"/>
              <a:t> </a:t>
            </a:r>
            <a:r>
              <a:rPr lang="pl-PL" sz="2800" dirty="0"/>
              <a:t>a </a:t>
            </a:r>
            <a:r>
              <a:rPr lang="pl-PL" sz="2800" dirty="0" err="1"/>
              <a:t>mechanism</a:t>
            </a:r>
            <a:r>
              <a:rPr lang="pl-PL" sz="2800" dirty="0"/>
              <a:t> to </a:t>
            </a:r>
            <a:r>
              <a:rPr lang="pl-PL" sz="2800" dirty="0" err="1"/>
              <a:t>assist</a:t>
            </a:r>
            <a:r>
              <a:rPr lang="pl-PL" sz="2800" dirty="0"/>
              <a:t> </a:t>
            </a:r>
            <a:r>
              <a:rPr lang="pl-PL" sz="2800" dirty="0" err="1"/>
              <a:t>stakeholders</a:t>
            </a:r>
            <a:r>
              <a:rPr lang="pl-PL" sz="2800" dirty="0"/>
              <a:t> with </a:t>
            </a:r>
            <a:r>
              <a:rPr lang="pl-PL" sz="2800" dirty="0" err="1"/>
              <a:t>their</a:t>
            </a:r>
            <a:r>
              <a:rPr lang="pl-PL" sz="2800" dirty="0"/>
              <a:t> </a:t>
            </a:r>
            <a:r>
              <a:rPr lang="pl-PL" sz="2800" dirty="0" err="1"/>
              <a:t>implementation</a:t>
            </a:r>
            <a:r>
              <a:rPr lang="pl-PL" sz="2800" dirty="0"/>
              <a:t> of the </a:t>
            </a:r>
            <a:r>
              <a:rPr lang="pl-PL" sz="2800" dirty="0" err="1"/>
              <a:t>Code</a:t>
            </a:r>
            <a:r>
              <a:rPr lang="pl-PL" sz="2800" dirty="0"/>
              <a:t>.</a:t>
            </a:r>
          </a:p>
          <a:p>
            <a:r>
              <a:rPr lang="pl-PL" sz="2800" dirty="0"/>
              <a:t>The </a:t>
            </a:r>
            <a:r>
              <a:rPr lang="pl-PL" sz="2800" dirty="0" err="1"/>
              <a:t>Anti</a:t>
            </a:r>
            <a:r>
              <a:rPr lang="pl-PL" sz="2800" dirty="0"/>
              <a:t>-Doping Administration &amp; Management System (ADAMS) was </a:t>
            </a:r>
            <a:r>
              <a:rPr lang="pl-PL" sz="2800" dirty="0" err="1"/>
              <a:t>developed</a:t>
            </a:r>
            <a:r>
              <a:rPr lang="pl-PL" sz="2800" dirty="0"/>
              <a:t> for </a:t>
            </a:r>
            <a:r>
              <a:rPr lang="pl-PL" sz="2800" dirty="0" err="1"/>
              <a:t>this</a:t>
            </a:r>
            <a:r>
              <a:rPr lang="pl-PL" sz="2800" dirty="0"/>
              <a:t> </a:t>
            </a:r>
            <a:r>
              <a:rPr lang="pl-PL" sz="2800" dirty="0" err="1"/>
              <a:t>purpose</a:t>
            </a:r>
            <a:r>
              <a:rPr lang="pl-PL" sz="2800" dirty="0"/>
              <a:t>. </a:t>
            </a:r>
            <a:endParaRPr lang="pl-PL" sz="2800" dirty="0" smtClean="0"/>
          </a:p>
          <a:p>
            <a:r>
              <a:rPr lang="pl-PL" sz="2800" dirty="0" smtClean="0"/>
              <a:t>It </a:t>
            </a:r>
            <a:r>
              <a:rPr lang="pl-PL" sz="2800" dirty="0" err="1"/>
              <a:t>is</a:t>
            </a:r>
            <a:r>
              <a:rPr lang="pl-PL" sz="2800" dirty="0"/>
              <a:t> a Web-</a:t>
            </a:r>
            <a:r>
              <a:rPr lang="pl-PL" sz="2800" dirty="0" err="1"/>
              <a:t>based</a:t>
            </a:r>
            <a:r>
              <a:rPr lang="pl-PL" sz="2800" dirty="0"/>
              <a:t> </a:t>
            </a:r>
            <a:r>
              <a:rPr lang="pl-PL" sz="2800" dirty="0" err="1"/>
              <a:t>database</a:t>
            </a:r>
            <a:r>
              <a:rPr lang="pl-PL" sz="2800" dirty="0"/>
              <a:t> management system </a:t>
            </a:r>
            <a:r>
              <a:rPr lang="pl-PL" sz="2800" dirty="0" err="1"/>
              <a:t>that</a:t>
            </a:r>
            <a:r>
              <a:rPr lang="pl-PL" sz="2800" dirty="0"/>
              <a:t> </a:t>
            </a:r>
            <a:r>
              <a:rPr lang="pl-PL" sz="2800" dirty="0" err="1"/>
              <a:t>simplifies</a:t>
            </a:r>
            <a:r>
              <a:rPr lang="pl-PL" sz="2800" dirty="0"/>
              <a:t> the </a:t>
            </a:r>
            <a:r>
              <a:rPr lang="pl-PL" sz="2800" dirty="0" err="1"/>
              <a:t>daily</a:t>
            </a:r>
            <a:r>
              <a:rPr lang="pl-PL" sz="2800" dirty="0"/>
              <a:t> </a:t>
            </a:r>
            <a:r>
              <a:rPr lang="pl-PL" sz="2800" dirty="0" err="1"/>
              <a:t>activities</a:t>
            </a:r>
            <a:r>
              <a:rPr lang="pl-PL" sz="2800" dirty="0"/>
              <a:t> of </a:t>
            </a:r>
            <a:r>
              <a:rPr lang="pl-PL" sz="2800" dirty="0" err="1"/>
              <a:t>all</a:t>
            </a:r>
            <a:r>
              <a:rPr lang="pl-PL" sz="2800" dirty="0"/>
              <a:t> </a:t>
            </a:r>
            <a:r>
              <a:rPr lang="pl-PL" sz="2800" dirty="0" err="1"/>
              <a:t>stakeholders</a:t>
            </a:r>
            <a:r>
              <a:rPr lang="pl-PL" sz="2800" dirty="0"/>
              <a:t> and </a:t>
            </a:r>
            <a:r>
              <a:rPr lang="pl-PL" sz="2800" dirty="0" err="1"/>
              <a:t>athletes</a:t>
            </a:r>
            <a:r>
              <a:rPr lang="pl-PL" sz="2800" dirty="0"/>
              <a:t> </a:t>
            </a:r>
            <a:r>
              <a:rPr lang="pl-PL" sz="2800" dirty="0" err="1"/>
              <a:t>involved</a:t>
            </a:r>
            <a:r>
              <a:rPr lang="pl-PL" sz="2800" dirty="0"/>
              <a:t> in the </a:t>
            </a:r>
            <a:r>
              <a:rPr lang="pl-PL" sz="2800" dirty="0" err="1"/>
              <a:t>anti</a:t>
            </a:r>
            <a:r>
              <a:rPr lang="pl-PL" sz="2800" dirty="0"/>
              <a:t>-doping system</a:t>
            </a:r>
          </a:p>
          <a:p>
            <a:endParaRPr lang="en-AU" sz="2800" dirty="0" smtClean="0">
              <a:cs typeface="Arial" charset="0"/>
            </a:endParaRPr>
          </a:p>
        </p:txBody>
      </p:sp>
    </p:spTree>
    <p:extLst>
      <p:ext uri="{BB962C8B-B14F-4D97-AF65-F5344CB8AC3E}">
        <p14:creationId xmlns:p14="http://schemas.microsoft.com/office/powerpoint/2010/main" val="22121659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8</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a:bodyPr>
          <a:lstStyle/>
          <a:p>
            <a:r>
              <a:rPr lang="pl-PL" sz="3200" dirty="0" smtClean="0"/>
              <a:t>The </a:t>
            </a:r>
            <a:r>
              <a:rPr lang="pl-PL" sz="3200" dirty="0" err="1"/>
              <a:t>sporting</a:t>
            </a:r>
            <a:r>
              <a:rPr lang="pl-PL" sz="3200" dirty="0"/>
              <a:t> network was </a:t>
            </a:r>
            <a:r>
              <a:rPr lang="pl-PL" sz="3200" dirty="0" err="1"/>
              <a:t>even</a:t>
            </a:r>
            <a:r>
              <a:rPr lang="pl-PL" sz="3200" dirty="0"/>
              <a:t> </a:t>
            </a:r>
            <a:r>
              <a:rPr lang="pl-PL" sz="3200" dirty="0" err="1"/>
              <a:t>able</a:t>
            </a:r>
            <a:r>
              <a:rPr lang="pl-PL" sz="3200" dirty="0"/>
              <a:t> to </a:t>
            </a:r>
            <a:r>
              <a:rPr lang="pl-PL" sz="3200" dirty="0" err="1"/>
              <a:t>exercise</a:t>
            </a:r>
            <a:r>
              <a:rPr lang="pl-PL" sz="3200" dirty="0"/>
              <a:t> </a:t>
            </a:r>
            <a:r>
              <a:rPr lang="pl-PL" sz="3200" dirty="0" err="1"/>
              <a:t>its</a:t>
            </a:r>
            <a:r>
              <a:rPr lang="pl-PL" sz="3200" dirty="0"/>
              <a:t> </a:t>
            </a:r>
            <a:r>
              <a:rPr lang="pl-PL" sz="3200" dirty="0" err="1"/>
              <a:t>self</a:t>
            </a:r>
            <a:r>
              <a:rPr lang="pl-PL" sz="3200" dirty="0"/>
              <a:t>- </a:t>
            </a:r>
            <a:r>
              <a:rPr lang="pl-PL" sz="3200" dirty="0" err="1"/>
              <a:t>governance</a:t>
            </a:r>
            <a:r>
              <a:rPr lang="pl-PL" sz="3200" dirty="0"/>
              <a:t> </a:t>
            </a:r>
            <a:r>
              <a:rPr lang="pl-PL" sz="3200" dirty="0" err="1"/>
              <a:t>without</a:t>
            </a:r>
            <a:r>
              <a:rPr lang="pl-PL" sz="3200" dirty="0"/>
              <a:t> </a:t>
            </a:r>
            <a:r>
              <a:rPr lang="pl-PL" sz="3200" dirty="0" err="1"/>
              <a:t>any</a:t>
            </a:r>
            <a:r>
              <a:rPr lang="pl-PL" sz="3200" dirty="0"/>
              <a:t> </a:t>
            </a:r>
            <a:r>
              <a:rPr lang="pl-PL" sz="3200" dirty="0" err="1"/>
              <a:t>significant</a:t>
            </a:r>
            <a:r>
              <a:rPr lang="pl-PL" sz="3200" dirty="0"/>
              <a:t> </a:t>
            </a:r>
            <a:r>
              <a:rPr lang="pl-PL" sz="3200" dirty="0" err="1"/>
              <a:t>interference</a:t>
            </a:r>
            <a:r>
              <a:rPr lang="pl-PL" sz="3200" dirty="0"/>
              <a:t> from </a:t>
            </a:r>
            <a:r>
              <a:rPr lang="pl-PL" sz="3200" dirty="0" err="1"/>
              <a:t>states</a:t>
            </a:r>
            <a:r>
              <a:rPr lang="pl-PL" sz="3200" dirty="0"/>
              <a:t> </a:t>
            </a:r>
            <a:r>
              <a:rPr lang="pl-PL" sz="3200" dirty="0" err="1"/>
              <a:t>or</a:t>
            </a:r>
            <a:r>
              <a:rPr lang="pl-PL" sz="3200" dirty="0"/>
              <a:t> </a:t>
            </a:r>
            <a:r>
              <a:rPr lang="pl-PL" sz="3200" dirty="0" err="1"/>
              <a:t>other</a:t>
            </a:r>
            <a:r>
              <a:rPr lang="pl-PL" sz="3200" dirty="0"/>
              <a:t> </a:t>
            </a:r>
            <a:r>
              <a:rPr lang="pl-PL" sz="3200" dirty="0" err="1"/>
              <a:t>actors</a:t>
            </a:r>
            <a:r>
              <a:rPr lang="pl-PL" sz="3200" dirty="0"/>
              <a:t>  </a:t>
            </a:r>
            <a:r>
              <a:rPr lang="pl-PL" sz="3200" dirty="0" smtClean="0"/>
              <a:t>and</a:t>
            </a:r>
            <a:r>
              <a:rPr lang="pl-PL" sz="3200" dirty="0"/>
              <a:t>, </a:t>
            </a:r>
            <a:endParaRPr lang="pl-PL" sz="3200" dirty="0" smtClean="0"/>
          </a:p>
          <a:p>
            <a:r>
              <a:rPr lang="pl-PL" sz="3200" dirty="0" err="1" smtClean="0"/>
              <a:t>cherishing</a:t>
            </a:r>
            <a:r>
              <a:rPr lang="pl-PL" sz="3200" dirty="0" smtClean="0"/>
              <a:t> </a:t>
            </a:r>
            <a:r>
              <a:rPr lang="pl-PL" sz="3200" dirty="0" err="1"/>
              <a:t>its</a:t>
            </a:r>
            <a:r>
              <a:rPr lang="pl-PL" sz="3200" dirty="0"/>
              <a:t> </a:t>
            </a:r>
            <a:r>
              <a:rPr lang="pl-PL" sz="3200" dirty="0" err="1"/>
              <a:t>political</a:t>
            </a:r>
            <a:r>
              <a:rPr lang="pl-PL" sz="3200" dirty="0"/>
              <a:t> </a:t>
            </a:r>
            <a:r>
              <a:rPr lang="pl-PL" sz="3200" dirty="0" err="1"/>
              <a:t>autonomy</a:t>
            </a:r>
            <a:r>
              <a:rPr lang="pl-PL" sz="3200" dirty="0"/>
              <a:t>, </a:t>
            </a:r>
            <a:endParaRPr lang="pl-PL" sz="3200" dirty="0" smtClean="0"/>
          </a:p>
          <a:p>
            <a:r>
              <a:rPr lang="pl-PL" sz="3200" dirty="0" smtClean="0"/>
              <a:t>the </a:t>
            </a:r>
            <a:r>
              <a:rPr lang="pl-PL" sz="3200" dirty="0" err="1"/>
              <a:t>sports</a:t>
            </a:r>
            <a:r>
              <a:rPr lang="pl-PL" sz="3200" dirty="0"/>
              <a:t> </a:t>
            </a:r>
            <a:r>
              <a:rPr lang="pl-PL" sz="3200" dirty="0" err="1"/>
              <a:t>world</a:t>
            </a:r>
            <a:r>
              <a:rPr lang="pl-PL" sz="3200" dirty="0"/>
              <a:t> </a:t>
            </a:r>
            <a:r>
              <a:rPr lang="pl-PL" sz="3200" dirty="0" err="1"/>
              <a:t>generally</a:t>
            </a:r>
            <a:r>
              <a:rPr lang="pl-PL" sz="3200" dirty="0"/>
              <a:t> </a:t>
            </a:r>
            <a:r>
              <a:rPr lang="pl-PL" sz="3200" dirty="0" err="1" smtClean="0"/>
              <a:t>avoid</a:t>
            </a:r>
            <a:r>
              <a:rPr lang="pl-PL" sz="3200" dirty="0" smtClean="0"/>
              <a:t> </a:t>
            </a:r>
            <a:r>
              <a:rPr lang="pl-PL" sz="3200" dirty="0" err="1" smtClean="0"/>
              <a:t>state</a:t>
            </a:r>
            <a:r>
              <a:rPr lang="pl-PL" sz="3200" dirty="0" smtClean="0"/>
              <a:t> </a:t>
            </a:r>
            <a:r>
              <a:rPr lang="pl-PL" sz="3200" dirty="0" err="1"/>
              <a:t>intervention</a:t>
            </a:r>
            <a:r>
              <a:rPr lang="pl-PL" sz="3200" dirty="0"/>
              <a:t> in </a:t>
            </a:r>
            <a:r>
              <a:rPr lang="pl-PL" sz="3200" dirty="0" err="1"/>
              <a:t>its</a:t>
            </a:r>
            <a:r>
              <a:rPr lang="pl-PL" sz="3200" dirty="0"/>
              <a:t> </a:t>
            </a:r>
            <a:r>
              <a:rPr lang="pl-PL" sz="3200" dirty="0" err="1"/>
              <a:t>activities</a:t>
            </a:r>
            <a:r>
              <a:rPr lang="pl-PL" sz="3200" dirty="0"/>
              <a:t>. </a:t>
            </a:r>
          </a:p>
          <a:p>
            <a:endParaRPr lang="pl-PL" sz="3200" dirty="0"/>
          </a:p>
          <a:p>
            <a:endParaRPr lang="pl-PL" sz="3200" dirty="0"/>
          </a:p>
        </p:txBody>
      </p:sp>
    </p:spTree>
    <p:extLst>
      <p:ext uri="{BB962C8B-B14F-4D97-AF65-F5344CB8AC3E}">
        <p14:creationId xmlns:p14="http://schemas.microsoft.com/office/powerpoint/2010/main" val="15258753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80</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a:bodyPr>
          <a:lstStyle/>
          <a:p>
            <a:endParaRPr lang="en-AU" sz="2800" dirty="0" smtClean="0">
              <a:cs typeface="Arial" charset="0"/>
            </a:endParaRPr>
          </a:p>
        </p:txBody>
      </p:sp>
    </p:spTree>
    <p:extLst>
      <p:ext uri="{BB962C8B-B14F-4D97-AF65-F5344CB8AC3E}">
        <p14:creationId xmlns:p14="http://schemas.microsoft.com/office/powerpoint/2010/main" val="1494563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81</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a:bodyPr>
          <a:lstStyle/>
          <a:p>
            <a:r>
              <a:rPr lang="en-AU" sz="2800" b="1" dirty="0"/>
              <a:t>International </a:t>
            </a:r>
            <a:r>
              <a:rPr lang="en-AU" sz="2800" b="1" dirty="0" smtClean="0"/>
              <a:t>Standards</a:t>
            </a:r>
          </a:p>
          <a:p>
            <a:r>
              <a:rPr lang="en-AU" sz="2800" dirty="0"/>
              <a:t>Standard for The Prohibited List.</a:t>
            </a:r>
          </a:p>
          <a:p>
            <a:r>
              <a:rPr lang="en-AU" sz="2800" dirty="0"/>
              <a:t>Standard for Therapeutic Use Exemptions.</a:t>
            </a:r>
          </a:p>
          <a:p>
            <a:r>
              <a:rPr lang="en-AU" sz="2800" dirty="0"/>
              <a:t>Standard for Testing</a:t>
            </a:r>
          </a:p>
          <a:p>
            <a:r>
              <a:rPr lang="en-AU" sz="2800" dirty="0"/>
              <a:t>Standard for Laboratories</a:t>
            </a:r>
            <a:r>
              <a:rPr lang="en-AU" sz="2800" dirty="0" smtClean="0"/>
              <a:t>.</a:t>
            </a:r>
            <a:endParaRPr lang="en-AU" sz="2800" dirty="0"/>
          </a:p>
        </p:txBody>
      </p:sp>
    </p:spTree>
    <p:extLst>
      <p:ext uri="{BB962C8B-B14F-4D97-AF65-F5344CB8AC3E}">
        <p14:creationId xmlns:p14="http://schemas.microsoft.com/office/powerpoint/2010/main" val="2373539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82</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fontScale="77500" lnSpcReduction="20000"/>
          </a:bodyPr>
          <a:lstStyle/>
          <a:p>
            <a:r>
              <a:rPr lang="en-AU" sz="2800" b="1" dirty="0"/>
              <a:t>Models of Best </a:t>
            </a:r>
            <a:r>
              <a:rPr lang="en-AU" sz="2800" b="1" dirty="0" smtClean="0"/>
              <a:t>Practice</a:t>
            </a:r>
          </a:p>
          <a:p>
            <a:r>
              <a:rPr lang="en-US" sz="2800" dirty="0">
                <a:cs typeface="Times New Roman" charset="0"/>
              </a:rPr>
              <a:t>These model rules and regulations will be prepared by WADA &amp; will contain all of the detail (including reference to International Standards) necessary to conduct an effective and comprehensive anti-doping program.  </a:t>
            </a:r>
          </a:p>
          <a:p>
            <a:r>
              <a:rPr lang="en-US" sz="2800" dirty="0">
                <a:cs typeface="Times New Roman" charset="0"/>
              </a:rPr>
              <a:t>Future models could be developed for national anti-doping programs, results management, testing, education programs, etc. </a:t>
            </a:r>
            <a:endParaRPr lang="en-AU" sz="2800" dirty="0"/>
          </a:p>
          <a:p>
            <a:r>
              <a:rPr lang="en-US" sz="2800" dirty="0">
                <a:cs typeface="Times New Roman" charset="0"/>
              </a:rPr>
              <a:t>Model Rules of Best Practice for IFs are now available on the WADA website.  </a:t>
            </a:r>
            <a:endParaRPr lang="en-US" sz="2800" dirty="0" smtClean="0">
              <a:cs typeface="Times New Roman" charset="0"/>
            </a:endParaRPr>
          </a:p>
          <a:p>
            <a:r>
              <a:rPr lang="en-US" sz="2800" dirty="0" smtClean="0">
                <a:cs typeface="Times New Roman" charset="0"/>
              </a:rPr>
              <a:t>These </a:t>
            </a:r>
            <a:r>
              <a:rPr lang="en-US" sz="2800" dirty="0">
                <a:cs typeface="Times New Roman" charset="0"/>
              </a:rPr>
              <a:t>model rules cover all aspects of doping control including the mandatory articles from the Code as well as additional provisions (</a:t>
            </a:r>
            <a:r>
              <a:rPr lang="en-US" sz="2800" dirty="0" err="1">
                <a:cs typeface="Times New Roman" charset="0"/>
              </a:rPr>
              <a:t>ie</a:t>
            </a:r>
            <a:r>
              <a:rPr lang="en-US" sz="2800" dirty="0">
                <a:cs typeface="Times New Roman" charset="0"/>
              </a:rPr>
              <a:t> relating to sanctions – imposition of fines to NFs for multiple positive findings) which sports may wish to consider</a:t>
            </a:r>
            <a:endParaRPr lang="en-AU" sz="2800" dirty="0"/>
          </a:p>
        </p:txBody>
      </p:sp>
    </p:spTree>
    <p:extLst>
      <p:ext uri="{BB962C8B-B14F-4D97-AF65-F5344CB8AC3E}">
        <p14:creationId xmlns:p14="http://schemas.microsoft.com/office/powerpoint/2010/main" val="2091536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83</a:t>
            </a:fld>
            <a:endParaRPr lang="pl-PL"/>
          </a:p>
        </p:txBody>
      </p:sp>
      <p:sp>
        <p:nvSpPr>
          <p:cNvPr id="3" name="Tytuł 2"/>
          <p:cNvSpPr>
            <a:spLocks noGrp="1"/>
          </p:cNvSpPr>
          <p:nvPr>
            <p:ph type="title"/>
          </p:nvPr>
        </p:nvSpPr>
        <p:spPr>
          <a:xfrm>
            <a:off x="1691680" y="5725597"/>
            <a:ext cx="6512511" cy="1143000"/>
          </a:xfrm>
        </p:spPr>
        <p:txBody>
          <a:bodyPr/>
          <a:lstStyle/>
          <a:p>
            <a:endParaRPr lang="pl-PL" sz="2400" dirty="0"/>
          </a:p>
        </p:txBody>
      </p:sp>
      <p:sp>
        <p:nvSpPr>
          <p:cNvPr id="4" name="Symbol zastępczy zawartości 3"/>
          <p:cNvSpPr>
            <a:spLocks noGrp="1"/>
          </p:cNvSpPr>
          <p:nvPr>
            <p:ph sz="quarter" idx="13"/>
          </p:nvPr>
        </p:nvSpPr>
        <p:spPr>
          <a:xfrm>
            <a:off x="1143000" y="116632"/>
            <a:ext cx="6400800" cy="6264696"/>
          </a:xfrm>
        </p:spPr>
        <p:txBody>
          <a:bodyPr>
            <a:normAutofit fontScale="77500" lnSpcReduction="20000"/>
          </a:bodyPr>
          <a:lstStyle/>
          <a:p>
            <a:r>
              <a:rPr lang="en-AU" sz="2800" b="1" dirty="0"/>
              <a:t>Models of Best </a:t>
            </a:r>
            <a:r>
              <a:rPr lang="en-AU" sz="2800" b="1" dirty="0" smtClean="0"/>
              <a:t>Practice</a:t>
            </a:r>
          </a:p>
          <a:p>
            <a:r>
              <a:rPr lang="en-US" sz="2800" dirty="0">
                <a:cs typeface="Times New Roman" charset="0"/>
              </a:rPr>
              <a:t>These model rules and regulations will be prepared by WADA &amp; will contain all of the detail (including reference to International Standards) necessary to conduct an effective and comprehensive anti-doping program.  </a:t>
            </a:r>
          </a:p>
          <a:p>
            <a:r>
              <a:rPr lang="en-US" sz="2800" dirty="0">
                <a:cs typeface="Times New Roman" charset="0"/>
              </a:rPr>
              <a:t>Future models could be developed for national anti-doping programs, results management, testing, education programs, etc. </a:t>
            </a:r>
            <a:endParaRPr lang="en-AU" sz="2800" dirty="0"/>
          </a:p>
          <a:p>
            <a:r>
              <a:rPr lang="en-US" sz="2800" dirty="0">
                <a:cs typeface="Times New Roman" charset="0"/>
              </a:rPr>
              <a:t>Model Rules of Best Practice for IFs are now available on the WADA website.  </a:t>
            </a:r>
            <a:endParaRPr lang="en-US" sz="2800" dirty="0" smtClean="0">
              <a:cs typeface="Times New Roman" charset="0"/>
            </a:endParaRPr>
          </a:p>
          <a:p>
            <a:r>
              <a:rPr lang="en-US" sz="2800" dirty="0" smtClean="0">
                <a:cs typeface="Times New Roman" charset="0"/>
              </a:rPr>
              <a:t>These </a:t>
            </a:r>
            <a:r>
              <a:rPr lang="en-US" sz="2800" dirty="0">
                <a:cs typeface="Times New Roman" charset="0"/>
              </a:rPr>
              <a:t>model rules cover all aspects of doping control including the mandatory articles from the Code as well as additional provisions (</a:t>
            </a:r>
            <a:r>
              <a:rPr lang="en-US" sz="2800" dirty="0" err="1">
                <a:cs typeface="Times New Roman" charset="0"/>
              </a:rPr>
              <a:t>ie</a:t>
            </a:r>
            <a:r>
              <a:rPr lang="en-US" sz="2800" dirty="0">
                <a:cs typeface="Times New Roman" charset="0"/>
              </a:rPr>
              <a:t> relating to sanctions – imposition of fines to NFs for multiple positive findings) which sports may wish to consider</a:t>
            </a:r>
            <a:endParaRPr lang="en-AU" sz="2800" dirty="0"/>
          </a:p>
        </p:txBody>
      </p:sp>
    </p:spTree>
    <p:extLst>
      <p:ext uri="{BB962C8B-B14F-4D97-AF65-F5344CB8AC3E}">
        <p14:creationId xmlns:p14="http://schemas.microsoft.com/office/powerpoint/2010/main" val="4032624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pPr>
              <a:defRPr/>
            </a:pPr>
            <a:fld id="{4BC7708D-657D-430E-911C-26B8026F7D3E}" type="slidenum">
              <a:rPr lang="pl-PL" smtClean="0"/>
              <a:pPr>
                <a:defRPr/>
              </a:pPr>
              <a:t>9</a:t>
            </a:fld>
            <a:endParaRPr lang="pl-PL"/>
          </a:p>
        </p:txBody>
      </p:sp>
      <p:sp>
        <p:nvSpPr>
          <p:cNvPr id="3" name="Tytuł 2"/>
          <p:cNvSpPr>
            <a:spLocks noGrp="1"/>
          </p:cNvSpPr>
          <p:nvPr>
            <p:ph type="title"/>
          </p:nvPr>
        </p:nvSpPr>
        <p:spPr/>
        <p:txBody>
          <a:bodyPr/>
          <a:lstStyle/>
          <a:p>
            <a:endParaRPr lang="pl-PL"/>
          </a:p>
        </p:txBody>
      </p:sp>
      <p:sp>
        <p:nvSpPr>
          <p:cNvPr id="4" name="Symbol zastępczy zawartości 3"/>
          <p:cNvSpPr>
            <a:spLocks noGrp="1"/>
          </p:cNvSpPr>
          <p:nvPr>
            <p:ph sz="quarter" idx="13"/>
          </p:nvPr>
        </p:nvSpPr>
        <p:spPr>
          <a:xfrm>
            <a:off x="1143000" y="188640"/>
            <a:ext cx="6400800" cy="6408712"/>
          </a:xfrm>
        </p:spPr>
        <p:txBody>
          <a:bodyPr>
            <a:normAutofit/>
          </a:bodyPr>
          <a:lstStyle/>
          <a:p>
            <a:r>
              <a:rPr lang="pl-PL" sz="3600" dirty="0" err="1"/>
              <a:t>Our</a:t>
            </a:r>
            <a:r>
              <a:rPr lang="pl-PL" sz="3600" dirty="0"/>
              <a:t> </a:t>
            </a:r>
            <a:r>
              <a:rPr lang="pl-PL" sz="3600" dirty="0" err="1"/>
              <a:t>government</a:t>
            </a:r>
            <a:r>
              <a:rPr lang="pl-PL" sz="3600" dirty="0"/>
              <a:t> </a:t>
            </a:r>
            <a:r>
              <a:rPr lang="pl-PL" sz="3600" dirty="0" err="1"/>
              <a:t>had</a:t>
            </a:r>
            <a:r>
              <a:rPr lang="pl-PL" sz="3600" dirty="0"/>
              <a:t> to </a:t>
            </a:r>
            <a:r>
              <a:rPr lang="pl-PL" sz="3600" dirty="0" err="1"/>
              <a:t>give</a:t>
            </a:r>
            <a:r>
              <a:rPr lang="pl-PL" sz="3600" dirty="0"/>
              <a:t> </a:t>
            </a:r>
            <a:r>
              <a:rPr lang="pl-PL" sz="3600" dirty="0" err="1"/>
              <a:t>up</a:t>
            </a:r>
            <a:r>
              <a:rPr lang="pl-PL" sz="3600" dirty="0"/>
              <a:t> </a:t>
            </a:r>
            <a:r>
              <a:rPr lang="pl-PL" sz="3600" dirty="0" err="1"/>
              <a:t>twice</a:t>
            </a:r>
            <a:r>
              <a:rPr lang="pl-PL" sz="3600" dirty="0"/>
              <a:t> </a:t>
            </a:r>
            <a:r>
              <a:rPr lang="pl-PL" sz="3600" dirty="0" err="1"/>
              <a:t>time</a:t>
            </a:r>
            <a:r>
              <a:rPr lang="pl-PL" sz="3600" dirty="0"/>
              <a:t> in </a:t>
            </a:r>
            <a:r>
              <a:rPr lang="pl-PL" sz="3600" dirty="0" err="1"/>
              <a:t>conflict</a:t>
            </a:r>
            <a:r>
              <a:rPr lang="pl-PL" sz="3600" dirty="0"/>
              <a:t> with FIFA (2006 and 2008). </a:t>
            </a:r>
          </a:p>
          <a:p>
            <a:r>
              <a:rPr lang="pl-PL" sz="3600" dirty="0"/>
              <a:t>The FIFA </a:t>
            </a:r>
            <a:r>
              <a:rPr lang="pl-PL" sz="3600" dirty="0" err="1"/>
              <a:t>threatened</a:t>
            </a:r>
            <a:r>
              <a:rPr lang="pl-PL" sz="3600" dirty="0"/>
              <a:t> </a:t>
            </a:r>
            <a:r>
              <a:rPr lang="pl-PL" sz="3600" dirty="0" err="1"/>
              <a:t>that</a:t>
            </a:r>
            <a:r>
              <a:rPr lang="pl-PL" sz="3600" dirty="0"/>
              <a:t> </a:t>
            </a:r>
            <a:r>
              <a:rPr lang="pl-PL" sz="3600" dirty="0" err="1"/>
              <a:t>if</a:t>
            </a:r>
            <a:r>
              <a:rPr lang="pl-PL" sz="3600" dirty="0"/>
              <a:t> the </a:t>
            </a:r>
            <a:r>
              <a:rPr lang="pl-PL" sz="3600" dirty="0" err="1"/>
              <a:t>government</a:t>
            </a:r>
            <a:r>
              <a:rPr lang="pl-PL" sz="3600" dirty="0"/>
              <a:t> </a:t>
            </a:r>
            <a:r>
              <a:rPr lang="pl-PL" sz="3600" dirty="0" err="1"/>
              <a:t>wanted</a:t>
            </a:r>
            <a:r>
              <a:rPr lang="pl-PL" sz="3600" dirty="0"/>
              <a:t> to reform the </a:t>
            </a:r>
            <a:r>
              <a:rPr lang="pl-PL" sz="3600" dirty="0" err="1"/>
              <a:t>national</a:t>
            </a:r>
            <a:r>
              <a:rPr lang="pl-PL" sz="3600" dirty="0"/>
              <a:t> </a:t>
            </a:r>
            <a:r>
              <a:rPr lang="pl-PL" sz="3600" dirty="0" err="1" smtClean="0"/>
              <a:t>federation</a:t>
            </a:r>
            <a:r>
              <a:rPr lang="pl-PL" sz="3600" dirty="0" smtClean="0"/>
              <a:t>, </a:t>
            </a:r>
          </a:p>
          <a:p>
            <a:r>
              <a:rPr lang="pl-PL" sz="3600" dirty="0" err="1" smtClean="0"/>
              <a:t>it</a:t>
            </a:r>
            <a:r>
              <a:rPr lang="pl-PL" sz="3600" dirty="0" smtClean="0"/>
              <a:t> </a:t>
            </a:r>
            <a:r>
              <a:rPr lang="pl-PL" sz="3600" dirty="0" err="1"/>
              <a:t>would</a:t>
            </a:r>
            <a:r>
              <a:rPr lang="pl-PL" sz="3600" dirty="0"/>
              <a:t> </a:t>
            </a:r>
            <a:r>
              <a:rPr lang="pl-PL" sz="3600" dirty="0" err="1"/>
              <a:t>exclude</a:t>
            </a:r>
            <a:r>
              <a:rPr lang="pl-PL" sz="3600" dirty="0"/>
              <a:t> </a:t>
            </a:r>
            <a:r>
              <a:rPr lang="pl-PL" sz="3600" dirty="0" err="1"/>
              <a:t>us</a:t>
            </a:r>
            <a:r>
              <a:rPr lang="pl-PL" sz="3600" dirty="0"/>
              <a:t> from </a:t>
            </a:r>
            <a:r>
              <a:rPr lang="pl-PL" sz="3600" dirty="0" err="1"/>
              <a:t>international</a:t>
            </a:r>
            <a:r>
              <a:rPr lang="pl-PL" sz="3600" dirty="0"/>
              <a:t> </a:t>
            </a:r>
            <a:r>
              <a:rPr lang="pl-PL" sz="3600" dirty="0" err="1"/>
              <a:t>games</a:t>
            </a:r>
            <a:r>
              <a:rPr lang="pl-PL" sz="3600" dirty="0"/>
              <a:t>.</a:t>
            </a:r>
          </a:p>
          <a:p>
            <a:endParaRPr lang="pl-PL" sz="3200" dirty="0"/>
          </a:p>
          <a:p>
            <a:endParaRPr lang="pl-PL" sz="3200" dirty="0"/>
          </a:p>
        </p:txBody>
      </p:sp>
    </p:spTree>
    <p:extLst>
      <p:ext uri="{BB962C8B-B14F-4D97-AF65-F5344CB8AC3E}">
        <p14:creationId xmlns:p14="http://schemas.microsoft.com/office/powerpoint/2010/main" val="29848529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erodynamiczny">
  <a:themeElements>
    <a:clrScheme name="Aerodynamiczny">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czny">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Aerodynamiczny.thmx</Template>
  <TotalTime>48218</TotalTime>
  <Words>4225</Words>
  <Application>Microsoft Macintosh PowerPoint</Application>
  <PresentationFormat>Pokaz na ekranie (4:3)</PresentationFormat>
  <Paragraphs>551</Paragraphs>
  <Slides>83</Slides>
  <Notes>54</Notes>
  <HiddenSlides>0</HiddenSlides>
  <MMClips>0</MMClips>
  <ScaleCrop>false</ScaleCrop>
  <HeadingPairs>
    <vt:vector size="4" baseType="variant">
      <vt:variant>
        <vt:lpstr>Motyw</vt:lpstr>
      </vt:variant>
      <vt:variant>
        <vt:i4>1</vt:i4>
      </vt:variant>
      <vt:variant>
        <vt:lpstr>Tytuły slajdów</vt:lpstr>
      </vt:variant>
      <vt:variant>
        <vt:i4>83</vt:i4>
      </vt:variant>
    </vt:vector>
  </HeadingPairs>
  <TitlesOfParts>
    <vt:vector size="84" baseType="lpstr">
      <vt:lpstr>Aerodynamiczny</vt:lpstr>
      <vt:lpstr>International Non-Governmental Sport Organizations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Jan Urlich, Marco Pantani, Bobby Julich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APARTAMENTON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Polish Troops In Iraq</dc:title>
  <dc:creator>ksieciunio</dc:creator>
  <cp:lastModifiedBy>Lukasz Prus</cp:lastModifiedBy>
  <cp:revision>600</cp:revision>
  <dcterms:created xsi:type="dcterms:W3CDTF">2008-06-12T03:42:31Z</dcterms:created>
  <dcterms:modified xsi:type="dcterms:W3CDTF">2017-06-11T09:55:27Z</dcterms:modified>
</cp:coreProperties>
</file>