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1" r:id="rId17"/>
    <p:sldId id="294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BEA34-F6D4-4769-98CD-0018DC009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BEE941-11B4-46F2-9088-93E34B6CD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E7E304-9C79-4429-BFB7-F8F5FF9D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734F18-99ED-4362-ABCA-B463F3CB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D983B1-C214-4E71-97DD-22BF1316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67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8248C-65F5-41FC-B411-B63C9E75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C7E8867-4FB9-48D0-B445-027E0D017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81ECFB-C50A-48E9-829B-90C2047F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EB47D6-E34A-42A2-98D0-C748C485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FEC81A-AA57-4B4E-8749-EC480FEA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012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ACFFF84-FAFD-4624-99DD-1E7EF5460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E6EBE33-24F7-4EA6-B1F0-485D2F5B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D037FE-7E24-4B48-AFB6-53843475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B67815-AEBE-45A3-908F-BBD6C0D1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35976B-8209-4125-804B-135A5AFB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86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5B1755-08C7-472B-9158-E16CE3E5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66D787-FA1A-44B1-8CB0-C05D657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C99FC8-C583-4AF8-BDD6-EE24ABC6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E5C3F3-54FE-499D-91F8-A7D37CE8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30D810-81CA-4919-BB23-D5E08642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210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091B6-6BDC-4D11-9DC9-1ECF446D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9830E2-446E-4DD4-983E-79667600F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FEA2F5-E662-4AF4-9406-21FEDF02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A12DD4-C6F0-439D-90E7-182A9F18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0F92E9-A9CB-4CB8-804B-3831503E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66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7A252-FBCF-4F60-A6E0-FCFD5F0F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49C747-DAA3-4F5C-B9C7-45D3EE3DB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AF25E2-5069-4820-B710-70E211E2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D94580-9F08-4351-96C3-391A5037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DB39D2-5EAD-4FA3-AD91-F8DA13D8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DC2460-715D-4BEA-B9FB-0F126587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542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F369D-C80A-48EC-8A0E-C2613B0D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01DCF2-BD4B-4AE2-A6EE-457DE1934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17E02A-1A31-4C00-A2AB-7FD0051C6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23106E0-416B-47A5-B51E-03B5D12C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3380EC7-3DE3-40A5-B046-A2C59DAF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0A571DF-3AD0-4D07-A5A3-F3A53213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3697A13-1201-4C69-8B27-A38A984C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3C2BCA0-33ED-458D-A0B5-064FC051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35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7D09A0-5DF9-4069-9CE0-4CCD5DC3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2254F5-FD64-475E-8AD0-1F119F75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ECDB19E-00BB-4E8E-BB2C-4FAB1B2B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69BA33-03E1-4EB9-9C98-61ECFC6B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011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9D8534F-90D6-41F4-B98A-128D0798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10EBEE-F67D-4955-B31E-20110B86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DA1732-4737-4432-9214-82D8E7D7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22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4CC27-9F31-48AA-A8B8-71502E38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294015-316E-42DB-9EC2-4C9F3FF1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570E98-1BAB-405D-81E3-B8B098839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E74B25-40E9-40E0-A757-896F05D8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DD7543-4891-4CB3-8E4A-9EC420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05A647-EFDC-47E8-B8FE-835E2ADC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628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5054F3-4311-4379-B0E9-EBD5215E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A5E9B94-5B76-4699-9331-EB772071C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4DC862-43ED-439B-ABAD-DB2AEC46D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C26155-0848-4B30-95B8-36D9F198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4071AF-C983-4B39-863C-D0A2D28F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63B91A-F485-436C-888D-698D97FD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113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224496F-2586-42AC-95D5-6573B056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26C0A9-1457-4162-8B54-3A411BD0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9B49C6-3520-44C1-B3FA-95D31FD7F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EF46-EBC7-4E0A-92E9-6E9F470B6163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E15190-BD97-4E1B-83B7-F26C7D36F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306D7-8CC4-4324-8A09-CA85A3C8A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50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947E3-2063-46E3-9E99-584F15346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Wstęp do nauki </a:t>
            </a:r>
            <a:br>
              <a:rPr lang="pl-PL" dirty="0"/>
            </a:br>
            <a:r>
              <a:rPr lang="pl-PL" dirty="0"/>
              <a:t>o państwie i polityce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FA2014-C532-4770-9874-91985D230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/>
              <a:t>ćwiczenia</a:t>
            </a:r>
          </a:p>
        </p:txBody>
      </p:sp>
    </p:spTree>
    <p:extLst>
      <p:ext uri="{BB962C8B-B14F-4D97-AF65-F5344CB8AC3E}">
        <p14:creationId xmlns:p14="http://schemas.microsoft.com/office/powerpoint/2010/main" val="92245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A4CD2A-1679-47AC-8ACC-DE45DE27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Międzynarodowe aspekty ochrony środowiska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D415D7-182F-4900-A575-688F6EC45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Prawne instrumenty ochrony środowiska</a:t>
            </a:r>
          </a:p>
          <a:p>
            <a:pPr lvl="1"/>
            <a:r>
              <a:rPr lang="pl-PL" i="1" dirty="0"/>
              <a:t>Raport U </a:t>
            </a:r>
            <a:r>
              <a:rPr lang="pl-PL" i="1" dirty="0" err="1"/>
              <a:t>Thanta</a:t>
            </a:r>
            <a:r>
              <a:rPr lang="pl-PL" i="1" dirty="0"/>
              <a:t> </a:t>
            </a:r>
            <a:r>
              <a:rPr lang="pl-PL" dirty="0"/>
              <a:t>(1969)</a:t>
            </a:r>
          </a:p>
          <a:p>
            <a:pPr lvl="1"/>
            <a:r>
              <a:rPr lang="pl-PL" i="1" dirty="0"/>
              <a:t>UNEP - United Nations Environment </a:t>
            </a:r>
            <a:r>
              <a:rPr lang="pl-PL" i="1" dirty="0" err="1"/>
              <a:t>Programme</a:t>
            </a:r>
            <a:r>
              <a:rPr lang="pl-PL" i="1" dirty="0"/>
              <a:t> </a:t>
            </a:r>
            <a:r>
              <a:rPr lang="pl-PL" dirty="0"/>
              <a:t>(1973)</a:t>
            </a:r>
          </a:p>
          <a:p>
            <a:pPr lvl="1"/>
            <a:r>
              <a:rPr lang="pl-PL" i="1" dirty="0"/>
              <a:t>Komisja</a:t>
            </a:r>
            <a:r>
              <a:rPr lang="pl-PL" dirty="0"/>
              <a:t> </a:t>
            </a:r>
            <a:r>
              <a:rPr lang="pl-PL" i="1" dirty="0" err="1"/>
              <a:t>Brundtland</a:t>
            </a:r>
            <a:r>
              <a:rPr lang="pl-PL" i="1" dirty="0"/>
              <a:t> </a:t>
            </a:r>
            <a:r>
              <a:rPr lang="pl-PL" dirty="0"/>
              <a:t>(1987)</a:t>
            </a:r>
          </a:p>
          <a:p>
            <a:pPr lvl="1"/>
            <a:r>
              <a:rPr lang="pl-PL" i="1" dirty="0"/>
              <a:t>Szczyt Ziemi </a:t>
            </a:r>
            <a:r>
              <a:rPr lang="pl-PL" dirty="0"/>
              <a:t>(Rio de </a:t>
            </a:r>
            <a:r>
              <a:rPr lang="pl-PL" dirty="0" err="1"/>
              <a:t>Janeiro</a:t>
            </a:r>
            <a:r>
              <a:rPr lang="pl-PL" dirty="0"/>
              <a:t>, 1992)</a:t>
            </a:r>
          </a:p>
          <a:p>
            <a:pPr lvl="2"/>
            <a:r>
              <a:rPr lang="pl-PL" dirty="0"/>
              <a:t>„Agenda 21”</a:t>
            </a:r>
          </a:p>
          <a:p>
            <a:pPr lvl="2"/>
            <a:r>
              <a:rPr lang="pl-PL" dirty="0">
                <a:highlight>
                  <a:srgbClr val="FFFF00"/>
                </a:highlight>
              </a:rPr>
              <a:t>Protokół z Kioto (1997)</a:t>
            </a:r>
          </a:p>
          <a:p>
            <a:pPr lvl="1"/>
            <a:r>
              <a:rPr lang="pl-PL" dirty="0">
                <a:highlight>
                  <a:srgbClr val="FFFF00"/>
                </a:highlight>
              </a:rPr>
              <a:t>Porozumienie paryskie (2015)</a:t>
            </a:r>
          </a:p>
          <a:p>
            <a:pPr marL="914400" lvl="2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1393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AA394B-A5C2-4D63-A365-5D00A61F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Demograficzne uwarunkowania współczesnych państw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1AD9E0-BF6E-4D38-81DC-13619163B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Jaki jest podstawowy problem demograficzny Świata?</a:t>
            </a:r>
          </a:p>
          <a:p>
            <a:r>
              <a:rPr lang="pl-PL" i="1" dirty="0"/>
              <a:t>Ilu jest ludzi na Ziemi?</a:t>
            </a:r>
          </a:p>
        </p:txBody>
      </p:sp>
    </p:spTree>
    <p:extLst>
      <p:ext uri="{BB962C8B-B14F-4D97-AF65-F5344CB8AC3E}">
        <p14:creationId xmlns:p14="http://schemas.microsoft.com/office/powerpoint/2010/main" val="42598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, mapa&#10;&#10;Opis wygenerowany przy wysokim poziomie pewności">
            <a:extLst>
              <a:ext uri="{FF2B5EF4-FFF2-40B4-BE49-F238E27FC236}">
                <a16:creationId xmlns:a16="http://schemas.microsoft.com/office/drawing/2014/main" id="{277E7B53-4800-453E-AD24-CEFC57686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81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mapa, tekst&#10;&#10;Opis wygenerowany przy bardzo wysokim poziomie pewności">
            <a:extLst>
              <a:ext uri="{FF2B5EF4-FFF2-40B4-BE49-F238E27FC236}">
                <a16:creationId xmlns:a16="http://schemas.microsoft.com/office/drawing/2014/main" id="{21AB68A1-8EFF-4D25-9CF7-305A714BF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46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, mapa&#10;&#10;Opis wygenerowany przy wysokim poziomie pewności">
            <a:extLst>
              <a:ext uri="{FF2B5EF4-FFF2-40B4-BE49-F238E27FC236}">
                <a16:creationId xmlns:a16="http://schemas.microsoft.com/office/drawing/2014/main" id="{9F6F72E7-D97C-4270-8612-EF75DF6CA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9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695351D-5EEF-461C-9606-729412F55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3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BEC1C124-0F60-4FF4-92DB-2732D2E8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69" y="0"/>
            <a:ext cx="9727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52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ECC50D-8F4F-4109-BDA3-AFD6BBAA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Skutki oddziaływania czynnika demograficznego na współczesne państwa</a:t>
            </a:r>
          </a:p>
        </p:txBody>
      </p:sp>
    </p:spTree>
    <p:extLst>
      <p:ext uri="{BB962C8B-B14F-4D97-AF65-F5344CB8AC3E}">
        <p14:creationId xmlns:p14="http://schemas.microsoft.com/office/powerpoint/2010/main" val="62520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2C147-85F8-413C-9032-9DC5AF59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IV. Główne problemy współczesnych państw</a:t>
            </a:r>
            <a:br>
              <a:rPr lang="pl-PL" dirty="0"/>
            </a:br>
            <a:r>
              <a:rPr lang="pl-PL" sz="2700" i="1" dirty="0"/>
              <a:t>(ćwiczenia 6.11.2018)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62BB72-633F-44AB-8DB3-822E4C12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1"/>
            <a:ext cx="10515600" cy="42327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1. Kwestia żywności i surowców we współczesnym świecie:</a:t>
            </a:r>
          </a:p>
          <a:p>
            <a:pPr marL="0" indent="0">
              <a:buNone/>
            </a:pPr>
            <a:r>
              <a:rPr lang="pl-PL" dirty="0"/>
              <a:t>	a) problem głodu i braku wody </a:t>
            </a:r>
          </a:p>
          <a:p>
            <a:pPr marL="0" indent="0">
              <a:buNone/>
            </a:pPr>
            <a:r>
              <a:rPr lang="pl-PL" dirty="0"/>
              <a:t>	b) podział żywności współczesnego świata</a:t>
            </a:r>
          </a:p>
          <a:p>
            <a:pPr marL="0" indent="0">
              <a:buNone/>
            </a:pPr>
            <a:r>
              <a:rPr lang="pl-PL" dirty="0"/>
              <a:t>	c</a:t>
            </a:r>
            <a:r>
              <a:rPr lang="pl-PL"/>
              <a:t>) polityczne </a:t>
            </a:r>
            <a:r>
              <a:rPr lang="pl-PL" dirty="0"/>
              <a:t>sposoby rozwiązania problemu bezpieczeństwa </a:t>
            </a:r>
            <a:r>
              <a:rPr lang="pl-PL"/>
              <a:t>żywnościowego świata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2. Międzynarodowe aspekty ochrony środowiska:</a:t>
            </a:r>
          </a:p>
          <a:p>
            <a:pPr marL="0" indent="0">
              <a:buNone/>
            </a:pPr>
            <a:r>
              <a:rPr lang="pl-PL" dirty="0"/>
              <a:t>	a) główne dziedziny ekologicznych zagrożeń</a:t>
            </a:r>
          </a:p>
          <a:p>
            <a:pPr marL="0" indent="0">
              <a:buNone/>
            </a:pPr>
            <a:r>
              <a:rPr lang="pl-PL" dirty="0"/>
              <a:t>	b) prawne instrumenty ochrony środowiska</a:t>
            </a:r>
          </a:p>
          <a:p>
            <a:pPr marL="0" indent="0">
              <a:buNone/>
            </a:pPr>
            <a:r>
              <a:rPr lang="pl-PL" dirty="0"/>
              <a:t>	c) organizacje, partie i stowarzyszenia ekologiczne</a:t>
            </a:r>
          </a:p>
          <a:p>
            <a:pPr marL="0" indent="0">
              <a:buNone/>
            </a:pPr>
            <a:r>
              <a:rPr lang="pl-PL" dirty="0"/>
              <a:t>3. Demograficzne uwarunkowania współczesnych państw: </a:t>
            </a:r>
          </a:p>
          <a:p>
            <a:pPr marL="0" indent="0">
              <a:buNone/>
            </a:pPr>
            <a:r>
              <a:rPr lang="pl-PL" dirty="0"/>
              <a:t>	a) współczesne tendencje demograficzne </a:t>
            </a:r>
          </a:p>
          <a:p>
            <a:pPr marL="0" indent="0">
              <a:buNone/>
            </a:pPr>
            <a:r>
              <a:rPr lang="pl-PL" dirty="0"/>
              <a:t>	b) skutki oddziaływania czynnika demograficznego na współczesne państwa i stosunki 	międzynarodowe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21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A4CD2A-1679-47AC-8ACC-DE45DE27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Kwestia żywności i surowców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D415D7-182F-4900-A575-688F6EC45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Co jest podstawowym problemem w kwestii żywności?</a:t>
            </a:r>
          </a:p>
        </p:txBody>
      </p:sp>
    </p:spTree>
    <p:extLst>
      <p:ext uri="{BB962C8B-B14F-4D97-AF65-F5344CB8AC3E}">
        <p14:creationId xmlns:p14="http://schemas.microsoft.com/office/powerpoint/2010/main" val="3869560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2B3167CA-C270-44F3-B290-DCB334F15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86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E313D2D-1D3A-4B3B-A349-6F460FD1F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3" y="0"/>
            <a:ext cx="9794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54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B7577DD0-6155-44CD-B0BC-3C8500897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85" y="2811"/>
            <a:ext cx="9792070" cy="68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1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mapa, tekst&#10;&#10;Opis wygenerowany przy bardzo wysokim poziomie pewności">
            <a:extLst>
              <a:ext uri="{FF2B5EF4-FFF2-40B4-BE49-F238E27FC236}">
                <a16:creationId xmlns:a16="http://schemas.microsoft.com/office/drawing/2014/main" id="{A78B2E69-EC4F-48E4-9858-30C6D8F24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5" y="0"/>
            <a:ext cx="4932190" cy="3481546"/>
          </a:xfrm>
        </p:spPr>
      </p:pic>
      <p:pic>
        <p:nvPicPr>
          <p:cNvPr id="7" name="Obraz 6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FF75D509-36B0-4865-B754-2428B13F2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92" y="3274083"/>
            <a:ext cx="5077215" cy="3583917"/>
          </a:xfrm>
          <a:prstGeom prst="rect">
            <a:avLst/>
          </a:prstGeom>
        </p:spPr>
      </p:pic>
      <p:pic>
        <p:nvPicPr>
          <p:cNvPr id="11" name="Obraz 10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A8C6092D-87F0-40BD-AF64-14E6A900C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67" y="0"/>
            <a:ext cx="4857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58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mapa, zrzut ekranu, tekst&#10;&#10;Opis wygenerowany przy wysokim poziomie pewności">
            <a:extLst>
              <a:ext uri="{FF2B5EF4-FFF2-40B4-BE49-F238E27FC236}">
                <a16:creationId xmlns:a16="http://schemas.microsoft.com/office/drawing/2014/main" id="{3F9E0020-3824-4FD2-BE9A-F14242ED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9" y="643466"/>
            <a:ext cx="79022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99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mapa, tekst&#10;&#10;Opis wygenerowany przy bardzo wysokim poziomie pewności">
            <a:extLst>
              <a:ext uri="{FF2B5EF4-FFF2-40B4-BE49-F238E27FC236}">
                <a16:creationId xmlns:a16="http://schemas.microsoft.com/office/drawing/2014/main" id="{3B684667-0228-4855-8719-1FE436D6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50161"/>
            <a:ext cx="6095998" cy="4297678"/>
          </a:xfrm>
          <a:prstGeom prst="rect">
            <a:avLst/>
          </a:prstGeom>
        </p:spPr>
      </p:pic>
      <p:pic>
        <p:nvPicPr>
          <p:cNvPr id="7" name="Obraz 6" descr="Obraz zawierający mapa, tekst&#10;&#10;Opis wygenerowany przy bardzo wysokim poziomie pewności">
            <a:extLst>
              <a:ext uri="{FF2B5EF4-FFF2-40B4-BE49-F238E27FC236}">
                <a16:creationId xmlns:a16="http://schemas.microsoft.com/office/drawing/2014/main" id="{B93D7873-29E7-4592-BF10-9A57A010B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160"/>
            <a:ext cx="6095999" cy="4297679"/>
          </a:xfrm>
          <a:prstGeom prst="rect">
            <a:avLst/>
          </a:prstGeom>
        </p:spPr>
      </p:pic>
      <p:pic>
        <p:nvPicPr>
          <p:cNvPr id="9" name="Obraz 8" descr="Obraz zawierający tekst, mapa, zrzut ekranu&#10;&#10;Opis wygenerowany przy bardzo wysokim poziomie pewności">
            <a:extLst>
              <a:ext uri="{FF2B5EF4-FFF2-40B4-BE49-F238E27FC236}">
                <a16:creationId xmlns:a16="http://schemas.microsoft.com/office/drawing/2014/main" id="{4A296B46-4F74-47FF-920D-C6BC022BB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36" y="10161"/>
            <a:ext cx="3612725" cy="25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8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114</Words>
  <Application>Microsoft Office PowerPoint</Application>
  <PresentationFormat>Panoramiczny</PresentationFormat>
  <Paragraphs>29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Wstęp do nauki  o państwie i polityce</vt:lpstr>
      <vt:lpstr>IV. Główne problemy współczesnych państw (ćwiczenia 6.11.2018)</vt:lpstr>
      <vt:lpstr>1. Kwestia żywności i surowców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2. Międzynarodowe aspekty ochrony środowiska</vt:lpstr>
      <vt:lpstr>3. Demograficzne uwarunkowania współczesnych państw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Skutki oddziaływania czynnika demograficznego na współczesne państwa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Wstęp do nauki  o państwie i polityce</dc:title>
  <dc:creator>Piotr Kozdrowicki</dc:creator>
  <cp:lastModifiedBy>Piotr Kozdrowicki</cp:lastModifiedBy>
  <cp:revision>5</cp:revision>
  <dcterms:created xsi:type="dcterms:W3CDTF">2018-10-26T11:06:32Z</dcterms:created>
  <dcterms:modified xsi:type="dcterms:W3CDTF">2018-11-06T13:41:15Z</dcterms:modified>
</cp:coreProperties>
</file>