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2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9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7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7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7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2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7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B6603-0165-4120-8714-2695C852C388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892E4-5354-42B6-A176-9E207CF1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98494" y="1122363"/>
            <a:ext cx="10793506" cy="2387600"/>
          </a:xfrm>
        </p:spPr>
        <p:txBody>
          <a:bodyPr>
            <a:normAutofit/>
          </a:bodyPr>
          <a:lstStyle/>
          <a:p>
            <a:r>
              <a:rPr lang="pl-PL" sz="7200" dirty="0"/>
              <a:t>Inflacja</a:t>
            </a:r>
            <a:endParaRPr lang="en-US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22142" y="6076297"/>
            <a:ext cx="5369858" cy="781703"/>
          </a:xfrm>
        </p:spPr>
        <p:txBody>
          <a:bodyPr>
            <a:normAutofit/>
          </a:bodyPr>
          <a:lstStyle/>
          <a:p>
            <a:r>
              <a:rPr lang="pl-PL" sz="3200" dirty="0"/>
              <a:t>mgr Małgorzata J. Januszewska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38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dirty="0"/>
              <a:t>Podobieństwa w teoriach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pl-PL" dirty="0"/>
              <a:t>Składowe inflacji:</a:t>
            </a:r>
            <a:br>
              <a:rPr lang="pl-PL" dirty="0"/>
            </a:br>
            <a:r>
              <a:rPr lang="pl-PL" dirty="0"/>
              <a:t>a) poziom cen krajowych,</a:t>
            </a:r>
            <a:br>
              <a:rPr lang="pl-PL" dirty="0"/>
            </a:br>
            <a:r>
              <a:rPr lang="pl-PL" dirty="0"/>
              <a:t>b) istnienie nadwyżki popytu w stosunku do </a:t>
            </a:r>
            <a:r>
              <a:rPr lang="pl-PL" dirty="0" smtClean="0"/>
              <a:t>podaży</a:t>
            </a:r>
            <a:r>
              <a:rPr lang="pl-PL" dirty="0"/>
              <a:t>,</a:t>
            </a:r>
            <a:br>
              <a:rPr lang="pl-PL" dirty="0"/>
            </a:br>
            <a:r>
              <a:rPr lang="pl-PL" dirty="0"/>
              <a:t>c) podaż pieniądza na rynku krajowym,</a:t>
            </a:r>
            <a:br>
              <a:rPr lang="pl-PL" dirty="0"/>
            </a:br>
            <a:r>
              <a:rPr lang="pl-PL" dirty="0"/>
              <a:t>d) deprecjacja pieniądza krajowego .</a:t>
            </a:r>
            <a:br>
              <a:rPr lang="pl-PL" dirty="0"/>
            </a:br>
            <a:endParaRPr lang="pl-PL" altLang="pl-PL" b="1" i="1" dirty="0"/>
          </a:p>
        </p:txBody>
      </p:sp>
    </p:spTree>
    <p:extLst>
      <p:ext uri="{BB962C8B-B14F-4D97-AF65-F5344CB8AC3E}">
        <p14:creationId xmlns:p14="http://schemas.microsoft.com/office/powerpoint/2010/main" val="42079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dirty="0"/>
              <a:t>Różnice między teoriami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pl-PL" dirty="0"/>
              <a:t>Odmienna kolejność występowania składników (inny ciąg </a:t>
            </a:r>
            <a:r>
              <a:rPr lang="pl-PL" dirty="0" err="1"/>
              <a:t>przyczynowo-skutkowy</a:t>
            </a:r>
            <a:r>
              <a:rPr lang="pl-PL" dirty="0"/>
              <a:t>):</a:t>
            </a:r>
          </a:p>
          <a:p>
            <a:pPr>
              <a:lnSpc>
                <a:spcPct val="80000"/>
              </a:lnSpc>
              <a:buNone/>
            </a:pPr>
            <a:r>
              <a:rPr lang="pl-PL" dirty="0"/>
              <a:t>Dla monetarystów – podaż pieniądza-&gt; nadwyżka popytu -&gt; ceny -&gt; deprecjacja pieniądza.</a:t>
            </a:r>
          </a:p>
          <a:p>
            <a:pPr>
              <a:lnSpc>
                <a:spcPct val="80000"/>
              </a:lnSpc>
              <a:buNone/>
            </a:pPr>
            <a:r>
              <a:rPr lang="pl-PL" dirty="0"/>
              <a:t>Teoria kosztowa – płace </a:t>
            </a:r>
            <a:r>
              <a:rPr lang="pl-PL" dirty="0" smtClean="0"/>
              <a:t>-&gt; </a:t>
            </a:r>
            <a:r>
              <a:rPr lang="pl-PL" dirty="0"/>
              <a:t>zwiększenie </a:t>
            </a:r>
            <a:r>
              <a:rPr lang="pl-PL" dirty="0"/>
              <a:t>dochodów -&gt; koszty i ceny </a:t>
            </a:r>
            <a:r>
              <a:rPr lang="pl-PL" dirty="0"/>
              <a:t>-&gt; deprecjacja pieniądza i jego podaży.</a:t>
            </a:r>
          </a:p>
          <a:p>
            <a:pPr>
              <a:lnSpc>
                <a:spcPct val="80000"/>
              </a:lnSpc>
              <a:buNone/>
            </a:pPr>
            <a:r>
              <a:rPr lang="pl-PL" dirty="0"/>
              <a:t>Teoria dochodowa - nie zawiera jednostronnego spojrzenia na początek</a:t>
            </a:r>
          </a:p>
        </p:txBody>
      </p:sp>
    </p:spTree>
    <p:extLst>
      <p:ext uri="{BB962C8B-B14F-4D97-AF65-F5344CB8AC3E}">
        <p14:creationId xmlns:p14="http://schemas.microsoft.com/office/powerpoint/2010/main" val="36044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dirty="0"/>
              <a:t>Skutki inflacji: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AutoNum type="alphaLcParenR"/>
            </a:pPr>
            <a:r>
              <a:rPr lang="pl-PL" dirty="0"/>
              <a:t>skutek alokacyjny - inflacja skraca horyzont czasowy dla działalności gospodarczej, co powoduje pogorszenie alokacji zasobów.</a:t>
            </a:r>
          </a:p>
          <a:p>
            <a:pPr marL="514350" indent="-514350">
              <a:lnSpc>
                <a:spcPct val="80000"/>
              </a:lnSpc>
              <a:buAutoNum type="alphaLcParenR"/>
            </a:pPr>
            <a:r>
              <a:rPr lang="pl-PL" dirty="0"/>
              <a:t>skutek produkcyjny - Stymulujący wpływ inflacji uznawano w okresie umiarkowanej inflacji (lata '50-'60) negatywną rolę podkreślano w okresie nasilenia (lata '70)</a:t>
            </a:r>
          </a:p>
          <a:p>
            <a:pPr marL="514350" indent="-514350">
              <a:lnSpc>
                <a:spcPct val="80000"/>
              </a:lnSpc>
              <a:buAutoNum type="alphaLcParenR"/>
            </a:pPr>
            <a:r>
              <a:rPr lang="pl-PL" dirty="0"/>
              <a:t>skutek redystrybucyjny - inflacja przesuwa dochody od warstw pasywnych (emeryci, renciści, pracownicy o stałych dochodach) do warstw aktywnych gospodarczo </a:t>
            </a:r>
            <a:r>
              <a:rPr lang="pl-PL"/>
              <a:t>(</a:t>
            </a:r>
            <a:r>
              <a:rPr lang="pl-PL" smtClean="0"/>
              <a:t>pracodawcy). </a:t>
            </a:r>
            <a:r>
              <a:rPr lang="pl-PL" dirty="0"/>
              <a:t>Dla zwolenników strukturalnej teorii inflacji jest to zjawisko pozytywne - zwiększa szansę akumulacji i industrializacji. Dla dochodowej - jest to źródło konfliktów klasowych oraz braku stabilizacji gospodarczej i politycznej.</a:t>
            </a:r>
          </a:p>
        </p:txBody>
      </p:sp>
    </p:spTree>
    <p:extLst>
      <p:ext uri="{BB962C8B-B14F-4D97-AF65-F5344CB8AC3E}">
        <p14:creationId xmlns:p14="http://schemas.microsoft.com/office/powerpoint/2010/main" val="41021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dirty="0"/>
              <a:t>Skutki inflacji: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l-PL" dirty="0"/>
              <a:t>d) realny spadek wartości zobowiązań i wierzytelności, które nie podlegają waloryzacji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dirty="0"/>
              <a:t>e) koszty zdartych zelówek, wynikające z tego, że przy wysokiej inflacji ludzie dążą do utrzymywania mniejszych zasobów gotówki, co związane jest z koniecznością dojazdu do banku lub bankomatu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dirty="0"/>
              <a:t>f) koszty zmiany karty dań, powodowane tym, że przy wysokiej inflacji firmy częściej muszą dostosowywać swoje ceny, co wiąże się z dodatkowymi kosztami (restauracje muszą częściej wymieniać karty dań).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dirty="0"/>
              <a:t>g) napędzanie sektorów produkujących dobra trwałe</a:t>
            </a:r>
          </a:p>
        </p:txBody>
      </p:sp>
    </p:spTree>
    <p:extLst>
      <p:ext uri="{BB962C8B-B14F-4D97-AF65-F5344CB8AC3E}">
        <p14:creationId xmlns:p14="http://schemas.microsoft.com/office/powerpoint/2010/main" val="9735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1091973"/>
            <a:ext cx="10515600" cy="1325563"/>
          </a:xfrm>
        </p:spPr>
        <p:txBody>
          <a:bodyPr/>
          <a:lstStyle/>
          <a:p>
            <a:r>
              <a:rPr lang="pl-PL" dirty="0"/>
              <a:t>Polityka antyinflacyjna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4175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to zespół działań i decyzji zmierzających do ograniczenia inflacji do poziomu nie zagrażającego sprawnemu funkcjonowaniu gospodarki w sensie osiągnięcia trwałego wzrostu gospodarczego mierzonego wzrostem realnej wielkości dochodu narodowego. Poziom wzrostu cen określa się na kilka procent w stosunku rocznym. 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2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732744"/>
            <a:ext cx="10515600" cy="1325563"/>
          </a:xfrm>
        </p:spPr>
        <p:txBody>
          <a:bodyPr/>
          <a:lstStyle/>
          <a:p>
            <a:r>
              <a:rPr lang="pl-PL" dirty="0"/>
              <a:t>Działania stosowane przy inflacji popytowej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1731734"/>
            <a:ext cx="10515600" cy="512626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/>
              <a:t>ograniczenie popytu poprzez:</a:t>
            </a:r>
          </a:p>
          <a:p>
            <a:r>
              <a:rPr lang="pl-PL" dirty="0"/>
              <a:t>politykę fiskalną np. zwiększenie podatków i ograniczenie wydatków rządowych</a:t>
            </a:r>
          </a:p>
          <a:p>
            <a:r>
              <a:rPr lang="pl-PL" dirty="0"/>
              <a:t>politykę monetarną: nałożenie restrykcji na udzielanie pożyczek przez banki i poniesienie stopy procentowej – zabiegi zmniejszają tempo wzrostu podaży pieniądza </a:t>
            </a:r>
          </a:p>
          <a:p>
            <a:r>
              <a:rPr lang="pl-PL" dirty="0"/>
              <a:t>zaostrzenie warunków sprzedaży ratalnej: podwyższenie sumy pierwszej raty i skrócenie czasu spłat.</a:t>
            </a:r>
          </a:p>
          <a:p>
            <a:pPr>
              <a:buFontTx/>
              <a:buChar char="-"/>
            </a:pPr>
            <a:r>
              <a:rPr lang="pl-PL" dirty="0"/>
              <a:t>Zwiększenie podaży poprzez:</a:t>
            </a:r>
          </a:p>
          <a:p>
            <a:r>
              <a:rPr lang="pl-PL" dirty="0"/>
              <a:t>doskonalenie systemu szkolenia i zmiany kwalifikacji pracowników, tak aby siła robocza była bardziej mobilna,</a:t>
            </a:r>
          </a:p>
          <a:p>
            <a:r>
              <a:rPr lang="pl-PL" dirty="0"/>
              <a:t>udzielenie dotacji zachęcającej do inwestowania w nowoczesny wyposażenie techniczne</a:t>
            </a:r>
          </a:p>
          <a:p>
            <a:r>
              <a:rPr lang="pl-PL" dirty="0"/>
              <a:t>promowanie przez rząd integracji poziomej przedsiębiorstw tam, gdzie mogłoby to prowadzić do uzyskania korzyści skali</a:t>
            </a:r>
          </a:p>
          <a:p>
            <a:r>
              <a:rPr lang="pl-PL" dirty="0"/>
              <a:t>import dóbr i usług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732744"/>
            <a:ext cx="10515600" cy="1325563"/>
          </a:xfrm>
        </p:spPr>
        <p:txBody>
          <a:bodyPr/>
          <a:lstStyle/>
          <a:p>
            <a:r>
              <a:rPr lang="pl-PL" dirty="0"/>
              <a:t>Działania stosowane przy inflacji kosztowej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1731734"/>
            <a:ext cx="10515600" cy="5126265"/>
          </a:xfrm>
        </p:spPr>
        <p:txBody>
          <a:bodyPr>
            <a:normAutofit/>
          </a:bodyPr>
          <a:lstStyle/>
          <a:p>
            <a:r>
              <a:rPr lang="pl-PL" dirty="0"/>
              <a:t>polityka dochodowa – próba bezpośredniego wpływania na wysokość płac i innych dochodów.</a:t>
            </a:r>
          </a:p>
          <a:p>
            <a:r>
              <a:rPr lang="pl-PL" dirty="0"/>
              <a:t>Kontrola cen – rząd jest uprawniony do kontroli cen poprzez np. ustalenie stawek podatku VAT, cen urzędowych na niektóre dobra i usługi, ustalenie taryf celnych.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00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732744"/>
            <a:ext cx="10515600" cy="1325563"/>
          </a:xfrm>
        </p:spPr>
        <p:txBody>
          <a:bodyPr/>
          <a:lstStyle/>
          <a:p>
            <a:r>
              <a:rPr lang="pl-PL" dirty="0"/>
              <a:t>Działania stosowane przy inflacji strukturalnej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1731734"/>
            <a:ext cx="10515600" cy="5126265"/>
          </a:xfrm>
        </p:spPr>
        <p:txBody>
          <a:bodyPr>
            <a:normAutofit fontScale="92500"/>
          </a:bodyPr>
          <a:lstStyle/>
          <a:p>
            <a:r>
              <a:rPr lang="pl-PL" dirty="0"/>
              <a:t>Polityka strukturalna (w długim okresie), która zmierza do zmiany struktury gospodarki z nieefektywnej, inflacjogennej  na proefektywnościową: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Prywatyzacja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zwiększenie konkurencyjności w gospodarce (administracyjne rozbijanie monopoli, promocję i wspieranie zakładania nowych przedsiębiorstw, pobudzanie konkurencyjności zewnętrznej, wprowadzeniu i przeprowadzaniu reformy systemu fiskalnego)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zmienianie prawa i instytucji w ten sposób, aby inflacja nie mogła się łatwo pojawić (eliminacja pokusy zwiększania podaży pieniądza -&gt; kontrola działań BC, kontrola systemu bankowego, niezależność BC od rządu!)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zastosowanie środków przystosowujących do życia z inflacją (indeksacja świadczeń socjalnych czy </a:t>
            </a:r>
            <a:r>
              <a:rPr lang="pl-PL" dirty="0" smtClean="0"/>
              <a:t>płac)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Pojęcie inflacji – 2 rozumienia: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r>
              <a:rPr lang="pl-PL" altLang="pl-PL" dirty="0"/>
              <a:t>Jako zmiana średniego poziomu cen</a:t>
            </a:r>
          </a:p>
          <a:p>
            <a:r>
              <a:rPr lang="pl-PL" altLang="pl-PL" dirty="0"/>
              <a:t>Jako zmiana ilości pieniądza na rynku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150563"/>
            <a:ext cx="10515600" cy="1325563"/>
          </a:xfrm>
        </p:spPr>
        <p:txBody>
          <a:bodyPr/>
          <a:lstStyle/>
          <a:p>
            <a:r>
              <a:rPr lang="pl-PL" altLang="pl-PL" dirty="0"/>
              <a:t>Różnorodność definicji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506662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pl-PL" dirty="0"/>
              <a:t>z inflacją (pieniężną) mamy do czynienia wtedy, gdy rośnie podaż pieniądza, a z deflacją (pieniężną), gdy spada jego podaż.</a:t>
            </a:r>
          </a:p>
          <a:p>
            <a:pPr>
              <a:defRPr/>
            </a:pPr>
            <a:r>
              <a:rPr lang="pl-PL" dirty="0"/>
              <a:t>inflacja (cenowa) jest równoważna ze wzrostem ogólnego poziomu cen, a deflacja (cenowa) ze spadkiem poziomu cen.</a:t>
            </a:r>
          </a:p>
          <a:p>
            <a:pPr>
              <a:defRPr/>
            </a:pPr>
            <a:r>
              <a:rPr lang="pl-PL" dirty="0"/>
              <a:t>inflacja to nadmierna podaż pieniądza (w stosunku do popytu na niego), a deflacja to nadmierny popyt na pieniądz (w stosunku do jego podaży). </a:t>
            </a:r>
          </a:p>
          <a:p>
            <a:pPr>
              <a:defRPr/>
            </a:pPr>
            <a:r>
              <a:rPr lang="pl-PL" dirty="0"/>
              <a:t>inflacja to „zwiększenie podaży pieniądza w gospodarce, które nie polega na zwiększeniu ilości kruszcu pieniężnego”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150563"/>
            <a:ext cx="10515600" cy="1325563"/>
          </a:xfrm>
        </p:spPr>
        <p:txBody>
          <a:bodyPr/>
          <a:lstStyle/>
          <a:p>
            <a:r>
              <a:rPr lang="pl-PL" altLang="pl-PL" dirty="0"/>
              <a:t>Przeciętna cena dóbr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506662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3200" dirty="0"/>
              <a:t>Określana m.in. przez:</a:t>
            </a:r>
          </a:p>
          <a:p>
            <a:r>
              <a:rPr lang="pl-PL" altLang="pl-PL" sz="3200" dirty="0"/>
              <a:t> wskaźnik cen detalicznych WCD (i pochodne tej miary, (</a:t>
            </a:r>
            <a:r>
              <a:rPr lang="pl-PL" altLang="pl-PL" sz="3200" i="1" dirty="0" err="1"/>
              <a:t>consumer</a:t>
            </a:r>
            <a:r>
              <a:rPr lang="pl-PL" altLang="pl-PL" sz="3200" i="1" dirty="0"/>
              <a:t> </a:t>
            </a:r>
            <a:r>
              <a:rPr lang="pl-PL" altLang="pl-PL" sz="3200" i="1" dirty="0" err="1"/>
              <a:t>price</a:t>
            </a:r>
            <a:r>
              <a:rPr lang="pl-PL" altLang="pl-PL" sz="3200" i="1" dirty="0"/>
              <a:t> index CPI</a:t>
            </a:r>
            <a:r>
              <a:rPr lang="pl-PL" altLang="pl-PL" sz="3200" dirty="0"/>
              <a:t>), albo</a:t>
            </a:r>
          </a:p>
          <a:p>
            <a:r>
              <a:rPr lang="pl-PL" altLang="pl-PL" sz="3200" dirty="0" err="1"/>
              <a:t>deflator</a:t>
            </a:r>
            <a:r>
              <a:rPr lang="pl-PL" altLang="pl-PL" sz="3200" dirty="0"/>
              <a:t> – uwzględnia ceny wszystkich dóbr wliczanych do PKB.</a:t>
            </a:r>
          </a:p>
          <a:p>
            <a:endParaRPr lang="pl-PL" altLang="pl-PL" sz="3200" dirty="0"/>
          </a:p>
          <a:p>
            <a:r>
              <a:rPr lang="pl-PL" altLang="pl-PL" sz="3200" dirty="0"/>
              <a:t>także stosowany przez rządy: indeks cen producenta (</a:t>
            </a:r>
            <a:r>
              <a:rPr lang="pl-PL" altLang="pl-PL" sz="3200" i="1" dirty="0" err="1"/>
              <a:t>producer</a:t>
            </a:r>
            <a:r>
              <a:rPr lang="pl-PL" altLang="pl-PL" sz="3200" i="1" dirty="0"/>
              <a:t> </a:t>
            </a:r>
            <a:r>
              <a:rPr lang="pl-PL" altLang="pl-PL" sz="3200" i="1" dirty="0" err="1"/>
              <a:t>price</a:t>
            </a:r>
            <a:r>
              <a:rPr lang="pl-PL" altLang="pl-PL" sz="3200" i="1" dirty="0"/>
              <a:t> index, PPI</a:t>
            </a:r>
            <a:r>
              <a:rPr lang="pl-PL" altLang="pl-PL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5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altLang="pl-PL" dirty="0"/>
              <a:t>Rodzaje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/>
          <a:lstStyle/>
          <a:p>
            <a:r>
              <a:rPr lang="pl-PL" altLang="pl-PL" dirty="0">
                <a:solidFill>
                  <a:srgbClr val="FF0000"/>
                </a:solidFill>
              </a:rPr>
              <a:t>Popytowa</a:t>
            </a:r>
            <a:r>
              <a:rPr lang="pl-PL" altLang="pl-PL" dirty="0"/>
              <a:t> (</a:t>
            </a:r>
            <a:r>
              <a:rPr lang="pl-PL" altLang="pl-PL" i="1" dirty="0" err="1"/>
              <a:t>demand-pull</a:t>
            </a:r>
            <a:r>
              <a:rPr lang="pl-PL" altLang="pl-PL" i="1" dirty="0"/>
              <a:t> </a:t>
            </a:r>
            <a:r>
              <a:rPr lang="pl-PL" altLang="pl-PL" i="1" dirty="0" err="1"/>
              <a:t>inflation</a:t>
            </a:r>
            <a:r>
              <a:rPr lang="pl-PL" altLang="pl-PL" dirty="0"/>
              <a:t>) – przyczyną wzrostu cen jest nadmierny popyt  w stosunku do istniejącej podaży. Jeśli konsumenci zgłaszają zapotrzebowanie na ilość towaru przekraczającą możliwości rynku, powstaje tak zwana luka inflacyjna. W krótkim okresie producenci nie są w stanie nadążyć z produkcją, dochodzi więc do wzrostu cen. Oczywiście zjawisko to doprowadzi do inflacji tylko i jedynie w przypadku, jeśli dotyczy całej gospodarki lub jej dużej części. Taka inflacja jest również nazywana inflacją pieniężną. duży deficyt budżetowy, ekspansywna polityka banku centralnego („zarządzanie popytem”).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altLang="pl-PL" dirty="0"/>
              <a:t>Rodzaje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altLang="pl-PL" dirty="0">
                <a:solidFill>
                  <a:srgbClr val="FF0000"/>
                </a:solidFill>
              </a:rPr>
              <a:t>Kosztowa</a:t>
            </a:r>
            <a:r>
              <a:rPr lang="pl-PL" altLang="pl-PL" dirty="0"/>
              <a:t> (</a:t>
            </a:r>
            <a:r>
              <a:rPr lang="pl-PL" altLang="pl-PL" i="1" dirty="0" err="1"/>
              <a:t>cost-push</a:t>
            </a:r>
            <a:r>
              <a:rPr lang="pl-PL" altLang="pl-PL" i="1" dirty="0"/>
              <a:t>, </a:t>
            </a:r>
            <a:r>
              <a:rPr lang="pl-PL" altLang="pl-PL" i="1" dirty="0" err="1"/>
              <a:t>sellers</a:t>
            </a:r>
            <a:r>
              <a:rPr lang="pl-PL" altLang="pl-PL" i="1" dirty="0"/>
              <a:t> </a:t>
            </a:r>
            <a:r>
              <a:rPr lang="pl-PL" altLang="pl-PL" i="1" dirty="0" err="1"/>
              <a:t>inflation</a:t>
            </a:r>
            <a:r>
              <a:rPr lang="pl-PL" altLang="pl-PL" dirty="0"/>
              <a:t>) – podwyżka wynagrodzeń, wzrost cen surowców, podwyżka podatków; ‘spirala cen i płac”.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altLang="pl-PL" dirty="0"/>
              <a:t>Rodzaje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dirty="0">
                <a:solidFill>
                  <a:srgbClr val="FF0000"/>
                </a:solidFill>
              </a:rPr>
              <a:t>inflację importowaną </a:t>
            </a:r>
            <a:r>
              <a:rPr lang="pl-PL" altLang="pl-PL" dirty="0"/>
              <a:t>(wariant kosztowej), którą wywołuje wzrost cen za granicą. Wzrost cen towarów sprowadzonych z zagranicy powoduje podniesienie się cen krajowych. Jako przykład można wyobrazić sobie sytuację, w której wzrost cen importowanej ropy naftowej powoduje podnoszenie się cen dóbr, do produkcji których zużywa się ropę.</a:t>
            </a:r>
          </a:p>
        </p:txBody>
      </p:sp>
    </p:spTree>
    <p:extLst>
      <p:ext uri="{BB962C8B-B14F-4D97-AF65-F5344CB8AC3E}">
        <p14:creationId xmlns:p14="http://schemas.microsoft.com/office/powerpoint/2010/main" val="318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altLang="pl-PL" dirty="0"/>
              <a:t>Rodzaje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dirty="0">
                <a:solidFill>
                  <a:srgbClr val="FF0000"/>
                </a:solidFill>
              </a:rPr>
              <a:t>inflację strukturalną</a:t>
            </a:r>
            <a:r>
              <a:rPr lang="pl-PL" altLang="pl-PL" dirty="0"/>
              <a:t>,</a:t>
            </a:r>
            <a:r>
              <a:rPr lang="pl-PL" altLang="pl-PL" b="1" dirty="0"/>
              <a:t> </a:t>
            </a:r>
            <a:r>
              <a:rPr lang="pl-PL" altLang="pl-PL" dirty="0"/>
              <a:t>której przyczyną jest niedostosowanie struktury produkcyjnej do zmieniających się potrzeb nabywców. Inflacja strukturalna ma charakter popytowo – kosztowy.</a:t>
            </a:r>
          </a:p>
        </p:txBody>
      </p:sp>
    </p:spTree>
    <p:extLst>
      <p:ext uri="{BB962C8B-B14F-4D97-AF65-F5344CB8AC3E}">
        <p14:creationId xmlns:p14="http://schemas.microsoft.com/office/powerpoint/2010/main" val="20847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6" y="1096775"/>
            <a:ext cx="10515600" cy="1325563"/>
          </a:xfrm>
        </p:spPr>
        <p:txBody>
          <a:bodyPr/>
          <a:lstStyle/>
          <a:p>
            <a:r>
              <a:rPr lang="pl-PL" altLang="pl-PL" dirty="0"/>
              <a:t>Rodzaje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2976" y="2422338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pl-PL" altLang="pl-PL" i="1" dirty="0"/>
              <a:t>Trudność w rozróżnieniu czy inflacja jest popytowa czy kosztowa!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b="1" i="1" dirty="0"/>
              <a:t>Inflacja czysta – ceny i dochody rosną w tym samym tempie</a:t>
            </a:r>
          </a:p>
        </p:txBody>
      </p:sp>
    </p:spTree>
    <p:extLst>
      <p:ext uri="{BB962C8B-B14F-4D97-AF65-F5344CB8AC3E}">
        <p14:creationId xmlns:p14="http://schemas.microsoft.com/office/powerpoint/2010/main" val="39002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862</Words>
  <Application>Microsoft Office PowerPoint</Application>
  <PresentationFormat>Niestandardowy</PresentationFormat>
  <Paragraphs>64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Inflacja</vt:lpstr>
      <vt:lpstr>Pojęcie inflacji – 2 rozumienia:</vt:lpstr>
      <vt:lpstr>Różnorodność definicji inflacji</vt:lpstr>
      <vt:lpstr>Przeciętna cena dóbr </vt:lpstr>
      <vt:lpstr>Rodzaje inflacji</vt:lpstr>
      <vt:lpstr>Rodzaje inflacji</vt:lpstr>
      <vt:lpstr>Rodzaje inflacji</vt:lpstr>
      <vt:lpstr>Rodzaje inflacji</vt:lpstr>
      <vt:lpstr>Rodzaje inflacji</vt:lpstr>
      <vt:lpstr>Podobieństwa w teoriach inflacji</vt:lpstr>
      <vt:lpstr>Różnice między teoriami inflacji</vt:lpstr>
      <vt:lpstr>Skutki inflacji:</vt:lpstr>
      <vt:lpstr>Skutki inflacji:</vt:lpstr>
      <vt:lpstr>Polityka antyinflacyjna</vt:lpstr>
      <vt:lpstr>Działania stosowane przy inflacji popytowej</vt:lpstr>
      <vt:lpstr>Działania stosowane przy inflacji kosztowej</vt:lpstr>
      <vt:lpstr>Działania stosowane przy inflacji strukturalnej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Inflacja</dc:title>
  <dc:creator>Goś</dc:creator>
  <cp:lastModifiedBy>Januszewska Małgorzata</cp:lastModifiedBy>
  <cp:revision>8</cp:revision>
  <dcterms:created xsi:type="dcterms:W3CDTF">2016-12-08T22:18:59Z</dcterms:created>
  <dcterms:modified xsi:type="dcterms:W3CDTF">2016-12-10T12:28:32Z</dcterms:modified>
</cp:coreProperties>
</file>