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1" r:id="rId5"/>
    <p:sldId id="259" r:id="rId6"/>
    <p:sldId id="260" r:id="rId7"/>
    <p:sldId id="262" r:id="rId8"/>
    <p:sldId id="264" r:id="rId9"/>
    <p:sldId id="265" r:id="rId10"/>
    <p:sldId id="266" r:id="rId11"/>
    <p:sldId id="267" r:id="rId12"/>
    <p:sldId id="268" r:id="rId13"/>
    <p:sldId id="269" r:id="rId14"/>
    <p:sldId id="270" r:id="rId15"/>
    <p:sldId id="285"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68" d="100"/>
          <a:sy n="68" d="100"/>
        </p:scale>
        <p:origin x="610" y="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pl-PL" smtClean="0"/>
              <a:t>Kliknij, aby edytować styl</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397E0307-B85C-446A-8EF0-0407D435D787}" type="datetimeFigureOut">
              <a:rPr lang="en-US" dirty="0"/>
              <a:t>2/13/2016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Edytuj style wzorca tekstu</a:t>
            </a:r>
          </a:p>
        </p:txBody>
      </p:sp>
      <p:sp>
        <p:nvSpPr>
          <p:cNvPr id="5" name="Date Placeholder 4"/>
          <p:cNvSpPr>
            <a:spLocks noGrp="1"/>
          </p:cNvSpPr>
          <p:nvPr>
            <p:ph type="dt" sz="half" idx="10"/>
          </p:nvPr>
        </p:nvSpPr>
        <p:spPr/>
        <p:txBody>
          <a:bodyPr/>
          <a:lstStyle/>
          <a:p>
            <a:fld id="{8BD862E7-95FA-4FC4-9EC5-DDBFA8DC7417}" type="datetimeFigureOut">
              <a:rPr lang="en-US" dirty="0"/>
              <a:t>2/13/2016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pl-PL" smtClean="0"/>
              <a:t>Kliknij, aby edytować styl</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Edytuj style wzorca tekstu</a:t>
            </a:r>
          </a:p>
        </p:txBody>
      </p:sp>
      <p:sp>
        <p:nvSpPr>
          <p:cNvPr id="5" name="Date Placeholder 4"/>
          <p:cNvSpPr>
            <a:spLocks noGrp="1"/>
          </p:cNvSpPr>
          <p:nvPr>
            <p:ph type="dt" sz="half" idx="10"/>
          </p:nvPr>
        </p:nvSpPr>
        <p:spPr/>
        <p:txBody>
          <a:bodyPr/>
          <a:lstStyle/>
          <a:p>
            <a:fld id="{8DB987F2-A784-4F72-BB57-0E9EACDE722E}" type="datetimeFigureOut">
              <a:rPr lang="en-US" dirty="0"/>
              <a:t>2/13/2016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pl-PL" smtClean="0"/>
              <a:t>Kliknij, aby edytować styl</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Edytuj style wzorca tekstu</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Edytuj style wzorca tekstu</a:t>
            </a:r>
          </a:p>
        </p:txBody>
      </p:sp>
      <p:sp>
        <p:nvSpPr>
          <p:cNvPr id="5" name="Date Placeholder 4"/>
          <p:cNvSpPr>
            <a:spLocks noGrp="1"/>
          </p:cNvSpPr>
          <p:nvPr>
            <p:ph type="dt" sz="half" idx="10"/>
          </p:nvPr>
        </p:nvSpPr>
        <p:spPr/>
        <p:txBody>
          <a:bodyPr/>
          <a:lstStyle/>
          <a:p>
            <a:fld id="{40BBD51E-4B19-444E-85C0-DBD7EB6263F4}" type="datetimeFigureOut">
              <a:rPr lang="en-US" dirty="0"/>
              <a:t>2/13/2016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pl-PL" smtClean="0"/>
              <a:t>Kliknij, aby edytować styl</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Edytuj style wzorca tekstu</a:t>
            </a:r>
          </a:p>
        </p:txBody>
      </p:sp>
      <p:sp>
        <p:nvSpPr>
          <p:cNvPr id="5" name="Date Placeholder 4"/>
          <p:cNvSpPr>
            <a:spLocks noGrp="1"/>
          </p:cNvSpPr>
          <p:nvPr>
            <p:ph type="dt" sz="half" idx="10"/>
          </p:nvPr>
        </p:nvSpPr>
        <p:spPr/>
        <p:txBody>
          <a:bodyPr/>
          <a:lstStyle/>
          <a:p>
            <a:fld id="{F0D7255A-4AD5-4D3E-9A0A-689DA3BA976C}" type="datetimeFigureOut">
              <a:rPr lang="en-US" dirty="0"/>
              <a:t>2/13/2016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a">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pl-PL" smtClean="0"/>
              <a:t>Kliknij, aby edytować styl</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Edytuj style wzorca tekstu</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Edytuj style wzorca tekstu</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Edytuj style wzorca tekstu</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Edytuj style wzorca tekstu</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Edytuj style wzorca tekstu</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Edytuj style wzorca tekstu</a:t>
            </a:r>
          </a:p>
        </p:txBody>
      </p:sp>
      <p:sp>
        <p:nvSpPr>
          <p:cNvPr id="3" name="Date Placeholder 2"/>
          <p:cNvSpPr>
            <a:spLocks noGrp="1"/>
          </p:cNvSpPr>
          <p:nvPr>
            <p:ph type="dt" sz="half" idx="10"/>
          </p:nvPr>
        </p:nvSpPr>
        <p:spPr/>
        <p:txBody>
          <a:bodyPr/>
          <a:lstStyle/>
          <a:p>
            <a:fld id="{3EE0AD15-87AC-45B2-9EE5-8D165AF83CD7}" type="datetimeFigureOut">
              <a:rPr lang="en-US" dirty="0"/>
              <a:t>2/13/2016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umna obrazu">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pl-PL" smtClean="0"/>
              <a:t>Kliknij, aby edytować styl</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Edytuj style wzorca tekstu</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Edytuj style wzorca tekstu</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Edytuj style wzorca tekstu</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Edytuj style wzorca tekstu</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Edytuj style wzorca tekstu</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Edytuj style wzorca tekstu</a:t>
            </a:r>
          </a:p>
        </p:txBody>
      </p:sp>
      <p:sp>
        <p:nvSpPr>
          <p:cNvPr id="3" name="Date Placeholder 2"/>
          <p:cNvSpPr>
            <a:spLocks noGrp="1"/>
          </p:cNvSpPr>
          <p:nvPr>
            <p:ph type="dt" sz="half" idx="10"/>
          </p:nvPr>
        </p:nvSpPr>
        <p:spPr/>
        <p:txBody>
          <a:bodyPr/>
          <a:lstStyle/>
          <a:p>
            <a:fld id="{FCC40CCD-F0D6-4CC2-A4C8-2D7D0D875F02}" type="datetimeFigureOut">
              <a:rPr lang="en-US" dirty="0"/>
              <a:t>2/13/2016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pl-PL" smtClean="0"/>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B3CFE2CC-454D-4466-AC55-B86DA0A87BAE}" type="datetimeFigureOut">
              <a:rPr lang="en-US" dirty="0"/>
              <a:t>2/13/2016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pl-PL" smtClean="0"/>
              <a:t>Kliknij, aby edytować styl</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B647B1BF-4039-460D-A637-65428CBD720E}" type="datetimeFigureOut">
              <a:rPr lang="en-US" dirty="0"/>
              <a:t>2/13/2016</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idx="1"/>
          </p:nvPr>
        </p:nvSpPr>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AAA39ACE-9343-4EBE-B5CA-AEA240A1DC53}" type="datetimeFigureOut">
              <a:rPr lang="en-US" dirty="0"/>
              <a:t>2/13/2016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pl-PL" smtClean="0"/>
              <a:t>Kliknij, aby edytować styl</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smtClean="0"/>
              <a:t>Edytuj style wzorca tekstu</a:t>
            </a:r>
          </a:p>
        </p:txBody>
      </p:sp>
      <p:sp>
        <p:nvSpPr>
          <p:cNvPr id="4" name="Date Placeholder 3"/>
          <p:cNvSpPr>
            <a:spLocks noGrp="1"/>
          </p:cNvSpPr>
          <p:nvPr>
            <p:ph type="dt" sz="half" idx="10"/>
          </p:nvPr>
        </p:nvSpPr>
        <p:spPr/>
        <p:txBody>
          <a:bodyPr/>
          <a:lstStyle/>
          <a:p>
            <a:fld id="{C9A00F7B-89C5-4DF7-A309-6263220147D4}" type="datetimeFigureOut">
              <a:rPr lang="en-US" dirty="0"/>
              <a:t>2/13/2016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449C95DE-FD64-4606-AE61-EC1136867CC6}" type="datetimeFigureOut">
              <a:rPr lang="en-US" dirty="0"/>
              <a:t>2/13/2016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pl-PL" smtClean="0"/>
              <a:t>Kliknij, aby edytować styl</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Edytuj style wzorca tekstu</a:t>
            </a:r>
          </a:p>
        </p:txBody>
      </p:sp>
      <p:sp>
        <p:nvSpPr>
          <p:cNvPr id="4" name="Content Placeholder 3"/>
          <p:cNvSpPr>
            <a:spLocks noGrp="1"/>
          </p:cNvSpPr>
          <p:nvPr>
            <p:ph sz="half" idx="2"/>
          </p:nvPr>
        </p:nvSpPr>
        <p:spPr>
          <a:xfrm>
            <a:off x="680322" y="3030008"/>
            <a:ext cx="4698355" cy="2906179"/>
          </a:xfrm>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Edytuj style wzorca tekstu</a:t>
            </a:r>
          </a:p>
        </p:txBody>
      </p:sp>
      <p:sp>
        <p:nvSpPr>
          <p:cNvPr id="6" name="Content Placeholder 5"/>
          <p:cNvSpPr>
            <a:spLocks noGrp="1"/>
          </p:cNvSpPr>
          <p:nvPr>
            <p:ph sz="quarter" idx="4"/>
          </p:nvPr>
        </p:nvSpPr>
        <p:spPr>
          <a:xfrm>
            <a:off x="5594123" y="3030008"/>
            <a:ext cx="4700059" cy="2906179"/>
          </a:xfrm>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5DEB0BBD-30FE-4CF1-900A-0C45149F8AF8}" type="datetimeFigureOut">
              <a:rPr lang="en-US" dirty="0"/>
              <a:t>2/13/2016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B91A5F7F-3E81-4C65-A4D1-CB62D5B9DB91}" type="datetimeFigureOut">
              <a:rPr lang="en-US" dirty="0"/>
              <a:t>2/13/2016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77ECC86-1672-4627-AEFE-EC5485C73905}" type="datetimeFigureOut">
              <a:rPr lang="en-US" dirty="0"/>
              <a:t>2/13/2016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pl-PL" smtClean="0"/>
              <a:t>Kliknij, aby edytować styl</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Edytuj style wzorca tekstu</a:t>
            </a:r>
          </a:p>
        </p:txBody>
      </p:sp>
      <p:sp>
        <p:nvSpPr>
          <p:cNvPr id="5" name="Date Placeholder 4"/>
          <p:cNvSpPr>
            <a:spLocks noGrp="1"/>
          </p:cNvSpPr>
          <p:nvPr>
            <p:ph type="dt" sz="half" idx="10"/>
          </p:nvPr>
        </p:nvSpPr>
        <p:spPr/>
        <p:txBody>
          <a:bodyPr/>
          <a:lstStyle/>
          <a:p>
            <a:fld id="{3CDCB01F-D966-4C62-B900-0BE008A90C98}" type="datetimeFigureOut">
              <a:rPr lang="en-US" dirty="0"/>
              <a:t>2/13/2016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Edytuj style wzorca tekstu</a:t>
            </a:r>
          </a:p>
        </p:txBody>
      </p:sp>
      <p:sp>
        <p:nvSpPr>
          <p:cNvPr id="5" name="Date Placeholder 4"/>
          <p:cNvSpPr>
            <a:spLocks noGrp="1"/>
          </p:cNvSpPr>
          <p:nvPr>
            <p:ph type="dt" sz="half" idx="10"/>
          </p:nvPr>
        </p:nvSpPr>
        <p:spPr/>
        <p:txBody>
          <a:bodyPr/>
          <a:lstStyle/>
          <a:p>
            <a:fld id="{5E73A0EA-7DC7-4964-BB97-B173EF3B859A}" type="datetimeFigureOut">
              <a:rPr lang="en-US" dirty="0"/>
              <a:t>2/13/2016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pl-PL" smtClean="0"/>
              <a:t>Kliknij, aby edytować styl</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0EF52CC-F3D9-41D4-BCE4-C208E61A3F31}" type="datetimeFigureOut">
              <a:rPr lang="en-US" dirty="0"/>
              <a:t>2/13/2016</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lex.prawo.uni.wroc.pl/cgi-bin/genhtml?id=487c6d637ba&amp;&amp;pspdate=2008.07.15&amp;psphas=1&amp;comm=spistr&amp;akt=nr16798613&amp;ver=-1"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Instytucje </a:t>
            </a:r>
            <a:r>
              <a:rPr lang="pl-PL" dirty="0"/>
              <a:t>powołane do ochrony praw skazanych</a:t>
            </a:r>
          </a:p>
        </p:txBody>
      </p:sp>
      <p:sp>
        <p:nvSpPr>
          <p:cNvPr id="3" name="Podtytuł 2"/>
          <p:cNvSpPr>
            <a:spLocks noGrp="1"/>
          </p:cNvSpPr>
          <p:nvPr>
            <p:ph type="subTitle" idx="1"/>
          </p:nvPr>
        </p:nvSpPr>
        <p:spPr/>
        <p:txBody>
          <a:bodyPr/>
          <a:lstStyle/>
          <a:p>
            <a:r>
              <a:rPr lang="pl-PL" dirty="0" smtClean="0"/>
              <a:t>Czy rozbudowana kontrola sprzyja </a:t>
            </a:r>
          </a:p>
          <a:p>
            <a:r>
              <a:rPr lang="pl-PL" dirty="0" smtClean="0"/>
              <a:t>realizacji celów i zadań prawa karnego wykonawczego ?</a:t>
            </a:r>
            <a:endParaRPr lang="pl-PL" dirty="0"/>
          </a:p>
        </p:txBody>
      </p:sp>
    </p:spTree>
    <p:extLst>
      <p:ext uri="{BB962C8B-B14F-4D97-AF65-F5344CB8AC3E}">
        <p14:creationId xmlns:p14="http://schemas.microsoft.com/office/powerpoint/2010/main" val="3487316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r" eaLnBrk="1" hangingPunct="1"/>
            <a:r>
              <a:rPr lang="pl-PL" altLang="pl-PL" sz="3200" b="1" i="1"/>
              <a:t>Kodeksowy system kontroli w toku postępowania wykonawczego</a:t>
            </a:r>
          </a:p>
        </p:txBody>
      </p:sp>
      <p:sp>
        <p:nvSpPr>
          <p:cNvPr id="6147" name="Rectangle 3"/>
          <p:cNvSpPr>
            <a:spLocks noGrp="1" noChangeArrowheads="1"/>
          </p:cNvSpPr>
          <p:nvPr>
            <p:ph type="body" idx="1"/>
          </p:nvPr>
        </p:nvSpPr>
        <p:spPr>
          <a:xfrm>
            <a:off x="237068" y="2156179"/>
            <a:ext cx="11774310" cy="5012265"/>
          </a:xfrm>
        </p:spPr>
        <p:txBody>
          <a:bodyPr>
            <a:normAutofit/>
          </a:bodyPr>
          <a:lstStyle/>
          <a:p>
            <a:pPr eaLnBrk="1" hangingPunct="1">
              <a:lnSpc>
                <a:spcPct val="80000"/>
              </a:lnSpc>
            </a:pPr>
            <a:r>
              <a:rPr lang="pl-PL" altLang="pl-PL" sz="2200" b="1" dirty="0"/>
              <a:t>wnioski o wszczęcie postępowania przed sądem oraz zażalenia na postanowienia wydane w toku postępowania wykonawczego (art. 6§1 </a:t>
            </a:r>
            <a:r>
              <a:rPr lang="pl-PL" altLang="pl-PL" sz="2200" b="1" dirty="0" err="1"/>
              <a:t>kkw</a:t>
            </a:r>
            <a:r>
              <a:rPr lang="pl-PL" altLang="pl-PL" sz="2200" b="1" dirty="0"/>
              <a:t>) oraz procedura reformacji postanowienia w trybie art. 24 </a:t>
            </a:r>
            <a:r>
              <a:rPr lang="pl-PL" altLang="pl-PL" sz="2200" b="1" dirty="0" err="1"/>
              <a:t>kkw</a:t>
            </a:r>
            <a:r>
              <a:rPr lang="pl-PL" altLang="pl-PL" sz="2200" b="1" dirty="0"/>
              <a:t>;</a:t>
            </a:r>
          </a:p>
          <a:p>
            <a:pPr eaLnBrk="1" hangingPunct="1">
              <a:lnSpc>
                <a:spcPct val="80000"/>
              </a:lnSpc>
            </a:pPr>
            <a:r>
              <a:rPr lang="pl-PL" altLang="pl-PL" sz="2200" b="1" dirty="0"/>
              <a:t>skargi, wnioski i prośby kierowane do organów wykonujących orzeczenie (art. 6 §2 i 3kkw – mechanizm obejmujący wszystkich skazanych) oraz prawo skazanego na karę pozbawienia wolności do składania skarg i próśb organowi właściwemu do ich rozpatrzenia (art. 102  pkt 10 </a:t>
            </a:r>
            <a:r>
              <a:rPr lang="pl-PL" altLang="pl-PL" sz="2200" b="1" dirty="0" err="1"/>
              <a:t>kkw</a:t>
            </a:r>
            <a:r>
              <a:rPr lang="pl-PL" altLang="pl-PL" sz="2200" b="1" dirty="0"/>
              <a:t>)</a:t>
            </a:r>
          </a:p>
          <a:p>
            <a:pPr eaLnBrk="1" hangingPunct="1">
              <a:lnSpc>
                <a:spcPct val="80000"/>
              </a:lnSpc>
            </a:pPr>
            <a:r>
              <a:rPr lang="pl-PL" altLang="pl-PL" sz="2200" b="1" dirty="0"/>
              <a:t>tryb skargowy z art. 7 </a:t>
            </a:r>
            <a:r>
              <a:rPr lang="pl-PL" altLang="pl-PL" sz="2200" b="1" dirty="0" err="1"/>
              <a:t>kkw</a:t>
            </a:r>
            <a:r>
              <a:rPr lang="pl-PL" altLang="pl-PL" sz="2200" b="1" dirty="0"/>
              <a:t>;</a:t>
            </a:r>
          </a:p>
          <a:p>
            <a:pPr eaLnBrk="1" hangingPunct="1">
              <a:lnSpc>
                <a:spcPct val="80000"/>
              </a:lnSpc>
            </a:pPr>
            <a:r>
              <a:rPr lang="pl-PL" altLang="pl-PL" sz="2200" b="1" dirty="0"/>
              <a:t>kontrola sprawowaną przez organizacje społeczne i komisje (organy) działające (wspomagające) w ramach wykonywania kar (art.39 </a:t>
            </a:r>
            <a:r>
              <a:rPr lang="pl-PL" altLang="pl-PL" sz="2200" b="1" dirty="0" err="1"/>
              <a:t>kkw</a:t>
            </a:r>
            <a:r>
              <a:rPr lang="pl-PL" altLang="pl-PL" sz="2200" b="1" dirty="0"/>
              <a:t>);</a:t>
            </a:r>
          </a:p>
          <a:p>
            <a:pPr eaLnBrk="1" hangingPunct="1">
              <a:lnSpc>
                <a:spcPct val="80000"/>
              </a:lnSpc>
            </a:pPr>
            <a:r>
              <a:rPr lang="pl-PL" altLang="pl-PL" sz="2200" b="1" dirty="0"/>
              <a:t>sędziowski nadzór penitencjarny (art.33 i n. </a:t>
            </a:r>
            <a:r>
              <a:rPr lang="pl-PL" altLang="pl-PL" sz="2200" b="1" dirty="0" err="1"/>
              <a:t>kkw</a:t>
            </a:r>
            <a:r>
              <a:rPr lang="pl-PL" altLang="pl-PL" sz="2200" b="1" dirty="0"/>
              <a:t>);</a:t>
            </a:r>
          </a:p>
          <a:p>
            <a:pPr eaLnBrk="1" hangingPunct="1">
              <a:lnSpc>
                <a:spcPct val="80000"/>
              </a:lnSpc>
            </a:pPr>
            <a:r>
              <a:rPr lang="pl-PL" altLang="pl-PL" sz="2200" b="1" dirty="0"/>
              <a:t>kontrola połączona z możliwości władczej ingerencji dokonywana w ramach jednostek organizacyjnych Służby Więziennej (art.78 </a:t>
            </a:r>
            <a:r>
              <a:rPr lang="pl-PL" altLang="pl-PL" sz="2200" b="1" dirty="0" err="1"/>
              <a:t>kkw</a:t>
            </a:r>
            <a:r>
              <a:rPr lang="pl-PL" altLang="pl-PL" sz="2200" b="1" dirty="0"/>
              <a:t> oraz tzw. kontrola wewnętrzna).</a:t>
            </a:r>
          </a:p>
        </p:txBody>
      </p:sp>
    </p:spTree>
    <p:extLst>
      <p:ext uri="{BB962C8B-B14F-4D97-AF65-F5344CB8AC3E}">
        <p14:creationId xmlns:p14="http://schemas.microsoft.com/office/powerpoint/2010/main" val="2730351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marL="838200" indent="-838200" algn="r"/>
            <a:r>
              <a:rPr lang="pl-PL" altLang="pl-PL" sz="3200" b="1" i="1"/>
              <a:t>Inne procedury kontrolne </a:t>
            </a:r>
            <a:br>
              <a:rPr lang="pl-PL" altLang="pl-PL" sz="3200" b="1" i="1"/>
            </a:br>
            <a:r>
              <a:rPr lang="pl-PL" altLang="pl-PL" sz="3200" b="1" i="1"/>
              <a:t>dotyczące środków izolacyjnych</a:t>
            </a:r>
          </a:p>
        </p:txBody>
      </p:sp>
      <p:sp>
        <p:nvSpPr>
          <p:cNvPr id="7171" name="Rectangle 3"/>
          <p:cNvSpPr>
            <a:spLocks noGrp="1" noChangeArrowheads="1"/>
          </p:cNvSpPr>
          <p:nvPr>
            <p:ph type="body" idx="1"/>
          </p:nvPr>
        </p:nvSpPr>
        <p:spPr>
          <a:xfrm>
            <a:off x="293511" y="2099733"/>
            <a:ext cx="11616267" cy="4642381"/>
          </a:xfrm>
        </p:spPr>
        <p:txBody>
          <a:bodyPr>
            <a:normAutofit/>
          </a:bodyPr>
          <a:lstStyle/>
          <a:p>
            <a:pPr eaLnBrk="1" hangingPunct="1">
              <a:lnSpc>
                <a:spcPct val="80000"/>
              </a:lnSpc>
            </a:pPr>
            <a:r>
              <a:rPr lang="pl-PL" altLang="pl-PL" sz="2800" b="1" dirty="0"/>
              <a:t>Proces wykonywania kary pozbawienia wolności, poddawany jest także kontroli innych podmiotów. </a:t>
            </a:r>
          </a:p>
          <a:p>
            <a:pPr eaLnBrk="1" hangingPunct="1">
              <a:lnSpc>
                <a:spcPct val="80000"/>
              </a:lnSpc>
            </a:pPr>
            <a:r>
              <a:rPr lang="pl-PL" altLang="pl-PL" sz="2800" b="1" dirty="0"/>
              <a:t>Ważnym zastrzeżeniem przy analizie tych procedur o charakterze kontrolnym jest fakt, iż zadania realizowane przez różnorodne podmioty w zakresie postępowania wykonawczego nie są głównymi celami ich funkcjonowania. </a:t>
            </a:r>
          </a:p>
          <a:p>
            <a:pPr eaLnBrk="1" hangingPunct="1">
              <a:lnSpc>
                <a:spcPct val="80000"/>
              </a:lnSpc>
            </a:pPr>
            <a:r>
              <a:rPr lang="pl-PL" altLang="pl-PL" sz="2800" b="1" dirty="0"/>
              <a:t>Te swoiste uprawnienia kontrolne stanowią dla nich jedynie pewien wąski wątek podstawowej działalności. </a:t>
            </a:r>
          </a:p>
          <a:p>
            <a:pPr eaLnBrk="1" hangingPunct="1">
              <a:lnSpc>
                <a:spcPct val="80000"/>
              </a:lnSpc>
            </a:pPr>
            <a:r>
              <a:rPr lang="pl-PL" altLang="pl-PL" sz="2800" b="1" dirty="0"/>
              <a:t>Mogą one jednak mieć istotne znaczenie dla realizowanej w danym państwie polityki wykonywania kar i zasad funkcjonowania instytucji izolacyjnych.</a:t>
            </a:r>
            <a:r>
              <a:rPr lang="pl-PL" altLang="pl-PL" sz="2800" dirty="0"/>
              <a:t> </a:t>
            </a:r>
          </a:p>
        </p:txBody>
      </p:sp>
    </p:spTree>
    <p:extLst>
      <p:ext uri="{BB962C8B-B14F-4D97-AF65-F5344CB8AC3E}">
        <p14:creationId xmlns:p14="http://schemas.microsoft.com/office/powerpoint/2010/main" val="17600360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r" eaLnBrk="1" hangingPunct="1"/>
            <a:r>
              <a:rPr lang="pl-PL" altLang="pl-PL" sz="3200" b="1" i="1"/>
              <a:t>Inne procedury kontrolne </a:t>
            </a:r>
            <a:br>
              <a:rPr lang="pl-PL" altLang="pl-PL" sz="3200" b="1" i="1"/>
            </a:br>
            <a:r>
              <a:rPr lang="pl-PL" altLang="pl-PL" sz="3200" b="1" i="1"/>
              <a:t>dotyczące środków izolacyjnych</a:t>
            </a:r>
          </a:p>
        </p:txBody>
      </p:sp>
      <p:sp>
        <p:nvSpPr>
          <p:cNvPr id="8195" name="Rectangle 3"/>
          <p:cNvSpPr>
            <a:spLocks noGrp="1" noChangeArrowheads="1"/>
          </p:cNvSpPr>
          <p:nvPr>
            <p:ph type="body" idx="1"/>
          </p:nvPr>
        </p:nvSpPr>
        <p:spPr>
          <a:xfrm>
            <a:off x="680321" y="2122384"/>
            <a:ext cx="11263323" cy="4380016"/>
          </a:xfrm>
        </p:spPr>
        <p:txBody>
          <a:bodyPr>
            <a:noAutofit/>
          </a:bodyPr>
          <a:lstStyle/>
          <a:p>
            <a:pPr eaLnBrk="1" hangingPunct="1">
              <a:lnSpc>
                <a:spcPct val="90000"/>
              </a:lnSpc>
            </a:pPr>
            <a:r>
              <a:rPr lang="pl-PL" altLang="pl-PL" sz="3600" dirty="0" smtClean="0"/>
              <a:t>mechanizmy międzynarodowej kontroli i ochrony praw człowieka;</a:t>
            </a:r>
          </a:p>
          <a:p>
            <a:pPr eaLnBrk="1" hangingPunct="1">
              <a:lnSpc>
                <a:spcPct val="90000"/>
              </a:lnSpc>
            </a:pPr>
            <a:r>
              <a:rPr lang="pl-PL" altLang="pl-PL" sz="3600" dirty="0" smtClean="0"/>
              <a:t>kontrola realizowana przez Rzecznika Praw Obywatelskich; </a:t>
            </a:r>
          </a:p>
          <a:p>
            <a:pPr eaLnBrk="1" hangingPunct="1">
              <a:lnSpc>
                <a:spcPct val="90000"/>
              </a:lnSpc>
            </a:pPr>
            <a:r>
              <a:rPr lang="pl-PL" altLang="pl-PL" sz="3600" dirty="0" smtClean="0"/>
              <a:t>skarga konstytucyjna;</a:t>
            </a:r>
          </a:p>
          <a:p>
            <a:pPr eaLnBrk="1" hangingPunct="1">
              <a:lnSpc>
                <a:spcPct val="90000"/>
              </a:lnSpc>
            </a:pPr>
            <a:r>
              <a:rPr lang="pl-PL" altLang="pl-PL" sz="3600" dirty="0" smtClean="0"/>
              <a:t>kontrola parlamentarna; </a:t>
            </a:r>
          </a:p>
          <a:p>
            <a:pPr eaLnBrk="1" hangingPunct="1">
              <a:lnSpc>
                <a:spcPct val="90000"/>
              </a:lnSpc>
            </a:pPr>
            <a:r>
              <a:rPr lang="pl-PL" altLang="pl-PL" sz="3600" dirty="0" smtClean="0"/>
              <a:t>monitoring sprawowany przez organizacje pozarządowe.</a:t>
            </a:r>
          </a:p>
        </p:txBody>
      </p:sp>
    </p:spTree>
    <p:extLst>
      <p:ext uri="{BB962C8B-B14F-4D97-AF65-F5344CB8AC3E}">
        <p14:creationId xmlns:p14="http://schemas.microsoft.com/office/powerpoint/2010/main" val="5085616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r" eaLnBrk="1" hangingPunct="1"/>
            <a:r>
              <a:rPr lang="pl-PL" altLang="pl-PL" sz="3200" b="1" i="1"/>
              <a:t>Mechanizmy międzynarodowej kontroli                       i ochrony praw człowieka</a:t>
            </a:r>
          </a:p>
        </p:txBody>
      </p:sp>
      <p:sp>
        <p:nvSpPr>
          <p:cNvPr id="9219" name="Rectangle 3"/>
          <p:cNvSpPr>
            <a:spLocks noGrp="1" noChangeArrowheads="1"/>
          </p:cNvSpPr>
          <p:nvPr>
            <p:ph type="body" idx="1"/>
          </p:nvPr>
        </p:nvSpPr>
        <p:spPr>
          <a:xfrm>
            <a:off x="0" y="1597098"/>
            <a:ext cx="12192000" cy="5413301"/>
          </a:xfrm>
        </p:spPr>
        <p:txBody>
          <a:bodyPr>
            <a:normAutofit fontScale="92500" lnSpcReduction="10000"/>
          </a:bodyPr>
          <a:lstStyle/>
          <a:p>
            <a:pPr eaLnBrk="1" hangingPunct="1">
              <a:lnSpc>
                <a:spcPct val="80000"/>
              </a:lnSpc>
              <a:buFont typeface="Wingdings" panose="05000000000000000000" pitchFamily="2" charset="2"/>
              <a:buNone/>
            </a:pPr>
            <a:endParaRPr lang="pl-PL" altLang="pl-PL" dirty="0"/>
          </a:p>
          <a:p>
            <a:pPr eaLnBrk="1" hangingPunct="1">
              <a:lnSpc>
                <a:spcPct val="80000"/>
              </a:lnSpc>
              <a:buFont typeface="Wingdings" panose="05000000000000000000" pitchFamily="2" charset="2"/>
              <a:buAutoNum type="arabicParenR"/>
            </a:pPr>
            <a:r>
              <a:rPr lang="pl-PL" altLang="pl-PL" b="1" dirty="0"/>
              <a:t>Działalność Komitetu Praw Człowieka przy ONZ (w tym zwłaszcza skargę indywidualną do Komitetu);</a:t>
            </a:r>
            <a:r>
              <a:rPr lang="pl-PL" altLang="pl-PL" dirty="0"/>
              <a:t> Międzynarodowy Pakt Praw Obywatelskich i Politycznych, otwarty do podpisu w Nowym Jorku dnia 19 grudnia 1966 r. (Dz.U. z 1977 r. Nr 38, poz. 167) wraz z protokołem fakultatywnym (Dz. U. z 1994 Nr 23, poz. 80).</a:t>
            </a:r>
          </a:p>
          <a:p>
            <a:pPr eaLnBrk="1" hangingPunct="1">
              <a:lnSpc>
                <a:spcPct val="80000"/>
              </a:lnSpc>
              <a:buFont typeface="Wingdings" panose="05000000000000000000" pitchFamily="2" charset="2"/>
              <a:buAutoNum type="arabicParenR"/>
            </a:pPr>
            <a:r>
              <a:rPr lang="pl-PL" altLang="pl-PL" b="1" dirty="0"/>
              <a:t>Konwencja ONZ przeciwko torturom z 1984 r. (ratyfikowaną przez Polskę w 1989 r.) wprowadzająca procedurę kontrolną oraz rozstrzygającą spory przez powstały na bazie tej konwencji Komitet przeciwko Torturom</a:t>
            </a:r>
            <a:r>
              <a:rPr lang="pl-PL" altLang="pl-PL" dirty="0"/>
              <a:t>; Konwencja w sprawie zakazu stosowania tortur oraz innego okrutnego, nieludzkiego lub poniżającego traktowania albo karania, przyjęta przez  Zgromadzenie Ogólne Narodów Zjednoczonych dnia 10 grudnia 1984 r., (Dz. U. z 1989 r. Nr 63, poz. 378) wraz z protokołem fakultatywnym (Dz. U. z 2007 Nr 30, poz. 192). </a:t>
            </a:r>
            <a:r>
              <a:rPr lang="pl-PL" altLang="pl-PL" b="1" i="1" dirty="0"/>
              <a:t>W ostatnim okresie powołano w ramach tej konwencji tzw. Krajowy mechanizm prewencji, działający w ramach biura RPO.</a:t>
            </a:r>
            <a:endParaRPr lang="pl-PL" altLang="pl-PL" dirty="0"/>
          </a:p>
          <a:p>
            <a:pPr eaLnBrk="1" hangingPunct="1">
              <a:lnSpc>
                <a:spcPct val="80000"/>
              </a:lnSpc>
              <a:buFont typeface="Wingdings" panose="05000000000000000000" pitchFamily="2" charset="2"/>
              <a:buAutoNum type="arabicParenR"/>
            </a:pPr>
            <a:r>
              <a:rPr lang="pl-PL" altLang="pl-PL" b="1" dirty="0"/>
              <a:t>Skarga  do Europejskiego Trybunału Praw Człowieka w Strasburgu</a:t>
            </a:r>
            <a:r>
              <a:rPr lang="pl-PL" altLang="pl-PL" dirty="0"/>
              <a:t>; Konwencja o ochronie praw człowieka i podstawowych wolności, sporządzona w Rzymie dnia 4 listopada 1950 r. (Dz. U. z 1993 r. Nr 61, poz. 284 z </a:t>
            </a:r>
            <a:r>
              <a:rPr lang="pl-PL" altLang="pl-PL" dirty="0" err="1"/>
              <a:t>poźn</a:t>
            </a:r>
            <a:r>
              <a:rPr lang="pl-PL" altLang="pl-PL" dirty="0"/>
              <a:t>. zm.).</a:t>
            </a:r>
            <a:endParaRPr lang="pl-PL" altLang="pl-PL" dirty="0">
              <a:hlinkClick r:id="" action="ppaction://noaction"/>
            </a:endParaRPr>
          </a:p>
          <a:p>
            <a:pPr eaLnBrk="1" hangingPunct="1">
              <a:lnSpc>
                <a:spcPct val="80000"/>
              </a:lnSpc>
              <a:buFont typeface="Wingdings" panose="05000000000000000000" pitchFamily="2" charset="2"/>
              <a:buAutoNum type="arabicParenR"/>
            </a:pPr>
            <a:r>
              <a:rPr lang="pl-PL" altLang="pl-PL" b="1" dirty="0"/>
              <a:t>Pozasądowy mechanizm opierający się na lustrowaniu przez delegacje Europejskiego Komitetu ds. Zapobiegania Torturom</a:t>
            </a:r>
            <a:r>
              <a:rPr lang="pl-PL" altLang="pl-PL" dirty="0"/>
              <a:t>; Europejska Konwencja o zapobieganiu torturom oraz nieludzkiemu lub poniżającemu traktowaniu albo karaniu, sporządzona w Strasburgu w dniu 26 listopada 1987 r., (Dz. U. z 1995 r. Nr 46, poz. 238 z </a:t>
            </a:r>
            <a:r>
              <a:rPr lang="pl-PL" altLang="pl-PL" dirty="0" err="1"/>
              <a:t>poźn</a:t>
            </a:r>
            <a:r>
              <a:rPr lang="pl-PL" altLang="pl-PL" dirty="0"/>
              <a:t> zm.).</a:t>
            </a:r>
          </a:p>
          <a:p>
            <a:pPr eaLnBrk="1" hangingPunct="1">
              <a:lnSpc>
                <a:spcPct val="80000"/>
              </a:lnSpc>
            </a:pPr>
            <a:endParaRPr lang="pl-PL" altLang="pl-PL" sz="1600" dirty="0"/>
          </a:p>
          <a:p>
            <a:pPr eaLnBrk="1" hangingPunct="1">
              <a:lnSpc>
                <a:spcPct val="80000"/>
              </a:lnSpc>
              <a:buFont typeface="Wingdings" panose="05000000000000000000" pitchFamily="2" charset="2"/>
              <a:buNone/>
            </a:pPr>
            <a:endParaRPr lang="pl-PL" altLang="pl-PL" sz="2000" dirty="0">
              <a:hlinkClick r:id="" action="ppaction://noaction"/>
            </a:endParaRPr>
          </a:p>
        </p:txBody>
      </p:sp>
    </p:spTree>
    <p:extLst>
      <p:ext uri="{BB962C8B-B14F-4D97-AF65-F5344CB8AC3E}">
        <p14:creationId xmlns:p14="http://schemas.microsoft.com/office/powerpoint/2010/main" val="2176707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r" eaLnBrk="1" hangingPunct="1"/>
            <a:r>
              <a:rPr lang="pl-PL" altLang="pl-PL" sz="3200" b="1" i="1" dirty="0"/>
              <a:t>Rzecznik Praw Obywatelskich (RPO)</a:t>
            </a:r>
          </a:p>
        </p:txBody>
      </p:sp>
      <p:sp>
        <p:nvSpPr>
          <p:cNvPr id="10243" name="Rectangle 3"/>
          <p:cNvSpPr>
            <a:spLocks noGrp="1" noChangeArrowheads="1"/>
          </p:cNvSpPr>
          <p:nvPr>
            <p:ph type="body" idx="1"/>
          </p:nvPr>
        </p:nvSpPr>
        <p:spPr>
          <a:xfrm>
            <a:off x="-124178" y="2153253"/>
            <a:ext cx="12316178" cy="4913313"/>
          </a:xfrm>
        </p:spPr>
        <p:txBody>
          <a:bodyPr>
            <a:noAutofit/>
          </a:bodyPr>
          <a:lstStyle/>
          <a:p>
            <a:pPr eaLnBrk="1" hangingPunct="1">
              <a:lnSpc>
                <a:spcPct val="80000"/>
              </a:lnSpc>
            </a:pPr>
            <a:r>
              <a:rPr lang="pl-PL" altLang="pl-PL" sz="2200" b="1" dirty="0"/>
              <a:t>Zespół "Krajowy Mechanizm Prewencji„ do zakresu działania tego zespołu należy:</a:t>
            </a:r>
            <a:br>
              <a:rPr lang="pl-PL" altLang="pl-PL" sz="2200" b="1" dirty="0"/>
            </a:br>
            <a:r>
              <a:rPr lang="pl-PL" altLang="pl-PL" sz="2200" b="1" dirty="0"/>
              <a:t>1) sprawdzanie sposobu traktowania osób pozbawionych wolności;</a:t>
            </a:r>
            <a:br>
              <a:rPr lang="pl-PL" altLang="pl-PL" sz="2200" b="1" dirty="0"/>
            </a:br>
            <a:r>
              <a:rPr lang="pl-PL" altLang="pl-PL" sz="2200" b="1" dirty="0"/>
              <a:t>2) przygotowywanie projektów rekomendacji dla Rzecznika, dotyczących poprawy warunków oraz traktowania osób pozbawionych wolności i zapobiegania torturom oraz innemu okrutnemu, nieludzkiemu lub poniżającemu traktowaniu albo karaniu;</a:t>
            </a:r>
            <a:br>
              <a:rPr lang="pl-PL" altLang="pl-PL" sz="2200" b="1" dirty="0"/>
            </a:br>
            <a:r>
              <a:rPr lang="pl-PL" altLang="pl-PL" sz="2200" b="1" dirty="0"/>
              <a:t>3) przygotowywanie propozycji i uwag dla Rzecznika, odnośnie obowiązujących  lub projektowanych przepisów prawnych.</a:t>
            </a:r>
          </a:p>
          <a:p>
            <a:pPr eaLnBrk="1" hangingPunct="1">
              <a:lnSpc>
                <a:spcPct val="80000"/>
              </a:lnSpc>
            </a:pPr>
            <a:r>
              <a:rPr lang="pl-PL" altLang="pl-PL" sz="2200" b="1" dirty="0"/>
              <a:t>Zespół Prawa Karnego, do zakresu działania tego zespołu należą zagadnienia:</a:t>
            </a:r>
            <a:br>
              <a:rPr lang="pl-PL" altLang="pl-PL" sz="2200" b="1" dirty="0"/>
            </a:br>
            <a:r>
              <a:rPr lang="pl-PL" altLang="pl-PL" sz="2200" b="1" dirty="0"/>
              <a:t>1) dotyczące praw i warunków pobytu osób osadzonych w aresztach śledczych, zakładach karnych i policyjnych izbach zatrzymań, skazanych na kary </a:t>
            </a:r>
            <a:r>
              <a:rPr lang="pl-PL" altLang="pl-PL" sz="2200" b="1" dirty="0" err="1"/>
              <a:t>nieizolacyjne</a:t>
            </a:r>
            <a:r>
              <a:rPr lang="pl-PL" altLang="pl-PL" sz="2200" b="1" dirty="0"/>
              <a:t> oraz przebywających w izbach wytrzeźwień;</a:t>
            </a:r>
            <a:br>
              <a:rPr lang="pl-PL" altLang="pl-PL" sz="2200" b="1" dirty="0"/>
            </a:br>
            <a:r>
              <a:rPr lang="pl-PL" altLang="pl-PL" sz="2200" b="1" dirty="0"/>
              <a:t>2) ochrony praw nieletnich, pomocy postpenitencjarnej;</a:t>
            </a:r>
            <a:br>
              <a:rPr lang="pl-PL" altLang="pl-PL" sz="2200" b="1" dirty="0"/>
            </a:br>
            <a:r>
              <a:rPr lang="pl-PL" altLang="pl-PL" sz="2200" b="1" dirty="0"/>
              <a:t>3) prawa karnego wykonawczego w zakresie wykonywania tymczasowego aresztowania;</a:t>
            </a:r>
            <a:br>
              <a:rPr lang="pl-PL" altLang="pl-PL" sz="2200" b="1" dirty="0"/>
            </a:br>
            <a:r>
              <a:rPr lang="pl-PL" altLang="pl-PL" sz="2200" b="1" dirty="0"/>
              <a:t>4) analizy i oceny praktyki stosowania prawa karnego przez organy postępowania - opinie i wystąpienia;</a:t>
            </a:r>
            <a:br>
              <a:rPr lang="pl-PL" altLang="pl-PL" sz="2200" b="1" dirty="0"/>
            </a:br>
            <a:r>
              <a:rPr lang="pl-PL" altLang="pl-PL" sz="2200" b="1" dirty="0"/>
              <a:t>5) dotyczące konstytucyjności prawa </a:t>
            </a:r>
            <a:r>
              <a:rPr lang="pl-PL" altLang="pl-PL" sz="2200" b="1" dirty="0" smtClean="0"/>
              <a:t>karnego</a:t>
            </a:r>
            <a:endParaRPr lang="pl-PL" altLang="pl-PL" sz="2200" b="1" dirty="0"/>
          </a:p>
        </p:txBody>
      </p:sp>
    </p:spTree>
    <p:extLst>
      <p:ext uri="{BB962C8B-B14F-4D97-AF65-F5344CB8AC3E}">
        <p14:creationId xmlns:p14="http://schemas.microsoft.com/office/powerpoint/2010/main" val="13811551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r"/>
            <a:r>
              <a:rPr lang="pl-PL" altLang="pl-PL" sz="3200" b="1" i="1" dirty="0">
                <a:solidFill>
                  <a:prstClr val="white"/>
                </a:solidFill>
              </a:rPr>
              <a:t>Rzecznik Praw Obywatelskich (RPO)</a:t>
            </a:r>
            <a:endParaRPr lang="pl-PL" dirty="0"/>
          </a:p>
        </p:txBody>
      </p:sp>
      <p:sp>
        <p:nvSpPr>
          <p:cNvPr id="3" name="Symbol zastępczy zawartości 2"/>
          <p:cNvSpPr>
            <a:spLocks noGrp="1"/>
          </p:cNvSpPr>
          <p:nvPr>
            <p:ph idx="1"/>
          </p:nvPr>
        </p:nvSpPr>
        <p:spPr>
          <a:xfrm>
            <a:off x="0" y="2381956"/>
            <a:ext cx="12079111" cy="4639733"/>
          </a:xfrm>
        </p:spPr>
        <p:txBody>
          <a:bodyPr>
            <a:normAutofit fontScale="92500"/>
          </a:bodyPr>
          <a:lstStyle/>
          <a:p>
            <a:pPr>
              <a:lnSpc>
                <a:spcPct val="80000"/>
              </a:lnSpc>
            </a:pPr>
            <a:r>
              <a:rPr lang="pl-PL" altLang="pl-PL" b="1" dirty="0"/>
              <a:t>główną formą aktywności RPO na rzecz ochrony praw osadzonych jest badanie napływających pisemnych skarg i próśb osób pozbawionych wolności oraz kontrolowanie realizacji wynikających z nich wniosków. </a:t>
            </a:r>
          </a:p>
          <a:p>
            <a:pPr>
              <a:lnSpc>
                <a:spcPct val="80000"/>
              </a:lnSpc>
            </a:pPr>
            <a:r>
              <a:rPr lang="pl-PL" altLang="pl-PL" b="1" dirty="0"/>
              <a:t>sprawdzanie bezpośrednio w aresztach śledczych i zakładach karnych stanu poszanowania praw osób pozbawionych wolności (lustracja instytucji izolacyjnych). </a:t>
            </a:r>
          </a:p>
          <a:p>
            <a:pPr>
              <a:lnSpc>
                <a:spcPct val="80000"/>
              </a:lnSpc>
            </a:pPr>
            <a:r>
              <a:rPr lang="pl-PL" altLang="pl-PL" b="1" dirty="0"/>
              <a:t>incydentalne wizyty w zakładach karnych bądź aresztach śledczych związane z potrzebą zbadania na miejscu indywidualnych skarg lub zagadnień problemowych. </a:t>
            </a:r>
          </a:p>
          <a:p>
            <a:pPr>
              <a:lnSpc>
                <a:spcPct val="80000"/>
              </a:lnSpc>
            </a:pPr>
            <a:r>
              <a:rPr lang="pl-PL" altLang="pl-PL" b="1" dirty="0"/>
              <a:t>Rzecznik lub jego przedstawiciele spotykają się z większymi grupami funkcjonariuszy, np.: na krajowych naradach pracowników działów penitencjarnych, w ramach różnego rodzaju seminariów, szkoleń  czy studiów podyplomowych. </a:t>
            </a:r>
          </a:p>
          <a:p>
            <a:pPr>
              <a:lnSpc>
                <a:spcPct val="80000"/>
              </a:lnSpc>
            </a:pPr>
            <a:r>
              <a:rPr lang="pl-PL" altLang="pl-PL" b="1" dirty="0"/>
              <a:t>Znaczącą formą aktywności RPO, w kontekście zadań o charakterze profilaktycznym, są liczne analizy i opracowania przygotowywane i publikowane w tym urzędzie.</a:t>
            </a:r>
          </a:p>
          <a:p>
            <a:endParaRPr lang="pl-PL" dirty="0"/>
          </a:p>
        </p:txBody>
      </p:sp>
    </p:spTree>
    <p:extLst>
      <p:ext uri="{BB962C8B-B14F-4D97-AF65-F5344CB8AC3E}">
        <p14:creationId xmlns:p14="http://schemas.microsoft.com/office/powerpoint/2010/main" val="2915967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r" eaLnBrk="1" hangingPunct="1"/>
            <a:r>
              <a:rPr lang="pl-PL" altLang="pl-PL" sz="3200" b="1" i="1"/>
              <a:t>Skarga konstytucyjna (art. 79 Konstytucji RP)</a:t>
            </a:r>
            <a:r>
              <a:rPr lang="pl-PL" altLang="pl-PL" smtClean="0"/>
              <a:t> </a:t>
            </a:r>
          </a:p>
        </p:txBody>
      </p:sp>
      <p:sp>
        <p:nvSpPr>
          <p:cNvPr id="11267" name="Rectangle 3"/>
          <p:cNvSpPr>
            <a:spLocks noGrp="1" noChangeArrowheads="1"/>
          </p:cNvSpPr>
          <p:nvPr>
            <p:ph type="body" idx="1"/>
          </p:nvPr>
        </p:nvSpPr>
        <p:spPr>
          <a:xfrm>
            <a:off x="101600" y="2235201"/>
            <a:ext cx="11774311" cy="4913313"/>
          </a:xfrm>
        </p:spPr>
        <p:txBody>
          <a:bodyPr>
            <a:normAutofit/>
          </a:bodyPr>
          <a:lstStyle/>
          <a:p>
            <a:pPr eaLnBrk="1" hangingPunct="1">
              <a:lnSpc>
                <a:spcPct val="80000"/>
              </a:lnSpc>
            </a:pPr>
            <a:r>
              <a:rPr lang="pl-PL" altLang="pl-PL" b="1" dirty="0"/>
              <a:t>Skutek orzeczenia Trybunału Konstytucyjnego w związku ze zgłoszoną skargą konstytucyjną może być dwojaki. </a:t>
            </a:r>
          </a:p>
          <a:p>
            <a:pPr eaLnBrk="1" hangingPunct="1">
              <a:lnSpc>
                <a:spcPct val="80000"/>
              </a:lnSpc>
            </a:pPr>
            <a:r>
              <a:rPr lang="pl-PL" altLang="pl-PL" b="1" dirty="0"/>
              <a:t>Po pierwsze, przeciwdziała następstwom naruszania praw jednostki, </a:t>
            </a:r>
          </a:p>
          <a:p>
            <a:pPr eaLnBrk="1" hangingPunct="1">
              <a:lnSpc>
                <a:spcPct val="80000"/>
              </a:lnSpc>
            </a:pPr>
            <a:r>
              <a:rPr lang="pl-PL" altLang="pl-PL" b="1" dirty="0"/>
              <a:t>Po drugie, oddziałuje prewencyjnie na działalność prawodawczą organów państwowych w kierunku poszanowania wolności i praw jednostki. </a:t>
            </a:r>
          </a:p>
          <a:p>
            <a:pPr eaLnBrk="1" hangingPunct="1">
              <a:lnSpc>
                <a:spcPct val="80000"/>
              </a:lnSpc>
            </a:pPr>
            <a:r>
              <a:rPr lang="pl-PL" altLang="pl-PL" b="1" dirty="0"/>
              <a:t>Rozstrzygnięcie dotyczące skargi może ustalić zgodność kwestionowanego aktu prawnego z Konstytucją (rozstrzygnięcie afirmatywne) lub </a:t>
            </a:r>
          </a:p>
          <a:p>
            <a:pPr eaLnBrk="1" hangingPunct="1">
              <a:lnSpc>
                <a:spcPct val="80000"/>
              </a:lnSpc>
            </a:pPr>
            <a:r>
              <a:rPr lang="pl-PL" altLang="pl-PL" b="1" dirty="0"/>
              <a:t>stwierdzić sprzeczność z ustawą zasadniczą (rozstrzygnięcie </a:t>
            </a:r>
            <a:r>
              <a:rPr lang="pl-PL" altLang="pl-PL" b="1" dirty="0" err="1"/>
              <a:t>kasatoryjne</a:t>
            </a:r>
            <a:r>
              <a:rPr lang="pl-PL" altLang="pl-PL" b="1" dirty="0"/>
              <a:t>). Stwierdzenie sprzeczności skarżonego aktu prawnego z Konstytucją pociąga za sobą konsekwencje w postaci utraty mocy obowiązującej kwestionowanej konstrukcji prawnej.</a:t>
            </a:r>
            <a:r>
              <a:rPr lang="pl-PL" altLang="pl-PL" dirty="0"/>
              <a:t> </a:t>
            </a:r>
          </a:p>
        </p:txBody>
      </p:sp>
    </p:spTree>
    <p:extLst>
      <p:ext uri="{BB962C8B-B14F-4D97-AF65-F5344CB8AC3E}">
        <p14:creationId xmlns:p14="http://schemas.microsoft.com/office/powerpoint/2010/main" val="10359551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lgn="r" eaLnBrk="1" hangingPunct="1"/>
            <a:r>
              <a:rPr lang="pl-PL" altLang="pl-PL" sz="3200" b="1" i="1"/>
              <a:t>Kontrola parlamentarna</a:t>
            </a:r>
          </a:p>
        </p:txBody>
      </p:sp>
      <p:sp>
        <p:nvSpPr>
          <p:cNvPr id="12291" name="Rectangle 3"/>
          <p:cNvSpPr>
            <a:spLocks noGrp="1" noChangeArrowheads="1"/>
          </p:cNvSpPr>
          <p:nvPr>
            <p:ph type="body" idx="1"/>
          </p:nvPr>
        </p:nvSpPr>
        <p:spPr>
          <a:xfrm>
            <a:off x="0" y="2281238"/>
            <a:ext cx="12045245" cy="5084762"/>
          </a:xfrm>
        </p:spPr>
        <p:txBody>
          <a:bodyPr>
            <a:normAutofit/>
          </a:bodyPr>
          <a:lstStyle/>
          <a:p>
            <a:pPr eaLnBrk="1" hangingPunct="1">
              <a:lnSpc>
                <a:spcPct val="80000"/>
              </a:lnSpc>
            </a:pPr>
            <a:r>
              <a:rPr lang="pl-PL" altLang="pl-PL" sz="2000" dirty="0"/>
              <a:t>W myśl art. 17 Regulaminu Sejmu Komisje sejmowe są organami powołanymi do: rozpatrywania i przygotowywania spraw stanowiących przedmiot prac Sejmu oraz wyrażania opinii w sprawach przekazanych pod ich obrady przez Sejm, Marszałka Sejmu lub Prezydium Sejmu. </a:t>
            </a:r>
            <a:r>
              <a:rPr lang="pl-PL" altLang="pl-PL" sz="2000" b="1" dirty="0"/>
              <a:t>Komisje sejmowe są jednocześnie organami kontroli sejmowej w zakresie określonym </a:t>
            </a:r>
            <a:r>
              <a:rPr lang="pl-PL" altLang="pl-PL" sz="2000" b="1" dirty="0">
                <a:hlinkClick r:id="rId2"/>
              </a:rPr>
              <a:t>Konstytucją</a:t>
            </a:r>
            <a:r>
              <a:rPr lang="pl-PL" altLang="pl-PL" sz="2000" b="1" dirty="0"/>
              <a:t> i ustawami.</a:t>
            </a:r>
            <a:r>
              <a:rPr lang="pl-PL" altLang="pl-PL" sz="2000" dirty="0"/>
              <a:t> Komisje mają charakter wewnętrznych organów pomocniczych i opiniodawczych Sejmu i są mu podporządkowane. </a:t>
            </a:r>
          </a:p>
          <a:p>
            <a:pPr eaLnBrk="1" hangingPunct="1">
              <a:lnSpc>
                <a:spcPct val="80000"/>
              </a:lnSpc>
            </a:pPr>
            <a:r>
              <a:rPr lang="pl-PL" altLang="pl-PL" sz="2000" dirty="0"/>
              <a:t>Rozwiązania konstytucyjne przewidują trzy rodzaje komisji: stałe, nadzwyczajne i śledcze. </a:t>
            </a:r>
          </a:p>
          <a:p>
            <a:pPr eaLnBrk="1" hangingPunct="1">
              <a:lnSpc>
                <a:spcPct val="80000"/>
              </a:lnSpc>
            </a:pPr>
            <a:r>
              <a:rPr lang="pl-PL" altLang="pl-PL" sz="2000" dirty="0"/>
              <a:t>Dzięki komisjom sejmowym władza ustawodawcza dysponuje wyspecjalizowanymi organami, których członkowie posiadają wiedzę merytoryczną umożliwiającą im zajmowanie się problemami szczegółowymi, stanowiącymi przedmiot obrad izby, czy też wypełnianie funkcji kontrolnej wobec odpowiednich ministrów lub w obrębie określonych resortów administracji państwowej.</a:t>
            </a:r>
          </a:p>
          <a:p>
            <a:pPr eaLnBrk="1" hangingPunct="1">
              <a:lnSpc>
                <a:spcPct val="80000"/>
              </a:lnSpc>
            </a:pPr>
            <a:r>
              <a:rPr lang="pl-PL" altLang="pl-PL" sz="2000" dirty="0"/>
              <a:t>Efektem kontrolnej pracy komisji sejmowych są dezyderaty i opinie. </a:t>
            </a:r>
          </a:p>
          <a:p>
            <a:pPr eaLnBrk="1" hangingPunct="1">
              <a:lnSpc>
                <a:spcPct val="80000"/>
              </a:lnSpc>
            </a:pPr>
            <a:r>
              <a:rPr lang="pl-PL" altLang="pl-PL" sz="2000" dirty="0"/>
              <a:t>Szczególną formą działań kontrolnych jest możliwość podejmowania przez komisje na zasadach i w trybie określonym przez Prezydium Sejmu, wizytacji oraz badań nad działalnością między innymi jednostek penitencjarnych </a:t>
            </a:r>
          </a:p>
        </p:txBody>
      </p:sp>
    </p:spTree>
    <p:extLst>
      <p:ext uri="{BB962C8B-B14F-4D97-AF65-F5344CB8AC3E}">
        <p14:creationId xmlns:p14="http://schemas.microsoft.com/office/powerpoint/2010/main" val="17537966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r" eaLnBrk="1" hangingPunct="1"/>
            <a:r>
              <a:rPr lang="pl-PL" altLang="pl-PL" sz="3200" b="1" i="1"/>
              <a:t>Monitoring organizacji pozarządowych</a:t>
            </a:r>
          </a:p>
        </p:txBody>
      </p:sp>
      <p:sp>
        <p:nvSpPr>
          <p:cNvPr id="13315" name="Rectangle 3"/>
          <p:cNvSpPr>
            <a:spLocks noGrp="1" noChangeArrowheads="1"/>
          </p:cNvSpPr>
          <p:nvPr>
            <p:ph type="body" idx="1"/>
          </p:nvPr>
        </p:nvSpPr>
        <p:spPr>
          <a:xfrm>
            <a:off x="90311" y="2065868"/>
            <a:ext cx="12101689" cy="5345113"/>
          </a:xfrm>
        </p:spPr>
        <p:txBody>
          <a:bodyPr>
            <a:normAutofit/>
          </a:bodyPr>
          <a:lstStyle/>
          <a:p>
            <a:pPr eaLnBrk="1" hangingPunct="1">
              <a:lnSpc>
                <a:spcPct val="80000"/>
              </a:lnSpc>
            </a:pPr>
            <a:r>
              <a:rPr lang="pl-PL" altLang="pl-PL" sz="2000" dirty="0"/>
              <a:t>Działalność organizacji pozarządowych możemy zliczyć do pośredniego systemu gwarancji praw i wolności obywatela, w tym osoby skazanej </a:t>
            </a:r>
            <a:r>
              <a:rPr lang="pl-PL" altLang="pl-PL" sz="2000" b="1" dirty="0"/>
              <a:t>(o ich roli w toku wykonywania kar wspomina art. 103 </a:t>
            </a:r>
            <a:r>
              <a:rPr lang="pl-PL" altLang="pl-PL" sz="2000" b="1" dirty="0" err="1"/>
              <a:t>kkw</a:t>
            </a:r>
            <a:r>
              <a:rPr lang="pl-PL" altLang="pl-PL" sz="2000" b="1" dirty="0"/>
              <a:t>).</a:t>
            </a:r>
            <a:r>
              <a:rPr lang="pl-PL" altLang="pl-PL" sz="2000" dirty="0"/>
              <a:t> Podmioty te działające w najrozmaitszych obszarach życia publicznego sprawują jednocześnie istotną funkcję kontrolną. Działalność tych organizacji wpisywać należy w konstytucyjną wolność zrzeszania się (art. 58 Konstytucji RP). </a:t>
            </a:r>
          </a:p>
          <a:p>
            <a:pPr eaLnBrk="1" hangingPunct="1">
              <a:lnSpc>
                <a:spcPct val="80000"/>
              </a:lnSpc>
            </a:pPr>
            <a:r>
              <a:rPr lang="pl-PL" altLang="pl-PL" sz="2000" dirty="0"/>
              <a:t>Zdolność do wpływania przez organizacje pozarządowe na funkcjonowanie instytucji państwowych nigdy nie może przybierać charakteru władczego, jest raczej sumą oddziaływania medialnego, wspartego determinacja i zaangażowaniem społeczeństwa obywatelskiego (np.: </a:t>
            </a:r>
            <a:r>
              <a:rPr lang="pl-PL" altLang="pl-PL" sz="2000" b="1" dirty="0"/>
              <a:t>Komitet Helsiński – obecnie Helsińska Fundacja Praw Człowieka, </a:t>
            </a:r>
            <a:r>
              <a:rPr lang="pl-PL" altLang="pl-PL" sz="2000" b="1" dirty="0" err="1"/>
              <a:t>Amnesty</a:t>
            </a:r>
            <a:r>
              <a:rPr lang="pl-PL" altLang="pl-PL" sz="2000" b="1" dirty="0"/>
              <a:t> International, Human </a:t>
            </a:r>
            <a:r>
              <a:rPr lang="pl-PL" altLang="pl-PL" sz="2000" b="1" dirty="0" err="1"/>
              <a:t>Rights</a:t>
            </a:r>
            <a:r>
              <a:rPr lang="pl-PL" altLang="pl-PL" sz="2000" b="1" dirty="0"/>
              <a:t> Watch</a:t>
            </a:r>
            <a:r>
              <a:rPr lang="pl-PL" altLang="pl-PL" sz="2000" dirty="0"/>
              <a:t>). </a:t>
            </a:r>
          </a:p>
          <a:p>
            <a:pPr eaLnBrk="1" hangingPunct="1">
              <a:lnSpc>
                <a:spcPct val="80000"/>
              </a:lnSpc>
              <a:buFont typeface="Wingdings" panose="05000000000000000000" pitchFamily="2" charset="2"/>
              <a:buAutoNum type="arabicParenR"/>
            </a:pPr>
            <a:r>
              <a:rPr lang="pl-PL" altLang="pl-PL" sz="2000" dirty="0"/>
              <a:t>inicjują dyskusję oraz dostarczają profesjonalną i rzeczowa wiedzę na temat relacji władza obywatel. </a:t>
            </a:r>
          </a:p>
          <a:p>
            <a:pPr eaLnBrk="1" hangingPunct="1">
              <a:lnSpc>
                <a:spcPct val="80000"/>
              </a:lnSpc>
              <a:buFont typeface="Wingdings" panose="05000000000000000000" pitchFamily="2" charset="2"/>
              <a:buAutoNum type="arabicParenR"/>
            </a:pPr>
            <a:r>
              <a:rPr lang="pl-PL" altLang="pl-PL" sz="2000" dirty="0"/>
              <a:t>dokumentują i publikują informacje na temat naruszeń praw człowieka, w tym osób skazanych, monitorują funkcjonowanie instytucji państwowych. </a:t>
            </a:r>
          </a:p>
          <a:p>
            <a:pPr eaLnBrk="1" hangingPunct="1">
              <a:lnSpc>
                <a:spcPct val="80000"/>
              </a:lnSpc>
              <a:buFont typeface="Wingdings" panose="05000000000000000000" pitchFamily="2" charset="2"/>
              <a:buAutoNum type="arabicParenR"/>
            </a:pPr>
            <a:r>
              <a:rPr lang="pl-PL" altLang="pl-PL" sz="2000" dirty="0"/>
              <a:t>za pośrednictwem demokratycznych procedur i zgodnie z gwarantowanymi uprawnieniami wpływają na podejmowanie decyzji przez kompetentne organy. np. </a:t>
            </a:r>
            <a:r>
              <a:rPr lang="pl-PL" altLang="pl-PL" sz="2000" b="1" dirty="0"/>
              <a:t>tzw. opinie prawne typu </a:t>
            </a:r>
            <a:r>
              <a:rPr lang="pl-PL" altLang="pl-PL" sz="2000" b="1" i="1" dirty="0" err="1"/>
              <a:t>amicus</a:t>
            </a:r>
            <a:r>
              <a:rPr lang="pl-PL" altLang="pl-PL" sz="2000" b="1" i="1" dirty="0"/>
              <a:t> </a:t>
            </a:r>
            <a:r>
              <a:rPr lang="pl-PL" altLang="pl-PL" sz="2000" b="1" i="1" dirty="0" err="1"/>
              <a:t>curiae</a:t>
            </a:r>
            <a:r>
              <a:rPr lang="pl-PL" altLang="pl-PL" sz="2000" dirty="0"/>
              <a:t> (</a:t>
            </a:r>
            <a:r>
              <a:rPr lang="pl-PL" altLang="pl-PL" sz="2000" dirty="0" err="1"/>
              <a:t>opine</a:t>
            </a:r>
            <a:r>
              <a:rPr lang="pl-PL" altLang="pl-PL" sz="2000" dirty="0"/>
              <a:t> przyjaciela sądu) sporządzane przez organizacje pozarządowe.</a:t>
            </a:r>
          </a:p>
        </p:txBody>
      </p:sp>
    </p:spTree>
    <p:extLst>
      <p:ext uri="{BB962C8B-B14F-4D97-AF65-F5344CB8AC3E}">
        <p14:creationId xmlns:p14="http://schemas.microsoft.com/office/powerpoint/2010/main" val="17358694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0" y="2024064"/>
            <a:ext cx="12191999" cy="4949825"/>
          </a:xfrm>
        </p:spPr>
        <p:txBody>
          <a:bodyPr>
            <a:normAutofit fontScale="85000" lnSpcReduction="20000"/>
          </a:bodyPr>
          <a:lstStyle/>
          <a:p>
            <a:pPr marL="274320">
              <a:defRPr/>
            </a:pPr>
            <a:r>
              <a:rPr lang="pl-PL" dirty="0"/>
              <a:t>Skazany w zakresie ochrony swoich interesów (zgodnie z art. 6 §1 </a:t>
            </a:r>
            <a:r>
              <a:rPr lang="pl-PL" dirty="0" err="1"/>
              <a:t>kkw</a:t>
            </a:r>
            <a:r>
              <a:rPr lang="pl-PL" dirty="0"/>
              <a:t>) może inicjować postępowania incydentalne oraz w wypadkach wskazanych w ustawie wnosić zażalenia na postanowienia wydane w postępowaniu wykonawczym. </a:t>
            </a:r>
            <a:endParaRPr lang="pl-PL" dirty="0" smtClean="0"/>
          </a:p>
          <a:p>
            <a:pPr marL="274320">
              <a:defRPr/>
            </a:pPr>
            <a:r>
              <a:rPr lang="pl-PL" dirty="0" smtClean="0"/>
              <a:t>Za </a:t>
            </a:r>
            <a:r>
              <a:rPr lang="pl-PL" dirty="0"/>
              <a:t>szczególną formę kontroli uznać należy zwłaszcza zażalenie na postanowienie wydane przez sąd w toku postępowania wykonawczego. Mechanizm ten zaliczyć należy do tzw. środków zaskarżenia. Uprawnienie skazanego do składania zażaleń na postanowienia oznacza realizację konstytucyjnej zasady dwuinstancyjności postępowania sądowego w zakresie stadium wykonawczego procesu karnego. </a:t>
            </a:r>
            <a:endParaRPr lang="pl-PL" dirty="0" smtClean="0"/>
          </a:p>
          <a:p>
            <a:pPr marL="274320">
              <a:defRPr/>
            </a:pPr>
            <a:r>
              <a:rPr lang="pl-PL" dirty="0" smtClean="0"/>
              <a:t>Zażalenie </a:t>
            </a:r>
            <a:r>
              <a:rPr lang="pl-PL" dirty="0"/>
              <a:t>wnosi się do sądu, który wydał zaskarżone postanowienie. W postępowaniu wykonawczym sąd orzeka jednoosobowo, dotyczy to także postępowań w przedmiocie rozstrzygnięcia zażalenia przed sądem wyższej instancji (art. 20 § 1 i 3 </a:t>
            </a:r>
            <a:r>
              <a:rPr lang="pl-PL" dirty="0" err="1"/>
              <a:t>kkw</a:t>
            </a:r>
            <a:r>
              <a:rPr lang="pl-PL" dirty="0"/>
              <a:t>). </a:t>
            </a:r>
            <a:endParaRPr lang="pl-PL" dirty="0" smtClean="0"/>
          </a:p>
          <a:p>
            <a:pPr marL="274320">
              <a:defRPr/>
            </a:pPr>
            <a:r>
              <a:rPr lang="pl-PL" dirty="0" smtClean="0"/>
              <a:t>Zażalenie </a:t>
            </a:r>
            <a:r>
              <a:rPr lang="pl-PL" dirty="0"/>
              <a:t>ma charakter względnie </a:t>
            </a:r>
            <a:r>
              <a:rPr lang="pl-PL" dirty="0" err="1"/>
              <a:t>dewolutywny</a:t>
            </a:r>
            <a:r>
              <a:rPr lang="pl-PL" dirty="0"/>
              <a:t> co oznacza, że sąd którego postanowienie zostało zaskarżone może się do treści skargi przychylić, uchylając lub zmieniając swoje orzeczenie. W przeciwnym razie przekazuje je niezwłocznie wraz z aktami sprawy do sądu wyższej instancji. (patrz art. 462 i 463 </a:t>
            </a:r>
            <a:r>
              <a:rPr lang="pl-PL" dirty="0" err="1"/>
              <a:t>kpk</a:t>
            </a:r>
            <a:r>
              <a:rPr lang="pl-PL" dirty="0"/>
              <a:t>)</a:t>
            </a:r>
          </a:p>
          <a:p>
            <a:pPr marL="274320">
              <a:defRPr/>
            </a:pPr>
            <a:r>
              <a:rPr lang="pl-PL" dirty="0"/>
              <a:t>Od prawomocnego postanowienia kończącego postępowanie sądowe stronom nie przysługuje uprawnienie do wniesienia kasacji. Uprawnienie to posiadają w postępowaniu wykonawczym zgodnie z art. 521 </a:t>
            </a:r>
            <a:r>
              <a:rPr lang="pl-PL" dirty="0" err="1"/>
              <a:t>kpk</a:t>
            </a:r>
            <a:r>
              <a:rPr lang="pl-PL" dirty="0"/>
              <a:t> w związku z art. 1 §2 </a:t>
            </a:r>
            <a:r>
              <a:rPr lang="pl-PL" dirty="0" err="1"/>
              <a:t>kkw</a:t>
            </a:r>
            <a:r>
              <a:rPr lang="pl-PL" dirty="0"/>
              <a:t> jedynie Prokurator Generalny oraz Rzecznik Praw Obywatelskich</a:t>
            </a:r>
            <a:r>
              <a:rPr lang="pl-PL" dirty="0" smtClean="0"/>
              <a:t>.</a:t>
            </a:r>
            <a:endParaRPr lang="pl-PL" dirty="0"/>
          </a:p>
        </p:txBody>
      </p:sp>
      <p:sp>
        <p:nvSpPr>
          <p:cNvPr id="3" name="Tytuł 2"/>
          <p:cNvSpPr>
            <a:spLocks noGrp="1"/>
          </p:cNvSpPr>
          <p:nvPr>
            <p:ph type="title"/>
          </p:nvPr>
        </p:nvSpPr>
        <p:spPr/>
        <p:txBody>
          <a:bodyPr/>
          <a:lstStyle/>
          <a:p>
            <a:pPr>
              <a:defRPr/>
            </a:pPr>
            <a:r>
              <a:rPr lang="pl-PL" dirty="0" smtClean="0"/>
              <a:t>Zażalenie w toku postępowania wykonawczego, art.6§1 </a:t>
            </a:r>
            <a:r>
              <a:rPr lang="pl-PL" dirty="0" err="1" smtClean="0"/>
              <a:t>kkw</a:t>
            </a:r>
            <a:endParaRPr lang="pl-PL" dirty="0"/>
          </a:p>
        </p:txBody>
      </p:sp>
    </p:spTree>
    <p:extLst>
      <p:ext uri="{BB962C8B-B14F-4D97-AF65-F5344CB8AC3E}">
        <p14:creationId xmlns:p14="http://schemas.microsoft.com/office/powerpoint/2010/main" val="30462506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ltLang="pl-PL" b="1" i="1" dirty="0"/>
              <a:t>Ochrona praw podmiotowych </a:t>
            </a:r>
            <a:br>
              <a:rPr lang="pl-PL" altLang="pl-PL" b="1" i="1" dirty="0"/>
            </a:br>
            <a:r>
              <a:rPr lang="pl-PL" altLang="pl-PL" b="1" i="1" dirty="0"/>
              <a:t>a prawo karne wykonawcze</a:t>
            </a:r>
            <a:endParaRPr lang="pl-PL" dirty="0"/>
          </a:p>
        </p:txBody>
      </p:sp>
      <p:sp>
        <p:nvSpPr>
          <p:cNvPr id="3" name="Symbol zastępczy zawartości 2"/>
          <p:cNvSpPr>
            <a:spLocks noGrp="1"/>
          </p:cNvSpPr>
          <p:nvPr>
            <p:ph idx="1"/>
          </p:nvPr>
        </p:nvSpPr>
        <p:spPr>
          <a:xfrm>
            <a:off x="282222" y="2099734"/>
            <a:ext cx="11616267" cy="4583288"/>
          </a:xfrm>
        </p:spPr>
        <p:txBody>
          <a:bodyPr>
            <a:noAutofit/>
          </a:bodyPr>
          <a:lstStyle/>
          <a:p>
            <a:pPr>
              <a:lnSpc>
                <a:spcPct val="80000"/>
              </a:lnSpc>
            </a:pPr>
            <a:r>
              <a:rPr lang="pl-PL" altLang="pl-PL" sz="2600" dirty="0"/>
              <a:t>Prawo karne wykonawcze ze swej natury koncentruje się na różnego rodzaju ograniczeniach i ingerencjach w sferę praw i wolności człowieka. Wynika to z faktu, iż głównym przedmiotem tego prawa jest sankcja (kara), która jest osobistą dolegliwością świadomie zadawaną sprawcy przestępstwa. </a:t>
            </a:r>
          </a:p>
          <a:p>
            <a:pPr>
              <a:lnSpc>
                <a:spcPct val="80000"/>
              </a:lnSpc>
            </a:pPr>
            <a:r>
              <a:rPr lang="pl-PL" altLang="pl-PL" sz="2600" dirty="0"/>
              <a:t>Prawo karne wykonawcze oparte na zasadzie humanitaryzmu i poszanowania godności ludzkiej wyraźnie powinno akcentować założenie, że skazany nie może być traktowany jako przedmiot zabiegów i oddziaływań wychowawczych, resocjalizacyjnych, jako swoisty przedmiot środków przymusu. </a:t>
            </a:r>
          </a:p>
          <a:p>
            <a:pPr>
              <a:lnSpc>
                <a:spcPct val="80000"/>
              </a:lnSpc>
            </a:pPr>
            <a:r>
              <a:rPr lang="pl-PL" altLang="pl-PL" sz="2600" dirty="0"/>
              <a:t>Podkreślenie podmiotowości skazanego, ma istotne znaczenie w kontekście założeń postępowania wykonawczego, gdzie niejednokrotnie skazany wobec organów tego postępowania pozostaje w stosunku uzależnienia i podległości. </a:t>
            </a:r>
          </a:p>
        </p:txBody>
      </p:sp>
    </p:spTree>
    <p:extLst>
      <p:ext uri="{BB962C8B-B14F-4D97-AF65-F5344CB8AC3E}">
        <p14:creationId xmlns:p14="http://schemas.microsoft.com/office/powerpoint/2010/main" val="36512471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1" y="2012775"/>
            <a:ext cx="12192000" cy="4949825"/>
          </a:xfrm>
        </p:spPr>
        <p:txBody>
          <a:bodyPr>
            <a:normAutofit fontScale="85000" lnSpcReduction="20000"/>
          </a:bodyPr>
          <a:lstStyle/>
          <a:p>
            <a:pPr marL="274320">
              <a:defRPr/>
            </a:pPr>
            <a:r>
              <a:rPr lang="pl-PL" dirty="0" smtClean="0"/>
              <a:t>Przepis </a:t>
            </a:r>
            <a:r>
              <a:rPr lang="pl-PL" dirty="0"/>
              <a:t>ten stanowi, że jeżeli ujawnią się nowe lub poprzednio nie znane okoliczności istotne dla rozstrzygnięcia, sąd może w każdym czasie zmienić lub uchylić poprzednie postanowienie. </a:t>
            </a:r>
            <a:endParaRPr lang="pl-PL" dirty="0" smtClean="0"/>
          </a:p>
          <a:p>
            <a:pPr marL="274320">
              <a:defRPr/>
            </a:pPr>
            <a:r>
              <a:rPr lang="pl-PL" dirty="0" smtClean="0"/>
              <a:t>Niedopuszczalna </a:t>
            </a:r>
            <a:r>
              <a:rPr lang="pl-PL" dirty="0"/>
              <a:t>jest jednak zmiana lub uchylenie postanowienia na niekorzyść skazanego po upływie 6 miesięcy od dnia uprawomocnienia się postanowienia (przy czym ten ostatni warunek w szczegółowych regulacjach </a:t>
            </a:r>
            <a:r>
              <a:rPr lang="pl-PL" dirty="0" err="1"/>
              <a:t>kkw</a:t>
            </a:r>
            <a:r>
              <a:rPr lang="pl-PL" dirty="0"/>
              <a:t> doznaje szeregu ograniczeń).</a:t>
            </a:r>
          </a:p>
          <a:p>
            <a:pPr marL="274320">
              <a:defRPr/>
            </a:pPr>
            <a:r>
              <a:rPr lang="pl-PL" dirty="0" smtClean="0"/>
              <a:t>Regulacja </a:t>
            </a:r>
            <a:r>
              <a:rPr lang="pl-PL" dirty="0"/>
              <a:t>zawarta w art. 24 </a:t>
            </a:r>
            <a:r>
              <a:rPr lang="pl-PL" dirty="0" err="1"/>
              <a:t>kkw</a:t>
            </a:r>
            <a:r>
              <a:rPr lang="pl-PL" dirty="0"/>
              <a:t> to szczególny środek zmiany orzeczenia w postępowaniu wykonawczym. Środek ten wykazuje cechy środka reformującego treść postanowień. Bliżej mu do inicjowanego  z urzędu lub na wniosek środka kontroli i wzruszania postanowień niż klasycznego środka zaskarżania. </a:t>
            </a:r>
            <a:endParaRPr lang="pl-PL" dirty="0" smtClean="0"/>
          </a:p>
          <a:p>
            <a:pPr marL="274320">
              <a:defRPr/>
            </a:pPr>
            <a:r>
              <a:rPr lang="pl-PL" dirty="0" smtClean="0"/>
              <a:t>Zawarty </a:t>
            </a:r>
            <a:r>
              <a:rPr lang="pl-PL" dirty="0"/>
              <a:t>w </a:t>
            </a:r>
            <a:r>
              <a:rPr lang="pl-PL" dirty="0" err="1"/>
              <a:t>kkw</a:t>
            </a:r>
            <a:r>
              <a:rPr lang="pl-PL" dirty="0"/>
              <a:t> mechanizm ograniczony jest wyłącznie do badania nowych lub poprzednio nieznanych okoliczności, istotnych dla treści postanowienia. </a:t>
            </a:r>
            <a:endParaRPr lang="pl-PL" dirty="0" smtClean="0"/>
          </a:p>
          <a:p>
            <a:pPr marL="274320">
              <a:defRPr/>
            </a:pPr>
            <a:r>
              <a:rPr lang="pl-PL" dirty="0" smtClean="0"/>
              <a:t>Reformacja </a:t>
            </a:r>
            <a:r>
              <a:rPr lang="pl-PL" dirty="0"/>
              <a:t>orzeczenia może nastąpić w każdym czasie, z wyjątkiem przewidzianym w art. 24 §2 </a:t>
            </a:r>
            <a:r>
              <a:rPr lang="pl-PL" dirty="0" err="1"/>
              <a:t>kkw</a:t>
            </a:r>
            <a:r>
              <a:rPr lang="pl-PL" dirty="0"/>
              <a:t>. </a:t>
            </a:r>
            <a:endParaRPr lang="pl-PL" dirty="0" smtClean="0"/>
          </a:p>
          <a:p>
            <a:pPr marL="274320">
              <a:defRPr/>
            </a:pPr>
            <a:r>
              <a:rPr lang="pl-PL" dirty="0"/>
              <a:t>D</a:t>
            </a:r>
            <a:r>
              <a:rPr lang="pl-PL" dirty="0" smtClean="0"/>
              <a:t>otyczyć </a:t>
            </a:r>
            <a:r>
              <a:rPr lang="pl-PL" dirty="0"/>
              <a:t>może wyłącznie orzeczeń wydanych w toku postępowania wykonawczego i to na podstawie przepisów Kodeksu karnego wykonawczego, z zastrzeżeniem że  reasumpcja w trybie art. 24 </a:t>
            </a:r>
            <a:r>
              <a:rPr lang="pl-PL" dirty="0" err="1"/>
              <a:t>kkw</a:t>
            </a:r>
            <a:r>
              <a:rPr lang="pl-PL" dirty="0"/>
              <a:t> może dotyczyć także sytuacji, dla których podstawa prawna określona została w kodeksie karnym, ale tryb postępowania wykonawczego określają przepisy </a:t>
            </a:r>
            <a:r>
              <a:rPr lang="pl-PL" dirty="0" err="1"/>
              <a:t>kkw</a:t>
            </a:r>
            <a:r>
              <a:rPr lang="pl-PL" dirty="0"/>
              <a:t>. Opisana instytucja realizuje dwie ważne zasady prawa karnego wykonawczego zasadę prawdy materialnej i elastycznej modyfikacji kar i innych środków penalnych, jednocześnie będąc swoistym instrumentem kontrolnym.</a:t>
            </a:r>
          </a:p>
          <a:p>
            <a:pPr marL="274320">
              <a:defRPr/>
            </a:pPr>
            <a:endParaRPr lang="pl-PL" dirty="0"/>
          </a:p>
        </p:txBody>
      </p:sp>
      <p:sp>
        <p:nvSpPr>
          <p:cNvPr id="3" name="Tytuł 2"/>
          <p:cNvSpPr>
            <a:spLocks noGrp="1"/>
          </p:cNvSpPr>
          <p:nvPr>
            <p:ph type="title"/>
          </p:nvPr>
        </p:nvSpPr>
        <p:spPr/>
        <p:txBody>
          <a:bodyPr/>
          <a:lstStyle/>
          <a:p>
            <a:pPr>
              <a:defRPr/>
            </a:pPr>
            <a:r>
              <a:rPr lang="pl-PL" dirty="0" smtClean="0"/>
              <a:t>Art.24 </a:t>
            </a:r>
            <a:r>
              <a:rPr lang="pl-PL" dirty="0" err="1" smtClean="0"/>
              <a:t>kkw</a:t>
            </a:r>
            <a:endParaRPr lang="pl-PL" dirty="0"/>
          </a:p>
        </p:txBody>
      </p:sp>
    </p:spTree>
    <p:extLst>
      <p:ext uri="{BB962C8B-B14F-4D97-AF65-F5344CB8AC3E}">
        <p14:creationId xmlns:p14="http://schemas.microsoft.com/office/powerpoint/2010/main" val="39289032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0" y="2291644"/>
            <a:ext cx="12191999" cy="4659667"/>
          </a:xfrm>
        </p:spPr>
        <p:txBody>
          <a:bodyPr>
            <a:normAutofit fontScale="92500" lnSpcReduction="10000"/>
          </a:bodyPr>
          <a:lstStyle/>
          <a:p>
            <a:pPr marL="274320">
              <a:defRPr/>
            </a:pPr>
            <a:r>
              <a:rPr lang="pl-PL" dirty="0"/>
              <a:t>Zgodnie z przepisem art. 6 §2 </a:t>
            </a:r>
            <a:r>
              <a:rPr lang="pl-PL" dirty="0" err="1"/>
              <a:t>kkw</a:t>
            </a:r>
            <a:r>
              <a:rPr lang="pl-PL" dirty="0"/>
              <a:t> skazany może składać wnioski, skargi i prośby do organów wykonujących </a:t>
            </a:r>
            <a:r>
              <a:rPr lang="pl-PL" dirty="0" smtClean="0"/>
              <a:t>orzeczenie.</a:t>
            </a:r>
          </a:p>
          <a:p>
            <a:pPr marL="274320">
              <a:defRPr/>
            </a:pPr>
            <a:r>
              <a:rPr lang="pl-PL" dirty="0" smtClean="0"/>
              <a:t>W </a:t>
            </a:r>
            <a:r>
              <a:rPr lang="pl-PL" dirty="0"/>
              <a:t>zakresie trybu skargowego opisanego w art. 6 §2 i 3 </a:t>
            </a:r>
            <a:r>
              <a:rPr lang="pl-PL" dirty="0" err="1"/>
              <a:t>kkw</a:t>
            </a:r>
            <a:r>
              <a:rPr lang="pl-PL" dirty="0"/>
              <a:t>, należy zaznaczyć, że ustawodawca szczegółowo go nie reguluje. Ogranicza się jedynie do stwierdzenia, że skarga, wniosek lub prośba przysługuje skazanemu. </a:t>
            </a:r>
            <a:endParaRPr lang="pl-PL" dirty="0" smtClean="0"/>
          </a:p>
          <a:p>
            <a:pPr marL="274320">
              <a:defRPr/>
            </a:pPr>
            <a:r>
              <a:rPr lang="pl-PL" dirty="0" smtClean="0"/>
              <a:t>Skierowana </a:t>
            </a:r>
            <a:r>
              <a:rPr lang="pl-PL" dirty="0"/>
              <a:t>może być do organów wykonujących orzeczenie. </a:t>
            </a:r>
            <a:endParaRPr lang="pl-PL" dirty="0" smtClean="0"/>
          </a:p>
          <a:p>
            <a:pPr marL="274320">
              <a:defRPr/>
            </a:pPr>
            <a:r>
              <a:rPr lang="pl-PL" dirty="0" smtClean="0"/>
              <a:t>Skazany </a:t>
            </a:r>
            <a:r>
              <a:rPr lang="pl-PL" dirty="0"/>
              <a:t>składając wniosek, skargę lub prośbę zobowiązany jest także do uzasadnienia zawartych w niej żądań w stopniu umożliwiającym jej rozpoznanie, w szczególności do dołączenia odpowiednich dokumentów. </a:t>
            </a:r>
            <a:endParaRPr lang="pl-PL" dirty="0" smtClean="0"/>
          </a:p>
          <a:p>
            <a:pPr marL="274320">
              <a:defRPr/>
            </a:pPr>
            <a:r>
              <a:rPr lang="pl-PL" dirty="0" smtClean="0"/>
              <a:t>Jednocześnie </a:t>
            </a:r>
            <a:r>
              <a:rPr lang="pl-PL" dirty="0"/>
              <a:t>jeżeli wniosek, skarga lub prośba: 1) oparte są na tych samych podstawach faktycznych, 2) zawierają wyrazy lub zwroty powszechnie uznawane za wulgarne lub obelżywe albo gwarę przestępców, 3) nie zawierają uzasadnienia zawartych w nich żądań w stopniu umożliwiającym ich rozpoznanie - właściwy organ może pozostawić wniosek, skargę lub prośbę bez rozpoznania</a:t>
            </a:r>
            <a:r>
              <a:rPr lang="pl-PL" dirty="0" smtClean="0"/>
              <a:t>.</a:t>
            </a:r>
            <a:endParaRPr lang="pl-PL" dirty="0"/>
          </a:p>
        </p:txBody>
      </p:sp>
      <p:sp>
        <p:nvSpPr>
          <p:cNvPr id="3" name="Tytuł 2"/>
          <p:cNvSpPr>
            <a:spLocks noGrp="1"/>
          </p:cNvSpPr>
          <p:nvPr>
            <p:ph type="title"/>
          </p:nvPr>
        </p:nvSpPr>
        <p:spPr/>
        <p:txBody>
          <a:bodyPr/>
          <a:lstStyle/>
          <a:p>
            <a:pPr>
              <a:defRPr/>
            </a:pPr>
            <a:r>
              <a:rPr lang="pl-PL" dirty="0" smtClean="0"/>
              <a:t>Wnioski, skargi i prośby</a:t>
            </a:r>
            <a:endParaRPr lang="pl-PL" dirty="0"/>
          </a:p>
        </p:txBody>
      </p:sp>
    </p:spTree>
    <p:extLst>
      <p:ext uri="{BB962C8B-B14F-4D97-AF65-F5344CB8AC3E}">
        <p14:creationId xmlns:p14="http://schemas.microsoft.com/office/powerpoint/2010/main" val="36478054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0" y="2091798"/>
            <a:ext cx="12192000" cy="4949825"/>
          </a:xfrm>
        </p:spPr>
        <p:txBody>
          <a:bodyPr>
            <a:normAutofit fontScale="85000" lnSpcReduction="20000"/>
          </a:bodyPr>
          <a:lstStyle/>
          <a:p>
            <a:pPr marL="274320">
              <a:defRPr/>
            </a:pPr>
            <a:r>
              <a:rPr lang="pl-PL" dirty="0"/>
              <a:t>Po pierwsze, jeżeli wnioski, skargi i prośby oparte są na tych samych podstawach faktycznych (co wcześniej rozpatrywane wnioski, skargi i prośby), właściwy organ może pozostawić je bez rozpoznania. </a:t>
            </a:r>
            <a:endParaRPr lang="pl-PL" dirty="0" smtClean="0"/>
          </a:p>
          <a:p>
            <a:pPr marL="274320">
              <a:defRPr/>
            </a:pPr>
            <a:r>
              <a:rPr lang="pl-PL" dirty="0" smtClean="0"/>
              <a:t>Konstrukcja </a:t>
            </a:r>
            <a:r>
              <a:rPr lang="pl-PL" dirty="0"/>
              <a:t>ta ma na celu zapobieżenie wielokrotnemu rozpatrywaniu tych samych spraw, spowodowanych uporczywym wnoszeniem skarg niezawierających żadnych nowych treści, lecz ponawianych z przyczyn pieniackich. </a:t>
            </a:r>
            <a:endParaRPr lang="pl-PL" dirty="0" smtClean="0"/>
          </a:p>
          <a:p>
            <a:pPr marL="274320">
              <a:defRPr/>
            </a:pPr>
            <a:r>
              <a:rPr lang="pl-PL" dirty="0" smtClean="0"/>
              <a:t>Przewidziana </a:t>
            </a:r>
            <a:r>
              <a:rPr lang="pl-PL" dirty="0"/>
              <a:t>możliwość pozostawienia sprawy bez jej rozstrzygnięcia wyraźnie upraszcza postępowanie wykonawcze. Jednocześnie, co podnoszono w literaturze, może osłabiać gwarancyjny charakter omawianej instytucji. </a:t>
            </a:r>
            <a:endParaRPr lang="pl-PL" dirty="0" smtClean="0"/>
          </a:p>
          <a:p>
            <a:pPr marL="274320">
              <a:defRPr/>
            </a:pPr>
            <a:r>
              <a:rPr lang="pl-PL" dirty="0" smtClean="0"/>
              <a:t>Wydaje </a:t>
            </a:r>
            <a:r>
              <a:rPr lang="pl-PL" dirty="0"/>
              <a:t>się, że zasadnicze znaczenie mają tutaj ustalenia dotyczące odpowiedzi na pytanie, czy zachodzi identyczność podstaw faktycznych. Ponownie wniesiona skarga (wniosek, prośba) tylko wtedy może być załatwiona w uproszczony sposób, gdy jej przedmiot w pełni pokrywa się z poprzednim wystąpieniem. </a:t>
            </a:r>
            <a:endParaRPr lang="pl-PL" dirty="0" smtClean="0"/>
          </a:p>
          <a:p>
            <a:pPr marL="274320">
              <a:defRPr/>
            </a:pPr>
            <a:r>
              <a:rPr lang="pl-PL" dirty="0" smtClean="0"/>
              <a:t>Organ </a:t>
            </a:r>
            <a:r>
              <a:rPr lang="pl-PL" dirty="0"/>
              <a:t>badający ponowioną skargę obowiązany jest zatem do dokonania następujących czynności: 1) porównania treści pierwszej skargi z każda następną, 2) stwierdzenia braku w niej nowych okoliczności lub innych elementów wyłączających tożsamość faktyczną przedmiotu skargi, 3) doręczenia wnoszącemu zawiadomienia o pozostawieniu sprawy bez rozpoznania (warunek ten jest niezmiernie ważny, gdyż takie rozstrzygniecie samo w sobie może być przedmiotem osobnej skargi).  </a:t>
            </a:r>
          </a:p>
        </p:txBody>
      </p:sp>
      <p:sp>
        <p:nvSpPr>
          <p:cNvPr id="3" name="Tytuł 2"/>
          <p:cNvSpPr>
            <a:spLocks noGrp="1"/>
          </p:cNvSpPr>
          <p:nvPr>
            <p:ph type="title"/>
          </p:nvPr>
        </p:nvSpPr>
        <p:spPr/>
        <p:txBody>
          <a:bodyPr/>
          <a:lstStyle/>
          <a:p>
            <a:pPr>
              <a:defRPr/>
            </a:pPr>
            <a:r>
              <a:rPr lang="pl-PL" dirty="0"/>
              <a:t>Wnioski, skargi i prośby</a:t>
            </a:r>
          </a:p>
        </p:txBody>
      </p:sp>
    </p:spTree>
    <p:extLst>
      <p:ext uri="{BB962C8B-B14F-4D97-AF65-F5344CB8AC3E}">
        <p14:creationId xmlns:p14="http://schemas.microsoft.com/office/powerpoint/2010/main" val="42451395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0" y="2001487"/>
            <a:ext cx="12112977" cy="4949825"/>
          </a:xfrm>
        </p:spPr>
        <p:txBody>
          <a:bodyPr>
            <a:normAutofit fontScale="92500" lnSpcReduction="10000"/>
          </a:bodyPr>
          <a:lstStyle/>
          <a:p>
            <a:pPr marL="274320">
              <a:defRPr/>
            </a:pPr>
            <a:r>
              <a:rPr lang="pl-PL" dirty="0"/>
              <a:t>Drugą sytuacją dającą możliwość pozostawienia skargi bez rozpoznania jest stwierdzenie, że skarga (wniosek lub prośba) zawierają wyrazy lub zwroty powszechnie uznawane za wulgarne lub obelżywe albo gwarę przestępców. </a:t>
            </a:r>
            <a:endParaRPr lang="pl-PL" dirty="0" smtClean="0"/>
          </a:p>
          <a:p>
            <a:pPr marL="274320">
              <a:defRPr/>
            </a:pPr>
            <a:r>
              <a:rPr lang="pl-PL" dirty="0" smtClean="0"/>
              <a:t>W </a:t>
            </a:r>
            <a:r>
              <a:rPr lang="pl-PL" dirty="0"/>
              <a:t>uzasadnieniu rządowego projektu ustawy nowelizującej </a:t>
            </a:r>
            <a:r>
              <a:rPr lang="pl-PL" dirty="0" err="1"/>
              <a:t>kkw</a:t>
            </a:r>
            <a:r>
              <a:rPr lang="pl-PL" dirty="0"/>
              <a:t>, możemy przeczytać, że: </a:t>
            </a:r>
            <a:r>
              <a:rPr lang="pl-PL" i="1" dirty="0"/>
              <a:t>"W art. 116a pkt 2 obecny Kodeks karny wykonawczy stanowi, bowiem expressis verbis, że skazanemu nie wolno posługiwać się zwrotami wulgarnymi, obelżywymi albo gwarą przestępczą. Tak więc, zaproponowany przepis rozszerza ten zakaz do korespondencji skazanych, kierowanej w trybie art. 6 Kodeksu."</a:t>
            </a:r>
            <a:r>
              <a:rPr lang="pl-PL" dirty="0"/>
              <a:t> </a:t>
            </a:r>
            <a:endParaRPr lang="pl-PL" dirty="0" smtClean="0"/>
          </a:p>
          <a:p>
            <a:pPr marL="274320">
              <a:defRPr/>
            </a:pPr>
            <a:r>
              <a:rPr lang="pl-PL" dirty="0" smtClean="0"/>
              <a:t>Badanie </a:t>
            </a:r>
            <a:r>
              <a:rPr lang="pl-PL" dirty="0"/>
              <a:t>skargi pod względem użycia w niej wyrazów lub zwrotów uznanych powszechnie za wulgarne lub obelżywe albo za gwarę przestępców zmusza organ rozpatrujący do zajęcia stanowiska w zakresie poprawności językowej. Wydaje się, że będzie to zabieg dość ryzykowny. Właściwe zastosowanie analizowanej regulacji wymaga uruchomienia kompetencji w zakresie semantyki, czyli analizy treści wyrażeń językowych w celu określenia charakteru zależności między treścią i formą wyrażenia. Co więcej w tym przypadku w grę wchodzić powinna relacja funkcjonalna, a zatem uwzględnienie rozwoju znaczenia wyrazów z punktu widzenia identyczności funkcji jaką spełnia desygnat nazwany przez dany wyraz i ich aktualnego zakwalifikowania słownikowego. </a:t>
            </a:r>
            <a:endParaRPr lang="pl-PL" dirty="0" smtClean="0"/>
          </a:p>
        </p:txBody>
      </p:sp>
      <p:sp>
        <p:nvSpPr>
          <p:cNvPr id="3" name="Tytuł 2"/>
          <p:cNvSpPr>
            <a:spLocks noGrp="1"/>
          </p:cNvSpPr>
          <p:nvPr>
            <p:ph type="title"/>
          </p:nvPr>
        </p:nvSpPr>
        <p:spPr/>
        <p:txBody>
          <a:bodyPr/>
          <a:lstStyle/>
          <a:p>
            <a:pPr>
              <a:defRPr/>
            </a:pPr>
            <a:r>
              <a:rPr lang="pl-PL" dirty="0"/>
              <a:t>Wnioski, skargi i prośby</a:t>
            </a:r>
          </a:p>
        </p:txBody>
      </p:sp>
    </p:spTree>
    <p:extLst>
      <p:ext uri="{BB962C8B-B14F-4D97-AF65-F5344CB8AC3E}">
        <p14:creationId xmlns:p14="http://schemas.microsoft.com/office/powerpoint/2010/main" val="98177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0" y="2091797"/>
            <a:ext cx="12304889" cy="4949825"/>
          </a:xfrm>
        </p:spPr>
        <p:txBody>
          <a:bodyPr>
            <a:normAutofit fontScale="92500" lnSpcReduction="20000"/>
          </a:bodyPr>
          <a:lstStyle/>
          <a:p>
            <a:pPr marL="274320">
              <a:defRPr/>
            </a:pPr>
            <a:r>
              <a:rPr lang="pl-PL" dirty="0"/>
              <a:t>Ustawodawca podkreślając, że chodzi o powszechne rozumienie tych określeń wcale interpretacji tego przepisu nie ułatwia. Dlatego, że w dość trudnym do oszacowania zbiorze zwrotów lub wyrazów wulgarnych lub obelżywych, każe nam wyszukać te które posiadają wskazaną cechę</a:t>
            </a:r>
            <a:r>
              <a:rPr lang="pl-PL" dirty="0" smtClean="0"/>
              <a:t>.</a:t>
            </a:r>
          </a:p>
          <a:p>
            <a:pPr marL="274320">
              <a:defRPr/>
            </a:pPr>
            <a:r>
              <a:rPr lang="pl-PL" dirty="0" smtClean="0"/>
              <a:t>Równie </a:t>
            </a:r>
            <a:r>
              <a:rPr lang="pl-PL" dirty="0"/>
              <a:t>trudnym zadaniem będzie ustalenie jakie zwroty i wyrazy należą do gwary przestępców, tym bardziej że język potoczny dość często przejmuje określenia gwarowe. Proces ten nieraz zupełnie zamazuje granicę między językiem ogólnie stosowanym, a jego środowiskową odmianą. </a:t>
            </a:r>
          </a:p>
          <a:p>
            <a:pPr marL="274320">
              <a:defRPr/>
            </a:pPr>
            <a:r>
              <a:rPr lang="pl-PL" dirty="0"/>
              <a:t>Jeszcze jedna kwestia wymaga wyraźnego zaznaczenia, podmiot rozpatrujący skargę musi precyzyjnie wskazać wynik swoich językowych badań i określić charakter zakwestionowanych zwrotów lub wyrażeń. Wynik ten komunikowany jest skazanemu w zawiadomieniu o pozostawieniu sprawy bez rozpoznania. </a:t>
            </a:r>
            <a:r>
              <a:rPr lang="pl-PL" dirty="0"/>
              <a:t>Warunek ten jest o tyle niezbędny, że po pierwsze będzie on miał walor edukacyjno-wychowawczy wobec skazanego, ucząc go tym samym jakimi zwrotami nie powinien się on posługiwać. </a:t>
            </a:r>
            <a:endParaRPr lang="pl-PL" dirty="0" smtClean="0"/>
          </a:p>
          <a:p>
            <a:pPr marL="274320">
              <a:defRPr/>
            </a:pPr>
            <a:r>
              <a:rPr lang="pl-PL" dirty="0" smtClean="0"/>
              <a:t>Ważniejszy </a:t>
            </a:r>
            <a:r>
              <a:rPr lang="pl-PL" dirty="0"/>
              <a:t>jest jednak fakt, iż wskazana kontrowersja językowa może być przedmiotem osobnej skargi (w tym przypadku na sposób załatwienia sprawy), do wniesienia której skazany będzie jak najbardziej uprawniony. </a:t>
            </a:r>
          </a:p>
        </p:txBody>
      </p:sp>
      <p:sp>
        <p:nvSpPr>
          <p:cNvPr id="3" name="Tytuł 2"/>
          <p:cNvSpPr>
            <a:spLocks noGrp="1"/>
          </p:cNvSpPr>
          <p:nvPr>
            <p:ph type="title"/>
          </p:nvPr>
        </p:nvSpPr>
        <p:spPr/>
        <p:txBody>
          <a:bodyPr/>
          <a:lstStyle/>
          <a:p>
            <a:pPr>
              <a:defRPr/>
            </a:pPr>
            <a:r>
              <a:rPr lang="pl-PL" dirty="0" smtClean="0"/>
              <a:t>Wnioski, skargi i prośby</a:t>
            </a:r>
            <a:endParaRPr lang="pl-PL" dirty="0"/>
          </a:p>
        </p:txBody>
      </p:sp>
    </p:spTree>
    <p:extLst>
      <p:ext uri="{BB962C8B-B14F-4D97-AF65-F5344CB8AC3E}">
        <p14:creationId xmlns:p14="http://schemas.microsoft.com/office/powerpoint/2010/main" val="393370305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122942" y="2091797"/>
            <a:ext cx="11922301" cy="4949825"/>
          </a:xfrm>
        </p:spPr>
        <p:txBody>
          <a:bodyPr>
            <a:normAutofit lnSpcReduction="10000"/>
          </a:bodyPr>
          <a:lstStyle/>
          <a:p>
            <a:pPr marL="274320">
              <a:defRPr/>
            </a:pPr>
            <a:r>
              <a:rPr lang="pl-PL" dirty="0"/>
              <a:t>Trzeci przypadek został określony w art.6§3 pkt 3 </a:t>
            </a:r>
            <a:r>
              <a:rPr lang="pl-PL" dirty="0" err="1"/>
              <a:t>kkw</a:t>
            </a:r>
            <a:r>
              <a:rPr lang="pl-PL" dirty="0"/>
              <a:t> i dotyczy sytuacji gdy wystąpienie skazanego nie zawiera uzasadnienia w stopniu umożliwiającym rozpoznanie sprawy. </a:t>
            </a:r>
            <a:endParaRPr lang="pl-PL" dirty="0" smtClean="0"/>
          </a:p>
          <a:p>
            <a:pPr marL="274320">
              <a:defRPr/>
            </a:pPr>
            <a:r>
              <a:rPr lang="pl-PL" dirty="0" smtClean="0"/>
              <a:t>Konstrukcja </a:t>
            </a:r>
            <a:r>
              <a:rPr lang="pl-PL" dirty="0"/>
              <a:t>ta ma wymusić na skarżących </a:t>
            </a:r>
            <a:r>
              <a:rPr lang="pl-PL" dirty="0" smtClean="0"/>
              <a:t>pewna staranność</a:t>
            </a:r>
            <a:endParaRPr lang="pl-PL" dirty="0"/>
          </a:p>
          <a:p>
            <a:pPr marL="274320">
              <a:defRPr/>
            </a:pPr>
            <a:r>
              <a:rPr lang="pl-PL" dirty="0" smtClean="0"/>
              <a:t>Problem relacja art</a:t>
            </a:r>
            <a:r>
              <a:rPr lang="pl-PL" dirty="0"/>
              <a:t>. 6§2 </a:t>
            </a:r>
            <a:r>
              <a:rPr lang="pl-PL" dirty="0" err="1"/>
              <a:t>zd</a:t>
            </a:r>
            <a:r>
              <a:rPr lang="pl-PL" dirty="0"/>
              <a:t> 2 </a:t>
            </a:r>
            <a:r>
              <a:rPr lang="pl-PL" dirty="0" err="1"/>
              <a:t>kkw</a:t>
            </a:r>
            <a:r>
              <a:rPr lang="pl-PL" dirty="0"/>
              <a:t> oraz art.6§3 pkt 3 </a:t>
            </a:r>
            <a:r>
              <a:rPr lang="pl-PL" dirty="0" err="1"/>
              <a:t>kkw</a:t>
            </a:r>
            <a:r>
              <a:rPr lang="pl-PL" dirty="0"/>
              <a:t>. </a:t>
            </a:r>
            <a:endParaRPr lang="pl-PL" dirty="0" smtClean="0"/>
          </a:p>
          <a:p>
            <a:pPr marL="274320">
              <a:defRPr/>
            </a:pPr>
            <a:r>
              <a:rPr lang="pl-PL" dirty="0" smtClean="0"/>
              <a:t>Pierwsza </a:t>
            </a:r>
            <a:r>
              <a:rPr lang="pl-PL" dirty="0"/>
              <a:t>ze wskazanych regulacji to wskazówka </a:t>
            </a:r>
            <a:r>
              <a:rPr lang="pl-PL" dirty="0" smtClean="0"/>
              <a:t>określająca </a:t>
            </a:r>
            <a:r>
              <a:rPr lang="pl-PL" dirty="0"/>
              <a:t>wymogi formalne skargi (wniosku lub prośby). Wskazówka ta ma charakter obowiązku obciążającego skazanego. Konsekwencją takiego założenia jest sytuacja w ramach której, jeżeli w treści skargi brak stosownego uzasadnienia należy wezwać wnoszącego do złożenia wyjaśnienia lub uzupełnienia braku. Jednocześnie na zasadach ogólnych, wnoszący powinien zostać poinformowany, że brak uzupełnienia będzie skutkował pozostawieniem sprawy bez jej rozpoznania. Mając na uwadze omówioną konstrukcję, trudno zrozumieć sens i potrzebę regulacji zawartej w art.6§3 pkt 3 </a:t>
            </a:r>
            <a:r>
              <a:rPr lang="pl-PL" dirty="0" err="1"/>
              <a:t>kkw</a:t>
            </a:r>
            <a:r>
              <a:rPr lang="pl-PL" dirty="0"/>
              <a:t>. Zasadnym wydaje się rozważenie propozycji rezygnacji z jednej z tych konstrukcji.</a:t>
            </a:r>
          </a:p>
          <a:p>
            <a:pPr marL="274320">
              <a:defRPr/>
            </a:pPr>
            <a:endParaRPr lang="pl-PL" dirty="0"/>
          </a:p>
        </p:txBody>
      </p:sp>
      <p:sp>
        <p:nvSpPr>
          <p:cNvPr id="3" name="Tytuł 2"/>
          <p:cNvSpPr>
            <a:spLocks noGrp="1"/>
          </p:cNvSpPr>
          <p:nvPr>
            <p:ph type="title"/>
          </p:nvPr>
        </p:nvSpPr>
        <p:spPr/>
        <p:txBody>
          <a:bodyPr/>
          <a:lstStyle/>
          <a:p>
            <a:pPr>
              <a:defRPr/>
            </a:pPr>
            <a:r>
              <a:rPr lang="pl-PL" dirty="0"/>
              <a:t>Wnioski, skargi i prośby</a:t>
            </a:r>
          </a:p>
        </p:txBody>
      </p:sp>
    </p:spTree>
    <p:extLst>
      <p:ext uri="{BB962C8B-B14F-4D97-AF65-F5344CB8AC3E}">
        <p14:creationId xmlns:p14="http://schemas.microsoft.com/office/powerpoint/2010/main" val="172854513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0" y="1990196"/>
            <a:ext cx="12192000" cy="5022850"/>
          </a:xfrm>
        </p:spPr>
        <p:txBody>
          <a:bodyPr>
            <a:normAutofit fontScale="92500" lnSpcReduction="20000"/>
          </a:bodyPr>
          <a:lstStyle/>
          <a:p>
            <a:pPr marL="274320">
              <a:defRPr/>
            </a:pPr>
            <a:r>
              <a:rPr lang="pl-PL" dirty="0" smtClean="0"/>
              <a:t>Trudnością może okazać się także kwestia wartościowania uzasadnienia. </a:t>
            </a:r>
          </a:p>
          <a:p>
            <a:pPr marL="274320">
              <a:defRPr/>
            </a:pPr>
            <a:r>
              <a:rPr lang="pl-PL" dirty="0" smtClean="0"/>
              <a:t>Ustawa </a:t>
            </a:r>
            <a:r>
              <a:rPr lang="pl-PL" dirty="0"/>
              <a:t>mówi, że uzasadnienie to powinno być sporządzone w stopniu umożliwiającym rozpoznanie sprawy. Formuła ta ma charakter wyraźnie </a:t>
            </a:r>
            <a:r>
              <a:rPr lang="pl-PL" dirty="0" err="1"/>
              <a:t>ocenny</a:t>
            </a:r>
            <a:r>
              <a:rPr lang="pl-PL" dirty="0"/>
              <a:t> i z tego powodu może być różnie interpretowana, a nawet nadużywana. </a:t>
            </a:r>
            <a:endParaRPr lang="pl-PL" dirty="0" smtClean="0"/>
          </a:p>
          <a:p>
            <a:pPr marL="274320">
              <a:defRPr/>
            </a:pPr>
            <a:r>
              <a:rPr lang="pl-PL" dirty="0" smtClean="0"/>
              <a:t>Problemem </a:t>
            </a:r>
            <a:r>
              <a:rPr lang="pl-PL" dirty="0"/>
              <a:t>o nieco innym charakterze jest użycie przez ustawodawcę w jednym i drugim przypadku terminu "żądanie". W słowniku języka polskiego termin ten rozumiany jest jako: </a:t>
            </a:r>
            <a:r>
              <a:rPr lang="pl-PL" i="1" dirty="0"/>
              <a:t>"życzenie wyrażone w kategorycznej formie, ostre domaganie się czegoś, usilne dopominanie się, wymaganie". </a:t>
            </a:r>
            <a:r>
              <a:rPr lang="pl-PL" dirty="0"/>
              <a:t>Przyjęte sformułowanie, staje się problematyczne jeżeli uzmysłowimy sobie, iż odnosić się ma ono do trzech różnych rodzajów wystąpień skazanego, a mianowicie do wniosku, skargi lub prośby. </a:t>
            </a:r>
            <a:endParaRPr lang="pl-PL" dirty="0" smtClean="0"/>
          </a:p>
          <a:p>
            <a:pPr marL="274320">
              <a:defRPr/>
            </a:pPr>
            <a:r>
              <a:rPr lang="pl-PL" dirty="0" smtClean="0"/>
              <a:t>O </a:t>
            </a:r>
            <a:r>
              <a:rPr lang="pl-PL" dirty="0"/>
              <a:t>ile w zakresie wniosku termin "żądanie" jest w pełni adekwatny, to w zakresie prośby staje się on już trochę problematyczny, ale ciągle jeszcze mieszczący się w zakresie wykładni językowej. Natomiast w odniesieniu do skargi, określenie "żądanie" jest zupełnie nieadekwatne. W tym przypadku chodzi przecież raczej o zarzut, względnie nieprawidłowość. Oznaczać to może, że te dwie konstrukcje nie dotyczą skargi - konsekwencja wykładni językowej. Wydaje się, że ustawodawcy chyba o takie zróżnicowanie wcale nie chodziło. </a:t>
            </a:r>
          </a:p>
        </p:txBody>
      </p:sp>
      <p:sp>
        <p:nvSpPr>
          <p:cNvPr id="3" name="Tytuł 2"/>
          <p:cNvSpPr>
            <a:spLocks noGrp="1"/>
          </p:cNvSpPr>
          <p:nvPr>
            <p:ph type="title"/>
          </p:nvPr>
        </p:nvSpPr>
        <p:spPr/>
        <p:txBody>
          <a:bodyPr/>
          <a:lstStyle/>
          <a:p>
            <a:pPr>
              <a:defRPr/>
            </a:pPr>
            <a:r>
              <a:rPr lang="pl-PL" dirty="0"/>
              <a:t>Wnioski, skargi i prośby</a:t>
            </a:r>
          </a:p>
        </p:txBody>
      </p:sp>
    </p:spTree>
    <p:extLst>
      <p:ext uri="{BB962C8B-B14F-4D97-AF65-F5344CB8AC3E}">
        <p14:creationId xmlns:p14="http://schemas.microsoft.com/office/powerpoint/2010/main" val="420436095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0" y="2114375"/>
            <a:ext cx="12192000" cy="5094287"/>
          </a:xfrm>
        </p:spPr>
        <p:txBody>
          <a:bodyPr>
            <a:noAutofit/>
          </a:bodyPr>
          <a:lstStyle/>
          <a:p>
            <a:pPr marL="274320">
              <a:defRPr/>
            </a:pPr>
            <a:r>
              <a:rPr lang="pl-PL" sz="2000" dirty="0"/>
              <a:t>Wskazany w art. 7 </a:t>
            </a:r>
            <a:r>
              <a:rPr lang="pl-PL" sz="2000" dirty="0" err="1"/>
              <a:t>kkw</a:t>
            </a:r>
            <a:r>
              <a:rPr lang="pl-PL" sz="2000" dirty="0"/>
              <a:t> tryb skargowy jest wyrazem zasady sądowej kontroli pozasądowych organów postępowania wykonawczego. </a:t>
            </a:r>
          </a:p>
          <a:p>
            <a:pPr marL="274320">
              <a:defRPr/>
            </a:pPr>
            <a:r>
              <a:rPr lang="pl-PL" sz="2000" dirty="0"/>
              <a:t>Na podstawie przywołanego przepisu skazany może zaskarżyć decyzje: prezesa sądu lub upoważnionego sędziego; sędziego penitencjarnego; dyrektora zakładu karnego, aresztu śledczego, a także dyrektora okręgowego i Dyrektora Generalnego Służby Więziennej albo osoby kierującej innym zakładem przewidzianym w przepisach prawa karnego wykonawczego; komisji penitencjarnej; sądowego kuratora zawodowego; oraz innego organu uprawnionego przez ustawę do wykonywania orzeczeń. </a:t>
            </a:r>
          </a:p>
          <a:p>
            <a:pPr marL="274320">
              <a:defRPr/>
            </a:pPr>
            <a:r>
              <a:rPr lang="pl-PL" sz="2000" dirty="0"/>
              <a:t>Przedmiotem skargi może być wyłącznie </a:t>
            </a:r>
            <a:r>
              <a:rPr lang="pl-PL" sz="2000" b="1" dirty="0"/>
              <a:t>zarzut „niezgodności decyzji z prawem”</a:t>
            </a:r>
            <a:r>
              <a:rPr lang="pl-PL" sz="2000" dirty="0"/>
              <a:t>, który to jest warunkiem koniecznym wdrożenia omawianego mechanizmu kontrolnego. </a:t>
            </a:r>
          </a:p>
          <a:p>
            <a:pPr marL="274320">
              <a:defRPr/>
            </a:pPr>
            <a:r>
              <a:rPr lang="pl-PL" sz="2000" dirty="0"/>
              <a:t>Skarga musi być wniesiona do tego organu, który wydał zaskarżoną decyzję w terminie 7 dni od zawiadomienia skazanego o decyzji bądź doręczenia mu tej decyzji</a:t>
            </a:r>
            <a:r>
              <a:rPr lang="pl-PL" sz="2000" i="1" dirty="0"/>
              <a:t>.</a:t>
            </a:r>
            <a:r>
              <a:rPr lang="pl-PL" sz="2000" dirty="0"/>
              <a:t> </a:t>
            </a:r>
          </a:p>
          <a:p>
            <a:pPr marL="274320">
              <a:defRPr/>
            </a:pPr>
            <a:r>
              <a:rPr lang="pl-PL" sz="2000" dirty="0"/>
              <a:t>Natomiast po samym rozpoznaniu skargi sąd orzeka o utrzymaniu w mocy, uchyleniu albo zmianie zaskarżonej decyzji. Na wydane w tym przedmiocie postanowienie sądu zażalenie nie przysługuje.</a:t>
            </a:r>
          </a:p>
        </p:txBody>
      </p:sp>
      <p:sp>
        <p:nvSpPr>
          <p:cNvPr id="3" name="Tytuł 2"/>
          <p:cNvSpPr>
            <a:spLocks noGrp="1"/>
          </p:cNvSpPr>
          <p:nvPr>
            <p:ph type="title"/>
          </p:nvPr>
        </p:nvSpPr>
        <p:spPr/>
        <p:txBody>
          <a:bodyPr/>
          <a:lstStyle/>
          <a:p>
            <a:pPr>
              <a:defRPr/>
            </a:pPr>
            <a:r>
              <a:rPr lang="pl-PL" dirty="0"/>
              <a:t>Skarga w trybie art. 7 </a:t>
            </a:r>
            <a:r>
              <a:rPr lang="pl-PL" dirty="0" err="1"/>
              <a:t>kkw</a:t>
            </a:r>
            <a:endParaRPr lang="pl-PL" dirty="0"/>
          </a:p>
        </p:txBody>
      </p:sp>
    </p:spTree>
    <p:extLst>
      <p:ext uri="{BB962C8B-B14F-4D97-AF65-F5344CB8AC3E}">
        <p14:creationId xmlns:p14="http://schemas.microsoft.com/office/powerpoint/2010/main" val="264420602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0" y="2148241"/>
            <a:ext cx="12191999" cy="4949825"/>
          </a:xfrm>
        </p:spPr>
        <p:txBody>
          <a:bodyPr>
            <a:normAutofit/>
          </a:bodyPr>
          <a:lstStyle/>
          <a:p>
            <a:pPr marL="274320">
              <a:defRPr/>
            </a:pPr>
            <a:r>
              <a:rPr lang="pl-PL" dirty="0"/>
              <a:t>Sąd rozpoznaje skargę na posiedzeniu, w trybie art.18 i n. </a:t>
            </a:r>
            <a:r>
              <a:rPr lang="pl-PL" dirty="0" err="1"/>
              <a:t>kkw</a:t>
            </a:r>
            <a:r>
              <a:rPr lang="pl-PL" dirty="0"/>
              <a:t>, orzekając w formie </a:t>
            </a:r>
            <a:r>
              <a:rPr lang="pl-PL" dirty="0" smtClean="0"/>
              <a:t>postanowienia. </a:t>
            </a:r>
            <a:endParaRPr lang="pl-PL" dirty="0"/>
          </a:p>
          <a:p>
            <a:pPr marL="274320">
              <a:defRPr/>
            </a:pPr>
            <a:r>
              <a:rPr lang="pl-PL" dirty="0"/>
              <a:t>Uchylając zaskarżoną decyzję, należy przyjąć, stosując odpowiednio regulacje </a:t>
            </a:r>
            <a:r>
              <a:rPr lang="pl-PL" dirty="0" err="1"/>
              <a:t>kpk</a:t>
            </a:r>
            <a:r>
              <a:rPr lang="pl-PL" dirty="0"/>
              <a:t>, zgodnie z art.1 §2 </a:t>
            </a:r>
            <a:r>
              <a:rPr lang="pl-PL" dirty="0" err="1"/>
              <a:t>kkw</a:t>
            </a:r>
            <a:r>
              <a:rPr lang="pl-PL" dirty="0"/>
              <a:t>, że sąd może zachować się na dwa sposoby przewidziane dla tej sytuacji w ramach art.437 §2 </a:t>
            </a:r>
            <a:r>
              <a:rPr lang="pl-PL" dirty="0" err="1"/>
              <a:t>kpk</a:t>
            </a:r>
            <a:r>
              <a:rPr lang="pl-PL" dirty="0"/>
              <a:t>. Stosownie może on uchylić decyzję, jednocześnie umarzając całe postępowanie z przyczyn określonych w art.438 lub 439 §1 pkt.5-7 </a:t>
            </a:r>
            <a:r>
              <a:rPr lang="pl-PL" dirty="0" err="1"/>
              <a:t>kpk</a:t>
            </a:r>
            <a:r>
              <a:rPr lang="pl-PL" dirty="0"/>
              <a:t>. Drugą możliwością jest uchylenie zaskarżonej decyzji i przekazanie sprawy właściwemu organowi do ponownego rozpoznania.</a:t>
            </a:r>
          </a:p>
          <a:p>
            <a:pPr marL="274320">
              <a:defRPr/>
            </a:pPr>
            <a:r>
              <a:rPr lang="pl-PL" dirty="0"/>
              <a:t>Zmiana natomiast decyzji, w ramach jej weryfikacji przez sąd, będzie mogła mieć miejsce jedynie wówczas gdy sąd będzie dysponował odpowiednim i w miarę pełnym materiałem dotyczącym sytuacji skazanego, pozwalającym w tych okolicznościach na podjęcie trafnej merytorycznie i prawnie decyzji</a:t>
            </a:r>
            <a:r>
              <a:rPr lang="pl-PL" dirty="0" smtClean="0"/>
              <a:t>.</a:t>
            </a:r>
            <a:endParaRPr lang="pl-PL" dirty="0"/>
          </a:p>
        </p:txBody>
      </p:sp>
      <p:sp>
        <p:nvSpPr>
          <p:cNvPr id="3" name="Tytuł 2"/>
          <p:cNvSpPr>
            <a:spLocks noGrp="1"/>
          </p:cNvSpPr>
          <p:nvPr>
            <p:ph type="title"/>
          </p:nvPr>
        </p:nvSpPr>
        <p:spPr/>
        <p:txBody>
          <a:bodyPr/>
          <a:lstStyle/>
          <a:p>
            <a:pPr>
              <a:defRPr/>
            </a:pPr>
            <a:r>
              <a:rPr lang="pl-PL" dirty="0"/>
              <a:t>Skarga w trybie art. 7 </a:t>
            </a:r>
            <a:r>
              <a:rPr lang="pl-PL" dirty="0" err="1"/>
              <a:t>kkw</a:t>
            </a:r>
            <a:endParaRPr lang="pl-PL" dirty="0"/>
          </a:p>
        </p:txBody>
      </p:sp>
    </p:spTree>
    <p:extLst>
      <p:ext uri="{BB962C8B-B14F-4D97-AF65-F5344CB8AC3E}">
        <p14:creationId xmlns:p14="http://schemas.microsoft.com/office/powerpoint/2010/main" val="42374953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0" y="2046641"/>
            <a:ext cx="12191999" cy="5022850"/>
          </a:xfrm>
        </p:spPr>
        <p:txBody>
          <a:bodyPr>
            <a:normAutofit lnSpcReduction="10000"/>
          </a:bodyPr>
          <a:lstStyle/>
          <a:p>
            <a:pPr marL="274320">
              <a:defRPr/>
            </a:pPr>
            <a:r>
              <a:rPr lang="pl-PL" dirty="0"/>
              <a:t>Przepisy nie wskazują specjalnych wymogów formalnych dotyczących skargi, może być ona wniesiona zarówno na piśmie jak i ustnie (art.19 §2 </a:t>
            </a:r>
            <a:r>
              <a:rPr lang="pl-PL" dirty="0" err="1"/>
              <a:t>kkw</a:t>
            </a:r>
            <a:r>
              <a:rPr lang="pl-PL" dirty="0"/>
              <a:t>). W przypadku ustnego zgłoszenia sporządza się protokół, wniesiona zaś na piśmie skarga winna spełniać wymogi pisma procesowego, określone w art.119 </a:t>
            </a:r>
            <a:r>
              <a:rPr lang="pl-PL" dirty="0" err="1" smtClean="0"/>
              <a:t>kpk</a:t>
            </a:r>
            <a:r>
              <a:rPr lang="pl-PL" dirty="0"/>
              <a:t>.</a:t>
            </a:r>
          </a:p>
          <a:p>
            <a:pPr marL="274320">
              <a:defRPr/>
            </a:pPr>
            <a:r>
              <a:rPr lang="pl-PL" dirty="0"/>
              <a:t>S</a:t>
            </a:r>
            <a:r>
              <a:rPr lang="pl-PL" dirty="0" smtClean="0"/>
              <a:t>karga </a:t>
            </a:r>
            <a:r>
              <a:rPr lang="pl-PL" dirty="0"/>
              <a:t>ta ma charakter </a:t>
            </a:r>
            <a:r>
              <a:rPr lang="pl-PL" b="1" dirty="0"/>
              <a:t>względnie </a:t>
            </a:r>
            <a:r>
              <a:rPr lang="pl-PL" b="1" dirty="0" err="1"/>
              <a:t>dewolutywny</a:t>
            </a:r>
            <a:r>
              <a:rPr lang="pl-PL" dirty="0"/>
              <a:t>. Oznacza to, że skargę tę będzie w pierwszej kolejności rozpatrywać organ, który ją wydał. Organ ten, (za pośrednictwem którego skarga jest wnoszona) może w związku z tym skargę taką niejako bezpośrednio uwzględnić (przychylić się do niej) i uchylić lub stosownie zmienić. Należy podkreślić tu, iż przez przychylenie się do skargi należy rozumieć pełne jej uwzględnienie. </a:t>
            </a:r>
            <a:endParaRPr lang="pl-PL" dirty="0" smtClean="0"/>
          </a:p>
          <a:p>
            <a:pPr marL="274320">
              <a:defRPr/>
            </a:pPr>
            <a:r>
              <a:rPr lang="pl-PL" dirty="0" smtClean="0"/>
              <a:t>Kolejną </a:t>
            </a:r>
            <a:r>
              <a:rPr lang="pl-PL" dirty="0"/>
              <a:t>cechą omawianego trybu jest </a:t>
            </a:r>
            <a:r>
              <a:rPr lang="pl-PL" b="1" dirty="0"/>
              <a:t>względna suspensywność </a:t>
            </a:r>
            <a:r>
              <a:rPr lang="pl-PL" dirty="0"/>
              <a:t>oznaczająca możliwość wstrzymania zaskarżonej decyzji przez sąd powołany do jej rozpoznania. </a:t>
            </a:r>
            <a:endParaRPr lang="pl-PL" dirty="0" smtClean="0"/>
          </a:p>
          <a:p>
            <a:pPr marL="274320">
              <a:defRPr/>
            </a:pPr>
            <a:r>
              <a:rPr lang="pl-PL" dirty="0" smtClean="0"/>
              <a:t>Dzięki skardze z art. 7 </a:t>
            </a:r>
            <a:r>
              <a:rPr lang="pl-PL" dirty="0" err="1" smtClean="0"/>
              <a:t>k.k.w</a:t>
            </a:r>
            <a:r>
              <a:rPr lang="pl-PL" dirty="0" smtClean="0"/>
              <a:t>. można </a:t>
            </a:r>
            <a:r>
              <a:rPr lang="pl-PL" dirty="0"/>
              <a:t>w ramach swoistego mechanizmu kontroli usuwać niezgodne z </a:t>
            </a:r>
            <a:r>
              <a:rPr lang="pl-PL" dirty="0" smtClean="0"/>
              <a:t>prawem decyzje. </a:t>
            </a:r>
            <a:r>
              <a:rPr lang="pl-PL" dirty="0"/>
              <a:t>Gwarantuje to nam praworządny tryb wykonywania orzeczeń karnych, nie naruszający praw osób skazanych. </a:t>
            </a:r>
          </a:p>
        </p:txBody>
      </p:sp>
      <p:sp>
        <p:nvSpPr>
          <p:cNvPr id="3" name="Tytuł 2"/>
          <p:cNvSpPr>
            <a:spLocks noGrp="1"/>
          </p:cNvSpPr>
          <p:nvPr>
            <p:ph type="title"/>
          </p:nvPr>
        </p:nvSpPr>
        <p:spPr/>
        <p:txBody>
          <a:bodyPr/>
          <a:lstStyle/>
          <a:p>
            <a:pPr>
              <a:defRPr/>
            </a:pPr>
            <a:r>
              <a:rPr lang="pl-PL" dirty="0"/>
              <a:t>Skarga w trybie art. 7 </a:t>
            </a:r>
            <a:r>
              <a:rPr lang="pl-PL" dirty="0" err="1"/>
              <a:t>kkw</a:t>
            </a:r>
            <a:endParaRPr lang="pl-PL" dirty="0"/>
          </a:p>
        </p:txBody>
      </p:sp>
    </p:spTree>
    <p:extLst>
      <p:ext uri="{BB962C8B-B14F-4D97-AF65-F5344CB8AC3E}">
        <p14:creationId xmlns:p14="http://schemas.microsoft.com/office/powerpoint/2010/main" val="10888445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ltLang="pl-PL" b="1" i="1" dirty="0"/>
              <a:t>Ochrona praw podmiotowych </a:t>
            </a:r>
            <a:br>
              <a:rPr lang="pl-PL" altLang="pl-PL" b="1" i="1" dirty="0"/>
            </a:br>
            <a:r>
              <a:rPr lang="pl-PL" altLang="pl-PL" b="1" i="1" dirty="0"/>
              <a:t>a prawo karne wykonawcze</a:t>
            </a:r>
            <a:endParaRPr lang="pl-PL" dirty="0"/>
          </a:p>
        </p:txBody>
      </p:sp>
      <p:sp>
        <p:nvSpPr>
          <p:cNvPr id="3" name="Symbol zastępczy zawartości 2"/>
          <p:cNvSpPr>
            <a:spLocks noGrp="1"/>
          </p:cNvSpPr>
          <p:nvPr>
            <p:ph idx="1"/>
          </p:nvPr>
        </p:nvSpPr>
        <p:spPr>
          <a:xfrm>
            <a:off x="270933" y="2336872"/>
            <a:ext cx="11503378" cy="4244549"/>
          </a:xfrm>
        </p:spPr>
        <p:txBody>
          <a:bodyPr>
            <a:normAutofit/>
          </a:bodyPr>
          <a:lstStyle/>
          <a:p>
            <a:pPr>
              <a:lnSpc>
                <a:spcPct val="80000"/>
              </a:lnSpc>
            </a:pPr>
            <a:r>
              <a:rPr lang="pl-PL" altLang="pl-PL" sz="2600" dirty="0"/>
              <a:t>Ważne jest precyzyjne określenie elementów stosunku prawnego łączącego skazanego z organami prawa karnego wykonawczego i to zarówno w sferze praw skazanego jak i jego obowiązków. </a:t>
            </a:r>
          </a:p>
          <a:p>
            <a:pPr>
              <a:lnSpc>
                <a:spcPct val="80000"/>
              </a:lnSpc>
            </a:pPr>
            <a:r>
              <a:rPr lang="pl-PL" altLang="pl-PL" sz="2600" dirty="0"/>
              <a:t>Status prawny skazanego opiera się na założeniu istnienia określonych norm prawnych. Normy te nie mogą być przekraczane, tym samym stanowią one skuteczną zaporę wobec bezprawnych działań ze strony organów postępowania wykonawczego. </a:t>
            </a:r>
          </a:p>
          <a:p>
            <a:pPr>
              <a:lnSpc>
                <a:spcPct val="80000"/>
              </a:lnSpc>
            </a:pPr>
            <a:r>
              <a:rPr lang="pl-PL" altLang="pl-PL" sz="2600" dirty="0"/>
              <a:t>Przepisy określające obowiązki, zakazy dotyczące skazanych wyznaczają czytelny i pewny zakres kompetencji organów, pozwalając tym ostatnim na egzekwowanie określonych </a:t>
            </a:r>
            <a:r>
              <a:rPr lang="pl-PL" altLang="pl-PL" sz="2600" dirty="0" err="1"/>
              <a:t>zachowań</a:t>
            </a:r>
            <a:r>
              <a:rPr lang="pl-PL" altLang="pl-PL" sz="2600" dirty="0"/>
              <a:t> w zgodzie z wolą ustawodawcy.</a:t>
            </a:r>
          </a:p>
          <a:p>
            <a:endParaRPr lang="pl-PL" dirty="0"/>
          </a:p>
        </p:txBody>
      </p:sp>
    </p:spTree>
    <p:extLst>
      <p:ext uri="{BB962C8B-B14F-4D97-AF65-F5344CB8AC3E}">
        <p14:creationId xmlns:p14="http://schemas.microsoft.com/office/powerpoint/2010/main" val="347844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ltLang="pl-PL" b="1" i="1" dirty="0" smtClean="0"/>
              <a:t>Duża zmienność i modyfikacja </a:t>
            </a:r>
            <a:r>
              <a:rPr lang="pl-PL" altLang="pl-PL" b="1" i="1" dirty="0"/>
              <a:t>treści orzeczenia karnego</a:t>
            </a:r>
            <a:endParaRPr lang="pl-PL" dirty="0"/>
          </a:p>
        </p:txBody>
      </p:sp>
      <p:sp>
        <p:nvSpPr>
          <p:cNvPr id="3" name="Symbol zastępczy zawartości 2"/>
          <p:cNvSpPr>
            <a:spLocks noGrp="1"/>
          </p:cNvSpPr>
          <p:nvPr>
            <p:ph idx="1"/>
          </p:nvPr>
        </p:nvSpPr>
        <p:spPr>
          <a:xfrm>
            <a:off x="406400" y="2077156"/>
            <a:ext cx="11345333" cy="4780844"/>
          </a:xfrm>
        </p:spPr>
        <p:txBody>
          <a:bodyPr>
            <a:noAutofit/>
          </a:bodyPr>
          <a:lstStyle/>
          <a:p>
            <a:r>
              <a:rPr lang="pl-PL" sz="2600" dirty="0"/>
              <a:t>Z</a:t>
            </a:r>
            <a:r>
              <a:rPr lang="pl-PL" sz="2600" dirty="0" smtClean="0"/>
              <a:t>różnicowanie wykonywania kary sprawia</a:t>
            </a:r>
            <a:r>
              <a:rPr lang="pl-PL" sz="2600" dirty="0"/>
              <a:t>, że skazani na jednakowe rodzaje kary będą je odbywać w zgoła odmiennych </a:t>
            </a:r>
            <a:r>
              <a:rPr lang="pl-PL" sz="2600" dirty="0" smtClean="0"/>
              <a:t>warunkach. </a:t>
            </a:r>
            <a:endParaRPr lang="pl-PL" sz="2600" dirty="0"/>
          </a:p>
          <a:p>
            <a:r>
              <a:rPr lang="pl-PL" sz="2600" dirty="0"/>
              <a:t>Potrzeba eliminacji zarzutów arbitralności, nieprzejrzystości, a zwłaszcza nierównego traktowania w toku procesu wykonywania kary prowadzi nas wprost do zasady legalizmu/praworządności w prawie karnym wykonawczym. </a:t>
            </a:r>
          </a:p>
          <a:p>
            <a:r>
              <a:rPr lang="pl-PL" sz="2600" dirty="0"/>
              <a:t>T</a:t>
            </a:r>
            <a:r>
              <a:rPr lang="pl-PL" sz="2600" dirty="0" smtClean="0"/>
              <a:t>ryb </a:t>
            </a:r>
            <a:r>
              <a:rPr lang="pl-PL" sz="2600" dirty="0"/>
              <a:t>i formy działania wszystkich podmiotów postępowania wykonawczego oraz organów tego postępowania opierać muszą się o przepisy prawne. Każde działanie w toku postępowania wykonawczego niezgodne z przepisami prawa jest niedopuszczalne. </a:t>
            </a:r>
          </a:p>
          <a:p>
            <a:endParaRPr lang="pl-PL" sz="2600" dirty="0"/>
          </a:p>
        </p:txBody>
      </p:sp>
    </p:spTree>
    <p:extLst>
      <p:ext uri="{BB962C8B-B14F-4D97-AF65-F5344CB8AC3E}">
        <p14:creationId xmlns:p14="http://schemas.microsoft.com/office/powerpoint/2010/main" val="2301439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i="1" dirty="0" smtClean="0"/>
              <a:t>Zasada humanitaryzmu i zasada podmiotowości</a:t>
            </a:r>
            <a:endParaRPr lang="pl-PL" b="1" i="1" dirty="0"/>
          </a:p>
        </p:txBody>
      </p:sp>
      <p:sp>
        <p:nvSpPr>
          <p:cNvPr id="3" name="Symbol zastępczy zawartości 2"/>
          <p:cNvSpPr>
            <a:spLocks noGrp="1"/>
          </p:cNvSpPr>
          <p:nvPr>
            <p:ph idx="1"/>
          </p:nvPr>
        </p:nvSpPr>
        <p:spPr>
          <a:xfrm>
            <a:off x="0" y="1998134"/>
            <a:ext cx="12192000" cy="4967110"/>
          </a:xfrm>
        </p:spPr>
        <p:txBody>
          <a:bodyPr>
            <a:normAutofit fontScale="92500" lnSpcReduction="20000"/>
          </a:bodyPr>
          <a:lstStyle/>
          <a:p>
            <a:pPr marL="0" indent="0">
              <a:buNone/>
            </a:pPr>
            <a:r>
              <a:rPr lang="pl-PL" altLang="pl-PL" dirty="0"/>
              <a:t>Art. 4. § 1. Kary, środki karne, środki kompensacyjne, przepadek, środki zabezpieczające i środki zapobiegawcze wykonuje się w sposób humanitarny, z poszanowaniem godności ludzkiej skazanego. Zakazuje się stosowania tortur lub nieludzkiego albo poniżającego traktowania i karania </a:t>
            </a:r>
            <a:r>
              <a:rPr lang="pl-PL" altLang="pl-PL" dirty="0" smtClean="0"/>
              <a:t>skazanego.</a:t>
            </a:r>
          </a:p>
          <a:p>
            <a:pPr marL="0" indent="0">
              <a:buNone/>
            </a:pPr>
            <a:r>
              <a:rPr lang="pl-PL" altLang="pl-PL" dirty="0" smtClean="0"/>
              <a:t>§ </a:t>
            </a:r>
            <a:r>
              <a:rPr lang="pl-PL" altLang="pl-PL" dirty="0"/>
              <a:t>2. Skazany zachowuje prawa i wolności obywatelskie. Ich ograniczenie może wynikać jedynie z ustawy oraz z wydanego na jej podstawie prawomocnego orzeczenia.</a:t>
            </a:r>
          </a:p>
          <a:p>
            <a:pPr marL="0" indent="0">
              <a:buNone/>
            </a:pPr>
            <a:r>
              <a:rPr lang="pl-PL" altLang="pl-PL" dirty="0"/>
              <a:t>Art. 5. § 1. Skazany jest podmiotem określonych w niniejszym kodeksie praw i obowiązków.</a:t>
            </a:r>
          </a:p>
          <a:p>
            <a:pPr marL="0" indent="0">
              <a:buNone/>
            </a:pPr>
            <a:r>
              <a:rPr lang="pl-PL" altLang="pl-PL" dirty="0"/>
              <a:t>§ 2. Skazany ma obowiązek stosować się do wydanych przez właściwe organy poleceń zmierzających do wykonania orzeczenia.</a:t>
            </a:r>
            <a:endParaRPr lang="pl-PL" altLang="pl-PL" dirty="0" smtClean="0"/>
          </a:p>
          <a:p>
            <a:r>
              <a:rPr lang="pl-PL" altLang="pl-PL" dirty="0" smtClean="0"/>
              <a:t>„</a:t>
            </a:r>
            <a:r>
              <a:rPr lang="pl-PL" altLang="pl-PL" i="1" dirty="0"/>
              <a:t>Pierwszy raz w polskim prawie karnym wykonawczym stwierdzono w sposób tak dobitny, że skazany jest podmiotem określonych w kodeksie karnym wykonawczym praw i obowiązków. Oznacza to, że skazany nie może być traktowany jako przedmiot zabiegów i oddziaływań wychowawczych, resocjalizacyjnych, jako przedmiot środków przymusu (...), ale że w całym procesie wykonywania orzeczeń muszą być zachowane jego podmiotowe prawa, związane z położeniem prawnym, w jakim się znajduje, i przestrzegane przez niego oraz organy wykonania orzeczeń obowiązki związane z prawidłowym wykonaniem orzeczeń</a:t>
            </a:r>
            <a:r>
              <a:rPr lang="pl-PL" altLang="pl-PL" dirty="0"/>
              <a:t>.”</a:t>
            </a:r>
            <a:r>
              <a:rPr lang="pl-PL" altLang="pl-PL" dirty="0">
                <a:hlinkClick r:id="rId2" action="ppaction://hlinksldjump"/>
              </a:rPr>
              <a:t>[</a:t>
            </a:r>
            <a:r>
              <a:rPr lang="pl-PL" altLang="pl-PL" dirty="0" err="1"/>
              <a:t>S.Pawela</a:t>
            </a:r>
            <a:r>
              <a:rPr lang="pl-PL" altLang="pl-PL" dirty="0"/>
              <a:t>, Kodeks karny wykonawczy. Praktyczny komentarz, Warszawa 1999 r., s. 30</a:t>
            </a:r>
          </a:p>
          <a:p>
            <a:endParaRPr lang="pl-PL" dirty="0"/>
          </a:p>
        </p:txBody>
      </p:sp>
    </p:spTree>
    <p:extLst>
      <p:ext uri="{BB962C8B-B14F-4D97-AF65-F5344CB8AC3E}">
        <p14:creationId xmlns:p14="http://schemas.microsoft.com/office/powerpoint/2010/main" val="30693288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idx="4294967295"/>
          </p:nvPr>
        </p:nvSpPr>
        <p:spPr>
          <a:xfrm>
            <a:off x="5535270" y="-138897"/>
            <a:ext cx="9613900" cy="1081088"/>
          </a:xfrm>
        </p:spPr>
        <p:txBody>
          <a:bodyPr/>
          <a:lstStyle/>
          <a:p>
            <a:r>
              <a:rPr lang="pl-PL" b="1" i="1" dirty="0" smtClean="0"/>
              <a:t>                   Prawa skazanego</a:t>
            </a:r>
            <a:endParaRPr lang="pl-PL" b="1" i="1" dirty="0"/>
          </a:p>
        </p:txBody>
      </p:sp>
      <p:sp>
        <p:nvSpPr>
          <p:cNvPr id="8" name="Prostokąt 7"/>
          <p:cNvSpPr/>
          <p:nvPr/>
        </p:nvSpPr>
        <p:spPr>
          <a:xfrm>
            <a:off x="0" y="333137"/>
            <a:ext cx="12192000" cy="6524863"/>
          </a:xfrm>
          <a:prstGeom prst="rect">
            <a:avLst/>
          </a:prstGeom>
        </p:spPr>
        <p:txBody>
          <a:bodyPr wrap="square">
            <a:spAutoFit/>
          </a:bodyPr>
          <a:lstStyle/>
          <a:p>
            <a:r>
              <a:rPr lang="pl-PL" sz="1900" dirty="0"/>
              <a:t>Art. 102. Skazany ma prawo w szczególności do:</a:t>
            </a:r>
          </a:p>
          <a:p>
            <a:pPr marL="342900" indent="-342900">
              <a:buAutoNum type="arabicParenR"/>
            </a:pPr>
            <a:r>
              <a:rPr lang="pl-PL" sz="1900" dirty="0" smtClean="0"/>
              <a:t>odpowiedniego </a:t>
            </a:r>
            <a:r>
              <a:rPr lang="pl-PL" sz="1900" dirty="0"/>
              <a:t>ze względu na zachowanie zdrowia wyżywienia, odzieży, warunków bytowych</a:t>
            </a:r>
            <a:r>
              <a:rPr lang="pl-PL" sz="1900" dirty="0" smtClean="0"/>
              <a:t>,</a:t>
            </a:r>
          </a:p>
          <a:p>
            <a:r>
              <a:rPr lang="pl-PL" sz="1900" dirty="0" smtClean="0"/>
              <a:t> </a:t>
            </a:r>
            <a:r>
              <a:rPr lang="pl-PL" sz="1900" dirty="0"/>
              <a:t>pomieszczeń oraz świadczeń zdrowotnych i odpowiednich warunków higieny,</a:t>
            </a:r>
          </a:p>
          <a:p>
            <a:r>
              <a:rPr lang="pl-PL" sz="1900" dirty="0"/>
              <a:t>2) utrzymywania więzi z rodziną i innymi osobami bliskimi,</a:t>
            </a:r>
          </a:p>
          <a:p>
            <a:r>
              <a:rPr lang="pl-PL" sz="1900" dirty="0"/>
              <a:t>3) korzystania z wolności religijnej,</a:t>
            </a:r>
          </a:p>
          <a:p>
            <a:r>
              <a:rPr lang="pl-PL" sz="1900" dirty="0"/>
              <a:t>4) otrzymywania związanego z zatrudnieniem wynagrodzenia oraz do ubezpieczenia społecznego w zakresie przewidzianym w odrębnych przepisach, a także pomocy w uzyskiwaniu świadczeń inwalidzkich,</a:t>
            </a:r>
          </a:p>
          <a:p>
            <a:r>
              <a:rPr lang="pl-PL" sz="1900" dirty="0"/>
              <a:t>5) kształcenia i samokształcenia oraz wykonywania a za zgodą dyrektora zakładu karnego do wytwarzania i zbywania wykonanych przedmiotów,</a:t>
            </a:r>
          </a:p>
          <a:p>
            <a:r>
              <a:rPr lang="pl-PL" sz="1900" dirty="0"/>
              <a:t>6) korzystania z urządzeń i zajęć kulturalno-oświatowych i sportowych, radia, telewizji, książek i prasy,</a:t>
            </a:r>
          </a:p>
          <a:p>
            <a:r>
              <a:rPr lang="pl-PL" sz="1900" dirty="0"/>
              <a:t>7) komunikowania się z obrońcą, pełnomocnikiem, właściwym kuratorem sądowym oraz wybranym przez siebie przedstawicielem, o którym mowa w art. 42,</a:t>
            </a:r>
          </a:p>
          <a:p>
            <a:r>
              <a:rPr lang="pl-PL" sz="1900" dirty="0"/>
              <a:t>8) komunikowania się z podmiotami, o których mowa w art. 38 § 1,</a:t>
            </a:r>
          </a:p>
          <a:p>
            <a:r>
              <a:rPr lang="pl-PL" sz="1900" dirty="0"/>
              <a:t>9) zapoznawania się z opiniami, sporządzonymi przez administrację zakładu karnego, stanowiącymi podstawę podejmowanych wobec niego decyzji,</a:t>
            </a:r>
          </a:p>
          <a:p>
            <a:r>
              <a:rPr lang="pl-PL" sz="1900" dirty="0"/>
              <a:t>10) składania wniosków, skarg i próśb organowi właściwemu do ich rozpatrzenia oraz przedstawiania ich, w nieobecności innych osób, administracji zakładu karnego, kierownikom jednostek organizacyjnych Służby Więziennej, sędziemu penitencjarnemu, prokuratorowi i Rzecznikowi Praw Obywatelskich,</a:t>
            </a:r>
          </a:p>
          <a:p>
            <a:r>
              <a:rPr lang="pl-PL" sz="1900" dirty="0"/>
              <a:t>11) prowadzenia korespondencji z organami ścigania, wymiaru sprawiedliwości i innymi organami państwowymi, organami samorządu terytorialnego, Rzecznikiem Praw Obywatelskich, Rzecznikiem Praw Dziecka oraz organami powołanymi na podstawie ratyfikowanych przez Rzeczpospolitą Polską umów międzynarodowych dotyczących ochrony praw człowieka.</a:t>
            </a:r>
            <a:endParaRPr lang="pl-PL" sz="1900" dirty="0"/>
          </a:p>
        </p:txBody>
      </p:sp>
    </p:spTree>
    <p:extLst>
      <p:ext uri="{BB962C8B-B14F-4D97-AF65-F5344CB8AC3E}">
        <p14:creationId xmlns:p14="http://schemas.microsoft.com/office/powerpoint/2010/main" val="2999942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le tekstowe 4"/>
          <p:cNvSpPr txBox="1"/>
          <p:nvPr/>
        </p:nvSpPr>
        <p:spPr>
          <a:xfrm>
            <a:off x="7199452" y="0"/>
            <a:ext cx="4992547" cy="646331"/>
          </a:xfrm>
          <a:prstGeom prst="rect">
            <a:avLst/>
          </a:prstGeom>
          <a:noFill/>
        </p:spPr>
        <p:txBody>
          <a:bodyPr wrap="square" rtlCol="0">
            <a:spAutoFit/>
          </a:bodyPr>
          <a:lstStyle/>
          <a:p>
            <a:pPr algn="r"/>
            <a:r>
              <a:rPr lang="pl-PL" sz="3600" b="1" i="1" dirty="0" smtClean="0"/>
              <a:t>Obowiązki skazanych</a:t>
            </a:r>
            <a:endParaRPr lang="pl-PL" sz="3600" b="1" i="1" dirty="0"/>
          </a:p>
        </p:txBody>
      </p:sp>
      <p:sp>
        <p:nvSpPr>
          <p:cNvPr id="6" name="Prostokąt 5"/>
          <p:cNvSpPr/>
          <p:nvPr/>
        </p:nvSpPr>
        <p:spPr>
          <a:xfrm>
            <a:off x="185195" y="625525"/>
            <a:ext cx="11921924" cy="6232475"/>
          </a:xfrm>
          <a:prstGeom prst="rect">
            <a:avLst/>
          </a:prstGeom>
        </p:spPr>
        <p:txBody>
          <a:bodyPr wrap="square">
            <a:spAutoFit/>
          </a:bodyPr>
          <a:lstStyle/>
          <a:p>
            <a:r>
              <a:rPr lang="pl-PL" sz="1900" dirty="0"/>
              <a:t>Art. 116. § 1. Skazany ma obowiązek przestrzegania przepisów określających zasady i tryb wykonywania </a:t>
            </a:r>
            <a:endParaRPr lang="pl-PL" sz="1900" dirty="0" smtClean="0"/>
          </a:p>
          <a:p>
            <a:r>
              <a:rPr lang="pl-PL" sz="1900" dirty="0" smtClean="0"/>
              <a:t>kary</a:t>
            </a:r>
            <a:r>
              <a:rPr lang="pl-PL" sz="1900" dirty="0"/>
              <a:t>, ustalonego w zakładzie karnym porządku oraz wykonywania poleceń przełożonych i innych osób uprawnionych, a w szczególności:</a:t>
            </a:r>
          </a:p>
          <a:p>
            <a:r>
              <a:rPr lang="pl-PL" sz="1900" dirty="0"/>
              <a:t>1) poprawnego zachowania się,</a:t>
            </a:r>
          </a:p>
          <a:p>
            <a:r>
              <a:rPr lang="pl-PL" sz="1900" dirty="0" smtClean="0"/>
              <a:t>2</a:t>
            </a:r>
            <a:r>
              <a:rPr lang="pl-PL" sz="1900" dirty="0"/>
              <a:t>) przestrzegania higieny osobistej i czystości pomieszczeń, w których przebywa,</a:t>
            </a:r>
          </a:p>
          <a:p>
            <a:r>
              <a:rPr lang="pl-PL" sz="1900" dirty="0"/>
              <a:t>2a) niezwłocznego zawiadomienia przełożonego o chorobie własnej oraz o zauważonych objawach chorobowych u innego skazanego,</a:t>
            </a:r>
          </a:p>
          <a:p>
            <a:r>
              <a:rPr lang="pl-PL" sz="1900" dirty="0"/>
              <a:t>3) poddania się – niezależnie od obowiązków określonych w przepisach o zwalczaniu chorób zakaźnych, wenerycznych i gruźlicy, alkoholizmu i narkomanii – przewidzianym przepisami badaniom, leczeniu, zabiegom lekarskim, sanitarnym oraz rehabilitacji, a także badaniom na obecność w organizmie alkoholu, środków odurzających lub substancji psychotropowych, a skazany, co do którego sędzia penitencjarny zarządził przeprowadzenie badań psychologicznych lub psychiatrycznych, dodatkowo – udzielania osobom prowadzącym badania informacji o stanie zdrowia, przebytych chorobach i urazach oraz warunkach, w jakich się wychowywał, oraz wykonywania zleconych przez psychiatrę lub psychologa czynności niezbędnych na potrzeby badania,</a:t>
            </a:r>
          </a:p>
          <a:p>
            <a:r>
              <a:rPr lang="pl-PL" sz="1900" dirty="0"/>
              <a:t>4) wykonywania pracy, jeżeli przepisy szczególne, także wynikające z prawa międzynarodowego, nie przewidują zwolnienia od tego obowiązku, oraz wykonywania prac porządkowych w obrębie zakładu karnego,</a:t>
            </a:r>
          </a:p>
          <a:p>
            <a:r>
              <a:rPr lang="pl-PL" sz="1900" dirty="0"/>
              <a:t>5) dbałości o mienie zakładu karnego oraz instytucji lub podmiotu gospodarczego, w którym jest zatrudniony,</a:t>
            </a:r>
          </a:p>
          <a:p>
            <a:r>
              <a:rPr lang="pl-PL" sz="1900" dirty="0"/>
              <a:t>6) poddania się czynnościom mającym na celu identyfikację osoby.</a:t>
            </a:r>
          </a:p>
        </p:txBody>
      </p:sp>
    </p:spTree>
    <p:extLst>
      <p:ext uri="{BB962C8B-B14F-4D97-AF65-F5344CB8AC3E}">
        <p14:creationId xmlns:p14="http://schemas.microsoft.com/office/powerpoint/2010/main" val="27883228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ChangeArrowheads="1"/>
          </p:cNvSpPr>
          <p:nvPr/>
        </p:nvSpPr>
        <p:spPr bwMode="auto">
          <a:xfrm>
            <a:off x="2074158" y="298630"/>
            <a:ext cx="7775575" cy="6186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lgn="l" eaLnBrk="0" hangingPunct="0">
              <a:spcBef>
                <a:spcPct val="20000"/>
              </a:spcBef>
              <a:buClr>
                <a:schemeClr val="bg2"/>
              </a:buClr>
              <a:buSzPct val="70000"/>
              <a:buFont typeface="Wingdings" panose="05000000000000000000" pitchFamily="2" charset="2"/>
              <a:buChar char="o"/>
              <a:defRPr sz="3200">
                <a:solidFill>
                  <a:schemeClr val="tx1"/>
                </a:solidFill>
                <a:latin typeface="Times New Roman" panose="02020603050405020304" pitchFamily="18" charset="0"/>
              </a:defRPr>
            </a:lvl1pPr>
            <a:lvl2pPr marL="742950" indent="-285750" algn="l" eaLnBrk="0" hangingPunct="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lgn="l" eaLnBrk="0" hangingPunct="0">
              <a:spcBef>
                <a:spcPct val="20000"/>
              </a:spcBef>
              <a:buClr>
                <a:schemeClr val="bg2"/>
              </a:buClr>
              <a:buSzPct val="65000"/>
              <a:buFont typeface="Wingdings" panose="05000000000000000000" pitchFamily="2" charset="2"/>
              <a:buChar char="o"/>
              <a:defRPr sz="2400">
                <a:solidFill>
                  <a:schemeClr val="tx1"/>
                </a:solidFill>
                <a:latin typeface="Times New Roman" panose="02020603050405020304" pitchFamily="18" charset="0"/>
              </a:defRPr>
            </a:lvl3pPr>
            <a:lvl4pPr marL="1600200" indent="-228600" algn="l" eaLnBrk="0" hangingPunct="0">
              <a:spcBef>
                <a:spcPct val="20000"/>
              </a:spcBef>
              <a:buClr>
                <a:schemeClr val="accent2"/>
              </a:buClr>
              <a:buSzPct val="75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lgn="l" eaLnBrk="0" hangingPunct="0">
              <a:spcBef>
                <a:spcPct val="20000"/>
              </a:spcBef>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9pPr>
          </a:lstStyle>
          <a:p>
            <a:pPr algn="ctr" eaLnBrk="1" hangingPunct="1">
              <a:spcBef>
                <a:spcPct val="0"/>
              </a:spcBef>
              <a:buClrTx/>
              <a:buSzTx/>
              <a:buFontTx/>
              <a:buNone/>
            </a:pPr>
            <a:r>
              <a:rPr lang="pl-PL" altLang="pl-PL" sz="3600" b="1" i="1" dirty="0">
                <a:ea typeface="Times New Roman" panose="02020603050405020304" pitchFamily="18" charset="0"/>
                <a:cs typeface="Arial" panose="020B0604020202020204" pitchFamily="34" charset="0"/>
              </a:rPr>
              <a:t>Prawidłowo funkcjonujący system </a:t>
            </a:r>
            <a:r>
              <a:rPr lang="pl-PL" altLang="pl-PL" sz="3600" b="1" i="1" dirty="0" smtClean="0">
                <a:ea typeface="Times New Roman" panose="02020603050405020304" pitchFamily="18" charset="0"/>
                <a:cs typeface="Arial" panose="020B0604020202020204" pitchFamily="34" charset="0"/>
              </a:rPr>
              <a:t>sądowej i </a:t>
            </a:r>
            <a:r>
              <a:rPr lang="pl-PL" altLang="pl-PL" sz="3600" b="1" i="1" dirty="0">
                <a:ea typeface="Times New Roman" panose="02020603050405020304" pitchFamily="18" charset="0"/>
                <a:cs typeface="Arial" panose="020B0604020202020204" pitchFamily="34" charset="0"/>
              </a:rPr>
              <a:t>administracyjnej kontroli przestrzegania obowiązków i praw osób skazanych w całym procesie wykonywania orzeczeń decyduje o tym, czy słuszne rozwiązania kodeksu karnego wykonawczego stanowią codzienną praktykę organów uczestniczących w postępowaniu wykonawczym.”</a:t>
            </a:r>
            <a:r>
              <a:rPr lang="pl-PL" altLang="pl-PL" sz="3600" b="1" baseline="30000" dirty="0">
                <a:ea typeface="Times New Roman" panose="02020603050405020304" pitchFamily="18" charset="0"/>
                <a:cs typeface="Arial" panose="020B0604020202020204" pitchFamily="34" charset="0"/>
                <a:hlinkClick r:id="" action="ppaction://noaction"/>
              </a:rPr>
              <a:t>[1]</a:t>
            </a:r>
            <a:endParaRPr lang="pl-PL" altLang="pl-PL" sz="3600" b="1" dirty="0">
              <a:ea typeface="Times New Roman" panose="02020603050405020304" pitchFamily="18" charset="0"/>
              <a:cs typeface="Arial" panose="020B0604020202020204" pitchFamily="34" charset="0"/>
            </a:endParaRPr>
          </a:p>
          <a:p>
            <a:pPr>
              <a:spcBef>
                <a:spcPct val="0"/>
              </a:spcBef>
              <a:buClrTx/>
              <a:buSzTx/>
              <a:buFontTx/>
              <a:buNone/>
            </a:pPr>
            <a:r>
              <a:rPr lang="pl-PL" altLang="pl-PL" sz="1800" dirty="0">
                <a:latin typeface="Arial" panose="020B0604020202020204" pitchFamily="34" charset="0"/>
                <a:ea typeface="Times New Roman" panose="02020603050405020304" pitchFamily="18" charset="0"/>
                <a:cs typeface="Arial" panose="020B0604020202020204" pitchFamily="34" charset="0"/>
              </a:rPr>
              <a:t/>
            </a:r>
            <a:br>
              <a:rPr lang="pl-PL" altLang="pl-PL" sz="1800" dirty="0">
                <a:latin typeface="Arial" panose="020B0604020202020204" pitchFamily="34" charset="0"/>
                <a:ea typeface="Times New Roman" panose="02020603050405020304" pitchFamily="18" charset="0"/>
                <a:cs typeface="Arial" panose="020B0604020202020204" pitchFamily="34" charset="0"/>
              </a:rPr>
            </a:br>
            <a:endParaRPr lang="pl-PL" altLang="pl-PL" sz="1800" dirty="0">
              <a:latin typeface="Arial" panose="020B0604020202020204" pitchFamily="34" charset="0"/>
              <a:ea typeface="Times New Roman" panose="02020603050405020304" pitchFamily="18" charset="0"/>
              <a:cs typeface="Arial" panose="020B0604020202020204" pitchFamily="34" charset="0"/>
            </a:endParaRPr>
          </a:p>
        </p:txBody>
      </p:sp>
      <p:sp>
        <p:nvSpPr>
          <p:cNvPr id="4099" name="Rectangle 5"/>
          <p:cNvSpPr>
            <a:spLocks noChangeArrowheads="1"/>
          </p:cNvSpPr>
          <p:nvPr/>
        </p:nvSpPr>
        <p:spPr bwMode="auto">
          <a:xfrm>
            <a:off x="-1583318" y="3625334"/>
            <a:ext cx="184730" cy="369332"/>
          </a:xfrm>
          <a:prstGeom prst="rect">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l" eaLnBrk="0" hangingPunct="0">
              <a:spcBef>
                <a:spcPct val="20000"/>
              </a:spcBef>
              <a:buClr>
                <a:schemeClr val="bg2"/>
              </a:buClr>
              <a:buSzPct val="70000"/>
              <a:buFont typeface="Wingdings" panose="05000000000000000000" pitchFamily="2" charset="2"/>
              <a:buChar char="o"/>
              <a:defRPr sz="3200">
                <a:solidFill>
                  <a:schemeClr val="tx1"/>
                </a:solidFill>
                <a:latin typeface="Times New Roman" panose="02020603050405020304" pitchFamily="18" charset="0"/>
              </a:defRPr>
            </a:lvl1pPr>
            <a:lvl2pPr marL="742950" indent="-285750" algn="l" eaLnBrk="0" hangingPunct="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lgn="l" eaLnBrk="0" hangingPunct="0">
              <a:spcBef>
                <a:spcPct val="20000"/>
              </a:spcBef>
              <a:buClr>
                <a:schemeClr val="bg2"/>
              </a:buClr>
              <a:buSzPct val="65000"/>
              <a:buFont typeface="Wingdings" panose="05000000000000000000" pitchFamily="2" charset="2"/>
              <a:buChar char="o"/>
              <a:defRPr sz="2400">
                <a:solidFill>
                  <a:schemeClr val="tx1"/>
                </a:solidFill>
                <a:latin typeface="Times New Roman" panose="02020603050405020304" pitchFamily="18" charset="0"/>
              </a:defRPr>
            </a:lvl3pPr>
            <a:lvl4pPr marL="1600200" indent="-228600" algn="l" eaLnBrk="0" hangingPunct="0">
              <a:spcBef>
                <a:spcPct val="20000"/>
              </a:spcBef>
              <a:buClr>
                <a:schemeClr val="accent2"/>
              </a:buClr>
              <a:buSzPct val="75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lgn="l" eaLnBrk="0" hangingPunct="0">
              <a:spcBef>
                <a:spcPct val="20000"/>
              </a:spcBef>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9pPr>
          </a:lstStyle>
          <a:p>
            <a:pPr algn="r" eaLnBrk="1" hangingPunct="1">
              <a:spcBef>
                <a:spcPct val="0"/>
              </a:spcBef>
              <a:buClrTx/>
              <a:buSzTx/>
              <a:buFontTx/>
              <a:buNone/>
            </a:pPr>
            <a:endParaRPr lang="pl-PL" altLang="pl-PL" sz="1800"/>
          </a:p>
        </p:txBody>
      </p:sp>
      <p:sp>
        <p:nvSpPr>
          <p:cNvPr id="4100" name="Rectangle 6"/>
          <p:cNvSpPr>
            <a:spLocks noChangeArrowheads="1"/>
          </p:cNvSpPr>
          <p:nvPr/>
        </p:nvSpPr>
        <p:spPr bwMode="auto">
          <a:xfrm>
            <a:off x="1774825" y="6088064"/>
            <a:ext cx="87137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lgn="l" eaLnBrk="0" hangingPunct="0">
              <a:spcBef>
                <a:spcPct val="20000"/>
              </a:spcBef>
              <a:buClr>
                <a:schemeClr val="bg2"/>
              </a:buClr>
              <a:buSzPct val="70000"/>
              <a:buFont typeface="Wingdings" panose="05000000000000000000" pitchFamily="2" charset="2"/>
              <a:buChar char="o"/>
              <a:defRPr sz="3200">
                <a:solidFill>
                  <a:schemeClr val="tx1"/>
                </a:solidFill>
                <a:latin typeface="Times New Roman" panose="02020603050405020304" pitchFamily="18" charset="0"/>
              </a:defRPr>
            </a:lvl1pPr>
            <a:lvl2pPr marL="742950" indent="-285750" algn="l" eaLnBrk="0" hangingPunct="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lgn="l" eaLnBrk="0" hangingPunct="0">
              <a:spcBef>
                <a:spcPct val="20000"/>
              </a:spcBef>
              <a:buClr>
                <a:schemeClr val="bg2"/>
              </a:buClr>
              <a:buSzPct val="65000"/>
              <a:buFont typeface="Wingdings" panose="05000000000000000000" pitchFamily="2" charset="2"/>
              <a:buChar char="o"/>
              <a:defRPr sz="2400">
                <a:solidFill>
                  <a:schemeClr val="tx1"/>
                </a:solidFill>
                <a:latin typeface="Times New Roman" panose="02020603050405020304" pitchFamily="18" charset="0"/>
              </a:defRPr>
            </a:lvl3pPr>
            <a:lvl4pPr marL="1600200" indent="-228600" algn="l" eaLnBrk="0" hangingPunct="0">
              <a:spcBef>
                <a:spcPct val="20000"/>
              </a:spcBef>
              <a:buClr>
                <a:schemeClr val="accent2"/>
              </a:buClr>
              <a:buSzPct val="75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lgn="l" eaLnBrk="0" hangingPunct="0">
              <a:spcBef>
                <a:spcPct val="20000"/>
              </a:spcBef>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9pPr>
          </a:lstStyle>
          <a:p>
            <a:pPr algn="just" eaLnBrk="1" hangingPunct="1">
              <a:spcBef>
                <a:spcPct val="0"/>
              </a:spcBef>
              <a:buClrTx/>
              <a:buSzTx/>
              <a:buFontTx/>
              <a:buNone/>
            </a:pPr>
            <a:r>
              <a:rPr lang="pl-PL" altLang="pl-PL" sz="2000" baseline="30000">
                <a:latin typeface="Arial" panose="020B0604020202020204" pitchFamily="34" charset="0"/>
                <a:cs typeface="Times New Roman" panose="02020603050405020304" pitchFamily="18" charset="0"/>
                <a:hlinkClick r:id="" action="ppaction://noaction"/>
              </a:rPr>
              <a:t>[1]</a:t>
            </a:r>
            <a:r>
              <a:rPr lang="pl-PL" altLang="pl-PL" sz="2000">
                <a:latin typeface="Arial" panose="020B0604020202020204" pitchFamily="34" charset="0"/>
                <a:cs typeface="Times New Roman" panose="02020603050405020304" pitchFamily="18" charset="0"/>
              </a:rPr>
              <a:t> </a:t>
            </a:r>
            <a:r>
              <a:rPr lang="pl-PL" altLang="pl-PL" sz="1600">
                <a:latin typeface="Arial" panose="020B0604020202020204" pitchFamily="34" charset="0"/>
                <a:cs typeface="Times New Roman" panose="02020603050405020304" pitchFamily="18" charset="0"/>
              </a:rPr>
              <a:t>S.Pawela, Kodeks karny wykonawczy. Praktyczny komentarz, Warszawa 1999, s. 33.</a:t>
            </a:r>
            <a:endParaRPr lang="pl-PL" altLang="pl-PL" sz="1600">
              <a:latin typeface="Arial" panose="020B0604020202020204" pitchFamily="34" charset="0"/>
            </a:endParaRPr>
          </a:p>
        </p:txBody>
      </p:sp>
    </p:spTree>
    <p:extLst>
      <p:ext uri="{BB962C8B-B14F-4D97-AF65-F5344CB8AC3E}">
        <p14:creationId xmlns:p14="http://schemas.microsoft.com/office/powerpoint/2010/main" val="3182019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p:cNvSpPr>
            <a:spLocks noGrp="1" noChangeArrowheads="1"/>
          </p:cNvSpPr>
          <p:nvPr>
            <p:ph type="title"/>
          </p:nvPr>
        </p:nvSpPr>
        <p:spPr>
          <a:xfrm>
            <a:off x="1981200" y="533401"/>
            <a:ext cx="8229600" cy="1166813"/>
          </a:xfrm>
        </p:spPr>
        <p:txBody>
          <a:bodyPr/>
          <a:lstStyle/>
          <a:p>
            <a:pPr marL="838200" indent="-838200" algn="r"/>
            <a:r>
              <a:rPr lang="pl-PL" altLang="pl-PL" sz="3200" b="1" i="1"/>
              <a:t>Kodeksowy system kontroli w toku postępowania wykonawczego</a:t>
            </a:r>
          </a:p>
        </p:txBody>
      </p:sp>
      <p:sp>
        <p:nvSpPr>
          <p:cNvPr id="5123" name="Rectangle 7"/>
          <p:cNvSpPr>
            <a:spLocks noGrp="1" noChangeArrowheads="1"/>
          </p:cNvSpPr>
          <p:nvPr>
            <p:ph type="body" idx="1"/>
          </p:nvPr>
        </p:nvSpPr>
        <p:spPr>
          <a:xfrm>
            <a:off x="378178" y="2336800"/>
            <a:ext cx="11435644" cy="4768850"/>
          </a:xfrm>
        </p:spPr>
        <p:txBody>
          <a:bodyPr>
            <a:normAutofit/>
          </a:bodyPr>
          <a:lstStyle/>
          <a:p>
            <a:pPr eaLnBrk="1" hangingPunct="1">
              <a:lnSpc>
                <a:spcPct val="90000"/>
              </a:lnSpc>
            </a:pPr>
            <a:r>
              <a:rPr lang="pl-PL" altLang="pl-PL" b="1" dirty="0"/>
              <a:t>Uchwalony w 1997 roku kodeks karny wykonawczy przewiduje złożony z różnych elementów i instytucji system gwarantujący prawidłowy i praworządny tryb wykonania orzeczeń zapadłych w szeroko rozumianym postępowaniu karnym. Składający się na to zagadnienie kompleks instytucji prawa karnego wykonawczego można określić, jako swoiste mechanizmy służące do kontroli prawidłowości wykonywania kary pozbawienia wolności</a:t>
            </a:r>
          </a:p>
          <a:p>
            <a:pPr eaLnBrk="1" hangingPunct="1">
              <a:lnSpc>
                <a:spcPct val="90000"/>
              </a:lnSpc>
              <a:buFont typeface="Wingdings" panose="05000000000000000000" pitchFamily="2" charset="2"/>
              <a:buNone/>
            </a:pPr>
            <a:r>
              <a:rPr lang="pl-PL" altLang="pl-PL" b="1" dirty="0"/>
              <a:t> </a:t>
            </a:r>
          </a:p>
          <a:p>
            <a:pPr eaLnBrk="1" hangingPunct="1">
              <a:lnSpc>
                <a:spcPct val="90000"/>
              </a:lnSpc>
            </a:pPr>
            <a:r>
              <a:rPr lang="pl-PL" altLang="pl-PL" b="1" dirty="0"/>
              <a:t>(część instytucji to klasyczne instrumenty kontrolne i nadzorcze inne zaś będą jedynie realizowały pewne funkcje kontroli, bądź wykazywały cechy środków zaskarżenia).</a:t>
            </a:r>
            <a:r>
              <a:rPr lang="pl-PL" altLang="pl-PL" dirty="0"/>
              <a:t> </a:t>
            </a:r>
          </a:p>
        </p:txBody>
      </p:sp>
    </p:spTree>
    <p:extLst>
      <p:ext uri="{BB962C8B-B14F-4D97-AF65-F5344CB8AC3E}">
        <p14:creationId xmlns:p14="http://schemas.microsoft.com/office/powerpoint/2010/main" val="2244848648"/>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docProps/app.xml><?xml version="1.0" encoding="utf-8"?>
<Properties xmlns="http://schemas.openxmlformats.org/officeDocument/2006/extended-properties" xmlns:vt="http://schemas.openxmlformats.org/officeDocument/2006/docPropsVTypes">
  <Template>TM04033917[[fn=Berlin]]</Template>
  <TotalTime>67</TotalTime>
  <Words>4389</Words>
  <Application>Microsoft Office PowerPoint</Application>
  <PresentationFormat>Panoramiczny</PresentationFormat>
  <Paragraphs>162</Paragraphs>
  <Slides>29</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29</vt:i4>
      </vt:variant>
    </vt:vector>
  </HeadingPairs>
  <TitlesOfParts>
    <vt:vector size="34" baseType="lpstr">
      <vt:lpstr>Arial</vt:lpstr>
      <vt:lpstr>Times New Roman</vt:lpstr>
      <vt:lpstr>Trebuchet MS</vt:lpstr>
      <vt:lpstr>Wingdings</vt:lpstr>
      <vt:lpstr>Berlin</vt:lpstr>
      <vt:lpstr>Instytucje powołane do ochrony praw skazanych</vt:lpstr>
      <vt:lpstr>Ochrona praw podmiotowych  a prawo karne wykonawcze</vt:lpstr>
      <vt:lpstr>Ochrona praw podmiotowych  a prawo karne wykonawcze</vt:lpstr>
      <vt:lpstr>Duża zmienność i modyfikacja treści orzeczenia karnego</vt:lpstr>
      <vt:lpstr>Zasada humanitaryzmu i zasada podmiotowości</vt:lpstr>
      <vt:lpstr>                   Prawa skazanego</vt:lpstr>
      <vt:lpstr>Prezentacja programu PowerPoint</vt:lpstr>
      <vt:lpstr>Prezentacja programu PowerPoint</vt:lpstr>
      <vt:lpstr>Kodeksowy system kontroli w toku postępowania wykonawczego</vt:lpstr>
      <vt:lpstr>Kodeksowy system kontroli w toku postępowania wykonawczego</vt:lpstr>
      <vt:lpstr>Inne procedury kontrolne  dotyczące środków izolacyjnych</vt:lpstr>
      <vt:lpstr>Inne procedury kontrolne  dotyczące środków izolacyjnych</vt:lpstr>
      <vt:lpstr>Mechanizmy międzynarodowej kontroli                       i ochrony praw człowieka</vt:lpstr>
      <vt:lpstr>Rzecznik Praw Obywatelskich (RPO)</vt:lpstr>
      <vt:lpstr>Rzecznik Praw Obywatelskich (RPO)</vt:lpstr>
      <vt:lpstr>Skarga konstytucyjna (art. 79 Konstytucji RP) </vt:lpstr>
      <vt:lpstr>Kontrola parlamentarna</vt:lpstr>
      <vt:lpstr>Monitoring organizacji pozarządowych</vt:lpstr>
      <vt:lpstr>Zażalenie w toku postępowania wykonawczego, art.6§1 kkw</vt:lpstr>
      <vt:lpstr>Art.24 kkw</vt:lpstr>
      <vt:lpstr>Wnioski, skargi i prośby</vt:lpstr>
      <vt:lpstr>Wnioski, skargi i prośby</vt:lpstr>
      <vt:lpstr>Wnioski, skargi i prośby</vt:lpstr>
      <vt:lpstr>Wnioski, skargi i prośby</vt:lpstr>
      <vt:lpstr>Wnioski, skargi i prośby</vt:lpstr>
      <vt:lpstr>Wnioski, skargi i prośby</vt:lpstr>
      <vt:lpstr>Skarga w trybie art. 7 kkw</vt:lpstr>
      <vt:lpstr>Skarga w trybie art. 7 kkw</vt:lpstr>
      <vt:lpstr>Skarga w trybie art. 7 kkw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Instytucje powołane do ochrony praw skazanych</dc:title>
  <dc:creator>Tomasz Kalisz</dc:creator>
  <cp:lastModifiedBy>Tomasz Kalisz</cp:lastModifiedBy>
  <cp:revision>8</cp:revision>
  <dcterms:created xsi:type="dcterms:W3CDTF">2016-02-13T10:33:52Z</dcterms:created>
  <dcterms:modified xsi:type="dcterms:W3CDTF">2016-02-13T11:41:44Z</dcterms:modified>
</cp:coreProperties>
</file>