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360" y="2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F4ECF-3A00-44EC-8A70-2B0D716160C4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38FEB-C127-4913-AD57-4F4C1CDC27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3594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2014-10-23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Interwencja główna</a:t>
            </a:r>
            <a:br>
              <a:rPr lang="pl-PL" dirty="0" smtClean="0"/>
            </a:br>
            <a:r>
              <a:rPr lang="pl-PL" dirty="0" smtClean="0"/>
              <a:t>Interwencja uboczna</a:t>
            </a:r>
            <a:br>
              <a:rPr lang="pl-PL" dirty="0" smtClean="0"/>
            </a:br>
            <a:r>
              <a:rPr lang="pl-PL" dirty="0" smtClean="0"/>
              <a:t>Przypozwanie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8219537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J</a:t>
            </a:r>
            <a:r>
              <a:rPr lang="pl-PL" dirty="0" smtClean="0"/>
              <a:t>est </a:t>
            </a:r>
            <a:r>
              <a:rPr lang="pl-PL" dirty="0"/>
              <a:t>uprawniony do dokonywania wszelkich czynności procesowych na równi ze </a:t>
            </a:r>
            <a:r>
              <a:rPr lang="pl-PL" dirty="0" smtClean="0"/>
              <a:t>stroną, ale nie mogą one pozostawać w sprzeczności z czynnościami i oświadczeniami strony, do której przystąpił (w przypadku interwenienta ubocznego samoistnego zob. art. 73 § 2 k.p.c.).</a:t>
            </a:r>
          </a:p>
          <a:p>
            <a:r>
              <a:rPr lang="pl-PL" dirty="0"/>
              <a:t>W sytuacji gdy interwenient nie wiedział o toczącym się procesie, a strona nie zawiadomiła go o nim i nie wezwała do udziału w sprawie albo uczyniła to zbyt </a:t>
            </a:r>
            <a:r>
              <a:rPr lang="pl-PL" dirty="0" smtClean="0"/>
              <a:t>późno, albo strona umyślnie </a:t>
            </a:r>
            <a:r>
              <a:rPr lang="pl-PL" dirty="0"/>
              <a:t>lub przez </a:t>
            </a:r>
            <a:r>
              <a:rPr lang="pl-PL" dirty="0" smtClean="0"/>
              <a:t>niedbalstwo </a:t>
            </a:r>
            <a:r>
              <a:rPr lang="pl-PL" dirty="0"/>
              <a:t>nie skorzystała ze środków, które nie były interwenientowi </a:t>
            </a:r>
            <a:r>
              <a:rPr lang="pl-PL" dirty="0" smtClean="0"/>
              <a:t>znane </a:t>
            </a:r>
            <a:r>
              <a:rPr lang="pl-PL" dirty="0"/>
              <a:t>(art. </a:t>
            </a:r>
            <a:r>
              <a:rPr lang="pl-PL" dirty="0" smtClean="0"/>
              <a:t>82 </a:t>
            </a:r>
            <a:r>
              <a:rPr lang="pl-PL" dirty="0" err="1" smtClean="0"/>
              <a:t>k.p.c</a:t>
            </a:r>
            <a:r>
              <a:rPr lang="pl-PL" dirty="0" smtClean="0"/>
              <a:t>), interwenient </a:t>
            </a:r>
            <a:r>
              <a:rPr lang="pl-PL" dirty="0"/>
              <a:t>będzie mógł podnieść zarzut błędnego </a:t>
            </a:r>
            <a:r>
              <a:rPr lang="pl-PL" dirty="0" smtClean="0"/>
              <a:t>rozstrzygnięcia </a:t>
            </a:r>
            <a:r>
              <a:rPr lang="pl-PL" dirty="0"/>
              <a:t>sprawy spowodowanego wadliwym prowadzeniem procesu przez stronę</a:t>
            </a:r>
            <a:r>
              <a:rPr lang="pl-PL" dirty="0" smtClean="0"/>
              <a:t>.</a:t>
            </a:r>
          </a:p>
          <a:p>
            <a:r>
              <a:rPr lang="pl-PL" dirty="0"/>
              <a:t>I</a:t>
            </a:r>
            <a:r>
              <a:rPr lang="pl-PL" dirty="0" smtClean="0"/>
              <a:t>nterwenient </a:t>
            </a:r>
            <a:r>
              <a:rPr lang="pl-PL" dirty="0"/>
              <a:t>uboczny </a:t>
            </a:r>
            <a:r>
              <a:rPr lang="pl-PL" dirty="0" smtClean="0"/>
              <a:t>samoistny może </a:t>
            </a:r>
            <a:r>
              <a:rPr lang="pl-PL" dirty="0"/>
              <a:t>za zgodą </a:t>
            </a:r>
            <a:r>
              <a:rPr lang="pl-PL" dirty="0" smtClean="0"/>
              <a:t>stron wejść </a:t>
            </a:r>
            <a:r>
              <a:rPr lang="pl-PL" dirty="0"/>
              <a:t>na miejsce strony do której </a:t>
            </a:r>
            <a:r>
              <a:rPr lang="pl-PL" dirty="0" smtClean="0"/>
              <a:t>przystąpił, wchodzi wówczas w sytuację procesową strony istniejącą w momencie jego wejścia i </a:t>
            </a:r>
            <a:r>
              <a:rPr lang="pl-PL" dirty="0"/>
              <a:t>nie może żądać powtórzenia czynności procesowych.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Uprawnienia interwenienta ubocznego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70445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Istota: </a:t>
            </a:r>
            <a:r>
              <a:rPr lang="pl-PL" dirty="0" smtClean="0"/>
              <a:t>polega </a:t>
            </a:r>
            <a:r>
              <a:rPr lang="pl-PL" dirty="0"/>
              <a:t>na zawiadomieniu osoby trzeciej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toczącym się procesie i wezwaniu jej przez stronę do wzięcia udziału w </a:t>
            </a:r>
            <a:r>
              <a:rPr lang="pl-PL" dirty="0" smtClean="0"/>
              <a:t>sprawie.</a:t>
            </a:r>
          </a:p>
          <a:p>
            <a:r>
              <a:rPr lang="pl-PL" b="1" dirty="0" smtClean="0"/>
              <a:t>Cele:</a:t>
            </a:r>
            <a:r>
              <a:rPr lang="pl-PL" dirty="0" smtClean="0"/>
              <a:t> osoba przypozwana dowiaduje się o procesie, którego wynik może oddziaływać na jej sferę prawną oraz zabezpieczenie strony przed zarzutem wadliwego prowadzenia procesu (art. 82 </a:t>
            </a:r>
            <a:r>
              <a:rPr lang="pl-PL" dirty="0" err="1" smtClean="0"/>
              <a:t>k.p.c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Przypozwanie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110715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Art</a:t>
            </a:r>
            <a:r>
              <a:rPr lang="pl-PL" dirty="0"/>
              <a:t>. 573 </a:t>
            </a:r>
            <a:r>
              <a:rPr lang="pl-PL" dirty="0" smtClean="0"/>
              <a:t>k.c. – kupujący</a:t>
            </a:r>
            <a:r>
              <a:rPr lang="pl-PL" dirty="0"/>
              <a:t>, przeciwko któremu osoba trzecia dochodzi roszczeń dotyczących rzeczy sprzedanej, obowiązany jest niezwłocznie zawiadomić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tym sprzedawcę i wezwać go do udziału w sprawie pod rygorem utraty roszczenia z tytułu rękojmi za wadę prawną. </a:t>
            </a:r>
          </a:p>
          <a:p>
            <a:r>
              <a:rPr lang="pl-PL" dirty="0"/>
              <a:t>A</a:t>
            </a:r>
            <a:r>
              <a:rPr lang="pl-PL" dirty="0" smtClean="0"/>
              <a:t>rt. 665 k.c. – jeżeli </a:t>
            </a:r>
            <a:r>
              <a:rPr lang="pl-PL" dirty="0"/>
              <a:t>osoba trzecia dochodzi przeciwko najemcy roszczeń dotyczących rzeczy najętej, najemca powinien niezwłocznie zawiadomić o tym wynajmującego</a:t>
            </a:r>
            <a:r>
              <a:rPr lang="pl-PL" dirty="0" smtClean="0"/>
              <a:t>.</a:t>
            </a:r>
          </a:p>
          <a:p>
            <a:r>
              <a:rPr lang="pl-PL" dirty="0" smtClean="0"/>
              <a:t>Art. 884 k.c. – poręczyciel, przeciwko któremu wierzyciel dochodzi roszczenia, powinien niezwłocznie zawiadomić dłużnika.</a:t>
            </a:r>
          </a:p>
          <a:p>
            <a:r>
              <a:rPr lang="pl-PL" dirty="0"/>
              <a:t>Art. 15 ust. 2 i 3 ustawy o ochronie praw lokatorów, mieszkaniowym zasobie gminy i zmianie kodeksu cywilnego </a:t>
            </a:r>
            <a:r>
              <a:rPr lang="pl-PL" dirty="0" smtClean="0"/>
              <a:t>– w </a:t>
            </a:r>
            <a:r>
              <a:rPr lang="pl-PL" dirty="0"/>
              <a:t>sprawie opróżnienia lokalu </a:t>
            </a:r>
            <a:r>
              <a:rPr lang="pl-PL" b="1" dirty="0"/>
              <a:t>sąd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 </a:t>
            </a:r>
            <a:r>
              <a:rPr lang="pl-PL" b="1" dirty="0"/>
              <a:t>urzędu zawiadamia gminę</a:t>
            </a:r>
            <a:r>
              <a:rPr lang="pl-PL" dirty="0"/>
              <a:t> właściwą ze względu na miejsce położenia lokalu podlegającego opróżnieniu celem umożliwienia jej wstąpienia do sprawy. Gmina nie musi wykazywać interesu prawnego, a jej przystąpienie następuje po stronie powoda.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przypozwania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19442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Zasada </a:t>
            </a:r>
            <a:r>
              <a:rPr lang="pl-PL" dirty="0"/>
              <a:t>dwustronności nie ogranicza </a:t>
            </a:r>
            <a:r>
              <a:rPr lang="pl-PL" dirty="0" smtClean="0"/>
              <a:t>liczby </a:t>
            </a:r>
            <a:r>
              <a:rPr lang="pl-PL" dirty="0"/>
              <a:t>podmiotów mogących brać udział po stronie powodowej lub pozwanej. Dlatego też w procesie możemy mieć do czynienia z </a:t>
            </a:r>
            <a:r>
              <a:rPr lang="pl-PL" b="1" dirty="0"/>
              <a:t>instytucją interwencji głównej </a:t>
            </a:r>
            <a:r>
              <a:rPr lang="pl-PL" dirty="0" smtClean="0"/>
              <a:t>polegającej </a:t>
            </a:r>
            <a:r>
              <a:rPr lang="pl-PL" dirty="0"/>
              <a:t>na osobnym pozwaniu obu </a:t>
            </a:r>
            <a:r>
              <a:rPr lang="pl-PL" dirty="0" smtClean="0"/>
              <a:t>stron dotychczasowo oraz </a:t>
            </a:r>
            <a:r>
              <a:rPr lang="pl-PL" b="1" dirty="0"/>
              <a:t>interwencji </a:t>
            </a:r>
            <a:r>
              <a:rPr lang="pl-PL" b="1" dirty="0" smtClean="0"/>
              <a:t>ubocznej</a:t>
            </a:r>
            <a:r>
              <a:rPr lang="pl-PL" dirty="0" smtClean="0"/>
              <a:t>, to jest przystąpieniu </a:t>
            </a:r>
            <a:r>
              <a:rPr lang="pl-PL" dirty="0"/>
              <a:t>do udziału w toczącym się postępowaniu osoby trzeciej, która przystępuje do jednej lub drugiej strony </a:t>
            </a:r>
            <a:r>
              <a:rPr lang="pl-PL" dirty="0" smtClean="0"/>
              <a:t>postępowania albo </a:t>
            </a:r>
            <a:r>
              <a:rPr lang="pl-PL" b="1" dirty="0" smtClean="0"/>
              <a:t>współuczestnictwie procesowym </a:t>
            </a:r>
            <a:r>
              <a:rPr lang="pl-PL" dirty="0" smtClean="0"/>
              <a:t>gdy stronę procesową tworzy grupa podmiotów.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dwustronności </a:t>
            </a:r>
            <a:br>
              <a:rPr lang="pl-PL" dirty="0" smtClean="0"/>
            </a:br>
            <a:r>
              <a:rPr lang="pl-PL" dirty="0" smtClean="0"/>
              <a:t>w procesie cywilnym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249150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Istota: </a:t>
            </a:r>
            <a:r>
              <a:rPr lang="pl-PL" dirty="0" smtClean="0"/>
              <a:t>jest powództwem osoby trzeciej (interwenienta głównego) o rzecz lub prawo wytoczonym przeciwko stronom, które o tę rzecz lub prawo toczą już spór sądowy (art. 75 </a:t>
            </a:r>
            <a:r>
              <a:rPr lang="pl-PL" dirty="0" err="1" smtClean="0"/>
              <a:t>k.p.c</a:t>
            </a:r>
            <a:r>
              <a:rPr lang="pl-PL" dirty="0" smtClean="0"/>
              <a:t>).</a:t>
            </a:r>
          </a:p>
          <a:p>
            <a:r>
              <a:rPr lang="pl-PL" b="1" dirty="0" smtClean="0"/>
              <a:t>Termin:</a:t>
            </a:r>
            <a:r>
              <a:rPr lang="pl-PL" dirty="0" smtClean="0"/>
              <a:t> pozew </a:t>
            </a:r>
            <a:r>
              <a:rPr lang="pl-PL" dirty="0"/>
              <a:t>interwencyjny może być wniesiony do momentu zawisłości sporu w sprawie „głównej”, czyli od momentu doręczenia pozwu pozwanemu (art. 192 pkt 1 </a:t>
            </a:r>
            <a:r>
              <a:rPr lang="pl-PL" dirty="0" err="1"/>
              <a:t>kpc</a:t>
            </a:r>
            <a:r>
              <a:rPr lang="pl-PL" dirty="0"/>
              <a:t>), aż </a:t>
            </a:r>
            <a:r>
              <a:rPr lang="pl-PL" b="1" dirty="0"/>
              <a:t>do zamknięcia </a:t>
            </a:r>
            <a:r>
              <a:rPr lang="pl-PL" b="1" dirty="0" smtClean="0"/>
              <a:t>rozprawy </a:t>
            </a:r>
            <a:r>
              <a:rPr lang="pl-PL" b="1" dirty="0"/>
              <a:t>w pierwszej instancji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b="1" dirty="0" smtClean="0"/>
              <a:t>Forma:</a:t>
            </a:r>
            <a:r>
              <a:rPr lang="pl-PL" dirty="0" smtClean="0"/>
              <a:t> pisemna lub ustna do protokołu– art. 466 </a:t>
            </a:r>
            <a:r>
              <a:rPr lang="pl-PL" dirty="0" err="1" smtClean="0"/>
              <a:t>k.p.c</a:t>
            </a:r>
            <a:r>
              <a:rPr lang="pl-PL" dirty="0" smtClean="0"/>
              <a:t> – tylko uprawnienie pracowników </a:t>
            </a:r>
            <a:r>
              <a:rPr lang="pl-PL" dirty="0"/>
              <a:t>i </a:t>
            </a:r>
            <a:r>
              <a:rPr lang="pl-PL" dirty="0" smtClean="0"/>
              <a:t>ubezpieczonych działających bez profesjonalnego pełnomocnika.</a:t>
            </a:r>
          </a:p>
          <a:p>
            <a:r>
              <a:rPr lang="pl-PL" b="1" dirty="0" smtClean="0"/>
              <a:t>Właściwość sądu: </a:t>
            </a:r>
            <a:r>
              <a:rPr lang="pl-PL" dirty="0" smtClean="0"/>
              <a:t>sąd</a:t>
            </a:r>
            <a:r>
              <a:rPr lang="pl-PL" dirty="0"/>
              <a:t>, w którym toczy się </a:t>
            </a:r>
            <a:r>
              <a:rPr lang="pl-PL" dirty="0" smtClean="0"/>
              <a:t>proces główny o tę samą rzecz lub prawo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Interwencja główna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52223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Sprawa główna i sprawa wszczęta pozwem interwencyjnym są odrębnymi sprawami, zatem sąd nie powinien prowadzić ich niezależnie od siebie, by nie doprowadzić do wydania dwóch sprzecznych orzeczeń. Zatem uzasadnione jest:</a:t>
            </a:r>
          </a:p>
          <a:p>
            <a:pPr marL="457200" indent="-457200">
              <a:buAutoNum type="arabicParenR"/>
            </a:pPr>
            <a:r>
              <a:rPr lang="pl-PL" b="1" dirty="0" smtClean="0"/>
              <a:t>zawieszenie </a:t>
            </a:r>
            <a:r>
              <a:rPr lang="pl-PL" b="1" dirty="0"/>
              <a:t>postępowania w pierwszej sprawie</a:t>
            </a:r>
            <a:r>
              <a:rPr lang="pl-PL" dirty="0"/>
              <a:t> (art. 177 § 1 pkt 2 </a:t>
            </a:r>
            <a:r>
              <a:rPr lang="pl-PL" dirty="0" err="1" smtClean="0"/>
              <a:t>kpc</a:t>
            </a:r>
            <a:r>
              <a:rPr lang="pl-PL" dirty="0" smtClean="0"/>
              <a:t>). Uwzględnienie interwencji głównej z reguły spowoduje cofnięcie pozwu w sprawie głównej i umorzenie postępowania (art. 355 </a:t>
            </a:r>
            <a:r>
              <a:rPr lang="pl-PL" dirty="0" err="1" smtClean="0"/>
              <a:t>k.p.c</a:t>
            </a:r>
            <a:r>
              <a:rPr lang="pl-PL" dirty="0" smtClean="0"/>
              <a:t>), a w przypadku popierania powództwa sąd powinien wyrokiem oddalić powództwo z powodu braku czynnej legitymacji procesowej,</a:t>
            </a:r>
          </a:p>
          <a:p>
            <a:pPr marL="457200" indent="-457200">
              <a:buAutoNum type="arabicParenR"/>
            </a:pPr>
            <a:r>
              <a:rPr lang="pl-PL" dirty="0"/>
              <a:t>a</a:t>
            </a:r>
            <a:r>
              <a:rPr lang="pl-PL" dirty="0" smtClean="0"/>
              <a:t>lbo </a:t>
            </a:r>
            <a:r>
              <a:rPr lang="pl-PL" b="1" dirty="0" smtClean="0"/>
              <a:t>połączenie </a:t>
            </a:r>
            <a:r>
              <a:rPr lang="pl-PL" b="1" smtClean="0"/>
              <a:t>obu spraw </a:t>
            </a:r>
            <a:r>
              <a:rPr lang="pl-PL" b="1" dirty="0"/>
              <a:t>do wspólnego rozpoznania </a:t>
            </a:r>
            <a:r>
              <a:rPr lang="pl-PL" dirty="0"/>
              <a:t>(art. 219 </a:t>
            </a:r>
            <a:r>
              <a:rPr lang="pl-PL" dirty="0" err="1"/>
              <a:t>kpc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Jakie czynności podejmuje sąd po wniesieniu pozwu interwencyjnego?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87392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Istota: </a:t>
            </a:r>
            <a:r>
              <a:rPr lang="pl-PL" dirty="0" smtClean="0"/>
              <a:t>polega </a:t>
            </a:r>
            <a:r>
              <a:rPr lang="pl-PL" dirty="0"/>
              <a:t>na przystąpieniu przez osobę trzecią </a:t>
            </a:r>
            <a:r>
              <a:rPr lang="pl-PL" dirty="0" smtClean="0"/>
              <a:t>zwaną </a:t>
            </a:r>
            <a:r>
              <a:rPr lang="pl-PL" dirty="0"/>
              <a:t>interwenientem ubocznym do jednej ze stron procesu </a:t>
            </a:r>
            <a:r>
              <a:rPr lang="pl-PL" dirty="0" smtClean="0"/>
              <a:t>cywilnego, co służy pośrednio lub bezpośrednio ochronie </a:t>
            </a:r>
            <a:r>
              <a:rPr lang="pl-PL" dirty="0"/>
              <a:t>własnych praw interwenienta, gdyż wygranie lub przegranie danej sprawy może wpłynąć na jego własną sytuację prawną</a:t>
            </a:r>
            <a:r>
              <a:rPr lang="pl-PL" dirty="0" smtClean="0"/>
              <a:t>.</a:t>
            </a:r>
          </a:p>
          <a:p>
            <a:r>
              <a:rPr lang="pl-PL" b="1" dirty="0"/>
              <a:t>Cel interwencji: </a:t>
            </a:r>
            <a:r>
              <a:rPr lang="pl-PL" dirty="0"/>
              <a:t>prewencyjna ochrona własnego interesu </a:t>
            </a:r>
            <a:r>
              <a:rPr lang="pl-PL" dirty="0" smtClean="0"/>
              <a:t>prawnego interwenienta ubocznego, </a:t>
            </a:r>
            <a:r>
              <a:rPr lang="pl-PL" dirty="0"/>
              <a:t>który jest zagrożony negatywnym rozstrzygnięciem sprawy dla jednej ze stron procesu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Pojęcie interesu prawnego w przypadku </a:t>
            </a:r>
            <a:r>
              <a:rPr lang="pl-PL" dirty="0"/>
              <a:t>interwencji ubocznej </a:t>
            </a:r>
            <a:r>
              <a:rPr lang="pl-PL" dirty="0" smtClean="0"/>
              <a:t>– </a:t>
            </a:r>
            <a:r>
              <a:rPr lang="pl-PL" i="1" dirty="0" smtClean="0"/>
              <a:t>rzeczywiście istniejąca – w </a:t>
            </a:r>
            <a:r>
              <a:rPr lang="pl-PL" i="1" dirty="0"/>
              <a:t>ramach obowiązującego prawa – </a:t>
            </a:r>
            <a:r>
              <a:rPr lang="pl-PL" i="1" dirty="0" smtClean="0"/>
              <a:t>potrzeba </a:t>
            </a:r>
            <a:r>
              <a:rPr lang="pl-PL" i="1" dirty="0"/>
              <a:t>rozstrzygnięcia sprawy na korzyść jednej ze stron, </a:t>
            </a:r>
            <a:r>
              <a:rPr lang="pl-PL" i="1" dirty="0" smtClean="0"/>
              <a:t>wpływająca </a:t>
            </a:r>
            <a:r>
              <a:rPr lang="pl-PL" i="1" dirty="0"/>
              <a:t>jednocześnie na ochronę sfery prawnej interwenienta </a:t>
            </a:r>
            <a:r>
              <a:rPr lang="pl-PL" dirty="0"/>
              <a:t>(Uchwała SN z 28.4.1982 r. III CZP 12/82, OSNC, Nr 11-12, poz. </a:t>
            </a:r>
            <a:r>
              <a:rPr lang="pl-PL" dirty="0" smtClean="0"/>
              <a:t>165).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Interwencja uboczna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3236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</a:t>
            </a:r>
            <a:r>
              <a:rPr lang="pl-PL" dirty="0" smtClean="0"/>
              <a:t>ynajmujący, kiedy </a:t>
            </a:r>
            <a:r>
              <a:rPr lang="pl-PL" dirty="0"/>
              <a:t>o</a:t>
            </a:r>
            <a:r>
              <a:rPr lang="pl-PL" dirty="0" smtClean="0"/>
              <a:t>soba trzecia dochodzi roszczeń dotyczących rzeczy najętej przeciwko najemcy;</a:t>
            </a:r>
          </a:p>
          <a:p>
            <a:r>
              <a:rPr lang="pl-PL" dirty="0"/>
              <a:t>s</a:t>
            </a:r>
            <a:r>
              <a:rPr lang="pl-PL" dirty="0" smtClean="0"/>
              <a:t>przedawca, jeśli osoba trzecia dochodzi roszczeń dotyczących rzeczy sprzedanej przeciwko kupującemu ;</a:t>
            </a:r>
          </a:p>
          <a:p>
            <a:r>
              <a:rPr lang="pl-PL" dirty="0"/>
              <a:t>współwłaściciel w sprawach dotyczących współwłasności;</a:t>
            </a:r>
          </a:p>
          <a:p>
            <a:r>
              <a:rPr lang="pl-PL" dirty="0" smtClean="0"/>
              <a:t>małżonek </a:t>
            </a:r>
            <a:r>
              <a:rPr lang="pl-PL" dirty="0"/>
              <a:t>dłużnika jeśli istnieje współwłasność ustawowa między małżonkami </a:t>
            </a:r>
            <a:r>
              <a:rPr lang="pl-PL" dirty="0" smtClean="0"/>
              <a:t>i </a:t>
            </a:r>
            <a:r>
              <a:rPr lang="pl-PL" dirty="0"/>
              <a:t>odpowiedzialność z majątku wspólnego za długi małżonka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Z konkretnego wskazania w ustawie </a:t>
            </a:r>
            <a:r>
              <a:rPr lang="pl-PL" dirty="0"/>
              <a:t>- </a:t>
            </a:r>
            <a:r>
              <a:rPr lang="pl-PL" dirty="0" smtClean="0"/>
              <a:t>interwencja </a:t>
            </a:r>
            <a:r>
              <a:rPr lang="pl-PL" dirty="0"/>
              <a:t>uboczna wspólnika spółki jawnej po stronie pozwanej spółki z uwagi na jego odpowiedzialność subsydiarną – art. </a:t>
            </a:r>
            <a:r>
              <a:rPr lang="pl-PL" dirty="0" smtClean="0"/>
              <a:t>31 § </a:t>
            </a:r>
            <a:r>
              <a:rPr lang="pl-PL" dirty="0"/>
              <a:t>1 </a:t>
            </a:r>
            <a:r>
              <a:rPr lang="pl-PL" dirty="0" err="1" smtClean="0"/>
              <a:t>k.s.h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Przykłady zgłoszenia </a:t>
            </a:r>
            <a:br>
              <a:rPr lang="pl-PL" dirty="0" smtClean="0"/>
            </a:br>
            <a:r>
              <a:rPr lang="pl-PL" dirty="0" smtClean="0"/>
              <a:t>interwencji ubocznej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835966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Termin </a:t>
            </a:r>
            <a:r>
              <a:rPr lang="pl-PL" b="1" dirty="0" smtClean="0"/>
              <a:t>końcowy </a:t>
            </a:r>
            <a:r>
              <a:rPr lang="pl-PL" dirty="0" smtClean="0"/>
              <a:t>– to </a:t>
            </a:r>
            <a:r>
              <a:rPr lang="pl-PL" dirty="0"/>
              <a:t>moment zamknięcia rozprawy w </a:t>
            </a:r>
            <a:r>
              <a:rPr lang="pl-PL" dirty="0" smtClean="0"/>
              <a:t>drugiej instancji.</a:t>
            </a:r>
          </a:p>
          <a:p>
            <a:r>
              <a:rPr lang="pl-PL" dirty="0"/>
              <a:t>Forma pisemna jest </a:t>
            </a:r>
            <a:r>
              <a:rPr lang="pl-PL" dirty="0" smtClean="0"/>
              <a:t>obligatoryjna, ustna do protokołu (art. 466 </a:t>
            </a:r>
            <a:r>
              <a:rPr lang="pl-PL" dirty="0" err="1" smtClean="0"/>
              <a:t>k.p.c</a:t>
            </a:r>
            <a:r>
              <a:rPr lang="pl-PL" dirty="0" smtClean="0"/>
              <a:t>).</a:t>
            </a:r>
          </a:p>
          <a:p>
            <a:r>
              <a:rPr lang="pl-PL" dirty="0"/>
              <a:t>Wraz ze wstąpieniem do sprawy interwenient </a:t>
            </a:r>
            <a:r>
              <a:rPr lang="pl-PL" dirty="0" smtClean="0"/>
              <a:t>może </a:t>
            </a:r>
            <a:r>
              <a:rPr lang="pl-PL" dirty="0"/>
              <a:t>dokonać innej czynności </a:t>
            </a:r>
            <a:r>
              <a:rPr lang="pl-PL" dirty="0" smtClean="0"/>
              <a:t>procesowej.</a:t>
            </a:r>
          </a:p>
          <a:p>
            <a:r>
              <a:rPr lang="pl-PL" dirty="0" smtClean="0"/>
              <a:t>Od interwencji należy pobrać 1/5 opłaty od pozwu (art. 19 ust. 3 pkt 1 ustawy o kosztach sądowych w sprawach cywilnych).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Interwencja uboczna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2994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Cel: </a:t>
            </a:r>
            <a:r>
              <a:rPr lang="pl-PL" dirty="0" smtClean="0"/>
              <a:t>zakwestionowanie przystąpienia </a:t>
            </a:r>
            <a:r>
              <a:rPr lang="pl-PL" dirty="0"/>
              <a:t>interwenienta ubocznego do </a:t>
            </a:r>
            <a:r>
              <a:rPr lang="pl-PL" dirty="0" smtClean="0"/>
              <a:t>rozprawy.</a:t>
            </a:r>
          </a:p>
          <a:p>
            <a:r>
              <a:rPr lang="pl-PL" b="1" dirty="0" smtClean="0"/>
              <a:t>Termin: </a:t>
            </a:r>
            <a:r>
              <a:rPr lang="pl-PL" dirty="0" smtClean="0"/>
              <a:t>najpóźniej </a:t>
            </a:r>
            <a:r>
              <a:rPr lang="pl-PL" dirty="0"/>
              <a:t>przy rozpoczęciu najbliższej </a:t>
            </a:r>
            <a:r>
              <a:rPr lang="pl-PL" dirty="0" smtClean="0"/>
              <a:t>rozprawy następującej po zgłoszeniu interwencji ubocznej.</a:t>
            </a:r>
            <a:endParaRPr lang="pl-PL" dirty="0"/>
          </a:p>
          <a:p>
            <a:r>
              <a:rPr lang="pl-PL" b="1" dirty="0" smtClean="0"/>
              <a:t>Uprawnieni do </a:t>
            </a:r>
            <a:r>
              <a:rPr lang="pl-PL" b="1" dirty="0"/>
              <a:t>zgłoszenia </a:t>
            </a:r>
            <a:r>
              <a:rPr lang="pl-PL" b="1" dirty="0" smtClean="0"/>
              <a:t>opozycji: </a:t>
            </a:r>
            <a:r>
              <a:rPr lang="pl-PL" dirty="0"/>
              <a:t>każda ze stron, interwenient uboczny, który już działa w sprawie, prokurator (art. 7 </a:t>
            </a:r>
            <a:r>
              <a:rPr lang="pl-PL" dirty="0" err="1"/>
              <a:t>kpc</a:t>
            </a:r>
            <a:r>
              <a:rPr lang="pl-PL" dirty="0"/>
              <a:t>) czy organizacja </a:t>
            </a:r>
            <a:r>
              <a:rPr lang="pl-PL" dirty="0" smtClean="0"/>
              <a:t>pozarządowa </a:t>
            </a:r>
            <a:r>
              <a:rPr lang="pl-PL" dirty="0"/>
              <a:t>(art. 61 § 2, 62, 462 </a:t>
            </a:r>
            <a:r>
              <a:rPr lang="pl-PL" dirty="0" err="1"/>
              <a:t>kpc</a:t>
            </a:r>
            <a:r>
              <a:rPr lang="pl-PL" dirty="0"/>
              <a:t>). </a:t>
            </a:r>
            <a:endParaRPr lang="pl-PL" dirty="0" smtClean="0"/>
          </a:p>
          <a:p>
            <a:r>
              <a:rPr lang="pl-PL" dirty="0"/>
              <a:t>Terminowe zgłoszenie opozycji skutkuje wyznaczeniem przez sąd osobnej rozprawy między interwenientem a zgłaszającym opozycję. Po </a:t>
            </a:r>
            <a:r>
              <a:rPr lang="pl-PL" dirty="0" smtClean="0"/>
              <a:t>przeprowadzeniu </a:t>
            </a:r>
            <a:r>
              <a:rPr lang="pl-PL" dirty="0"/>
              <a:t>tej rozprawy sąd postanowieniem albo </a:t>
            </a:r>
            <a:r>
              <a:rPr lang="pl-PL" b="1" dirty="0"/>
              <a:t>oddala opozycję, jeśli uzna, ze interwenient uprawdopodobnił swój interes prawny</a:t>
            </a:r>
            <a:r>
              <a:rPr lang="pl-PL" dirty="0"/>
              <a:t> w zgłoszeniu interwencji ubocznej, albo </a:t>
            </a:r>
            <a:r>
              <a:rPr lang="pl-PL" b="1" dirty="0"/>
              <a:t>uwzględnia opozycję i nie dopuszcza interwenienta w </a:t>
            </a:r>
            <a:r>
              <a:rPr lang="pl-PL" b="1" dirty="0" smtClean="0"/>
              <a:t>sprawie </a:t>
            </a:r>
            <a:r>
              <a:rPr lang="pl-PL" dirty="0" smtClean="0"/>
              <a:t>(wówczas czynności interwenienta uważa się za niebyłe).</a:t>
            </a:r>
            <a:r>
              <a:rPr lang="pl-PL" b="1" dirty="0" smtClean="0"/>
              <a:t> </a:t>
            </a:r>
            <a:r>
              <a:rPr lang="pl-PL" dirty="0"/>
              <a:t>Na każde z tych postanowień </a:t>
            </a:r>
            <a:r>
              <a:rPr lang="pl-PL" b="1" dirty="0"/>
              <a:t>przysługuje </a:t>
            </a:r>
            <a:r>
              <a:rPr lang="pl-PL" b="1" dirty="0" smtClean="0"/>
              <a:t>zażalenie</a:t>
            </a:r>
            <a:r>
              <a:rPr lang="pl-PL" dirty="0"/>
              <a:t>.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Opozycja (art. 78 </a:t>
            </a:r>
            <a:r>
              <a:rPr lang="pl-PL" dirty="0" err="1" smtClean="0"/>
              <a:t>k.p.c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888291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interwencji ubocznej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b="1" dirty="0" smtClean="0"/>
              <a:t>Interwencja uboczna niesamoistna (zwykła) </a:t>
            </a:r>
          </a:p>
          <a:p>
            <a:pPr marL="0" indent="0">
              <a:buNone/>
            </a:pPr>
            <a:r>
              <a:rPr lang="pl-PL" dirty="0" smtClean="0"/>
              <a:t>Wyrok zapadły w sprawie oddziałuje na sferę prawną interwenienta pośrednio.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 smtClean="0"/>
              <a:t>Interwencja uboczna samoistna </a:t>
            </a:r>
          </a:p>
          <a:p>
            <a:pPr marL="0" indent="0">
              <a:buNone/>
            </a:pPr>
            <a:r>
              <a:rPr lang="pl-PL" dirty="0" smtClean="0"/>
              <a:t>Wyrok zapadły w sprawie odnosi bezpośredni skutek między interwenientem a przeciwnikiem strony, do której przystąpił - odpowiednie zastosowanie przepisów o współuczestnictwie jednolitym.</a:t>
            </a:r>
          </a:p>
          <a:p>
            <a:pPr marL="0" indent="0">
              <a:buNone/>
            </a:pPr>
            <a:r>
              <a:rPr lang="pl-PL" dirty="0"/>
              <a:t>Z</a:t>
            </a:r>
            <a:r>
              <a:rPr lang="pl-PL" dirty="0" smtClean="0"/>
              <a:t>atem do powoda/pozwanego przystąpił podmiot, który mógłby być od samego początku w sprawie powodem lub pozwanym, np. </a:t>
            </a:r>
            <a:r>
              <a:rPr lang="pl-PL" dirty="0"/>
              <a:t>w przypadku interwencji ubocznej małżonka pozostającego we wspólności ustawowej po stronie współmałżonka pozwanego o </a:t>
            </a:r>
            <a:r>
              <a:rPr lang="pl-PL" dirty="0" smtClean="0"/>
              <a:t>zapłatę długu. </a:t>
            </a:r>
          </a:p>
          <a:p>
            <a:pPr marL="0" indent="0">
              <a:buNone/>
            </a:pPr>
            <a:r>
              <a:rPr lang="pl-PL" b="1" dirty="0" smtClean="0"/>
              <a:t>Interwenient uboczny samoistny nie może być przesłuchany w charakterze świadka</a:t>
            </a:r>
            <a:r>
              <a:rPr lang="pl-PL" dirty="0" smtClean="0"/>
              <a:t> (art. 259 pkt 4 w zw. z art. 81 </a:t>
            </a:r>
            <a:r>
              <a:rPr lang="pl-PL" dirty="0" err="1" smtClean="0"/>
              <a:t>k.p.c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60434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884</TotalTime>
  <Words>979</Words>
  <Application>Microsoft Office PowerPoint</Application>
  <PresentationFormat>Pokaz na ekranie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Kształt fali</vt:lpstr>
      <vt:lpstr>Interwencja główna Interwencja uboczna Przypozwanie</vt:lpstr>
      <vt:lpstr>Zasada dwustronności  w procesie cywilnym</vt:lpstr>
      <vt:lpstr>Interwencja główna </vt:lpstr>
      <vt:lpstr>Jakie czynności podejmuje sąd po wniesieniu pozwu interwencyjnego?</vt:lpstr>
      <vt:lpstr>Interwencja uboczna</vt:lpstr>
      <vt:lpstr> Przykłady zgłoszenia  interwencji ubocznej </vt:lpstr>
      <vt:lpstr>Interwencja uboczna </vt:lpstr>
      <vt:lpstr>Opozycja (art. 78 k.p.c)</vt:lpstr>
      <vt:lpstr>Rodzaje interwencji ubocznej</vt:lpstr>
      <vt:lpstr>Uprawnienia interwenienta ubocznego </vt:lpstr>
      <vt:lpstr>Przypozwanie </vt:lpstr>
      <vt:lpstr>Przykłady przypozwania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Sąd</dc:title>
  <dc:creator>Agnieszka</dc:creator>
  <cp:lastModifiedBy>Michał Skorupka</cp:lastModifiedBy>
  <cp:revision>72</cp:revision>
  <dcterms:created xsi:type="dcterms:W3CDTF">2013-10-16T16:07:07Z</dcterms:created>
  <dcterms:modified xsi:type="dcterms:W3CDTF">2014-10-23T07:06:53Z</dcterms:modified>
</cp:coreProperties>
</file>