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58" r:id="rId3"/>
    <p:sldId id="259" r:id="rId4"/>
    <p:sldId id="260"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7" r:id="rId21"/>
    <p:sldId id="278" r:id="rId22"/>
    <p:sldId id="279"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1" autoAdjust="0"/>
    <p:restoredTop sz="94660"/>
  </p:normalViewPr>
  <p:slideViewPr>
    <p:cSldViewPr snapToGrid="0">
      <p:cViewPr varScale="1">
        <p:scale>
          <a:sx n="96" d="100"/>
          <a:sy n="96" d="100"/>
        </p:scale>
        <p:origin x="84" y="114"/>
      </p:cViewPr>
      <p:guideLst/>
    </p:cSldViewPr>
  </p:slideViewPr>
  <p:notesTextViewPr>
    <p:cViewPr>
      <p:scale>
        <a:sx n="1" d="1"/>
        <a:sy n="1" d="1"/>
      </p:scale>
      <p:origin x="0" y="0"/>
    </p:cViewPr>
  </p:notesTextViewPr>
  <p:notesViewPr>
    <p:cSldViewPr snapToGrid="0">
      <p:cViewPr varScale="1">
        <p:scale>
          <a:sx n="83" d="100"/>
          <a:sy n="83" d="100"/>
        </p:scale>
        <p:origin x="147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pl-PL" smtClean="0"/>
              <a:t>2016-12-12</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lang="pl-PL" smtClean="0"/>
              <a:t>‹#›</a:t>
            </a:fld>
            <a:endParaRPr lang="pl-PL"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pl-PL" smtClean="0"/>
              <a:t>2016-12-12</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lang="pl-PL" smtClean="0"/>
              <a:t>‹#›</a:t>
            </a:fld>
            <a:endParaRPr lang="pl-PL"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rostokąt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0" name="Prostokąt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pl-PL" smtClean="0"/>
              <a:t>Kliknij, aby edytować styl</a:t>
            </a:r>
            <a:endParaRPr lang="pl-PL" dirty="0"/>
          </a:p>
        </p:txBody>
      </p:sp>
      <p:sp>
        <p:nvSpPr>
          <p:cNvPr id="3" name="Podtytuł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dirty="0"/>
          </a:p>
        </p:txBody>
      </p:sp>
      <p:sp>
        <p:nvSpPr>
          <p:cNvPr id="11" name="Symbol zastępczy daty 10"/>
          <p:cNvSpPr>
            <a:spLocks noGrp="1"/>
          </p:cNvSpPr>
          <p:nvPr>
            <p:ph type="dt" sz="half" idx="10"/>
          </p:nvPr>
        </p:nvSpPr>
        <p:spPr/>
        <p:txBody>
          <a:bodyPr/>
          <a:lstStyle/>
          <a:p>
            <a:fld id="{2CCFE9AC-F15C-4FA0-A6F1-298829FA691D}" type="datetimeFigureOut">
              <a:rPr lang="pl-PL" smtClean="0"/>
              <a:t>2016-12-12</a:t>
            </a:fld>
            <a:endParaRPr lang="pl-PL" dirty="0"/>
          </a:p>
        </p:txBody>
      </p:sp>
      <p:sp>
        <p:nvSpPr>
          <p:cNvPr id="12" name="Symbol zastępczy stopki 11"/>
          <p:cNvSpPr>
            <a:spLocks noGrp="1"/>
          </p:cNvSpPr>
          <p:nvPr>
            <p:ph type="ftr" sz="quarter" idx="11"/>
          </p:nvPr>
        </p:nvSpPr>
        <p:spPr/>
        <p:txBody>
          <a:bodyPr/>
          <a:lstStyle/>
          <a:p>
            <a:endParaRPr lang="pl-PL" dirty="0"/>
          </a:p>
        </p:txBody>
      </p:sp>
      <p:sp>
        <p:nvSpPr>
          <p:cNvPr id="13" name="Symbol zastępczy numeru slajdu 12"/>
          <p:cNvSpPr>
            <a:spLocks noGrp="1"/>
          </p:cNvSpPr>
          <p:nvPr>
            <p:ph type="sldNum" sz="quarter" idx="12"/>
          </p:nvPr>
        </p:nvSpPr>
        <p:spPr/>
        <p:txBody>
          <a:bodyPr/>
          <a:lstStyle/>
          <a:p>
            <a:fld id="{BD266BE7-899D-4075-917F-DBDE33B6B692}" type="slidenum">
              <a:rPr lang="pl-PL" smtClean="0"/>
              <a:t>‹#›</a:t>
            </a:fld>
            <a:endParaRPr lang="pl-PL"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2CCFE9AC-F15C-4FA0-A6F1-298829FA691D}" type="datetimeFigureOut">
              <a:rPr lang="pl-PL" smtClean="0"/>
              <a:t>2016-12-12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D266BE7-899D-4075-917F-DBDE33B6B692}" type="slidenum">
              <a:rPr lang="pl-PL" smtClean="0"/>
              <a:t>‹#›</a:t>
            </a:fld>
            <a:endParaRPr lang="pl-PL"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3" name="Symbol zastępczy tytułu pionowego 2"/>
          <p:cNvSpPr>
            <a:spLocks noGrp="1"/>
          </p:cNvSpPr>
          <p:nvPr>
            <p:ph type="body" orient="vert" idx="1"/>
          </p:nvPr>
        </p:nvSpPr>
        <p:spPr>
          <a:xfrm>
            <a:off x="378199" y="462249"/>
            <a:ext cx="9693088" cy="571471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a:xfrm>
            <a:off x="378199" y="6356350"/>
            <a:ext cx="1971947" cy="365125"/>
          </a:xfrm>
        </p:spPr>
        <p:txBody>
          <a:bodyPr/>
          <a:lstStyle/>
          <a:p>
            <a:fld id="{2CCFE9AC-F15C-4FA0-A6F1-298829FA691D}" type="datetimeFigureOut">
              <a:rPr lang="pl-PL" smtClean="0"/>
              <a:t>2016-12-12</a:t>
            </a:fld>
            <a:endParaRPr lang="pl-PL" dirty="0"/>
          </a:p>
        </p:txBody>
      </p:sp>
      <p:sp>
        <p:nvSpPr>
          <p:cNvPr id="5" name="Symbol zastępczy stopki 4"/>
          <p:cNvSpPr>
            <a:spLocks noGrp="1"/>
          </p:cNvSpPr>
          <p:nvPr>
            <p:ph type="ftr" sz="quarter" idx="11"/>
          </p:nvPr>
        </p:nvSpPr>
        <p:spPr>
          <a:xfrm>
            <a:off x="2382374" y="6356350"/>
            <a:ext cx="5687786" cy="365125"/>
          </a:xfrm>
        </p:spPr>
        <p:txBody>
          <a:bodyPr/>
          <a:lstStyle/>
          <a:p>
            <a:endParaRPr lang="pl-PL" dirty="0"/>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Prostokąt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pionowy 1"/>
          <p:cNvSpPr>
            <a:spLocks noGrp="1"/>
          </p:cNvSpPr>
          <p:nvPr>
            <p:ph type="title" orient="vert"/>
          </p:nvPr>
        </p:nvSpPr>
        <p:spPr>
          <a:xfrm>
            <a:off x="10266348" y="462249"/>
            <a:ext cx="1370886" cy="5714714"/>
          </a:xfrm>
        </p:spPr>
        <p:txBody>
          <a:bodyPr vert="eaVert"/>
          <a:lstStyle/>
          <a:p>
            <a:r>
              <a:rPr lang="pl-PL" smtClean="0"/>
              <a:t>Kliknij, aby edytować styl</a:t>
            </a:r>
            <a:endParaRPr lang="pl-PL" dirty="0"/>
          </a:p>
        </p:txBody>
      </p:sp>
      <p:sp>
        <p:nvSpPr>
          <p:cNvPr id="6" name="Symbol zastępczy numeru slajdu 5"/>
          <p:cNvSpPr>
            <a:spLocks noGrp="1"/>
          </p:cNvSpPr>
          <p:nvPr>
            <p:ph type="sldNum" sz="quarter" idx="12"/>
          </p:nvPr>
        </p:nvSpPr>
        <p:spPr>
          <a:xfrm>
            <a:off x="8102389" y="6356350"/>
            <a:ext cx="1968898" cy="365125"/>
          </a:xfrm>
        </p:spPr>
        <p:txBody>
          <a:bodyPr/>
          <a:lstStyle/>
          <a:p>
            <a:fld id="{BD266BE7-899D-4075-917F-DBDE33B6B692}" type="slidenum">
              <a:rPr lang="pl-PL" smtClean="0"/>
              <a:t>‹#›</a:t>
            </a:fld>
            <a:endParaRPr lang="pl-PL"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2CCFE9AC-F15C-4FA0-A6F1-298829FA691D}" type="datetimeFigureOut">
              <a:rPr lang="pl-PL" smtClean="0"/>
              <a:t>2016-12-12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D266BE7-899D-4075-917F-DBDE33B6B692}" type="slidenum">
              <a:rPr lang="pl-PL" smtClean="0"/>
              <a:t>‹#›</a:t>
            </a:fld>
            <a:endParaRPr lang="pl-PL"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rostokąt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Prostokąt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pl-PL" smtClean="0"/>
              <a:t>Kliknij, aby edytować styl</a:t>
            </a:r>
            <a:endParaRPr lang="pl-PL" dirty="0"/>
          </a:p>
        </p:txBody>
      </p:sp>
      <p:sp>
        <p:nvSpPr>
          <p:cNvPr id="3" name="Symbol zastępczy tekstu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2CCFE9AC-F15C-4FA0-A6F1-298829FA691D}" type="datetimeFigureOut">
              <a:rPr lang="pl-PL" smtClean="0"/>
              <a:t>2016-12-12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D266BE7-899D-4075-917F-DBDE33B6B692}" type="slidenum">
              <a:rPr lang="pl-PL" smtClean="0"/>
              <a:t>‹#›</a:t>
            </a:fld>
            <a:endParaRPr lang="pl-PL"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sz="half" idx="1"/>
          </p:nvPr>
        </p:nvSpPr>
        <p:spPr>
          <a:xfrm>
            <a:off x="1280160" y="2194560"/>
            <a:ext cx="4489704" cy="398678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zawartości 3"/>
          <p:cNvSpPr>
            <a:spLocks noGrp="1"/>
          </p:cNvSpPr>
          <p:nvPr>
            <p:ph sz="half" idx="2"/>
          </p:nvPr>
        </p:nvSpPr>
        <p:spPr>
          <a:xfrm>
            <a:off x="6415368" y="2194560"/>
            <a:ext cx="4493424" cy="398678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daty 4"/>
          <p:cNvSpPr>
            <a:spLocks noGrp="1"/>
          </p:cNvSpPr>
          <p:nvPr>
            <p:ph type="dt" sz="half" idx="10"/>
          </p:nvPr>
        </p:nvSpPr>
        <p:spPr/>
        <p:txBody>
          <a:bodyPr/>
          <a:lstStyle/>
          <a:p>
            <a:fld id="{2CCFE9AC-F15C-4FA0-A6F1-298829FA691D}" type="datetimeFigureOut">
              <a:rPr lang="pl-PL" smtClean="0"/>
              <a:t>2016-12-12</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BD266BE7-899D-4075-917F-DBDE33B6B692}" type="slidenum">
              <a:rPr lang="pl-PL" smtClean="0"/>
              <a:t>‹#›</a:t>
            </a:fld>
            <a:endParaRPr lang="pl-PL"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tekstu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1280160" y="2743194"/>
            <a:ext cx="4489704" cy="343376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tekstu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419088" y="2743194"/>
            <a:ext cx="4489704" cy="343376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7" name="Symbol zastępczy daty 6"/>
          <p:cNvSpPr>
            <a:spLocks noGrp="1"/>
          </p:cNvSpPr>
          <p:nvPr>
            <p:ph type="dt" sz="half" idx="10"/>
          </p:nvPr>
        </p:nvSpPr>
        <p:spPr/>
        <p:txBody>
          <a:bodyPr/>
          <a:lstStyle/>
          <a:p>
            <a:fld id="{2CCFE9AC-F15C-4FA0-A6F1-298829FA691D}" type="datetimeFigureOut">
              <a:rPr lang="pl-PL" smtClean="0"/>
              <a:t>2016-12-12</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BD266BE7-899D-4075-917F-DBDE33B6B692}" type="slidenum">
              <a:rPr lang="pl-PL" smtClean="0"/>
              <a:t>‹#›</a:t>
            </a:fld>
            <a:endParaRPr lang="pl-PL"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daty 2"/>
          <p:cNvSpPr>
            <a:spLocks noGrp="1"/>
          </p:cNvSpPr>
          <p:nvPr>
            <p:ph type="dt" sz="half" idx="10"/>
          </p:nvPr>
        </p:nvSpPr>
        <p:spPr/>
        <p:txBody>
          <a:bodyPr/>
          <a:lstStyle/>
          <a:p>
            <a:fld id="{2CCFE9AC-F15C-4FA0-A6F1-298829FA691D}" type="datetimeFigureOut">
              <a:rPr lang="pl-PL" smtClean="0"/>
              <a:t>2016-12-12</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BD266BE7-899D-4075-917F-DBDE33B6B692}" type="slidenum">
              <a:rPr lang="pl-PL" smtClean="0"/>
              <a:t>‹#›</a:t>
            </a:fld>
            <a:endParaRPr lang="pl-PL"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CCFE9AC-F15C-4FA0-A6F1-298829FA691D}" type="datetimeFigureOut">
              <a:rPr lang="pl-PL" smtClean="0"/>
              <a:t>2016-12-12</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BD266BE7-899D-4075-917F-DBDE33B6B692}" type="slidenum">
              <a:rPr lang="pl-PL" smtClean="0"/>
              <a:t>‹#›</a:t>
            </a:fld>
            <a:endParaRPr lang="pl-PL"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p:txBody>
          <a:bodyPr anchor="ctr">
            <a:normAutofit/>
          </a:bodyPr>
          <a:lstStyle>
            <a:lvl1pPr>
              <a:defRPr sz="3000"/>
            </a:lvl1pPr>
          </a:lstStyle>
          <a:p>
            <a:r>
              <a:rPr lang="pl-PL" smtClean="0"/>
              <a:t>Kliknij, aby edytować styl</a:t>
            </a:r>
            <a:endParaRPr lang="pl-PL" dirty="0"/>
          </a:p>
        </p:txBody>
      </p:sp>
      <p:sp>
        <p:nvSpPr>
          <p:cNvPr id="3" name="Symbol zastępczy zawartości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tekstu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CCFE9AC-F15C-4FA0-A6F1-298829FA691D}" type="datetimeFigureOut">
              <a:rPr lang="pl-PL" smtClean="0"/>
              <a:t>2016-12-12</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BD266BE7-899D-4075-917F-DBDE33B6B692}" type="slidenum">
              <a:rPr lang="pl-PL" smtClean="0"/>
              <a:t>‹#›</a:t>
            </a:fld>
            <a:endParaRPr lang="pl-PL"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p:txBody>
          <a:bodyPr anchor="ctr">
            <a:normAutofit/>
          </a:bodyPr>
          <a:lstStyle>
            <a:lvl1pPr>
              <a:defRPr sz="3000"/>
            </a:lvl1pPr>
          </a:lstStyle>
          <a:p>
            <a:r>
              <a:rPr lang="pl-PL" smtClean="0"/>
              <a:t>Kliknij, aby edytować styl</a:t>
            </a:r>
            <a:endParaRPr lang="pl-PL" dirty="0"/>
          </a:p>
        </p:txBody>
      </p:sp>
      <p:sp>
        <p:nvSpPr>
          <p:cNvPr id="3" name="Symbol zastępczy obrazu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dirty="0"/>
          </a:p>
        </p:txBody>
      </p:sp>
      <p:sp>
        <p:nvSpPr>
          <p:cNvPr id="4" name="Symbol zastępczy tekstu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CCFE9AC-F15C-4FA0-A6F1-298829FA691D}" type="datetimeFigureOut">
              <a:rPr lang="pl-PL" smtClean="0"/>
              <a:t>2016-12-12</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BD266BE7-899D-4075-917F-DBDE33B6B692}" type="slidenum">
              <a:rPr lang="pl-PL" smtClean="0"/>
              <a:t>‹#›</a:t>
            </a:fld>
            <a:endParaRPr lang="pl-PL"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Symbol zastępczy tytułu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a:t>
            </a:r>
            <a:r>
              <a:rPr lang="pl-PL" noProof="0" dirty="0" smtClean="0"/>
              <a:t>poziom</a:t>
            </a:r>
          </a:p>
          <a:p>
            <a:pPr lvl="4"/>
            <a:r>
              <a:rPr lang="pl-PL" dirty="0" smtClean="0"/>
              <a:t>Piąty poziom</a:t>
            </a:r>
          </a:p>
          <a:p>
            <a:pPr lvl="5"/>
            <a:r>
              <a:rPr lang="pl-PL" dirty="0" smtClean="0"/>
              <a:t>Szóste</a:t>
            </a:r>
          </a:p>
          <a:p>
            <a:pPr lvl="6"/>
            <a:r>
              <a:rPr lang="pl-PL" dirty="0" smtClean="0"/>
              <a:t>Siódme</a:t>
            </a:r>
          </a:p>
          <a:p>
            <a:pPr lvl="7"/>
            <a:r>
              <a:rPr lang="pl-PL" dirty="0" smtClean="0"/>
              <a:t>Ósme</a:t>
            </a:r>
          </a:p>
          <a:p>
            <a:pPr lvl="8"/>
            <a:r>
              <a:rPr lang="pl-PL" dirty="0" smtClean="0"/>
              <a:t>Dziewiąte</a:t>
            </a:r>
            <a:endParaRPr lang="pl-PL" dirty="0"/>
          </a:p>
        </p:txBody>
      </p:sp>
      <p:sp>
        <p:nvSpPr>
          <p:cNvPr id="4" name="Symbol zastępczy daty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pl-PL" smtClean="0"/>
              <a:t>2016-12-12</a:t>
            </a:fld>
            <a:endParaRPr lang="pl-PL" dirty="0"/>
          </a:p>
        </p:txBody>
      </p:sp>
      <p:sp>
        <p:nvSpPr>
          <p:cNvPr id="5" name="Symbol zastępczy stopki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lang="pl-PL" smtClean="0"/>
              <a:t>‹#›</a:t>
            </a:fld>
            <a:endParaRPr lang="pl-PL"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ber.com/pl/" TargetMode="External"/><Relationship Id="rId2" Type="http://schemas.openxmlformats.org/officeDocument/2006/relationships/hyperlink" Target="http://ec.europa.eu/competition/state_aid/cases/216285/216285_609589_14_1.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uropa.eu/rapid/press-release_IP-15-4889_en.htm" TargetMode="External"/><Relationship Id="rId2" Type="http://schemas.openxmlformats.org/officeDocument/2006/relationships/hyperlink" Target="http://europa.eu/rapid/press-release_IP-16-3141_en.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795844" y="1545840"/>
            <a:ext cx="9667461" cy="2387600"/>
          </a:xfrm>
        </p:spPr>
        <p:txBody>
          <a:bodyPr>
            <a:normAutofit fontScale="90000"/>
          </a:bodyPr>
          <a:lstStyle/>
          <a:p>
            <a:pPr algn="l" defTabSz="914400">
              <a:lnSpc>
                <a:spcPct val="90000"/>
              </a:lnSpc>
              <a:spcBef>
                <a:spcPct val="0"/>
              </a:spcBef>
              <a:buNone/>
            </a:pPr>
            <a:r>
              <a:rPr lang="pl-PL" dirty="0" err="1" smtClean="0">
                <a:solidFill>
                  <a:srgbClr val="3C4743"/>
                </a:solidFill>
                <a:latin typeface="Calibri"/>
              </a:rPr>
              <a:t>Introduction</a:t>
            </a:r>
            <a:r>
              <a:rPr lang="pl-PL" dirty="0" smtClean="0">
                <a:solidFill>
                  <a:srgbClr val="3C4743"/>
                </a:solidFill>
                <a:latin typeface="Calibri"/>
              </a:rPr>
              <a:t> to EU </a:t>
            </a:r>
            <a:r>
              <a:rPr lang="pl-PL" dirty="0" err="1" smtClean="0">
                <a:solidFill>
                  <a:srgbClr val="3C4743"/>
                </a:solidFill>
                <a:latin typeface="Calibri"/>
              </a:rPr>
              <a:t>State</a:t>
            </a:r>
            <a:r>
              <a:rPr lang="pl-PL" dirty="0" smtClean="0">
                <a:solidFill>
                  <a:srgbClr val="3C4743"/>
                </a:solidFill>
                <a:latin typeface="Calibri"/>
              </a:rPr>
              <a:t> Aid law: </a:t>
            </a:r>
            <a:br>
              <a:rPr lang="pl-PL" dirty="0" smtClean="0">
                <a:solidFill>
                  <a:srgbClr val="3C4743"/>
                </a:solidFill>
                <a:latin typeface="Calibri"/>
              </a:rPr>
            </a:br>
            <a:r>
              <a:rPr lang="pl-PL" dirty="0" err="1" smtClean="0">
                <a:solidFill>
                  <a:srgbClr val="FF0000"/>
                </a:solidFill>
                <a:latin typeface="Calibri"/>
              </a:rPr>
              <a:t>distortion</a:t>
            </a:r>
            <a:r>
              <a:rPr lang="pl-PL" dirty="0" smtClean="0">
                <a:solidFill>
                  <a:srgbClr val="FF0000"/>
                </a:solidFill>
                <a:latin typeface="Calibri"/>
              </a:rPr>
              <a:t> of </a:t>
            </a:r>
            <a:r>
              <a:rPr lang="pl-PL" dirty="0" err="1" smtClean="0">
                <a:solidFill>
                  <a:srgbClr val="FF0000"/>
                </a:solidFill>
                <a:latin typeface="Calibri"/>
              </a:rPr>
              <a:t>competition</a:t>
            </a:r>
            <a:r>
              <a:rPr lang="pl-PL" dirty="0" smtClean="0">
                <a:solidFill>
                  <a:srgbClr val="FF0000"/>
                </a:solidFill>
                <a:latin typeface="Calibri"/>
              </a:rPr>
              <a:t> </a:t>
            </a:r>
            <a:br>
              <a:rPr lang="pl-PL" dirty="0" smtClean="0">
                <a:solidFill>
                  <a:srgbClr val="FF0000"/>
                </a:solidFill>
                <a:latin typeface="Calibri"/>
              </a:rPr>
            </a:br>
            <a:r>
              <a:rPr lang="pl-PL" dirty="0" smtClean="0">
                <a:latin typeface="Calibri"/>
              </a:rPr>
              <a:t>and</a:t>
            </a:r>
            <a:r>
              <a:rPr lang="pl-PL" dirty="0" smtClean="0">
                <a:solidFill>
                  <a:srgbClr val="FF0000"/>
                </a:solidFill>
                <a:latin typeface="Calibri"/>
              </a:rPr>
              <a:t> </a:t>
            </a:r>
            <a:r>
              <a:rPr lang="pl-PL" dirty="0" err="1" smtClean="0">
                <a:solidFill>
                  <a:schemeClr val="accent3"/>
                </a:solidFill>
                <a:latin typeface="Calibri"/>
              </a:rPr>
              <a:t>effect</a:t>
            </a:r>
            <a:r>
              <a:rPr lang="pl-PL" dirty="0" smtClean="0">
                <a:solidFill>
                  <a:schemeClr val="accent3"/>
                </a:solidFill>
                <a:latin typeface="Calibri"/>
              </a:rPr>
              <a:t> on trade</a:t>
            </a:r>
            <a:endParaRPr lang="pl-PL" dirty="0">
              <a:solidFill>
                <a:schemeClr val="accent3"/>
              </a:solidFill>
            </a:endParaRPr>
          </a:p>
        </p:txBody>
      </p:sp>
      <p:sp>
        <p:nvSpPr>
          <p:cNvPr id="3" name="Podtytuł 2"/>
          <p:cNvSpPr>
            <a:spLocks noGrp="1"/>
          </p:cNvSpPr>
          <p:nvPr>
            <p:ph type="subTitle" idx="1"/>
          </p:nvPr>
        </p:nvSpPr>
        <p:spPr/>
        <p:txBody>
          <a:bodyPr/>
          <a:lstStyle/>
          <a:p>
            <a:pPr marL="0" indent="0" algn="l">
              <a:spcBef>
                <a:spcPts val="0"/>
              </a:spcBef>
              <a:buNone/>
            </a:pPr>
            <a:r>
              <a:rPr lang="pl-PL" dirty="0" smtClean="0"/>
              <a:t>Łukasz Stępkowski</a:t>
            </a:r>
          </a:p>
          <a:p>
            <a:pPr marL="0" indent="0" algn="l">
              <a:spcBef>
                <a:spcPts val="0"/>
              </a:spcBef>
              <a:buNone/>
            </a:pPr>
            <a:r>
              <a:rPr lang="pl-PL" dirty="0" smtClean="0"/>
              <a:t>Chair of </a:t>
            </a:r>
            <a:r>
              <a:rPr lang="pl-PL" dirty="0" err="1" smtClean="0"/>
              <a:t>Int’l</a:t>
            </a:r>
            <a:r>
              <a:rPr lang="pl-PL" dirty="0" smtClean="0"/>
              <a:t> and </a:t>
            </a:r>
            <a:r>
              <a:rPr lang="pl-PL" dirty="0" err="1" smtClean="0"/>
              <a:t>European</a:t>
            </a:r>
            <a:r>
              <a:rPr lang="pl-PL" dirty="0" smtClean="0"/>
              <a:t> Law, University of Wrocław</a:t>
            </a:r>
            <a:endParaRPr lang="pl-PL" dirty="0"/>
          </a:p>
        </p:txBody>
      </p:sp>
      <p:sp>
        <p:nvSpPr>
          <p:cNvPr id="4" name="pole tekstowe 3"/>
          <p:cNvSpPr txBox="1"/>
          <p:nvPr/>
        </p:nvSpPr>
        <p:spPr>
          <a:xfrm rot="1650494">
            <a:off x="10800345" y="4803271"/>
            <a:ext cx="1236216" cy="369332"/>
          </a:xfrm>
          <a:prstGeom prst="rect">
            <a:avLst/>
          </a:prstGeom>
          <a:noFill/>
        </p:spPr>
        <p:txBody>
          <a:bodyPr wrap="square" rtlCol="0">
            <a:spAutoFit/>
          </a:bodyPr>
          <a:lstStyle/>
          <a:p>
            <a:r>
              <a:rPr lang="pl-PL" b="1" dirty="0" smtClean="0">
                <a:solidFill>
                  <a:schemeClr val="bg2"/>
                </a:solidFill>
                <a:effectLst>
                  <a:outerShdw blurRad="38100" dist="38100" dir="2700000" algn="tl">
                    <a:srgbClr val="000000">
                      <a:alpha val="43137"/>
                    </a:srgbClr>
                  </a:outerShdw>
                </a:effectLst>
              </a:rPr>
              <a:t>LL. B. </a:t>
            </a:r>
            <a:r>
              <a:rPr lang="pl-PL" b="1" dirty="0" smtClean="0">
                <a:solidFill>
                  <a:schemeClr val="bg2"/>
                </a:solidFill>
                <a:effectLst>
                  <a:outerShdw blurRad="38100" dist="38100" dir="2700000" algn="tl">
                    <a:srgbClr val="000000">
                      <a:alpha val="43137"/>
                    </a:srgbClr>
                  </a:outerShdw>
                </a:effectLst>
              </a:rPr>
              <a:t>201</a:t>
            </a:r>
            <a:r>
              <a:rPr lang="pl-PL" b="1" dirty="0" smtClean="0">
                <a:solidFill>
                  <a:srgbClr val="FF0000"/>
                </a:solidFill>
                <a:effectLst>
                  <a:outerShdw blurRad="38100" dist="38100" dir="2700000" algn="tl">
                    <a:srgbClr val="000000">
                      <a:alpha val="43137"/>
                    </a:srgbClr>
                  </a:outerShdw>
                </a:effectLst>
              </a:rPr>
              <a:t>6</a:t>
            </a:r>
            <a:endParaRPr lang="pl-PL"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66343"/>
            <a:ext cx="12192000" cy="1362113"/>
          </a:xfrm>
        </p:spPr>
        <p:txBody>
          <a:bodyPr/>
          <a:lstStyle/>
          <a:p>
            <a:r>
              <a:rPr lang="pl-PL" dirty="0" err="1" smtClean="0"/>
              <a:t>Distortion</a:t>
            </a:r>
            <a:r>
              <a:rPr lang="pl-PL" dirty="0" smtClean="0"/>
              <a:t> of </a:t>
            </a:r>
            <a:r>
              <a:rPr lang="pl-PL" dirty="0" err="1" smtClean="0"/>
              <a:t>competition</a:t>
            </a:r>
            <a:r>
              <a:rPr lang="pl-PL" dirty="0" smtClean="0"/>
              <a:t> : </a:t>
            </a:r>
            <a:r>
              <a:rPr lang="pl-PL" dirty="0" err="1" smtClean="0"/>
              <a:t>plausible</a:t>
            </a:r>
            <a:r>
              <a:rPr lang="pl-PL" dirty="0" smtClean="0"/>
              <a:t> </a:t>
            </a:r>
            <a:r>
              <a:rPr lang="pl-PL" dirty="0" err="1" smtClean="0"/>
              <a:t>defences</a:t>
            </a:r>
            <a:endParaRPr lang="pl-PL" dirty="0"/>
          </a:p>
        </p:txBody>
      </p:sp>
      <p:sp>
        <p:nvSpPr>
          <p:cNvPr id="3" name="Symbol zastępczy zawartości 2"/>
          <p:cNvSpPr>
            <a:spLocks noGrp="1"/>
          </p:cNvSpPr>
          <p:nvPr>
            <p:ph idx="1"/>
          </p:nvPr>
        </p:nvSpPr>
        <p:spPr>
          <a:xfrm>
            <a:off x="0" y="1846511"/>
            <a:ext cx="12192000" cy="5011489"/>
          </a:xfrm>
        </p:spPr>
        <p:txBody>
          <a:bodyPr>
            <a:normAutofit fontScale="77500" lnSpcReduction="20000"/>
          </a:bodyPr>
          <a:lstStyle/>
          <a:p>
            <a:r>
              <a:rPr lang="en-GB" b="1" dirty="0"/>
              <a:t>where a given market is not open to competition, the measure does not come within the scope of Article 107(1) </a:t>
            </a:r>
            <a:r>
              <a:rPr lang="en-GB" b="1" dirty="0" smtClean="0"/>
              <a:t>TFEU</a:t>
            </a:r>
            <a:endParaRPr lang="pl-PL" b="1" dirty="0"/>
          </a:p>
          <a:p>
            <a:r>
              <a:rPr lang="en-GB" b="1" dirty="0"/>
              <a:t>It may also be that, in a particular case, the Commission may not be able to limit itself to stating that an undertaking is active on a liberalised market, but, when a measure so requires, will be forced to state reasons as to specifically why a measure is at least liable to limit competition.</a:t>
            </a:r>
            <a:r>
              <a:rPr lang="pl-PL" b="1" dirty="0"/>
              <a:t> </a:t>
            </a:r>
            <a:endParaRPr lang="pl-PL" b="1" dirty="0" smtClean="0"/>
          </a:p>
          <a:p>
            <a:r>
              <a:rPr lang="en-GB" b="1" dirty="0" smtClean="0"/>
              <a:t>Joined </a:t>
            </a:r>
            <a:r>
              <a:rPr lang="en-GB" b="1" dirty="0"/>
              <a:t>cases T-298/97 </a:t>
            </a:r>
            <a:r>
              <a:rPr lang="en-GB" b="1" i="1" dirty="0"/>
              <a:t>et seq</a:t>
            </a:r>
            <a:r>
              <a:rPr lang="en-GB" b="1" dirty="0"/>
              <a:t>. </a:t>
            </a:r>
            <a:r>
              <a:rPr lang="en-GB" b="1" i="1" dirty="0" err="1"/>
              <a:t>Alzetta</a:t>
            </a:r>
            <a:r>
              <a:rPr lang="en-GB" b="1" i="1" dirty="0"/>
              <a:t> Mauro and others v Commission</a:t>
            </a:r>
            <a:r>
              <a:rPr lang="en-GB" b="1" dirty="0"/>
              <a:t> above, para. </a:t>
            </a:r>
            <a:r>
              <a:rPr lang="en-GB" b="1" dirty="0" smtClean="0"/>
              <a:t>146</a:t>
            </a:r>
            <a:r>
              <a:rPr lang="pl-PL" b="1" dirty="0" smtClean="0"/>
              <a:t> (</a:t>
            </a:r>
            <a:r>
              <a:rPr lang="pl-PL" b="1" dirty="0" err="1" smtClean="0"/>
              <a:t>cabotage</a:t>
            </a:r>
            <a:r>
              <a:rPr lang="pl-PL" b="1" dirty="0" smtClean="0"/>
              <a:t> market not </a:t>
            </a:r>
            <a:r>
              <a:rPr lang="pl-PL" b="1" dirty="0" err="1" smtClean="0"/>
              <a:t>liberalised</a:t>
            </a:r>
            <a:r>
              <a:rPr lang="pl-PL" b="1" dirty="0" smtClean="0"/>
              <a:t> </a:t>
            </a:r>
            <a:r>
              <a:rPr lang="pl-PL" b="1" dirty="0" err="1" smtClean="0"/>
              <a:t>at</a:t>
            </a:r>
            <a:r>
              <a:rPr lang="pl-PL" b="1" dirty="0" smtClean="0"/>
              <a:t> a </a:t>
            </a:r>
            <a:r>
              <a:rPr lang="pl-PL" b="1" dirty="0" err="1" smtClean="0"/>
              <a:t>given</a:t>
            </a:r>
            <a:r>
              <a:rPr lang="pl-PL" b="1" dirty="0" smtClean="0"/>
              <a:t> </a:t>
            </a:r>
            <a:r>
              <a:rPr lang="pl-PL" b="1" dirty="0" err="1" smtClean="0"/>
              <a:t>time</a:t>
            </a:r>
            <a:r>
              <a:rPr lang="pl-PL" b="1" dirty="0" smtClean="0"/>
              <a:t>)</a:t>
            </a:r>
            <a:r>
              <a:rPr lang="en-GB" b="1" dirty="0" smtClean="0"/>
              <a:t>.</a:t>
            </a:r>
            <a:endParaRPr lang="pl-PL" b="1" dirty="0"/>
          </a:p>
          <a:p>
            <a:r>
              <a:rPr lang="en-GB" b="1" dirty="0"/>
              <a:t>Case C-494/06 P </a:t>
            </a:r>
            <a:r>
              <a:rPr lang="en-GB" b="1" i="1" dirty="0"/>
              <a:t>Commission v Italy and </a:t>
            </a:r>
            <a:r>
              <a:rPr lang="en-GB" b="1" i="1" dirty="0" err="1"/>
              <a:t>Wam</a:t>
            </a:r>
            <a:r>
              <a:rPr lang="en-GB" b="1" i="1" dirty="0"/>
              <a:t> </a:t>
            </a:r>
            <a:r>
              <a:rPr lang="en-GB" b="1" i="1" dirty="0" err="1"/>
              <a:t>SpA</a:t>
            </a:r>
            <a:r>
              <a:rPr lang="en-GB" b="1" i="1" dirty="0"/>
              <a:t> </a:t>
            </a:r>
            <a:r>
              <a:rPr lang="en-GB" b="1" dirty="0"/>
              <a:t>above, para. </a:t>
            </a:r>
            <a:r>
              <a:rPr lang="en-GB" b="1" dirty="0" smtClean="0"/>
              <a:t>61</a:t>
            </a:r>
            <a:r>
              <a:rPr lang="pl-PL" b="1" dirty="0" smtClean="0"/>
              <a:t>-65</a:t>
            </a:r>
            <a:r>
              <a:rPr lang="en-GB" b="1" dirty="0" smtClean="0"/>
              <a:t> </a:t>
            </a:r>
            <a:r>
              <a:rPr lang="en-GB" b="1" dirty="0"/>
              <a:t>: “The mere fact that </a:t>
            </a:r>
            <a:r>
              <a:rPr lang="en-GB" b="1" dirty="0" err="1"/>
              <a:t>Wam</a:t>
            </a:r>
            <a:r>
              <a:rPr lang="en-GB" b="1" dirty="0"/>
              <a:t> took part in intra-Community trade by exporting an important part of its production within the EU cannot suffice, in the particular circumstances of the case recalled in paragraph 55 of this judgment, to demonstrate [how the aid at issue is liable, in the present case, to affect trade between Member States and to distort or threaten to distort competition in that sector</a:t>
            </a:r>
            <a:r>
              <a:rPr lang="en-GB" b="1" dirty="0" smtClean="0"/>
              <a:t>]”.</a:t>
            </a:r>
            <a:endParaRPr lang="pl-PL" b="1" dirty="0" smtClean="0"/>
          </a:p>
          <a:p>
            <a:r>
              <a:rPr lang="pl-PL" b="1" dirty="0" smtClean="0"/>
              <a:t>„(…) </a:t>
            </a:r>
            <a:r>
              <a:rPr lang="en-US" b="1" dirty="0" smtClean="0"/>
              <a:t>the </a:t>
            </a:r>
            <a:r>
              <a:rPr lang="en-US" b="1" dirty="0"/>
              <a:t>aid at issue is not directly connected to the activity of the beneficiary on that market, but is intended to finance expenditure for a non-member State market penetration </a:t>
            </a:r>
            <a:r>
              <a:rPr lang="en-US" b="1" dirty="0" err="1" smtClean="0"/>
              <a:t>programme</a:t>
            </a:r>
            <a:r>
              <a:rPr lang="en-US" b="1" dirty="0" smtClean="0"/>
              <a:t>. In those circumstances, and all the more when </a:t>
            </a:r>
            <a:r>
              <a:rPr lang="en-US" b="1" dirty="0"/>
              <a:t>it involves aid, the grant equivalent of which was of relatively low value, the effect of the aid on trade and on intra-Community competition is less immediate and even less discernible and this requires a greater effort to state reasons on the part of the </a:t>
            </a:r>
            <a:r>
              <a:rPr lang="en-US" b="1" dirty="0" smtClean="0"/>
              <a:t>Commission</a:t>
            </a:r>
            <a:r>
              <a:rPr lang="pl-PL" b="1" dirty="0"/>
              <a:t> </a:t>
            </a:r>
            <a:r>
              <a:rPr lang="pl-PL" b="1" dirty="0" smtClean="0"/>
              <a:t>(…) </a:t>
            </a:r>
            <a:r>
              <a:rPr lang="en-US" b="1" dirty="0" smtClean="0"/>
              <a:t>Finally</a:t>
            </a:r>
            <a:r>
              <a:rPr lang="en-US" b="1" dirty="0"/>
              <a:t>, as to the case-law cited in paragraph 54 of this </a:t>
            </a:r>
            <a:r>
              <a:rPr lang="en-US" b="1" dirty="0" smtClean="0"/>
              <a:t>judgment</a:t>
            </a:r>
            <a:r>
              <a:rPr lang="pl-PL" b="1" dirty="0" smtClean="0"/>
              <a:t> [on the </a:t>
            </a:r>
            <a:r>
              <a:rPr lang="pl-PL" b="1" dirty="0" err="1" smtClean="0"/>
              <a:t>concept</a:t>
            </a:r>
            <a:r>
              <a:rPr lang="pl-PL" b="1" dirty="0" smtClean="0"/>
              <a:t> of </a:t>
            </a:r>
            <a:r>
              <a:rPr lang="pl-PL" b="1" dirty="0" err="1" smtClean="0"/>
              <a:t>operating</a:t>
            </a:r>
            <a:r>
              <a:rPr lang="pl-PL" b="1" dirty="0" smtClean="0"/>
              <a:t> </a:t>
            </a:r>
            <a:r>
              <a:rPr lang="pl-PL" b="1" dirty="0" err="1" smtClean="0"/>
              <a:t>aid</a:t>
            </a:r>
            <a:r>
              <a:rPr lang="pl-PL" b="1" dirty="0"/>
              <a:t>, </a:t>
            </a:r>
            <a:r>
              <a:rPr lang="pl-PL" b="1" dirty="0" smtClean="0"/>
              <a:t>C-156/98 Germany v </a:t>
            </a:r>
            <a:r>
              <a:rPr lang="pl-PL" b="1" dirty="0" err="1" smtClean="0"/>
              <a:t>Commission</a:t>
            </a:r>
            <a:r>
              <a:rPr lang="pl-PL" b="1" dirty="0" smtClean="0"/>
              <a:t>, para. 30</a:t>
            </a:r>
            <a:r>
              <a:rPr lang="pl-PL" b="1" dirty="0"/>
              <a:t>, </a:t>
            </a:r>
            <a:r>
              <a:rPr lang="pl-PL" b="1" dirty="0" smtClean="0"/>
              <a:t>C-172/03 </a:t>
            </a:r>
            <a:r>
              <a:rPr lang="pl-PL" b="1" dirty="0" err="1" smtClean="0"/>
              <a:t>Heiser</a:t>
            </a:r>
            <a:r>
              <a:rPr lang="pl-PL" b="1" dirty="0" smtClean="0"/>
              <a:t>, para. 55]</a:t>
            </a:r>
            <a:r>
              <a:rPr lang="en-US" b="1" dirty="0" smtClean="0"/>
              <a:t>, </a:t>
            </a:r>
            <a:r>
              <a:rPr lang="en-US" b="1" dirty="0"/>
              <a:t>according to which, in principle, the aid which is intended to release an undertaking from costs which it would normally have had to bear in its day-to-day management or normal activities distorts the conditions of competition, it is sufficient to note that the aid at issue </a:t>
            </a:r>
            <a:r>
              <a:rPr lang="pl-PL" b="1" dirty="0" smtClean="0"/>
              <a:t>[</a:t>
            </a:r>
            <a:r>
              <a:rPr lang="pl-PL" b="1" dirty="0" err="1" smtClean="0"/>
              <a:t>viz</a:t>
            </a:r>
            <a:r>
              <a:rPr lang="pl-PL" b="1" dirty="0" smtClean="0"/>
              <a:t>. for </a:t>
            </a:r>
            <a:r>
              <a:rPr lang="pl-PL" b="1" dirty="0" err="1" smtClean="0"/>
              <a:t>overseas</a:t>
            </a:r>
            <a:r>
              <a:rPr lang="pl-PL" b="1" dirty="0" smtClean="0"/>
              <a:t> investment] </a:t>
            </a:r>
            <a:r>
              <a:rPr lang="en-US" b="1" dirty="0" smtClean="0"/>
              <a:t>is </a:t>
            </a:r>
            <a:r>
              <a:rPr lang="en-US" b="1" dirty="0"/>
              <a:t>not in fact intended to release </a:t>
            </a:r>
            <a:r>
              <a:rPr lang="en-US" b="1" dirty="0" err="1"/>
              <a:t>Wam</a:t>
            </a:r>
            <a:r>
              <a:rPr lang="en-US" b="1" dirty="0"/>
              <a:t> from such </a:t>
            </a:r>
            <a:r>
              <a:rPr lang="en-US" b="1" dirty="0" smtClean="0"/>
              <a:t>costs</a:t>
            </a:r>
            <a:r>
              <a:rPr lang="pl-PL" b="1" dirty="0" smtClean="0"/>
              <a:t>”</a:t>
            </a:r>
            <a:endParaRPr lang="en-US" b="1" dirty="0"/>
          </a:p>
          <a:p>
            <a:endParaRPr lang="pl-PL" b="1" dirty="0"/>
          </a:p>
          <a:p>
            <a:endParaRPr lang="pl-PL" b="1" dirty="0"/>
          </a:p>
        </p:txBody>
      </p:sp>
      <p:sp>
        <p:nvSpPr>
          <p:cNvPr id="4" name="pole tekstowe 3"/>
          <p:cNvSpPr txBox="1"/>
          <p:nvPr/>
        </p:nvSpPr>
        <p:spPr>
          <a:xfrm rot="212861">
            <a:off x="7908482" y="696011"/>
            <a:ext cx="4250453" cy="1200329"/>
          </a:xfrm>
          <a:prstGeom prst="rect">
            <a:avLst/>
          </a:prstGeom>
          <a:noFill/>
        </p:spPr>
        <p:txBody>
          <a:bodyPr wrap="square" rtlCol="0">
            <a:spAutoFit/>
          </a:bodyPr>
          <a:lstStyle/>
          <a:p>
            <a:r>
              <a:rPr lang="pl-PL" b="1" dirty="0">
                <a:solidFill>
                  <a:schemeClr val="bg2"/>
                </a:solidFill>
              </a:rPr>
              <a:t>(</a:t>
            </a:r>
            <a:r>
              <a:rPr lang="pl-PL" b="1" i="1" dirty="0">
                <a:solidFill>
                  <a:schemeClr val="bg2"/>
                </a:solidFill>
              </a:rPr>
              <a:t>i.e. „</a:t>
            </a:r>
            <a:r>
              <a:rPr lang="pl-PL" b="1" i="1" dirty="0" err="1">
                <a:solidFill>
                  <a:schemeClr val="bg2"/>
                </a:solidFill>
              </a:rPr>
              <a:t>when</a:t>
            </a:r>
            <a:r>
              <a:rPr lang="pl-PL" b="1" i="1" dirty="0">
                <a:solidFill>
                  <a:schemeClr val="bg2"/>
                </a:solidFill>
              </a:rPr>
              <a:t> </a:t>
            </a:r>
            <a:r>
              <a:rPr lang="pl-PL" b="1" i="1" dirty="0" err="1" smtClean="0">
                <a:solidFill>
                  <a:schemeClr val="bg2"/>
                </a:solidFill>
              </a:rPr>
              <a:t>you</a:t>
            </a:r>
            <a:r>
              <a:rPr lang="pl-PL" b="1" i="1" dirty="0" smtClean="0">
                <a:solidFill>
                  <a:schemeClr val="bg2"/>
                </a:solidFill>
              </a:rPr>
              <a:t> </a:t>
            </a:r>
            <a:r>
              <a:rPr lang="pl-PL" b="1" i="1" dirty="0" err="1">
                <a:solidFill>
                  <a:schemeClr val="bg2"/>
                </a:solidFill>
              </a:rPr>
              <a:t>could</a:t>
            </a:r>
            <a:r>
              <a:rPr lang="pl-PL" b="1" i="1" dirty="0">
                <a:solidFill>
                  <a:schemeClr val="bg2"/>
                </a:solidFill>
              </a:rPr>
              <a:t> </a:t>
            </a:r>
            <a:r>
              <a:rPr lang="pl-PL" b="1" i="1" dirty="0" err="1">
                <a:solidFill>
                  <a:schemeClr val="bg2"/>
                </a:solidFill>
              </a:rPr>
              <a:t>get</a:t>
            </a:r>
            <a:r>
              <a:rPr lang="pl-PL" b="1" i="1" dirty="0">
                <a:solidFill>
                  <a:schemeClr val="bg2"/>
                </a:solidFill>
              </a:rPr>
              <a:t> </a:t>
            </a:r>
            <a:r>
              <a:rPr lang="pl-PL" b="1" i="1" dirty="0" err="1">
                <a:solidFill>
                  <a:schemeClr val="bg2"/>
                </a:solidFill>
              </a:rPr>
              <a:t>away</a:t>
            </a:r>
            <a:r>
              <a:rPr lang="pl-PL" b="1" i="1" dirty="0">
                <a:solidFill>
                  <a:schemeClr val="bg2"/>
                </a:solidFill>
              </a:rPr>
              <a:t> with </a:t>
            </a:r>
            <a:r>
              <a:rPr lang="pl-PL" b="1" i="1" dirty="0" err="1" smtClean="0">
                <a:solidFill>
                  <a:schemeClr val="bg2"/>
                </a:solidFill>
              </a:rPr>
              <a:t>it</a:t>
            </a:r>
            <a:r>
              <a:rPr lang="pl-PL" b="1" i="1" dirty="0" smtClean="0">
                <a:solidFill>
                  <a:schemeClr val="bg2"/>
                </a:solidFill>
              </a:rPr>
              <a:t> on </a:t>
            </a:r>
            <a:r>
              <a:rPr lang="pl-PL" b="1" i="1" dirty="0" err="1" smtClean="0">
                <a:solidFill>
                  <a:schemeClr val="bg2"/>
                </a:solidFill>
              </a:rPr>
              <a:t>that</a:t>
            </a:r>
            <a:r>
              <a:rPr lang="pl-PL" b="1" i="1" dirty="0" smtClean="0">
                <a:solidFill>
                  <a:schemeClr val="bg2"/>
                </a:solidFill>
              </a:rPr>
              <a:t> </a:t>
            </a:r>
            <a:r>
              <a:rPr lang="pl-PL" b="1" i="1" dirty="0" err="1" smtClean="0">
                <a:solidFill>
                  <a:schemeClr val="bg2"/>
                </a:solidFill>
              </a:rPr>
              <a:t>ground</a:t>
            </a:r>
            <a:r>
              <a:rPr lang="pl-PL" b="1" i="1" dirty="0" smtClean="0">
                <a:solidFill>
                  <a:schemeClr val="bg2"/>
                </a:solidFill>
              </a:rPr>
              <a:t> </a:t>
            </a:r>
            <a:r>
              <a:rPr lang="pl-PL" b="1" i="1" dirty="0" err="1">
                <a:solidFill>
                  <a:schemeClr val="bg2"/>
                </a:solidFill>
              </a:rPr>
              <a:t>if</a:t>
            </a:r>
            <a:r>
              <a:rPr lang="pl-PL" b="1" i="1" dirty="0">
                <a:solidFill>
                  <a:schemeClr val="bg2"/>
                </a:solidFill>
              </a:rPr>
              <a:t> </a:t>
            </a:r>
            <a:r>
              <a:rPr lang="pl-PL" b="1" i="1" dirty="0" err="1">
                <a:solidFill>
                  <a:schemeClr val="bg2"/>
                </a:solidFill>
              </a:rPr>
              <a:t>you</a:t>
            </a:r>
            <a:r>
              <a:rPr lang="pl-PL" b="1" i="1" dirty="0">
                <a:solidFill>
                  <a:schemeClr val="bg2"/>
                </a:solidFill>
              </a:rPr>
              <a:t> </a:t>
            </a:r>
            <a:r>
              <a:rPr lang="pl-PL" b="1" i="1" dirty="0" err="1">
                <a:solidFill>
                  <a:schemeClr val="bg2"/>
                </a:solidFill>
              </a:rPr>
              <a:t>really</a:t>
            </a:r>
            <a:r>
              <a:rPr lang="pl-PL" b="1" i="1" dirty="0">
                <a:solidFill>
                  <a:schemeClr val="bg2"/>
                </a:solidFill>
              </a:rPr>
              <a:t> </a:t>
            </a:r>
            <a:r>
              <a:rPr lang="pl-PL" b="1" i="1" dirty="0" err="1">
                <a:solidFill>
                  <a:schemeClr val="bg2"/>
                </a:solidFill>
              </a:rPr>
              <a:t>wanted</a:t>
            </a:r>
            <a:r>
              <a:rPr lang="pl-PL" b="1" i="1" dirty="0">
                <a:solidFill>
                  <a:schemeClr val="bg2"/>
                </a:solidFill>
              </a:rPr>
              <a:t> to </a:t>
            </a:r>
            <a:r>
              <a:rPr lang="pl-PL" b="1" i="1" dirty="0" err="1">
                <a:solidFill>
                  <a:schemeClr val="bg2"/>
                </a:solidFill>
              </a:rPr>
              <a:t>implement</a:t>
            </a:r>
            <a:r>
              <a:rPr lang="pl-PL" b="1" i="1" dirty="0">
                <a:solidFill>
                  <a:schemeClr val="bg2"/>
                </a:solidFill>
              </a:rPr>
              <a:t> </a:t>
            </a:r>
            <a:r>
              <a:rPr lang="pl-PL" b="1" i="1" dirty="0" err="1">
                <a:solidFill>
                  <a:schemeClr val="bg2"/>
                </a:solidFill>
              </a:rPr>
              <a:t>that</a:t>
            </a:r>
            <a:r>
              <a:rPr lang="pl-PL" b="1" i="1" dirty="0">
                <a:solidFill>
                  <a:schemeClr val="bg2"/>
                </a:solidFill>
              </a:rPr>
              <a:t> </a:t>
            </a:r>
            <a:r>
              <a:rPr lang="pl-PL" b="1" i="1" dirty="0" err="1">
                <a:solidFill>
                  <a:schemeClr val="bg2"/>
                </a:solidFill>
              </a:rPr>
              <a:t>aid</a:t>
            </a:r>
            <a:r>
              <a:rPr lang="pl-PL" b="1" i="1" dirty="0">
                <a:solidFill>
                  <a:schemeClr val="bg2"/>
                </a:solidFill>
              </a:rPr>
              <a:t> </a:t>
            </a:r>
            <a:r>
              <a:rPr lang="pl-PL" b="1" i="1" dirty="0" err="1" smtClean="0">
                <a:solidFill>
                  <a:schemeClr val="bg2"/>
                </a:solidFill>
              </a:rPr>
              <a:t>measure</a:t>
            </a:r>
            <a:r>
              <a:rPr lang="pl-PL" b="1" i="1" dirty="0" smtClean="0">
                <a:solidFill>
                  <a:schemeClr val="bg2"/>
                </a:solidFill>
              </a:rPr>
              <a:t>, as </a:t>
            </a:r>
            <a:r>
              <a:rPr lang="pl-PL" b="1" i="1" dirty="0" err="1" smtClean="0">
                <a:solidFill>
                  <a:schemeClr val="bg2"/>
                </a:solidFill>
              </a:rPr>
              <a:t>they</a:t>
            </a:r>
            <a:r>
              <a:rPr lang="pl-PL" b="1" i="1" dirty="0" smtClean="0">
                <a:solidFill>
                  <a:schemeClr val="bg2"/>
                </a:solidFill>
              </a:rPr>
              <a:t> </a:t>
            </a:r>
            <a:r>
              <a:rPr lang="pl-PL" b="1" i="1" dirty="0" err="1" smtClean="0">
                <a:solidFill>
                  <a:schemeClr val="bg2"/>
                </a:solidFill>
              </a:rPr>
              <a:t>often</a:t>
            </a:r>
            <a:r>
              <a:rPr lang="pl-PL" b="1" i="1" dirty="0" smtClean="0">
                <a:solidFill>
                  <a:schemeClr val="bg2"/>
                </a:solidFill>
              </a:rPr>
              <a:t> do”</a:t>
            </a:r>
            <a:r>
              <a:rPr lang="pl-PL" b="1" dirty="0" smtClean="0">
                <a:solidFill>
                  <a:schemeClr val="bg2"/>
                </a:solidFill>
              </a:rPr>
              <a:t>)</a:t>
            </a:r>
            <a:endParaRPr lang="pl-PL" b="1" dirty="0">
              <a:solidFill>
                <a:schemeClr val="bg2"/>
              </a:solidFill>
            </a:endParaRPr>
          </a:p>
        </p:txBody>
      </p:sp>
    </p:spTree>
    <p:extLst>
      <p:ext uri="{BB962C8B-B14F-4D97-AF65-F5344CB8AC3E}">
        <p14:creationId xmlns:p14="http://schemas.microsoft.com/office/powerpoint/2010/main" val="94891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66343"/>
            <a:ext cx="12192000" cy="1362113"/>
          </a:xfrm>
        </p:spPr>
        <p:txBody>
          <a:bodyPr/>
          <a:lstStyle/>
          <a:p>
            <a:r>
              <a:rPr lang="pl-PL" dirty="0" err="1" smtClean="0"/>
              <a:t>Distortion</a:t>
            </a:r>
            <a:r>
              <a:rPr lang="pl-PL" dirty="0" smtClean="0"/>
              <a:t> of </a:t>
            </a:r>
            <a:r>
              <a:rPr lang="pl-PL" dirty="0" err="1" smtClean="0"/>
              <a:t>competition</a:t>
            </a:r>
            <a:r>
              <a:rPr lang="pl-PL" dirty="0" smtClean="0"/>
              <a:t> : </a:t>
            </a:r>
            <a:r>
              <a:rPr lang="pl-PL" dirty="0" err="1" smtClean="0"/>
              <a:t>unworkable</a:t>
            </a:r>
            <a:r>
              <a:rPr lang="pl-PL" dirty="0" smtClean="0"/>
              <a:t> </a:t>
            </a:r>
            <a:r>
              <a:rPr lang="pl-PL" dirty="0" err="1" smtClean="0"/>
              <a:t>defences</a:t>
            </a:r>
            <a:endParaRPr lang="pl-PL" dirty="0"/>
          </a:p>
        </p:txBody>
      </p:sp>
      <p:sp>
        <p:nvSpPr>
          <p:cNvPr id="3" name="Symbol zastępczy zawartości 2"/>
          <p:cNvSpPr>
            <a:spLocks noGrp="1"/>
          </p:cNvSpPr>
          <p:nvPr>
            <p:ph idx="1"/>
          </p:nvPr>
        </p:nvSpPr>
        <p:spPr>
          <a:xfrm>
            <a:off x="0" y="1828456"/>
            <a:ext cx="12192000" cy="5029544"/>
          </a:xfrm>
        </p:spPr>
        <p:txBody>
          <a:bodyPr>
            <a:normAutofit fontScale="92500" lnSpcReduction="20000"/>
          </a:bodyPr>
          <a:lstStyle/>
          <a:p>
            <a:r>
              <a:rPr lang="pl-PL" dirty="0" smtClean="0"/>
              <a:t>The </a:t>
            </a:r>
            <a:r>
              <a:rPr lang="pl-PL" i="1" dirty="0" err="1" smtClean="0"/>
              <a:t>amount</a:t>
            </a:r>
            <a:r>
              <a:rPr lang="pl-PL" i="1" dirty="0" smtClean="0"/>
              <a:t> </a:t>
            </a:r>
            <a:r>
              <a:rPr lang="pl-PL" dirty="0" smtClean="0"/>
              <a:t>of </a:t>
            </a:r>
            <a:r>
              <a:rPr lang="pl-PL" dirty="0" err="1" smtClean="0"/>
              <a:t>aid</a:t>
            </a:r>
            <a:r>
              <a:rPr lang="pl-PL" dirty="0" smtClean="0"/>
              <a:t> </a:t>
            </a:r>
            <a:r>
              <a:rPr lang="pl-PL" dirty="0" err="1" smtClean="0"/>
              <a:t>is</a:t>
            </a:r>
            <a:r>
              <a:rPr lang="pl-PL" dirty="0" smtClean="0"/>
              <a:t> </a:t>
            </a:r>
            <a:r>
              <a:rPr lang="pl-PL" dirty="0" err="1" smtClean="0"/>
              <a:t>irrelevant</a:t>
            </a:r>
            <a:r>
              <a:rPr lang="pl-PL" dirty="0" smtClean="0"/>
              <a:t> – </a:t>
            </a:r>
            <a:r>
              <a:rPr lang="pl-PL" dirty="0" err="1" smtClean="0"/>
              <a:t>even</a:t>
            </a:r>
            <a:r>
              <a:rPr lang="pl-PL" dirty="0" smtClean="0"/>
              <a:t> small </a:t>
            </a:r>
            <a:r>
              <a:rPr lang="pl-PL" dirty="0" err="1" smtClean="0"/>
              <a:t>amounts</a:t>
            </a:r>
            <a:r>
              <a:rPr lang="pl-PL" dirty="0" smtClean="0"/>
              <a:t> of </a:t>
            </a:r>
            <a:r>
              <a:rPr lang="pl-PL" dirty="0" err="1" smtClean="0"/>
              <a:t>aid</a:t>
            </a:r>
            <a:r>
              <a:rPr lang="pl-PL" dirty="0" smtClean="0"/>
              <a:t> </a:t>
            </a:r>
            <a:r>
              <a:rPr lang="pl-PL" dirty="0" err="1" smtClean="0"/>
              <a:t>may</a:t>
            </a:r>
            <a:r>
              <a:rPr lang="pl-PL" dirty="0" smtClean="0"/>
              <a:t> be </a:t>
            </a:r>
            <a:r>
              <a:rPr lang="pl-PL" dirty="0" err="1" smtClean="0"/>
              <a:t>liable</a:t>
            </a:r>
            <a:r>
              <a:rPr lang="pl-PL" dirty="0" smtClean="0"/>
              <a:t> to </a:t>
            </a:r>
            <a:r>
              <a:rPr lang="pl-PL" dirty="0" err="1" smtClean="0"/>
              <a:t>distort</a:t>
            </a:r>
            <a:r>
              <a:rPr lang="pl-PL" dirty="0" smtClean="0"/>
              <a:t> </a:t>
            </a:r>
            <a:r>
              <a:rPr lang="pl-PL" dirty="0" err="1" smtClean="0"/>
              <a:t>competition</a:t>
            </a:r>
            <a:r>
              <a:rPr lang="pl-PL" dirty="0" smtClean="0"/>
              <a:t> (</a:t>
            </a:r>
            <a:r>
              <a:rPr lang="pl-PL" dirty="0"/>
              <a:t>ex T-214/95 Het </a:t>
            </a:r>
            <a:r>
              <a:rPr lang="pl-PL" dirty="0" err="1"/>
              <a:t>Vlaamse</a:t>
            </a:r>
            <a:r>
              <a:rPr lang="pl-PL" dirty="0"/>
              <a:t> </a:t>
            </a:r>
            <a:r>
              <a:rPr lang="pl-PL" dirty="0" err="1" smtClean="0"/>
              <a:t>Gewest</a:t>
            </a:r>
            <a:r>
              <a:rPr lang="pl-PL" dirty="0" smtClean="0"/>
              <a:t>, para. 46 : „</a:t>
            </a:r>
            <a:r>
              <a:rPr lang="en-US" dirty="0" smtClean="0"/>
              <a:t>Where </a:t>
            </a:r>
            <a:r>
              <a:rPr lang="en-US" dirty="0"/>
              <a:t>a public authority </a:t>
            </a:r>
            <a:r>
              <a:rPr lang="en-US" dirty="0" err="1"/>
              <a:t>favours</a:t>
            </a:r>
            <a:r>
              <a:rPr lang="en-US" dirty="0"/>
              <a:t> an undertaking operating in a sector which is </a:t>
            </a:r>
            <a:r>
              <a:rPr lang="en-US" dirty="0" err="1"/>
              <a:t>characterised</a:t>
            </a:r>
            <a:r>
              <a:rPr lang="en-US" dirty="0"/>
              <a:t> by intense competition by granting it a benefit, there is a distortion of competition or a risk of such distortion. Where the benefit is limited, competition is distorted to a lesser extent, </a:t>
            </a:r>
            <a:r>
              <a:rPr lang="en-US" b="1" u="sng" dirty="0"/>
              <a:t>but it is still distorted</a:t>
            </a:r>
            <a:r>
              <a:rPr lang="en-US" dirty="0"/>
              <a:t>. The prohibition in Article </a:t>
            </a:r>
            <a:r>
              <a:rPr lang="pl-PL" dirty="0" smtClean="0"/>
              <a:t>[107</a:t>
            </a:r>
            <a:r>
              <a:rPr lang="en-US" dirty="0" smtClean="0"/>
              <a:t>(1)</a:t>
            </a:r>
            <a:r>
              <a:rPr lang="pl-PL" dirty="0"/>
              <a:t>]</a:t>
            </a:r>
            <a:r>
              <a:rPr lang="en-US" dirty="0" smtClean="0"/>
              <a:t> </a:t>
            </a:r>
            <a:r>
              <a:rPr lang="en-US" dirty="0"/>
              <a:t>of the Treaty applies to any aid which distorts or threatens to distort competition, irrespective of the amount, in so far as it affects trade between Member </a:t>
            </a:r>
            <a:r>
              <a:rPr lang="en-US" dirty="0" smtClean="0"/>
              <a:t>States</a:t>
            </a:r>
            <a:r>
              <a:rPr lang="pl-PL" dirty="0" smtClean="0"/>
              <a:t>”</a:t>
            </a:r>
            <a:endParaRPr lang="pl-PL" dirty="0"/>
          </a:p>
          <a:p>
            <a:r>
              <a:rPr lang="pl-PL" dirty="0" smtClean="0"/>
              <a:t>The </a:t>
            </a:r>
            <a:r>
              <a:rPr lang="pl-PL" dirty="0" err="1" smtClean="0"/>
              <a:t>existence</a:t>
            </a:r>
            <a:r>
              <a:rPr lang="pl-PL" dirty="0" smtClean="0"/>
              <a:t> of </a:t>
            </a:r>
            <a:r>
              <a:rPr lang="pl-PL" dirty="0" err="1" smtClean="0"/>
              <a:t>an</a:t>
            </a:r>
            <a:r>
              <a:rPr lang="pl-PL" dirty="0" smtClean="0"/>
              <a:t> </a:t>
            </a:r>
            <a:r>
              <a:rPr lang="pl-PL" i="1" dirty="0" err="1" smtClean="0"/>
              <a:t>actual</a:t>
            </a:r>
            <a:r>
              <a:rPr lang="pl-PL" i="1" dirty="0" smtClean="0"/>
              <a:t> </a:t>
            </a:r>
            <a:r>
              <a:rPr lang="pl-PL" dirty="0" err="1" smtClean="0"/>
              <a:t>distortion</a:t>
            </a:r>
            <a:r>
              <a:rPr lang="pl-PL" dirty="0" smtClean="0"/>
              <a:t> </a:t>
            </a:r>
            <a:r>
              <a:rPr lang="pl-PL" dirty="0" err="1" smtClean="0"/>
              <a:t>is</a:t>
            </a:r>
            <a:r>
              <a:rPr lang="pl-PL" dirty="0" smtClean="0"/>
              <a:t> </a:t>
            </a:r>
            <a:r>
              <a:rPr lang="pl-PL" dirty="0" err="1" smtClean="0"/>
              <a:t>unnecessary</a:t>
            </a:r>
            <a:r>
              <a:rPr lang="pl-PL" dirty="0" smtClean="0"/>
              <a:t> – </a:t>
            </a:r>
            <a:r>
              <a:rPr lang="pl-PL" dirty="0" err="1" smtClean="0"/>
              <a:t>it</a:t>
            </a:r>
            <a:r>
              <a:rPr lang="pl-PL" dirty="0" smtClean="0"/>
              <a:t> </a:t>
            </a:r>
            <a:r>
              <a:rPr lang="pl-PL" dirty="0" err="1" smtClean="0"/>
              <a:t>is</a:t>
            </a:r>
            <a:r>
              <a:rPr lang="pl-PL" dirty="0" smtClean="0"/>
              <a:t> </a:t>
            </a:r>
            <a:r>
              <a:rPr lang="pl-PL" dirty="0" err="1" smtClean="0"/>
              <a:t>enough</a:t>
            </a:r>
            <a:r>
              <a:rPr lang="pl-PL" dirty="0" smtClean="0"/>
              <a:t> </a:t>
            </a:r>
            <a:r>
              <a:rPr lang="pl-PL" dirty="0" err="1" smtClean="0"/>
              <a:t>if</a:t>
            </a:r>
            <a:r>
              <a:rPr lang="pl-PL" dirty="0" smtClean="0"/>
              <a:t> the </a:t>
            </a:r>
            <a:r>
              <a:rPr lang="pl-PL" dirty="0" err="1" smtClean="0"/>
              <a:t>measure</a:t>
            </a:r>
            <a:r>
              <a:rPr lang="pl-PL" dirty="0" smtClean="0"/>
              <a:t> </a:t>
            </a:r>
            <a:r>
              <a:rPr lang="pl-PL" dirty="0" err="1" smtClean="0"/>
              <a:t>is</a:t>
            </a:r>
            <a:r>
              <a:rPr lang="pl-PL" dirty="0" smtClean="0"/>
              <a:t> </a:t>
            </a:r>
            <a:r>
              <a:rPr lang="pl-PL" dirty="0" err="1" smtClean="0"/>
              <a:t>liable</a:t>
            </a:r>
            <a:r>
              <a:rPr lang="pl-PL" dirty="0" smtClean="0"/>
              <a:t> to </a:t>
            </a:r>
            <a:r>
              <a:rPr lang="pl-PL" dirty="0" err="1" smtClean="0"/>
              <a:t>distort</a:t>
            </a:r>
            <a:r>
              <a:rPr lang="pl-PL" dirty="0" smtClean="0"/>
              <a:t> </a:t>
            </a:r>
            <a:r>
              <a:rPr lang="pl-PL" dirty="0" err="1" smtClean="0"/>
              <a:t>competition</a:t>
            </a:r>
            <a:r>
              <a:rPr lang="pl-PL" dirty="0" smtClean="0"/>
              <a:t> (ex </a:t>
            </a:r>
            <a:r>
              <a:rPr lang="pl-PL" dirty="0"/>
              <a:t>j</a:t>
            </a:r>
            <a:r>
              <a:rPr lang="en-US" dirty="0" err="1" smtClean="0"/>
              <a:t>udgment</a:t>
            </a:r>
            <a:r>
              <a:rPr lang="en-US" dirty="0" smtClean="0"/>
              <a:t> </a:t>
            </a:r>
            <a:r>
              <a:rPr lang="en-US" dirty="0"/>
              <a:t>of the Court </a:t>
            </a:r>
            <a:r>
              <a:rPr lang="en-US" dirty="0" smtClean="0"/>
              <a:t>of </a:t>
            </a:r>
            <a:r>
              <a:rPr lang="en-US" dirty="0"/>
              <a:t>9 October </a:t>
            </a:r>
            <a:r>
              <a:rPr lang="en-US" dirty="0" smtClean="0"/>
              <a:t>2014</a:t>
            </a:r>
            <a:r>
              <a:rPr lang="pl-PL" dirty="0" smtClean="0"/>
              <a:t>, </a:t>
            </a:r>
            <a:r>
              <a:rPr lang="pl-PL" dirty="0" err="1" smtClean="0"/>
              <a:t>case</a:t>
            </a:r>
            <a:r>
              <a:rPr lang="pl-PL" dirty="0"/>
              <a:t> </a:t>
            </a:r>
            <a:r>
              <a:rPr lang="pl-PL" dirty="0" smtClean="0"/>
              <a:t>C-522/13 </a:t>
            </a:r>
            <a:r>
              <a:rPr lang="en-US" dirty="0" err="1" smtClean="0"/>
              <a:t>Ministerio</a:t>
            </a:r>
            <a:r>
              <a:rPr lang="en-US" dirty="0" smtClean="0"/>
              <a:t> </a:t>
            </a:r>
            <a:r>
              <a:rPr lang="en-US" dirty="0"/>
              <a:t>de </a:t>
            </a:r>
            <a:r>
              <a:rPr lang="en-US" dirty="0" err="1"/>
              <a:t>Defensa</a:t>
            </a:r>
            <a:r>
              <a:rPr lang="en-US" dirty="0"/>
              <a:t> and </a:t>
            </a:r>
            <a:r>
              <a:rPr lang="en-US" dirty="0" err="1"/>
              <a:t>Navantia</a:t>
            </a:r>
            <a:r>
              <a:rPr lang="en-US" dirty="0"/>
              <a:t> SA v </a:t>
            </a:r>
            <a:r>
              <a:rPr lang="en-US" dirty="0" err="1"/>
              <a:t>Concello</a:t>
            </a:r>
            <a:r>
              <a:rPr lang="en-US" dirty="0"/>
              <a:t> de </a:t>
            </a:r>
            <a:r>
              <a:rPr lang="en-US" dirty="0" smtClean="0"/>
              <a:t>Ferrol</a:t>
            </a:r>
            <a:r>
              <a:rPr lang="pl-PL" dirty="0"/>
              <a:t>, </a:t>
            </a:r>
            <a:r>
              <a:rPr lang="pl-PL" dirty="0" smtClean="0"/>
              <a:t>EU:C:2014:2262, para. 51)</a:t>
            </a:r>
          </a:p>
          <a:p>
            <a:r>
              <a:rPr lang="pl-PL" dirty="0" err="1" smtClean="0"/>
              <a:t>Some</a:t>
            </a:r>
            <a:r>
              <a:rPr lang="pl-PL" dirty="0" smtClean="0"/>
              <a:t> </a:t>
            </a:r>
            <a:r>
              <a:rPr lang="pl-PL" dirty="0" err="1" smtClean="0"/>
              <a:t>academics</a:t>
            </a:r>
            <a:r>
              <a:rPr lang="pl-PL" dirty="0" smtClean="0"/>
              <a:t> </a:t>
            </a:r>
            <a:r>
              <a:rPr lang="pl-PL" dirty="0" err="1" smtClean="0"/>
              <a:t>see</a:t>
            </a:r>
            <a:r>
              <a:rPr lang="pl-PL" dirty="0" smtClean="0"/>
              <a:t> a </a:t>
            </a:r>
            <a:r>
              <a:rPr lang="pl-PL" dirty="0" err="1" smtClean="0"/>
              <a:t>presumption</a:t>
            </a:r>
            <a:r>
              <a:rPr lang="pl-PL" dirty="0" smtClean="0"/>
              <a:t> of </a:t>
            </a:r>
            <a:r>
              <a:rPr lang="pl-PL" dirty="0" err="1" smtClean="0"/>
              <a:t>liability</a:t>
            </a:r>
            <a:r>
              <a:rPr lang="pl-PL" dirty="0" smtClean="0"/>
              <a:t> of </a:t>
            </a:r>
            <a:r>
              <a:rPr lang="pl-PL" dirty="0" err="1" smtClean="0"/>
              <a:t>an</a:t>
            </a:r>
            <a:r>
              <a:rPr lang="pl-PL" dirty="0" smtClean="0"/>
              <a:t> </a:t>
            </a:r>
            <a:r>
              <a:rPr lang="pl-PL" dirty="0" err="1" smtClean="0"/>
              <a:t>aid</a:t>
            </a:r>
            <a:r>
              <a:rPr lang="pl-PL" dirty="0" smtClean="0"/>
              <a:t> </a:t>
            </a:r>
            <a:r>
              <a:rPr lang="pl-PL" dirty="0" err="1" smtClean="0"/>
              <a:t>measure</a:t>
            </a:r>
            <a:r>
              <a:rPr lang="pl-PL" dirty="0" smtClean="0"/>
              <a:t> to </a:t>
            </a:r>
            <a:r>
              <a:rPr lang="pl-PL" dirty="0" err="1" smtClean="0"/>
              <a:t>distort</a:t>
            </a:r>
            <a:r>
              <a:rPr lang="pl-PL" dirty="0" smtClean="0"/>
              <a:t> </a:t>
            </a:r>
            <a:r>
              <a:rPr lang="pl-PL" dirty="0" err="1" smtClean="0"/>
              <a:t>competition</a:t>
            </a:r>
            <a:r>
              <a:rPr lang="pl-PL" dirty="0" smtClean="0"/>
              <a:t> (T.M. </a:t>
            </a:r>
            <a:r>
              <a:rPr lang="pl-PL" dirty="0" err="1" smtClean="0"/>
              <a:t>Rusche</a:t>
            </a:r>
            <a:r>
              <a:rPr lang="pl-PL" dirty="0" smtClean="0"/>
              <a:t> et al., </a:t>
            </a:r>
            <a:r>
              <a:rPr lang="pl-PL" dirty="0" err="1" smtClean="0"/>
              <a:t>Faull&amp;Nikpay</a:t>
            </a:r>
            <a:r>
              <a:rPr lang="pl-PL" dirty="0" smtClean="0"/>
              <a:t> EU </a:t>
            </a:r>
            <a:r>
              <a:rPr lang="pl-PL" dirty="0" err="1" smtClean="0"/>
              <a:t>Competition</a:t>
            </a:r>
            <a:r>
              <a:rPr lang="pl-PL" dirty="0" smtClean="0"/>
              <a:t> Law, Oxford 2014, p. 1955 </a:t>
            </a:r>
            <a:r>
              <a:rPr lang="pl-PL" dirty="0" err="1" smtClean="0"/>
              <a:t>infra</a:t>
            </a:r>
            <a:r>
              <a:rPr lang="pl-PL" dirty="0" smtClean="0"/>
              <a:t> 17.142, M. </a:t>
            </a:r>
            <a:r>
              <a:rPr lang="pl-PL" dirty="0" err="1" smtClean="0"/>
              <a:t>Heidenhain</a:t>
            </a:r>
            <a:r>
              <a:rPr lang="pl-PL" dirty="0" smtClean="0"/>
              <a:t>, </a:t>
            </a:r>
            <a:r>
              <a:rPr lang="pl-PL" dirty="0" err="1" smtClean="0"/>
              <a:t>European</a:t>
            </a:r>
            <a:r>
              <a:rPr lang="pl-PL" dirty="0" smtClean="0"/>
              <a:t> </a:t>
            </a:r>
            <a:r>
              <a:rPr lang="pl-PL" dirty="0" err="1" smtClean="0"/>
              <a:t>State</a:t>
            </a:r>
            <a:r>
              <a:rPr lang="pl-PL" dirty="0" smtClean="0"/>
              <a:t> Aid Law, Oxford-</a:t>
            </a:r>
            <a:r>
              <a:rPr lang="pl-PL" dirty="0" err="1" smtClean="0"/>
              <a:t>Munich</a:t>
            </a:r>
            <a:r>
              <a:rPr lang="pl-PL" dirty="0" smtClean="0"/>
              <a:t>-Baden </a:t>
            </a:r>
            <a:r>
              <a:rPr lang="pl-PL" dirty="0" err="1" smtClean="0"/>
              <a:t>Baden</a:t>
            </a:r>
            <a:r>
              <a:rPr lang="pl-PL" dirty="0" smtClean="0"/>
              <a:t> 2010, p. 51) </a:t>
            </a:r>
            <a:r>
              <a:rPr lang="pl-PL" dirty="0" err="1" smtClean="0"/>
              <a:t>Others</a:t>
            </a:r>
            <a:r>
              <a:rPr lang="pl-PL" dirty="0" smtClean="0"/>
              <a:t> point out </a:t>
            </a:r>
            <a:r>
              <a:rPr lang="pl-PL" dirty="0" err="1" smtClean="0"/>
              <a:t>that</a:t>
            </a:r>
            <a:r>
              <a:rPr lang="pl-PL" dirty="0" smtClean="0"/>
              <a:t> </a:t>
            </a:r>
            <a:r>
              <a:rPr lang="pl-PL" dirty="0" err="1" smtClean="0"/>
              <a:t>it</a:t>
            </a:r>
            <a:r>
              <a:rPr lang="pl-PL" dirty="0" smtClean="0"/>
              <a:t> </a:t>
            </a:r>
            <a:r>
              <a:rPr lang="pl-PL" dirty="0" err="1" smtClean="0"/>
              <a:t>may</a:t>
            </a:r>
            <a:r>
              <a:rPr lang="pl-PL" dirty="0" smtClean="0"/>
              <a:t> be </a:t>
            </a:r>
            <a:r>
              <a:rPr lang="pl-PL" dirty="0" err="1" smtClean="0"/>
              <a:t>accepted</a:t>
            </a:r>
            <a:r>
              <a:rPr lang="pl-PL" dirty="0" smtClean="0"/>
              <a:t> in </a:t>
            </a:r>
            <a:r>
              <a:rPr lang="pl-PL" dirty="0" err="1" smtClean="0"/>
              <a:t>cases</a:t>
            </a:r>
            <a:r>
              <a:rPr lang="pl-PL" dirty="0" smtClean="0"/>
              <a:t> </a:t>
            </a:r>
            <a:r>
              <a:rPr lang="pl-PL" dirty="0" err="1" smtClean="0"/>
              <a:t>involving</a:t>
            </a:r>
            <a:r>
              <a:rPr lang="pl-PL" dirty="0" smtClean="0"/>
              <a:t> </a:t>
            </a:r>
            <a:r>
              <a:rPr lang="pl-PL" dirty="0" err="1" smtClean="0"/>
              <a:t>multisectoral</a:t>
            </a:r>
            <a:r>
              <a:rPr lang="pl-PL" dirty="0" smtClean="0"/>
              <a:t> </a:t>
            </a:r>
            <a:r>
              <a:rPr lang="pl-PL" dirty="0" err="1" smtClean="0"/>
              <a:t>aid</a:t>
            </a:r>
            <a:r>
              <a:rPr lang="pl-PL" dirty="0" smtClean="0"/>
              <a:t> </a:t>
            </a:r>
            <a:r>
              <a:rPr lang="pl-PL" dirty="0" err="1" smtClean="0"/>
              <a:t>schemes</a:t>
            </a:r>
            <a:r>
              <a:rPr lang="pl-PL" dirty="0" smtClean="0"/>
              <a:t>, but not in </a:t>
            </a:r>
            <a:r>
              <a:rPr lang="pl-PL" dirty="0" err="1" smtClean="0"/>
              <a:t>individual</a:t>
            </a:r>
            <a:r>
              <a:rPr lang="pl-PL" dirty="0" smtClean="0"/>
              <a:t> </a:t>
            </a:r>
            <a:r>
              <a:rPr lang="pl-PL" dirty="0" err="1" smtClean="0"/>
              <a:t>aid</a:t>
            </a:r>
            <a:r>
              <a:rPr lang="pl-PL" dirty="0" smtClean="0"/>
              <a:t> </a:t>
            </a:r>
            <a:r>
              <a:rPr lang="pl-PL" dirty="0" err="1" smtClean="0"/>
              <a:t>cases</a:t>
            </a:r>
            <a:r>
              <a:rPr lang="pl-PL" dirty="0" smtClean="0"/>
              <a:t> (K. Bacon, EU Law of </a:t>
            </a:r>
            <a:r>
              <a:rPr lang="pl-PL" dirty="0" err="1" smtClean="0"/>
              <a:t>State</a:t>
            </a:r>
            <a:r>
              <a:rPr lang="pl-PL" dirty="0" smtClean="0"/>
              <a:t> Aid, Oxford 2013, p.83, </a:t>
            </a:r>
            <a:r>
              <a:rPr lang="pl-PL" dirty="0" err="1" smtClean="0"/>
              <a:t>although</a:t>
            </a:r>
            <a:r>
              <a:rPr lang="pl-PL" dirty="0" smtClean="0"/>
              <a:t> the </a:t>
            </a:r>
            <a:r>
              <a:rPr lang="pl-PL" dirty="0" err="1" smtClean="0"/>
              <a:t>author</a:t>
            </a:r>
            <a:r>
              <a:rPr lang="pl-PL" dirty="0" smtClean="0"/>
              <a:t> </a:t>
            </a:r>
            <a:r>
              <a:rPr lang="pl-PL" dirty="0" err="1" smtClean="0"/>
              <a:t>accepts</a:t>
            </a:r>
            <a:r>
              <a:rPr lang="pl-PL" dirty="0" smtClean="0"/>
              <a:t> </a:t>
            </a:r>
            <a:r>
              <a:rPr lang="pl-PL" dirty="0" err="1" smtClean="0"/>
              <a:t>that</a:t>
            </a:r>
            <a:r>
              <a:rPr lang="pl-PL" dirty="0" smtClean="0"/>
              <a:t> the </a:t>
            </a:r>
            <a:r>
              <a:rPr lang="pl-PL" dirty="0" err="1" smtClean="0"/>
              <a:t>Commission</a:t>
            </a:r>
            <a:r>
              <a:rPr lang="pl-PL" dirty="0" smtClean="0"/>
              <a:t> </a:t>
            </a:r>
            <a:r>
              <a:rPr lang="pl-PL" dirty="0" err="1" smtClean="0"/>
              <a:t>is</a:t>
            </a:r>
            <a:r>
              <a:rPr lang="pl-PL" dirty="0" smtClean="0"/>
              <a:t> not </a:t>
            </a:r>
            <a:r>
              <a:rPr lang="pl-PL" dirty="0" err="1" smtClean="0"/>
              <a:t>required</a:t>
            </a:r>
            <a:r>
              <a:rPr lang="pl-PL" dirty="0" smtClean="0"/>
              <a:t> to </a:t>
            </a:r>
            <a:r>
              <a:rPr lang="pl-PL" dirty="0" err="1" smtClean="0"/>
              <a:t>establish</a:t>
            </a:r>
            <a:r>
              <a:rPr lang="pl-PL" dirty="0" smtClean="0"/>
              <a:t> </a:t>
            </a:r>
            <a:r>
              <a:rPr lang="pl-PL" dirty="0" err="1" smtClean="0"/>
              <a:t>an</a:t>
            </a:r>
            <a:r>
              <a:rPr lang="pl-PL" dirty="0" smtClean="0"/>
              <a:t> </a:t>
            </a:r>
            <a:r>
              <a:rPr lang="pl-PL" dirty="0" err="1" smtClean="0"/>
              <a:t>actual</a:t>
            </a:r>
            <a:r>
              <a:rPr lang="pl-PL" dirty="0" smtClean="0"/>
              <a:t> </a:t>
            </a:r>
            <a:r>
              <a:rPr lang="pl-PL" dirty="0" err="1" smtClean="0"/>
              <a:t>distortion</a:t>
            </a:r>
            <a:r>
              <a:rPr lang="pl-PL" dirty="0" smtClean="0"/>
              <a:t> and </a:t>
            </a:r>
            <a:r>
              <a:rPr lang="pl-PL" dirty="0" err="1" smtClean="0"/>
              <a:t>it</a:t>
            </a:r>
            <a:r>
              <a:rPr lang="pl-PL" dirty="0" smtClean="0"/>
              <a:t> </a:t>
            </a:r>
            <a:r>
              <a:rPr lang="pl-PL" dirty="0" err="1" smtClean="0"/>
              <a:t>may</a:t>
            </a:r>
            <a:r>
              <a:rPr lang="pl-PL" dirty="0" smtClean="0"/>
              <a:t> </a:t>
            </a:r>
            <a:r>
              <a:rPr lang="pl-PL" dirty="0" err="1" smtClean="0"/>
              <a:t>omit</a:t>
            </a:r>
            <a:r>
              <a:rPr lang="pl-PL" dirty="0" smtClean="0"/>
              <a:t> to </a:t>
            </a:r>
            <a:r>
              <a:rPr lang="pl-PL" dirty="0" err="1" smtClean="0"/>
              <a:t>find</a:t>
            </a:r>
            <a:r>
              <a:rPr lang="pl-PL" dirty="0" smtClean="0"/>
              <a:t> </a:t>
            </a:r>
            <a:r>
              <a:rPr lang="pl-PL" dirty="0" err="1" smtClean="0"/>
              <a:t>an</a:t>
            </a:r>
            <a:r>
              <a:rPr lang="pl-PL" dirty="0" smtClean="0"/>
              <a:t> </a:t>
            </a:r>
            <a:r>
              <a:rPr lang="pl-PL" dirty="0" err="1" smtClean="0"/>
              <a:t>actual</a:t>
            </a:r>
            <a:r>
              <a:rPr lang="pl-PL" dirty="0" smtClean="0"/>
              <a:t> </a:t>
            </a:r>
            <a:r>
              <a:rPr lang="pl-PL" dirty="0" err="1" smtClean="0"/>
              <a:t>competitor</a:t>
            </a:r>
            <a:r>
              <a:rPr lang="pl-PL" dirty="0" smtClean="0"/>
              <a:t> </a:t>
            </a:r>
            <a:r>
              <a:rPr lang="pl-PL" dirty="0" err="1" smtClean="0"/>
              <a:t>aggrieved</a:t>
            </a:r>
            <a:r>
              <a:rPr lang="pl-PL" dirty="0" smtClean="0"/>
              <a:t> by the grant of </a:t>
            </a:r>
            <a:r>
              <a:rPr lang="pl-PL" dirty="0" err="1" smtClean="0"/>
              <a:t>aid</a:t>
            </a:r>
            <a:r>
              <a:rPr lang="pl-PL" dirty="0" smtClean="0"/>
              <a:t>). </a:t>
            </a:r>
            <a:r>
              <a:rPr lang="pl-PL" dirty="0" err="1" smtClean="0"/>
              <a:t>Some</a:t>
            </a:r>
            <a:r>
              <a:rPr lang="pl-PL" dirty="0" smtClean="0"/>
              <a:t> </a:t>
            </a:r>
            <a:r>
              <a:rPr lang="pl-PL" dirty="0" err="1" smtClean="0"/>
              <a:t>assert</a:t>
            </a:r>
            <a:r>
              <a:rPr lang="pl-PL" dirty="0" smtClean="0"/>
              <a:t> </a:t>
            </a:r>
            <a:r>
              <a:rPr lang="pl-PL" dirty="0" err="1" smtClean="0"/>
              <a:t>that</a:t>
            </a:r>
            <a:r>
              <a:rPr lang="pl-PL" dirty="0" smtClean="0"/>
              <a:t> </a:t>
            </a:r>
            <a:r>
              <a:rPr lang="pl-PL" dirty="0" err="1" smtClean="0"/>
              <a:t>there</a:t>
            </a:r>
            <a:r>
              <a:rPr lang="pl-PL" dirty="0" smtClean="0"/>
              <a:t> </a:t>
            </a:r>
            <a:r>
              <a:rPr lang="pl-PL" dirty="0" err="1" smtClean="0"/>
              <a:t>is</a:t>
            </a:r>
            <a:r>
              <a:rPr lang="pl-PL" dirty="0" smtClean="0"/>
              <a:t> a </a:t>
            </a:r>
            <a:r>
              <a:rPr lang="pl-PL" dirty="0" err="1" smtClean="0"/>
              <a:t>presumption</a:t>
            </a:r>
            <a:r>
              <a:rPr lang="pl-PL" dirty="0" smtClean="0"/>
              <a:t>, but the </a:t>
            </a:r>
            <a:r>
              <a:rPr lang="pl-PL" dirty="0" err="1" smtClean="0"/>
              <a:t>Commission</a:t>
            </a:r>
            <a:r>
              <a:rPr lang="pl-PL" dirty="0" smtClean="0"/>
              <a:t> </a:t>
            </a:r>
            <a:r>
              <a:rPr lang="pl-PL" dirty="0" err="1" smtClean="0"/>
              <a:t>may</a:t>
            </a:r>
            <a:r>
              <a:rPr lang="pl-PL" dirty="0" smtClean="0"/>
              <a:t> be </a:t>
            </a:r>
            <a:r>
              <a:rPr lang="pl-PL" dirty="0" err="1" smtClean="0"/>
              <a:t>required</a:t>
            </a:r>
            <a:r>
              <a:rPr lang="pl-PL" dirty="0" smtClean="0"/>
              <a:t> to </a:t>
            </a:r>
            <a:r>
              <a:rPr lang="pl-PL" dirty="0" err="1" smtClean="0"/>
              <a:t>conduct</a:t>
            </a:r>
            <a:r>
              <a:rPr lang="pl-PL" dirty="0" smtClean="0"/>
              <a:t> </a:t>
            </a:r>
            <a:r>
              <a:rPr lang="pl-PL" dirty="0" err="1" smtClean="0"/>
              <a:t>an</a:t>
            </a:r>
            <a:r>
              <a:rPr lang="pl-PL" dirty="0" smtClean="0"/>
              <a:t> </a:t>
            </a:r>
            <a:r>
              <a:rPr lang="pl-PL" dirty="0" err="1" smtClean="0"/>
              <a:t>economic</a:t>
            </a:r>
            <a:r>
              <a:rPr lang="pl-PL" dirty="0" smtClean="0"/>
              <a:t> </a:t>
            </a:r>
            <a:r>
              <a:rPr lang="pl-PL" dirty="0" err="1" smtClean="0"/>
              <a:t>analysis</a:t>
            </a:r>
            <a:r>
              <a:rPr lang="pl-PL" dirty="0" smtClean="0"/>
              <a:t> of </a:t>
            </a:r>
            <a:r>
              <a:rPr lang="pl-PL" dirty="0" err="1" smtClean="0"/>
              <a:t>an</a:t>
            </a:r>
            <a:r>
              <a:rPr lang="pl-PL" dirty="0" smtClean="0"/>
              <a:t> </a:t>
            </a:r>
            <a:r>
              <a:rPr lang="pl-PL" dirty="0" err="1" smtClean="0"/>
              <a:t>individual</a:t>
            </a:r>
            <a:r>
              <a:rPr lang="pl-PL" dirty="0" smtClean="0"/>
              <a:t> </a:t>
            </a:r>
            <a:r>
              <a:rPr lang="pl-PL" dirty="0" err="1" smtClean="0"/>
              <a:t>aid</a:t>
            </a:r>
            <a:r>
              <a:rPr lang="pl-PL" dirty="0" smtClean="0"/>
              <a:t> </a:t>
            </a:r>
            <a:r>
              <a:rPr lang="pl-PL" dirty="0" err="1" smtClean="0"/>
              <a:t>measure</a:t>
            </a:r>
            <a:r>
              <a:rPr lang="pl-PL" dirty="0" smtClean="0"/>
              <a:t> (C. </a:t>
            </a:r>
            <a:r>
              <a:rPr lang="pl-PL" dirty="0" err="1" smtClean="0"/>
              <a:t>Quigley</a:t>
            </a:r>
            <a:r>
              <a:rPr lang="pl-PL" dirty="0" smtClean="0"/>
              <a:t>, EC </a:t>
            </a:r>
            <a:r>
              <a:rPr lang="pl-PL" dirty="0" err="1" smtClean="0"/>
              <a:t>State</a:t>
            </a:r>
            <a:r>
              <a:rPr lang="pl-PL" dirty="0" smtClean="0"/>
              <a:t> </a:t>
            </a:r>
            <a:r>
              <a:rPr lang="pl-PL" dirty="0" err="1" smtClean="0"/>
              <a:t>aid</a:t>
            </a:r>
            <a:r>
              <a:rPr lang="pl-PL" dirty="0" smtClean="0"/>
              <a:t> law and policy, Oxford 2009, p. 52-53).</a:t>
            </a:r>
          </a:p>
        </p:txBody>
      </p:sp>
    </p:spTree>
    <p:extLst>
      <p:ext uri="{BB962C8B-B14F-4D97-AF65-F5344CB8AC3E}">
        <p14:creationId xmlns:p14="http://schemas.microsoft.com/office/powerpoint/2010/main" val="315053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46465"/>
            <a:ext cx="12192000" cy="1362113"/>
          </a:xfrm>
        </p:spPr>
        <p:txBody>
          <a:bodyPr/>
          <a:lstStyle/>
          <a:p>
            <a:r>
              <a:rPr lang="pl-PL" dirty="0" err="1" smtClean="0"/>
              <a:t>Effect</a:t>
            </a:r>
            <a:r>
              <a:rPr lang="pl-PL" dirty="0" smtClean="0"/>
              <a:t> on trade – </a:t>
            </a:r>
            <a:r>
              <a:rPr lang="pl-PL" dirty="0" err="1" smtClean="0"/>
              <a:t>basic</a:t>
            </a:r>
            <a:r>
              <a:rPr lang="pl-PL" dirty="0" smtClean="0"/>
              <a:t> </a:t>
            </a:r>
            <a:r>
              <a:rPr lang="pl-PL" dirty="0" err="1" smtClean="0"/>
              <a:t>approach</a:t>
            </a:r>
            <a:endParaRPr lang="pl-PL" dirty="0"/>
          </a:p>
        </p:txBody>
      </p:sp>
      <p:sp>
        <p:nvSpPr>
          <p:cNvPr id="3" name="Symbol zastępczy zawartości 2"/>
          <p:cNvSpPr>
            <a:spLocks noGrp="1"/>
          </p:cNvSpPr>
          <p:nvPr>
            <p:ph idx="1"/>
          </p:nvPr>
        </p:nvSpPr>
        <p:spPr>
          <a:xfrm>
            <a:off x="0" y="1818835"/>
            <a:ext cx="12192000" cy="5039165"/>
          </a:xfrm>
        </p:spPr>
        <p:txBody>
          <a:bodyPr>
            <a:normAutofit fontScale="92500" lnSpcReduction="10000"/>
          </a:bodyPr>
          <a:lstStyle/>
          <a:p>
            <a:r>
              <a:rPr lang="en-GB" dirty="0"/>
              <a:t>The requisite test for that criterion is whether the aid strengthens the position of an undertaking compared with other undertakings competing in intra-EU trade. If it does, the latter must be regarded as affected by that measure. However, a demonstration that the recipient undertakes intra-EU trade or that trade between Member States is actually affected is not required, notwithstanding that it may be beneficial for </a:t>
            </a:r>
            <a:r>
              <a:rPr lang="en-GB" dirty="0" err="1"/>
              <a:t>evidendiary</a:t>
            </a:r>
            <a:r>
              <a:rPr lang="en-GB" dirty="0"/>
              <a:t> purposes, as is the case with distortions of </a:t>
            </a:r>
            <a:r>
              <a:rPr lang="en-GB" dirty="0" smtClean="0"/>
              <a:t>competition</a:t>
            </a:r>
            <a:r>
              <a:rPr lang="pl-PL" dirty="0" smtClean="0"/>
              <a:t> (ex </a:t>
            </a:r>
            <a:r>
              <a:rPr lang="pl-PL" i="1" dirty="0"/>
              <a:t>e</a:t>
            </a:r>
            <a:r>
              <a:rPr lang="en-GB" i="1" dirty="0" smtClean="0"/>
              <a:t>.g</a:t>
            </a:r>
            <a:r>
              <a:rPr lang="en-GB" i="1" dirty="0"/>
              <a:t>. </a:t>
            </a:r>
            <a:r>
              <a:rPr lang="en-GB" dirty="0"/>
              <a:t>joined cases T-298/97 </a:t>
            </a:r>
            <a:r>
              <a:rPr lang="en-GB" i="1" dirty="0"/>
              <a:t>et seq</a:t>
            </a:r>
            <a:r>
              <a:rPr lang="en-GB" dirty="0"/>
              <a:t>. </a:t>
            </a:r>
            <a:r>
              <a:rPr lang="en-GB" i="1" dirty="0" err="1"/>
              <a:t>Alzetta</a:t>
            </a:r>
            <a:r>
              <a:rPr lang="en-GB" i="1" dirty="0"/>
              <a:t> Mauro and others v Commission</a:t>
            </a:r>
            <a:r>
              <a:rPr lang="en-GB" dirty="0"/>
              <a:t> above, para. </a:t>
            </a:r>
            <a:r>
              <a:rPr lang="en-GB" dirty="0" smtClean="0"/>
              <a:t>84</a:t>
            </a:r>
            <a:r>
              <a:rPr lang="pl-PL" dirty="0" smtClean="0"/>
              <a:t>)</a:t>
            </a:r>
            <a:r>
              <a:rPr lang="en-GB" dirty="0" smtClean="0"/>
              <a:t>.</a:t>
            </a:r>
            <a:endParaRPr lang="pl-PL" dirty="0"/>
          </a:p>
          <a:p>
            <a:pPr lvl="1"/>
            <a:r>
              <a:rPr lang="en-GB" dirty="0"/>
              <a:t>See case C-518/13 </a:t>
            </a:r>
            <a:r>
              <a:rPr lang="en-GB" i="1" dirty="0"/>
              <a:t>The Queen, on the application of </a:t>
            </a:r>
            <a:r>
              <a:rPr lang="en-GB" i="1" dirty="0" err="1"/>
              <a:t>Eventech</a:t>
            </a:r>
            <a:r>
              <a:rPr lang="en-GB" i="1" dirty="0"/>
              <a:t> Ltd v Parking </a:t>
            </a:r>
            <a:r>
              <a:rPr lang="en-GB" i="1" dirty="0" smtClean="0"/>
              <a:t>Adjudicator</a:t>
            </a:r>
            <a:r>
              <a:rPr lang="en-GB" dirty="0" smtClean="0"/>
              <a:t>, </a:t>
            </a:r>
            <a:r>
              <a:rPr lang="en-GB" dirty="0"/>
              <a:t>para. 66.</a:t>
            </a:r>
            <a:endParaRPr lang="pl-PL" dirty="0"/>
          </a:p>
          <a:p>
            <a:r>
              <a:rPr lang="en-GB" dirty="0" smtClean="0"/>
              <a:t>Case </a:t>
            </a:r>
            <a:r>
              <a:rPr lang="en-GB" dirty="0"/>
              <a:t>T-288/97 </a:t>
            </a:r>
            <a:r>
              <a:rPr lang="en-GB" i="1" dirty="0" err="1"/>
              <a:t>Regione</a:t>
            </a:r>
            <a:r>
              <a:rPr lang="en-GB" i="1" dirty="0"/>
              <a:t> Friuli </a:t>
            </a:r>
            <a:r>
              <a:rPr lang="en-GB" i="1" dirty="0" err="1"/>
              <a:t>Venezia</a:t>
            </a:r>
            <a:r>
              <a:rPr lang="en-GB" i="1" dirty="0"/>
              <a:t> Giulia v Commission</a:t>
            </a:r>
            <a:r>
              <a:rPr lang="en-GB" dirty="0"/>
              <a:t>, cited above, para. 53 : “the aid in question strengthens the financial position and hence the scope of commercial road haulage companies in the Friuli-Venezia Giulia Region vis-à-vis their competitors and may accordingly affect trade between Member States</a:t>
            </a:r>
            <a:r>
              <a:rPr lang="en-GB" dirty="0" smtClean="0"/>
              <a:t>”.</a:t>
            </a:r>
            <a:endParaRPr lang="pl-PL" dirty="0"/>
          </a:p>
          <a:p>
            <a:r>
              <a:rPr lang="en-GB" dirty="0"/>
              <a:t>See to that end case T-369/06 </a:t>
            </a:r>
            <a:r>
              <a:rPr lang="en-GB" i="1" dirty="0"/>
              <a:t>Holland Malt BV v Commission</a:t>
            </a:r>
            <a:r>
              <a:rPr lang="en-GB" dirty="0"/>
              <a:t> cited above, para. 52 : “it must be held that the circumstances mentioned by the Commission (…), namely the strengthening of the applicant’s position compared with its competitors and the fact that a significant volume of malt was traded within the Community, are sufficient to establish that the measure at issue is liable to affect intra-Community trade”. See also case T‑468/08 </a:t>
            </a:r>
            <a:r>
              <a:rPr lang="en-GB" i="1" dirty="0"/>
              <a:t>Tisza </a:t>
            </a:r>
            <a:r>
              <a:rPr lang="en-GB" i="1" dirty="0" err="1"/>
              <a:t>Erőmű</a:t>
            </a:r>
            <a:r>
              <a:rPr lang="en-GB" i="1" dirty="0"/>
              <a:t> </a:t>
            </a:r>
            <a:r>
              <a:rPr lang="en-GB" i="1" dirty="0" err="1"/>
              <a:t>kft</a:t>
            </a:r>
            <a:r>
              <a:rPr lang="en-GB" i="1" dirty="0"/>
              <a:t> v European Commission</a:t>
            </a:r>
            <a:r>
              <a:rPr lang="en-GB" dirty="0"/>
              <a:t>, cited above, para. 189 (Commission’s use of expert reports as to effect on trade).</a:t>
            </a:r>
            <a:endParaRPr lang="pl-PL" dirty="0"/>
          </a:p>
          <a:p>
            <a:endParaRPr lang="pl-PL" dirty="0"/>
          </a:p>
        </p:txBody>
      </p:sp>
    </p:spTree>
    <p:extLst>
      <p:ext uri="{BB962C8B-B14F-4D97-AF65-F5344CB8AC3E}">
        <p14:creationId xmlns:p14="http://schemas.microsoft.com/office/powerpoint/2010/main" val="311491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56295"/>
            <a:ext cx="12192000" cy="1362113"/>
          </a:xfrm>
        </p:spPr>
        <p:txBody>
          <a:bodyPr/>
          <a:lstStyle/>
          <a:p>
            <a:r>
              <a:rPr lang="pl-PL" dirty="0" err="1" smtClean="0"/>
              <a:t>Effect</a:t>
            </a:r>
            <a:r>
              <a:rPr lang="pl-PL" dirty="0" smtClean="0"/>
              <a:t> on trade – no </a:t>
            </a:r>
            <a:r>
              <a:rPr lang="pl-PL" dirty="0" err="1" smtClean="0"/>
              <a:t>requirement</a:t>
            </a:r>
            <a:r>
              <a:rPr lang="pl-PL" dirty="0" smtClean="0"/>
              <a:t> to show cross-</a:t>
            </a:r>
            <a:r>
              <a:rPr lang="pl-PL" dirty="0" err="1" smtClean="0"/>
              <a:t>border</a:t>
            </a:r>
            <a:r>
              <a:rPr lang="pl-PL" dirty="0" smtClean="0"/>
              <a:t> trade</a:t>
            </a:r>
            <a:endParaRPr lang="pl-PL" dirty="0"/>
          </a:p>
        </p:txBody>
      </p:sp>
      <p:sp>
        <p:nvSpPr>
          <p:cNvPr id="3" name="Symbol zastępczy zawartości 2"/>
          <p:cNvSpPr>
            <a:spLocks noGrp="1"/>
          </p:cNvSpPr>
          <p:nvPr>
            <p:ph idx="1"/>
          </p:nvPr>
        </p:nvSpPr>
        <p:spPr>
          <a:xfrm>
            <a:off x="0" y="1818408"/>
            <a:ext cx="12192000" cy="5039592"/>
          </a:xfrm>
        </p:spPr>
        <p:txBody>
          <a:bodyPr>
            <a:normAutofit lnSpcReduction="10000"/>
          </a:bodyPr>
          <a:lstStyle/>
          <a:p>
            <a:r>
              <a:rPr lang="en-GB" dirty="0"/>
              <a:t>it is not necessary that the beneficiary undertakings are themselves involved in intra-EU trade. Where a Member State grants aid to undertakings, internal activity may be maintained or increased as a result, so that the opportunities for undertakings established in other Member States to penetrate the market in that Member State are thereby reduced</a:t>
            </a:r>
            <a:r>
              <a:rPr lang="pl-PL" dirty="0"/>
              <a:t> </a:t>
            </a:r>
            <a:r>
              <a:rPr lang="pl-PL" dirty="0" smtClean="0"/>
              <a:t>(</a:t>
            </a:r>
            <a:r>
              <a:rPr lang="en-GB" dirty="0" smtClean="0"/>
              <a:t>See </a:t>
            </a:r>
            <a:r>
              <a:rPr lang="en-GB" dirty="0"/>
              <a:t>case C-518/13 </a:t>
            </a:r>
            <a:r>
              <a:rPr lang="en-GB" i="1" dirty="0"/>
              <a:t>The Queen, on the application of </a:t>
            </a:r>
            <a:r>
              <a:rPr lang="en-GB" i="1" dirty="0" err="1"/>
              <a:t>Eventech</a:t>
            </a:r>
            <a:r>
              <a:rPr lang="en-GB" i="1" dirty="0"/>
              <a:t> Ltd v Parking Adjudicator</a:t>
            </a:r>
            <a:r>
              <a:rPr lang="en-GB" dirty="0"/>
              <a:t> above, para. </a:t>
            </a:r>
            <a:r>
              <a:rPr lang="en-GB" dirty="0" smtClean="0"/>
              <a:t>67</a:t>
            </a:r>
            <a:r>
              <a:rPr lang="pl-PL" dirty="0" smtClean="0"/>
              <a:t>)</a:t>
            </a:r>
            <a:r>
              <a:rPr lang="en-GB" dirty="0" smtClean="0"/>
              <a:t>.</a:t>
            </a:r>
            <a:endParaRPr lang="pl-PL" dirty="0" smtClean="0"/>
          </a:p>
          <a:p>
            <a:r>
              <a:rPr lang="en-GB" dirty="0"/>
              <a:t>The relatively small amount of aid or the relatively small size of the undertaking which receives it do not as such exclude the possibility that intra-EU trade might be </a:t>
            </a:r>
            <a:r>
              <a:rPr lang="en-GB" dirty="0" smtClean="0"/>
              <a:t>affected</a:t>
            </a:r>
            <a:r>
              <a:rPr lang="pl-PL" dirty="0" smtClean="0"/>
              <a:t> (ex j</a:t>
            </a:r>
            <a:r>
              <a:rPr lang="en-US" dirty="0" err="1" smtClean="0"/>
              <a:t>udgment</a:t>
            </a:r>
            <a:r>
              <a:rPr lang="en-US" dirty="0" smtClean="0"/>
              <a:t> </a:t>
            </a:r>
            <a:r>
              <a:rPr lang="en-US" dirty="0"/>
              <a:t>of the Court of 21 March </a:t>
            </a:r>
            <a:r>
              <a:rPr lang="en-US" dirty="0" smtClean="0"/>
              <a:t>1990</a:t>
            </a:r>
            <a:r>
              <a:rPr lang="pl-PL" dirty="0" smtClean="0"/>
              <a:t>, </a:t>
            </a:r>
            <a:r>
              <a:rPr lang="pl-PL" dirty="0" err="1" smtClean="0"/>
              <a:t>case</a:t>
            </a:r>
            <a:r>
              <a:rPr lang="pl-PL" dirty="0"/>
              <a:t>  C-142/87</a:t>
            </a:r>
            <a:r>
              <a:rPr lang="en-US" dirty="0" smtClean="0"/>
              <a:t>Kingdom </a:t>
            </a:r>
            <a:r>
              <a:rPr lang="en-US" dirty="0"/>
              <a:t>of Belgium v Commission of the European </a:t>
            </a:r>
            <a:r>
              <a:rPr lang="en-US" dirty="0" smtClean="0"/>
              <a:t>Communities</a:t>
            </a:r>
            <a:r>
              <a:rPr lang="pl-PL" dirty="0" smtClean="0"/>
              <a:t> („</a:t>
            </a:r>
            <a:r>
              <a:rPr lang="pl-PL" dirty="0" err="1" smtClean="0"/>
              <a:t>Tubemeuse</a:t>
            </a:r>
            <a:r>
              <a:rPr lang="pl-PL" dirty="0" smtClean="0"/>
              <a:t>”), EU:C:1990:125, para</a:t>
            </a:r>
            <a:r>
              <a:rPr lang="en-GB" dirty="0" smtClean="0"/>
              <a:t>.</a:t>
            </a:r>
            <a:r>
              <a:rPr lang="pl-PL" dirty="0" smtClean="0"/>
              <a:t> 43)</a:t>
            </a:r>
            <a:r>
              <a:rPr lang="en-GB" dirty="0" smtClean="0"/>
              <a:t> </a:t>
            </a:r>
            <a:endParaRPr lang="pl-PL" dirty="0" smtClean="0"/>
          </a:p>
          <a:p>
            <a:r>
              <a:rPr lang="en-GB" dirty="0" smtClean="0"/>
              <a:t>Likewise</a:t>
            </a:r>
            <a:r>
              <a:rPr lang="en-GB" dirty="0"/>
              <a:t>, a liberalisation of a sector on the EU level renders a measure liable to affect trade</a:t>
            </a:r>
            <a:r>
              <a:rPr lang="pl-PL" dirty="0"/>
              <a:t> </a:t>
            </a:r>
            <a:r>
              <a:rPr lang="en-GB" dirty="0"/>
              <a:t>Case C-298/00 P </a:t>
            </a:r>
            <a:r>
              <a:rPr lang="en-GB" i="1" dirty="0"/>
              <a:t>Italian Republic v Commission</a:t>
            </a:r>
            <a:r>
              <a:rPr lang="en-GB" dirty="0"/>
              <a:t>, cited above, para. </a:t>
            </a:r>
            <a:r>
              <a:rPr lang="en-GB" dirty="0" smtClean="0"/>
              <a:t>54</a:t>
            </a:r>
            <a:r>
              <a:rPr lang="pl-PL" dirty="0" smtClean="0"/>
              <a:t>, c</a:t>
            </a:r>
            <a:r>
              <a:rPr lang="en-GB" dirty="0" err="1" smtClean="0"/>
              <a:t>ase</a:t>
            </a:r>
            <a:r>
              <a:rPr lang="en-GB" dirty="0" smtClean="0"/>
              <a:t> </a:t>
            </a:r>
            <a:r>
              <a:rPr lang="en-GB" dirty="0"/>
              <a:t>C-667/13 </a:t>
            </a:r>
            <a:r>
              <a:rPr lang="en-GB" i="1" dirty="0"/>
              <a:t>Estado </a:t>
            </a:r>
            <a:r>
              <a:rPr lang="en-GB" i="1" dirty="0" err="1"/>
              <a:t>português</a:t>
            </a:r>
            <a:r>
              <a:rPr lang="en-GB" i="1" dirty="0"/>
              <a:t> v Banco </a:t>
            </a:r>
            <a:r>
              <a:rPr lang="en-GB" i="1" dirty="0" err="1"/>
              <a:t>Privado</a:t>
            </a:r>
            <a:r>
              <a:rPr lang="en-GB" i="1" dirty="0"/>
              <a:t> </a:t>
            </a:r>
            <a:r>
              <a:rPr lang="en-GB" i="1" dirty="0" err="1"/>
              <a:t>Português</a:t>
            </a:r>
            <a:r>
              <a:rPr lang="en-GB" i="1" dirty="0"/>
              <a:t> SA and Massa </a:t>
            </a:r>
            <a:r>
              <a:rPr lang="en-GB" i="1" dirty="0" err="1"/>
              <a:t>Insolvente</a:t>
            </a:r>
            <a:r>
              <a:rPr lang="en-GB" i="1" dirty="0"/>
              <a:t> do Banco </a:t>
            </a:r>
            <a:r>
              <a:rPr lang="en-GB" i="1" dirty="0" err="1"/>
              <a:t>Privado</a:t>
            </a:r>
            <a:r>
              <a:rPr lang="en-GB" i="1" dirty="0"/>
              <a:t> </a:t>
            </a:r>
            <a:r>
              <a:rPr lang="en-GB" i="1" dirty="0" err="1"/>
              <a:t>Português</a:t>
            </a:r>
            <a:r>
              <a:rPr lang="en-GB" i="1" dirty="0"/>
              <a:t> SA</a:t>
            </a:r>
            <a:r>
              <a:rPr lang="en-GB" dirty="0"/>
              <a:t> above, para. 51 (banking sector), judgment of the Court of 21 July 2005, C-71/04 </a:t>
            </a:r>
            <a:r>
              <a:rPr lang="en-GB" i="1" dirty="0" err="1"/>
              <a:t>Administración</a:t>
            </a:r>
            <a:r>
              <a:rPr lang="en-GB" i="1" dirty="0"/>
              <a:t> del Estado v </a:t>
            </a:r>
            <a:r>
              <a:rPr lang="en-GB" i="1" dirty="0" err="1"/>
              <a:t>Xunta</a:t>
            </a:r>
            <a:r>
              <a:rPr lang="en-GB" i="1" dirty="0"/>
              <a:t> de Galicia</a:t>
            </a:r>
            <a:r>
              <a:rPr lang="en-GB" dirty="0"/>
              <a:t>, ECLI:EU:C:2005:493, para. 36 (shipbuilding sector).</a:t>
            </a:r>
            <a:endParaRPr lang="pl-PL" dirty="0"/>
          </a:p>
          <a:p>
            <a:endParaRPr lang="pl-PL" dirty="0"/>
          </a:p>
          <a:p>
            <a:endParaRPr lang="pl-PL" dirty="0"/>
          </a:p>
        </p:txBody>
      </p:sp>
    </p:spTree>
    <p:extLst>
      <p:ext uri="{BB962C8B-B14F-4D97-AF65-F5344CB8AC3E}">
        <p14:creationId xmlns:p14="http://schemas.microsoft.com/office/powerpoint/2010/main" val="58443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36198"/>
            <a:ext cx="12192000" cy="1362113"/>
          </a:xfrm>
        </p:spPr>
        <p:txBody>
          <a:bodyPr/>
          <a:lstStyle/>
          <a:p>
            <a:r>
              <a:rPr lang="pl-PL" dirty="0" err="1" smtClean="0"/>
              <a:t>Effect</a:t>
            </a:r>
            <a:r>
              <a:rPr lang="pl-PL" dirty="0" smtClean="0"/>
              <a:t> on trade – </a:t>
            </a:r>
            <a:r>
              <a:rPr lang="pl-PL" dirty="0" err="1" smtClean="0"/>
              <a:t>specific</a:t>
            </a:r>
            <a:r>
              <a:rPr lang="pl-PL" dirty="0" smtClean="0"/>
              <a:t> </a:t>
            </a:r>
            <a:r>
              <a:rPr lang="pl-PL" dirty="0" err="1" smtClean="0"/>
              <a:t>types</a:t>
            </a:r>
            <a:r>
              <a:rPr lang="pl-PL" dirty="0" smtClean="0"/>
              <a:t> of </a:t>
            </a:r>
            <a:r>
              <a:rPr lang="pl-PL" dirty="0" err="1" smtClean="0"/>
              <a:t>aid</a:t>
            </a:r>
            <a:r>
              <a:rPr lang="pl-PL" dirty="0" smtClean="0"/>
              <a:t> </a:t>
            </a:r>
            <a:r>
              <a:rPr lang="pl-PL" dirty="0" err="1" smtClean="0"/>
              <a:t>measures</a:t>
            </a:r>
            <a:endParaRPr lang="pl-PL" dirty="0"/>
          </a:p>
        </p:txBody>
      </p:sp>
      <p:sp>
        <p:nvSpPr>
          <p:cNvPr id="3" name="Symbol zastępczy zawartości 2"/>
          <p:cNvSpPr>
            <a:spLocks noGrp="1"/>
          </p:cNvSpPr>
          <p:nvPr>
            <p:ph idx="1"/>
          </p:nvPr>
        </p:nvSpPr>
        <p:spPr>
          <a:xfrm>
            <a:off x="0" y="1858809"/>
            <a:ext cx="12192000" cy="4999191"/>
          </a:xfrm>
        </p:spPr>
        <p:txBody>
          <a:bodyPr/>
          <a:lstStyle/>
          <a:p>
            <a:r>
              <a:rPr lang="en-GB" dirty="0"/>
              <a:t>Furthermore, as the Court specifically said in relation to the effect a measure may have on trade, the grant of aid by a Member State, in the form of a tax relief, to some of its taxable persons must be regarded as likely to have an effect on trade and, consequently, as meeting that condition, where those taxable persons perform an economic activity in the field of such trade or it is conceivable that they are in competition with operators established in other Member States. </a:t>
            </a:r>
            <a:endParaRPr lang="pl-PL" dirty="0" smtClean="0"/>
          </a:p>
          <a:p>
            <a:r>
              <a:rPr lang="en-GB" dirty="0" smtClean="0"/>
              <a:t>It </a:t>
            </a:r>
            <a:r>
              <a:rPr lang="en-GB" dirty="0"/>
              <a:t>has also been pointed out that, similarly as an investment measure in the context of a distortion of competition, a structural measure (purportedly opposable to operating aid) is also liable to have an effect on trade</a:t>
            </a:r>
            <a:r>
              <a:rPr lang="pl-PL" dirty="0"/>
              <a:t> </a:t>
            </a:r>
            <a:r>
              <a:rPr lang="en-GB" dirty="0"/>
              <a:t>Case C-494/06 P </a:t>
            </a:r>
            <a:r>
              <a:rPr lang="en-GB" i="1" dirty="0"/>
              <a:t>Commission v Italy and </a:t>
            </a:r>
            <a:r>
              <a:rPr lang="en-GB" i="1" dirty="0" err="1"/>
              <a:t>Wam</a:t>
            </a:r>
            <a:r>
              <a:rPr lang="en-GB" i="1" dirty="0"/>
              <a:t> </a:t>
            </a:r>
            <a:r>
              <a:rPr lang="en-GB" i="1" dirty="0" err="1"/>
              <a:t>SpA</a:t>
            </a:r>
            <a:r>
              <a:rPr lang="en-GB" i="1" dirty="0"/>
              <a:t> </a:t>
            </a:r>
            <a:r>
              <a:rPr lang="en-GB" dirty="0"/>
              <a:t>above, para. 51.</a:t>
            </a:r>
            <a:endParaRPr lang="pl-PL" dirty="0"/>
          </a:p>
          <a:p>
            <a:r>
              <a:rPr lang="en-GB" dirty="0"/>
              <a:t>See case T-211/05 </a:t>
            </a:r>
            <a:r>
              <a:rPr lang="en-GB" i="1" dirty="0"/>
              <a:t>Italian Republic v Commission of the European Communities</a:t>
            </a:r>
            <a:r>
              <a:rPr lang="en-GB" dirty="0"/>
              <a:t> above, para. 162 (tax incentives for companies admitted to listing on a regulated European market, continuing the so-called “Super DIT” tax scheme).</a:t>
            </a:r>
            <a:endParaRPr lang="pl-PL" dirty="0"/>
          </a:p>
          <a:p>
            <a:endParaRPr lang="pl-PL" dirty="0"/>
          </a:p>
        </p:txBody>
      </p:sp>
    </p:spTree>
    <p:extLst>
      <p:ext uri="{BB962C8B-B14F-4D97-AF65-F5344CB8AC3E}">
        <p14:creationId xmlns:p14="http://schemas.microsoft.com/office/powerpoint/2010/main" val="133821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66343"/>
            <a:ext cx="6863024" cy="1362113"/>
          </a:xfrm>
        </p:spPr>
        <p:txBody>
          <a:bodyPr/>
          <a:lstStyle/>
          <a:p>
            <a:r>
              <a:rPr lang="pl-PL" dirty="0" err="1" smtClean="0"/>
              <a:t>Defences</a:t>
            </a:r>
            <a:r>
              <a:rPr lang="pl-PL" dirty="0" smtClean="0"/>
              <a:t> to </a:t>
            </a:r>
            <a:r>
              <a:rPr lang="pl-PL" dirty="0" err="1" smtClean="0"/>
              <a:t>an</a:t>
            </a:r>
            <a:r>
              <a:rPr lang="pl-PL" dirty="0" smtClean="0"/>
              <a:t> </a:t>
            </a:r>
            <a:r>
              <a:rPr lang="pl-PL" dirty="0" err="1" smtClean="0"/>
              <a:t>alleged</a:t>
            </a:r>
            <a:r>
              <a:rPr lang="pl-PL" dirty="0" smtClean="0"/>
              <a:t> </a:t>
            </a:r>
            <a:r>
              <a:rPr lang="pl-PL" dirty="0" err="1" smtClean="0"/>
              <a:t>effect</a:t>
            </a:r>
            <a:r>
              <a:rPr lang="pl-PL" dirty="0" smtClean="0"/>
              <a:t> on trade</a:t>
            </a:r>
            <a:endParaRPr lang="pl-PL" dirty="0"/>
          </a:p>
        </p:txBody>
      </p:sp>
      <p:sp>
        <p:nvSpPr>
          <p:cNvPr id="3" name="Symbol zastępczy zawartości 2"/>
          <p:cNvSpPr>
            <a:spLocks noGrp="1"/>
          </p:cNvSpPr>
          <p:nvPr>
            <p:ph idx="1"/>
          </p:nvPr>
        </p:nvSpPr>
        <p:spPr>
          <a:xfrm>
            <a:off x="0" y="1828457"/>
            <a:ext cx="12192000" cy="5029543"/>
          </a:xfrm>
        </p:spPr>
        <p:txBody>
          <a:bodyPr/>
          <a:lstStyle/>
          <a:p>
            <a:pPr marL="0" indent="0" algn="ctr">
              <a:buNone/>
            </a:pPr>
            <a:r>
              <a:rPr lang="pl-PL" dirty="0" smtClean="0"/>
              <a:t>The </a:t>
            </a:r>
            <a:r>
              <a:rPr lang="pl-PL" dirty="0" err="1" smtClean="0"/>
              <a:t>often-found</a:t>
            </a:r>
            <a:r>
              <a:rPr lang="pl-PL" dirty="0" smtClean="0"/>
              <a:t> </a:t>
            </a:r>
            <a:r>
              <a:rPr lang="pl-PL" dirty="0" err="1" smtClean="0"/>
              <a:t>justification</a:t>
            </a:r>
            <a:r>
              <a:rPr lang="pl-PL" dirty="0" smtClean="0"/>
              <a:t> of </a:t>
            </a:r>
            <a:r>
              <a:rPr lang="pl-PL" dirty="0" err="1" smtClean="0"/>
              <a:t>national</a:t>
            </a:r>
            <a:r>
              <a:rPr lang="pl-PL" dirty="0" smtClean="0"/>
              <a:t> </a:t>
            </a:r>
            <a:r>
              <a:rPr lang="pl-PL" dirty="0" err="1" smtClean="0"/>
              <a:t>authorities</a:t>
            </a:r>
            <a:r>
              <a:rPr lang="pl-PL" dirty="0" smtClean="0"/>
              <a:t> to grant </a:t>
            </a:r>
            <a:r>
              <a:rPr lang="pl-PL" dirty="0" err="1" smtClean="0"/>
              <a:t>aid</a:t>
            </a:r>
            <a:r>
              <a:rPr lang="pl-PL" dirty="0" smtClean="0"/>
              <a:t> </a:t>
            </a:r>
            <a:r>
              <a:rPr lang="pl-PL" dirty="0" err="1" smtClean="0"/>
              <a:t>is</a:t>
            </a:r>
            <a:r>
              <a:rPr lang="pl-PL" dirty="0" smtClean="0"/>
              <a:t> :</a:t>
            </a:r>
          </a:p>
          <a:p>
            <a:pPr marL="0" indent="0" algn="ctr">
              <a:buNone/>
            </a:pPr>
            <a:r>
              <a:rPr lang="pl-PL" b="1" dirty="0" smtClean="0"/>
              <a:t>„B-b-b-but my </a:t>
            </a:r>
            <a:r>
              <a:rPr lang="pl-PL" b="1" dirty="0" err="1" smtClean="0"/>
              <a:t>aid</a:t>
            </a:r>
            <a:r>
              <a:rPr lang="pl-PL" b="1" dirty="0" smtClean="0"/>
              <a:t> </a:t>
            </a:r>
            <a:r>
              <a:rPr lang="pl-PL" b="1" dirty="0" err="1" smtClean="0"/>
              <a:t>is</a:t>
            </a:r>
            <a:r>
              <a:rPr lang="pl-PL" b="1" dirty="0" smtClean="0"/>
              <a:t> </a:t>
            </a:r>
            <a:r>
              <a:rPr lang="pl-PL" b="1" dirty="0" err="1" smtClean="0"/>
              <a:t>granted</a:t>
            </a:r>
            <a:r>
              <a:rPr lang="pl-PL" b="1" dirty="0" smtClean="0"/>
              <a:t> </a:t>
            </a:r>
            <a:r>
              <a:rPr lang="pl-PL" b="1" dirty="0" err="1" smtClean="0"/>
              <a:t>only</a:t>
            </a:r>
            <a:r>
              <a:rPr lang="pl-PL" b="1" dirty="0" smtClean="0"/>
              <a:t> </a:t>
            </a:r>
            <a:r>
              <a:rPr lang="pl-PL" b="1" dirty="0" err="1" smtClean="0"/>
              <a:t>locally</a:t>
            </a:r>
            <a:r>
              <a:rPr lang="pl-PL" b="1" dirty="0" smtClean="0"/>
              <a:t> </a:t>
            </a:r>
            <a:r>
              <a:rPr lang="pl-PL" b="1" dirty="0" err="1" smtClean="0"/>
              <a:t>so</a:t>
            </a:r>
            <a:r>
              <a:rPr lang="pl-PL" b="1" dirty="0" smtClean="0"/>
              <a:t> </a:t>
            </a:r>
            <a:r>
              <a:rPr lang="pl-PL" b="1" dirty="0" err="1" smtClean="0"/>
              <a:t>it</a:t>
            </a:r>
            <a:r>
              <a:rPr lang="pl-PL" b="1" dirty="0" smtClean="0"/>
              <a:t> </a:t>
            </a:r>
            <a:r>
              <a:rPr lang="pl-PL" b="1" dirty="0" err="1" smtClean="0"/>
              <a:t>doesn’t</a:t>
            </a:r>
            <a:r>
              <a:rPr lang="pl-PL" b="1" dirty="0" smtClean="0"/>
              <a:t> </a:t>
            </a:r>
            <a:r>
              <a:rPr lang="pl-PL" b="1" dirty="0" err="1" smtClean="0"/>
              <a:t>affect</a:t>
            </a:r>
            <a:r>
              <a:rPr lang="pl-PL" b="1" dirty="0" smtClean="0"/>
              <a:t> </a:t>
            </a:r>
            <a:r>
              <a:rPr lang="pl-PL" b="1" dirty="0" err="1" smtClean="0"/>
              <a:t>that</a:t>
            </a:r>
            <a:r>
              <a:rPr lang="pl-PL" b="1" dirty="0" smtClean="0"/>
              <a:t> big-big EU trade </a:t>
            </a:r>
            <a:r>
              <a:rPr lang="pl-PL" b="1" dirty="0" err="1" smtClean="0"/>
              <a:t>at</a:t>
            </a:r>
            <a:r>
              <a:rPr lang="pl-PL" b="1" dirty="0" smtClean="0"/>
              <a:t> </a:t>
            </a:r>
            <a:r>
              <a:rPr lang="pl-PL" b="1" dirty="0" err="1" smtClean="0"/>
              <a:t>all</a:t>
            </a:r>
            <a:r>
              <a:rPr lang="pl-PL" b="1" dirty="0" smtClean="0"/>
              <a:t>…”</a:t>
            </a:r>
          </a:p>
          <a:p>
            <a:pPr marL="0" indent="0" algn="ctr">
              <a:buNone/>
            </a:pPr>
            <a:r>
              <a:rPr lang="pl-PL" dirty="0" err="1" smtClean="0"/>
              <a:t>coupled</a:t>
            </a:r>
            <a:r>
              <a:rPr lang="pl-PL" dirty="0" smtClean="0"/>
              <a:t> with</a:t>
            </a:r>
          </a:p>
          <a:p>
            <a:pPr marL="0" indent="0">
              <a:buNone/>
            </a:pPr>
            <a:endParaRPr lang="pl-PL" dirty="0" smtClean="0"/>
          </a:p>
          <a:p>
            <a:pPr marL="0" indent="0">
              <a:buNone/>
            </a:pPr>
            <a:endParaRPr lang="pl-PL" dirty="0"/>
          </a:p>
          <a:p>
            <a:pPr marL="0" indent="0">
              <a:buNone/>
            </a:pPr>
            <a:endParaRPr lang="pl-PL" dirty="0" smtClean="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380" y="3432837"/>
            <a:ext cx="5651500" cy="3187700"/>
          </a:xfrm>
          <a:prstGeom prst="rect">
            <a:avLst/>
          </a:prstGeom>
        </p:spPr>
      </p:pic>
      <p:sp>
        <p:nvSpPr>
          <p:cNvPr id="5" name="pole tekstowe 4"/>
          <p:cNvSpPr txBox="1"/>
          <p:nvPr/>
        </p:nvSpPr>
        <p:spPr>
          <a:xfrm>
            <a:off x="2385995" y="6185270"/>
            <a:ext cx="813916" cy="369332"/>
          </a:xfrm>
          <a:prstGeom prst="rect">
            <a:avLst/>
          </a:prstGeom>
          <a:noFill/>
        </p:spPr>
        <p:txBody>
          <a:bodyPr wrap="square" rtlCol="0">
            <a:spAutoFit/>
          </a:bodyPr>
          <a:lstStyle/>
          <a:p>
            <a:r>
              <a:rPr lang="pl-PL" dirty="0" smtClean="0"/>
              <a:t>„</a:t>
            </a:r>
            <a:endParaRPr lang="pl-PL" dirty="0"/>
          </a:p>
        </p:txBody>
      </p:sp>
      <p:sp>
        <p:nvSpPr>
          <p:cNvPr id="6" name="pole tekstowe 5"/>
          <p:cNvSpPr txBox="1"/>
          <p:nvPr/>
        </p:nvSpPr>
        <p:spPr>
          <a:xfrm>
            <a:off x="9172958" y="3248171"/>
            <a:ext cx="984738" cy="369332"/>
          </a:xfrm>
          <a:prstGeom prst="rect">
            <a:avLst/>
          </a:prstGeom>
          <a:noFill/>
        </p:spPr>
        <p:txBody>
          <a:bodyPr wrap="square" rtlCol="0">
            <a:spAutoFit/>
          </a:bodyPr>
          <a:lstStyle/>
          <a:p>
            <a:r>
              <a:rPr lang="pl-PL" dirty="0" smtClean="0"/>
              <a:t>„</a:t>
            </a:r>
            <a:endParaRPr lang="pl-PL" dirty="0"/>
          </a:p>
        </p:txBody>
      </p:sp>
      <p:sp>
        <p:nvSpPr>
          <p:cNvPr id="7" name="pole tekstowe 6"/>
          <p:cNvSpPr txBox="1"/>
          <p:nvPr/>
        </p:nvSpPr>
        <p:spPr>
          <a:xfrm>
            <a:off x="9534698" y="5831327"/>
            <a:ext cx="2657302" cy="1077218"/>
          </a:xfrm>
          <a:prstGeom prst="rect">
            <a:avLst/>
          </a:prstGeom>
          <a:noFill/>
        </p:spPr>
        <p:txBody>
          <a:bodyPr wrap="square" rtlCol="0">
            <a:spAutoFit/>
          </a:bodyPr>
          <a:lstStyle/>
          <a:p>
            <a:pPr algn="just"/>
            <a:r>
              <a:rPr lang="pl-PL" sz="800" b="1" dirty="0" smtClean="0"/>
              <a:t>* </a:t>
            </a:r>
            <a:r>
              <a:rPr lang="pl-PL" sz="800" b="1" dirty="0" err="1" smtClean="0"/>
              <a:t>Puss</a:t>
            </a:r>
            <a:r>
              <a:rPr lang="pl-PL" sz="800" b="1" dirty="0" smtClean="0"/>
              <a:t> </a:t>
            </a:r>
            <a:r>
              <a:rPr lang="pl-PL" sz="800" b="1" dirty="0"/>
              <a:t>in </a:t>
            </a:r>
            <a:r>
              <a:rPr lang="pl-PL" sz="800" b="1" dirty="0" err="1"/>
              <a:t>Boots</a:t>
            </a:r>
            <a:r>
              <a:rPr lang="pl-PL" sz="800" b="1" dirty="0"/>
              <a:t> (2011) </a:t>
            </a:r>
            <a:r>
              <a:rPr lang="pl-PL" sz="800" b="1" dirty="0" err="1"/>
              <a:t>is</a:t>
            </a:r>
            <a:r>
              <a:rPr lang="pl-PL" sz="800" b="1" dirty="0"/>
              <a:t> © Dreamworks </a:t>
            </a:r>
            <a:r>
              <a:rPr lang="pl-PL" sz="800" b="1" dirty="0" err="1"/>
              <a:t>Animation</a:t>
            </a:r>
            <a:r>
              <a:rPr lang="pl-PL" sz="800" b="1" dirty="0"/>
              <a:t> ,</a:t>
            </a:r>
            <a:r>
              <a:rPr lang="pl-PL" sz="800" b="1" dirty="0" smtClean="0"/>
              <a:t> </a:t>
            </a:r>
            <a:r>
              <a:rPr lang="pl-PL" sz="800" b="1" dirty="0" err="1"/>
              <a:t>Paramount</a:t>
            </a:r>
            <a:r>
              <a:rPr lang="pl-PL" sz="800" b="1" dirty="0"/>
              <a:t> </a:t>
            </a:r>
            <a:r>
              <a:rPr lang="pl-PL" sz="800" b="1" dirty="0" err="1" smtClean="0"/>
              <a:t>Pictures</a:t>
            </a:r>
            <a:r>
              <a:rPr lang="pl-PL" sz="800" b="1" dirty="0"/>
              <a:t> </a:t>
            </a:r>
            <a:r>
              <a:rPr lang="pl-PL" sz="800" b="1" dirty="0" smtClean="0"/>
              <a:t>and Antonio Banderas. Picture </a:t>
            </a:r>
            <a:r>
              <a:rPr lang="pl-PL" sz="800" b="1" dirty="0" err="1" smtClean="0"/>
              <a:t>is</a:t>
            </a:r>
            <a:r>
              <a:rPr lang="pl-PL" sz="800" b="1" dirty="0" smtClean="0"/>
              <a:t> </a:t>
            </a:r>
            <a:r>
              <a:rPr lang="pl-PL" sz="800" b="1" dirty="0" err="1" smtClean="0"/>
              <a:t>freely</a:t>
            </a:r>
            <a:r>
              <a:rPr lang="pl-PL" sz="800" b="1" dirty="0" smtClean="0"/>
              <a:t> </a:t>
            </a:r>
            <a:r>
              <a:rPr lang="pl-PL" sz="800" b="1" dirty="0" err="1" smtClean="0"/>
              <a:t>downloadable</a:t>
            </a:r>
            <a:r>
              <a:rPr lang="pl-PL" sz="800" b="1" dirty="0" smtClean="0"/>
              <a:t> on the Internet. The </a:t>
            </a:r>
            <a:r>
              <a:rPr lang="pl-PL" sz="800" b="1" dirty="0" err="1" smtClean="0"/>
              <a:t>Puss</a:t>
            </a:r>
            <a:r>
              <a:rPr lang="pl-PL" sz="800" b="1" dirty="0" smtClean="0"/>
              <a:t> in </a:t>
            </a:r>
            <a:r>
              <a:rPr lang="pl-PL" sz="800" b="1" dirty="0" err="1" smtClean="0"/>
              <a:t>question</a:t>
            </a:r>
            <a:r>
              <a:rPr lang="pl-PL" sz="800" b="1" dirty="0" smtClean="0"/>
              <a:t> </a:t>
            </a:r>
            <a:r>
              <a:rPr lang="pl-PL" sz="800" b="1" dirty="0" err="1" smtClean="0"/>
              <a:t>is</a:t>
            </a:r>
            <a:r>
              <a:rPr lang="pl-PL" sz="800" b="1" dirty="0" smtClean="0"/>
              <a:t> </a:t>
            </a:r>
            <a:r>
              <a:rPr lang="pl-PL" sz="800" b="1" dirty="0" err="1" smtClean="0"/>
              <a:t>cited</a:t>
            </a:r>
            <a:r>
              <a:rPr lang="pl-PL" sz="800" b="1" dirty="0" smtClean="0"/>
              <a:t> </a:t>
            </a:r>
            <a:r>
              <a:rPr lang="pl-PL" sz="800" b="1" dirty="0" err="1" smtClean="0"/>
              <a:t>only</a:t>
            </a:r>
            <a:r>
              <a:rPr lang="pl-PL" sz="800" b="1" dirty="0" smtClean="0"/>
              <a:t> for the </a:t>
            </a:r>
            <a:r>
              <a:rPr lang="pl-PL" sz="800" b="1" dirty="0" err="1" smtClean="0"/>
              <a:t>academic</a:t>
            </a:r>
            <a:r>
              <a:rPr lang="pl-PL" sz="800" b="1" dirty="0" smtClean="0"/>
              <a:t> </a:t>
            </a:r>
            <a:r>
              <a:rPr lang="pl-PL" sz="800" b="1" dirty="0" err="1" smtClean="0"/>
              <a:t>purposes</a:t>
            </a:r>
            <a:r>
              <a:rPr lang="pl-PL" sz="800" b="1" dirty="0" smtClean="0"/>
              <a:t> of a </a:t>
            </a:r>
            <a:r>
              <a:rPr lang="pl-PL" sz="800" b="1" dirty="0" err="1" smtClean="0"/>
              <a:t>scientific</a:t>
            </a:r>
            <a:r>
              <a:rPr lang="pl-PL" sz="800" b="1" dirty="0" smtClean="0"/>
              <a:t> </a:t>
            </a:r>
            <a:r>
              <a:rPr lang="pl-PL" sz="800" b="1" dirty="0" err="1" smtClean="0"/>
              <a:t>legal</a:t>
            </a:r>
            <a:r>
              <a:rPr lang="pl-PL" sz="800" b="1" dirty="0" smtClean="0"/>
              <a:t> argument and as </a:t>
            </a:r>
            <a:r>
              <a:rPr lang="pl-PL" sz="800" b="1" dirty="0" err="1" smtClean="0"/>
              <a:t>such</a:t>
            </a:r>
            <a:r>
              <a:rPr lang="pl-PL" sz="800" b="1" dirty="0" smtClean="0"/>
              <a:t> </a:t>
            </a:r>
            <a:r>
              <a:rPr lang="pl-PL" sz="800" b="1" dirty="0" err="1" smtClean="0"/>
              <a:t>is</a:t>
            </a:r>
            <a:r>
              <a:rPr lang="pl-PL" sz="800" b="1" dirty="0" smtClean="0"/>
              <a:t> not to </a:t>
            </a:r>
            <a:r>
              <a:rPr lang="pl-PL" sz="800" b="1" dirty="0" err="1" smtClean="0"/>
              <a:t>infringe</a:t>
            </a:r>
            <a:r>
              <a:rPr lang="pl-PL" sz="800" b="1" dirty="0" smtClean="0"/>
              <a:t> </a:t>
            </a:r>
            <a:r>
              <a:rPr lang="pl-PL" sz="800" b="1" dirty="0" err="1" smtClean="0"/>
              <a:t>any</a:t>
            </a:r>
            <a:r>
              <a:rPr lang="pl-PL" sz="800" b="1" dirty="0" smtClean="0"/>
              <a:t> </a:t>
            </a:r>
            <a:r>
              <a:rPr lang="pl-PL" sz="800" b="1" dirty="0" err="1" smtClean="0"/>
              <a:t>intellectual</a:t>
            </a:r>
            <a:r>
              <a:rPr lang="pl-PL" sz="800" b="1" dirty="0" smtClean="0"/>
              <a:t> </a:t>
            </a:r>
            <a:r>
              <a:rPr lang="pl-PL" sz="800" b="1" dirty="0" err="1" smtClean="0"/>
              <a:t>property</a:t>
            </a:r>
            <a:r>
              <a:rPr lang="pl-PL" sz="800" b="1" dirty="0" smtClean="0"/>
              <a:t> </a:t>
            </a:r>
            <a:r>
              <a:rPr lang="pl-PL" sz="800" b="1" dirty="0" err="1" smtClean="0"/>
              <a:t>laws</a:t>
            </a:r>
            <a:r>
              <a:rPr lang="pl-PL" sz="800" b="1" dirty="0" smtClean="0"/>
              <a:t> and/</a:t>
            </a:r>
            <a:r>
              <a:rPr lang="pl-PL" sz="800" b="1" dirty="0" err="1" smtClean="0"/>
              <a:t>or</a:t>
            </a:r>
            <a:r>
              <a:rPr lang="pl-PL" sz="800" b="1" dirty="0" smtClean="0"/>
              <a:t> </a:t>
            </a:r>
            <a:r>
              <a:rPr lang="pl-PL" sz="800" b="1" dirty="0" err="1" smtClean="0"/>
              <a:t>cat</a:t>
            </a:r>
            <a:r>
              <a:rPr lang="pl-PL" sz="800" b="1" dirty="0" smtClean="0"/>
              <a:t> </a:t>
            </a:r>
            <a:r>
              <a:rPr lang="pl-PL" sz="800" b="1" dirty="0" err="1" smtClean="0"/>
              <a:t>rights</a:t>
            </a:r>
            <a:r>
              <a:rPr lang="pl-PL" sz="800" b="1" dirty="0" smtClean="0"/>
              <a:t>. I </a:t>
            </a:r>
            <a:r>
              <a:rPr lang="pl-PL" sz="800" b="1" dirty="0" err="1" smtClean="0"/>
              <a:t>have</a:t>
            </a:r>
            <a:r>
              <a:rPr lang="pl-PL" sz="800" b="1" dirty="0" smtClean="0"/>
              <a:t> a </a:t>
            </a:r>
            <a:r>
              <a:rPr lang="pl-PL" sz="800" b="1" dirty="0" err="1" smtClean="0"/>
              <a:t>cat</a:t>
            </a:r>
            <a:r>
              <a:rPr lang="pl-PL" sz="800" b="1" dirty="0" smtClean="0"/>
              <a:t> </a:t>
            </a:r>
            <a:r>
              <a:rPr lang="pl-PL" sz="800" b="1" dirty="0" smtClean="0"/>
              <a:t>in my </a:t>
            </a:r>
            <a:r>
              <a:rPr lang="pl-PL" sz="800" b="1" dirty="0" err="1" smtClean="0"/>
              <a:t>care</a:t>
            </a:r>
            <a:r>
              <a:rPr lang="pl-PL" sz="800" b="1" dirty="0" smtClean="0"/>
              <a:t> and we </a:t>
            </a:r>
            <a:r>
              <a:rPr lang="pl-PL" sz="800" b="1" dirty="0" err="1" smtClean="0"/>
              <a:t>approve</a:t>
            </a:r>
            <a:r>
              <a:rPr lang="pl-PL" sz="800" b="1" dirty="0" smtClean="0"/>
              <a:t> of </a:t>
            </a:r>
            <a:r>
              <a:rPr lang="pl-PL" sz="800" b="1" dirty="0" err="1" smtClean="0"/>
              <a:t>this</a:t>
            </a:r>
            <a:r>
              <a:rPr lang="pl-PL" sz="800" b="1" dirty="0" smtClean="0"/>
              <a:t> </a:t>
            </a:r>
            <a:r>
              <a:rPr lang="pl-PL" sz="800" b="1" dirty="0" err="1" smtClean="0"/>
              <a:t>message</a:t>
            </a:r>
            <a:r>
              <a:rPr lang="pl-PL" sz="800" b="1" dirty="0" smtClean="0"/>
              <a:t> </a:t>
            </a:r>
            <a:endParaRPr lang="pl-PL" sz="800" b="1" dirty="0"/>
          </a:p>
          <a:p>
            <a:pPr algn="just"/>
            <a:endParaRPr lang="pl-PL" sz="800" b="1" dirty="0"/>
          </a:p>
        </p:txBody>
      </p:sp>
    </p:spTree>
    <p:extLst>
      <p:ext uri="{BB962C8B-B14F-4D97-AF65-F5344CB8AC3E}">
        <p14:creationId xmlns:p14="http://schemas.microsoft.com/office/powerpoint/2010/main" val="378169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 y="446465"/>
            <a:ext cx="12105861" cy="1362113"/>
          </a:xfrm>
        </p:spPr>
        <p:txBody>
          <a:bodyPr/>
          <a:lstStyle/>
          <a:p>
            <a:r>
              <a:rPr lang="pl-PL" dirty="0" err="1" smtClean="0"/>
              <a:t>Effects</a:t>
            </a:r>
            <a:r>
              <a:rPr lang="pl-PL" dirty="0" smtClean="0"/>
              <a:t> on trade </a:t>
            </a:r>
            <a:r>
              <a:rPr lang="pl-PL" dirty="0" err="1" smtClean="0"/>
              <a:t>where</a:t>
            </a:r>
            <a:r>
              <a:rPr lang="pl-PL" dirty="0" smtClean="0"/>
              <a:t> a </a:t>
            </a:r>
            <a:r>
              <a:rPr lang="pl-PL" dirty="0" err="1" smtClean="0"/>
              <a:t>measure</a:t>
            </a:r>
            <a:r>
              <a:rPr lang="pl-PL" dirty="0" smtClean="0"/>
              <a:t> </a:t>
            </a:r>
            <a:r>
              <a:rPr lang="pl-PL" dirty="0" err="1" smtClean="0"/>
              <a:t>is</a:t>
            </a:r>
            <a:r>
              <a:rPr lang="pl-PL" dirty="0" smtClean="0"/>
              <a:t> </a:t>
            </a:r>
            <a:r>
              <a:rPr lang="pl-PL" dirty="0" err="1" smtClean="0"/>
              <a:t>local</a:t>
            </a:r>
            <a:endParaRPr lang="pl-PL" dirty="0"/>
          </a:p>
        </p:txBody>
      </p:sp>
      <p:sp>
        <p:nvSpPr>
          <p:cNvPr id="3" name="Symbol zastępczy zawartości 2"/>
          <p:cNvSpPr>
            <a:spLocks noGrp="1"/>
          </p:cNvSpPr>
          <p:nvPr>
            <p:ph idx="1"/>
          </p:nvPr>
        </p:nvSpPr>
        <p:spPr>
          <a:xfrm>
            <a:off x="0" y="1808578"/>
            <a:ext cx="12192000" cy="5049422"/>
          </a:xfrm>
        </p:spPr>
        <p:txBody>
          <a:bodyPr>
            <a:normAutofit lnSpcReduction="10000"/>
          </a:bodyPr>
          <a:lstStyle/>
          <a:p>
            <a:r>
              <a:rPr lang="pl-PL" dirty="0" smtClean="0"/>
              <a:t>No </a:t>
            </a:r>
            <a:r>
              <a:rPr lang="pl-PL" dirty="0" err="1" smtClean="0"/>
              <a:t>need</a:t>
            </a:r>
            <a:r>
              <a:rPr lang="pl-PL" dirty="0" smtClean="0"/>
              <a:t> for </a:t>
            </a:r>
            <a:r>
              <a:rPr lang="pl-PL" dirty="0" err="1" smtClean="0"/>
              <a:t>an</a:t>
            </a:r>
            <a:r>
              <a:rPr lang="pl-PL" dirty="0" smtClean="0"/>
              <a:t> </a:t>
            </a:r>
            <a:r>
              <a:rPr lang="pl-PL" dirty="0" err="1" smtClean="0"/>
              <a:t>actual</a:t>
            </a:r>
            <a:r>
              <a:rPr lang="pl-PL" dirty="0" smtClean="0"/>
              <a:t> </a:t>
            </a:r>
            <a:r>
              <a:rPr lang="pl-PL" dirty="0" err="1" smtClean="0"/>
              <a:t>effect</a:t>
            </a:r>
            <a:r>
              <a:rPr lang="pl-PL" dirty="0" smtClean="0"/>
              <a:t> on trade</a:t>
            </a:r>
          </a:p>
          <a:p>
            <a:r>
              <a:rPr lang="pl-PL" dirty="0" smtClean="0"/>
              <a:t>No </a:t>
            </a:r>
            <a:r>
              <a:rPr lang="pl-PL" dirty="0" err="1" smtClean="0"/>
              <a:t>need</a:t>
            </a:r>
            <a:r>
              <a:rPr lang="pl-PL" dirty="0" smtClean="0"/>
              <a:t> for a </a:t>
            </a:r>
            <a:r>
              <a:rPr lang="pl-PL" dirty="0" err="1" smtClean="0"/>
              <a:t>beneficiary</a:t>
            </a:r>
            <a:r>
              <a:rPr lang="pl-PL" dirty="0" smtClean="0"/>
              <a:t> to be </a:t>
            </a:r>
            <a:r>
              <a:rPr lang="pl-PL" dirty="0" err="1" smtClean="0"/>
              <a:t>actually</a:t>
            </a:r>
            <a:r>
              <a:rPr lang="pl-PL" dirty="0" smtClean="0"/>
              <a:t> </a:t>
            </a:r>
            <a:r>
              <a:rPr lang="pl-PL" dirty="0" err="1" smtClean="0"/>
              <a:t>involved</a:t>
            </a:r>
            <a:r>
              <a:rPr lang="pl-PL" dirty="0" smtClean="0"/>
              <a:t> in intra-EU trade</a:t>
            </a:r>
          </a:p>
          <a:p>
            <a:r>
              <a:rPr lang="en-GB" dirty="0" smtClean="0"/>
              <a:t>The </a:t>
            </a:r>
            <a:r>
              <a:rPr lang="en-GB" dirty="0"/>
              <a:t>finding the aid must be capable of affecting trade between Member States does not depend on the local or regional character of the services supplied or on the scale of the activity. The Commission is however required to give </a:t>
            </a:r>
            <a:r>
              <a:rPr lang="en-GB" dirty="0" smtClean="0"/>
              <a:t>reasons</a:t>
            </a:r>
            <a:r>
              <a:rPr lang="pl-PL" dirty="0" smtClean="0"/>
              <a:t> as to </a:t>
            </a:r>
            <a:r>
              <a:rPr lang="pl-PL" dirty="0" err="1" smtClean="0"/>
              <a:t>why</a:t>
            </a:r>
            <a:r>
              <a:rPr lang="pl-PL" dirty="0" smtClean="0"/>
              <a:t> a </a:t>
            </a:r>
            <a:r>
              <a:rPr lang="pl-PL" dirty="0" err="1" smtClean="0"/>
              <a:t>measure</a:t>
            </a:r>
            <a:r>
              <a:rPr lang="pl-PL" dirty="0" smtClean="0"/>
              <a:t> </a:t>
            </a:r>
            <a:r>
              <a:rPr lang="pl-PL" dirty="0" err="1" smtClean="0"/>
              <a:t>is</a:t>
            </a:r>
            <a:r>
              <a:rPr lang="pl-PL" dirty="0" smtClean="0"/>
              <a:t> </a:t>
            </a:r>
            <a:r>
              <a:rPr lang="pl-PL" dirty="0" err="1" smtClean="0"/>
              <a:t>liable</a:t>
            </a:r>
            <a:r>
              <a:rPr lang="pl-PL" dirty="0" smtClean="0"/>
              <a:t> to </a:t>
            </a:r>
            <a:r>
              <a:rPr lang="pl-PL" dirty="0" err="1" smtClean="0"/>
              <a:t>affect</a:t>
            </a:r>
            <a:r>
              <a:rPr lang="pl-PL" dirty="0" smtClean="0"/>
              <a:t> trade</a:t>
            </a:r>
            <a:r>
              <a:rPr lang="en-GB" dirty="0" smtClean="0"/>
              <a:t>.</a:t>
            </a:r>
            <a:r>
              <a:rPr lang="pl-PL" dirty="0" smtClean="0"/>
              <a:t> </a:t>
            </a:r>
          </a:p>
          <a:p>
            <a:r>
              <a:rPr lang="en-GB" dirty="0" smtClean="0"/>
              <a:t>See</a:t>
            </a:r>
            <a:r>
              <a:rPr lang="pl-PL" dirty="0" smtClean="0"/>
              <a:t> </a:t>
            </a:r>
            <a:r>
              <a:rPr lang="pl-PL" dirty="0" err="1" smtClean="0"/>
              <a:t>verbatim</a:t>
            </a:r>
            <a:r>
              <a:rPr lang="en-GB" dirty="0" smtClean="0"/>
              <a:t> </a:t>
            </a:r>
            <a:r>
              <a:rPr lang="en-GB" dirty="0"/>
              <a:t>joined cases T‑226/09 and T‑230/09 </a:t>
            </a:r>
            <a:r>
              <a:rPr lang="en-GB" i="1" dirty="0"/>
              <a:t>British Telecommunications plc and BT Pension Scheme Trustees Ltd v European </a:t>
            </a:r>
            <a:r>
              <a:rPr lang="en-GB" i="1" dirty="0" smtClean="0"/>
              <a:t>Commission</a:t>
            </a:r>
            <a:r>
              <a:rPr lang="en-GB" dirty="0" smtClean="0"/>
              <a:t>, </a:t>
            </a:r>
            <a:r>
              <a:rPr lang="en-GB" dirty="0"/>
              <a:t>para. </a:t>
            </a:r>
            <a:r>
              <a:rPr lang="en-GB" dirty="0" smtClean="0"/>
              <a:t>157</a:t>
            </a:r>
            <a:r>
              <a:rPr lang="pl-PL" dirty="0" smtClean="0"/>
              <a:t>, </a:t>
            </a:r>
            <a:r>
              <a:rPr lang="pl-PL" dirty="0" err="1" smtClean="0"/>
              <a:t>upheld</a:t>
            </a:r>
            <a:r>
              <a:rPr lang="pl-PL" dirty="0" smtClean="0"/>
              <a:t> by </a:t>
            </a:r>
            <a:r>
              <a:rPr lang="pl-PL" dirty="0"/>
              <a:t>C-620/13 P</a:t>
            </a:r>
            <a:r>
              <a:rPr lang="en-GB" dirty="0" smtClean="0"/>
              <a:t>.</a:t>
            </a:r>
            <a:endParaRPr lang="pl-PL" dirty="0"/>
          </a:p>
          <a:p>
            <a:r>
              <a:rPr lang="pl-PL" dirty="0" err="1" smtClean="0"/>
              <a:t>An</a:t>
            </a:r>
            <a:r>
              <a:rPr lang="pl-PL" dirty="0" smtClean="0"/>
              <a:t> </a:t>
            </a:r>
            <a:r>
              <a:rPr lang="pl-PL" dirty="0" err="1" smtClean="0"/>
              <a:t>example</a:t>
            </a:r>
            <a:r>
              <a:rPr lang="pl-PL" dirty="0" smtClean="0"/>
              <a:t> : </a:t>
            </a:r>
            <a:r>
              <a:rPr lang="pl-PL" dirty="0"/>
              <a:t>j</a:t>
            </a:r>
            <a:r>
              <a:rPr lang="en-GB" dirty="0" err="1" smtClean="0"/>
              <a:t>udgment</a:t>
            </a:r>
            <a:r>
              <a:rPr lang="en-GB" dirty="0" smtClean="0"/>
              <a:t> </a:t>
            </a:r>
            <a:r>
              <a:rPr lang="en-GB" dirty="0"/>
              <a:t>of the Court of 19 October 2000, joined cases C-15/98 and C-105/99 </a:t>
            </a:r>
            <a:r>
              <a:rPr lang="en-GB" i="1" dirty="0"/>
              <a:t>Italian Republic (C-15/98) and </a:t>
            </a:r>
            <a:r>
              <a:rPr lang="en-GB" i="1" dirty="0" err="1"/>
              <a:t>Sardegna</a:t>
            </a:r>
            <a:r>
              <a:rPr lang="en-GB" i="1" dirty="0"/>
              <a:t> Lines - </a:t>
            </a:r>
            <a:r>
              <a:rPr lang="en-GB" i="1" dirty="0" err="1"/>
              <a:t>Servizi</a:t>
            </a:r>
            <a:r>
              <a:rPr lang="en-GB" i="1" dirty="0"/>
              <a:t> </a:t>
            </a:r>
            <a:r>
              <a:rPr lang="en-GB" i="1" dirty="0" err="1"/>
              <a:t>Marittimi</a:t>
            </a:r>
            <a:r>
              <a:rPr lang="en-GB" i="1" dirty="0"/>
              <a:t> </a:t>
            </a:r>
            <a:r>
              <a:rPr lang="en-GB" i="1" dirty="0" err="1"/>
              <a:t>della</a:t>
            </a:r>
            <a:r>
              <a:rPr lang="en-GB" i="1" dirty="0"/>
              <a:t> </a:t>
            </a:r>
            <a:r>
              <a:rPr lang="en-GB" i="1" dirty="0" err="1"/>
              <a:t>Sardegna</a:t>
            </a:r>
            <a:r>
              <a:rPr lang="en-GB" i="1" dirty="0"/>
              <a:t> </a:t>
            </a:r>
            <a:r>
              <a:rPr lang="en-GB" i="1" dirty="0" err="1"/>
              <a:t>SpA</a:t>
            </a:r>
            <a:r>
              <a:rPr lang="en-GB" i="1" dirty="0"/>
              <a:t> (C-105/99) v Commission of the European Communities</a:t>
            </a:r>
            <a:r>
              <a:rPr lang="en-GB" dirty="0"/>
              <a:t>, ECLI:EU:C:2000:570, para. </a:t>
            </a:r>
            <a:r>
              <a:rPr lang="en-GB" dirty="0" smtClean="0"/>
              <a:t>7</a:t>
            </a:r>
            <a:r>
              <a:rPr lang="pl-PL" dirty="0" smtClean="0"/>
              <a:t>0 </a:t>
            </a:r>
          </a:p>
          <a:p>
            <a:pPr lvl="1"/>
            <a:r>
              <a:rPr lang="pl-PL" dirty="0" smtClean="0"/>
              <a:t>„</a:t>
            </a:r>
            <a:r>
              <a:rPr lang="en-US" dirty="0" smtClean="0"/>
              <a:t>Whilst </a:t>
            </a:r>
            <a:r>
              <a:rPr lang="en-US" dirty="0"/>
              <a:t>the Commission pointed out at the hearing that a number of factors tended to show that that situation was not liable to preclude an effect on trade in maritime transport services between Sardinia and Member States other than the Italian Republic, in particular the Kingdom of Spain and the French Republic, that reasoning is not found in Decision </a:t>
            </a:r>
            <a:r>
              <a:rPr lang="en-US" dirty="0" smtClean="0"/>
              <a:t>98/95</a:t>
            </a:r>
            <a:r>
              <a:rPr lang="pl-PL" dirty="0" smtClean="0"/>
              <a:t>”</a:t>
            </a:r>
            <a:r>
              <a:rPr lang="en-GB" dirty="0" smtClean="0"/>
              <a:t>.</a:t>
            </a:r>
            <a:endParaRPr lang="pl-PL" dirty="0"/>
          </a:p>
          <a:p>
            <a:endParaRPr lang="pl-PL" dirty="0"/>
          </a:p>
        </p:txBody>
      </p:sp>
    </p:spTree>
    <p:extLst>
      <p:ext uri="{BB962C8B-B14F-4D97-AF65-F5344CB8AC3E}">
        <p14:creationId xmlns:p14="http://schemas.microsoft.com/office/powerpoint/2010/main" val="40403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76391"/>
            <a:ext cx="12192000" cy="1362113"/>
          </a:xfrm>
        </p:spPr>
        <p:txBody>
          <a:bodyPr/>
          <a:lstStyle/>
          <a:p>
            <a:r>
              <a:rPr lang="pl-PL" dirty="0" err="1" smtClean="0"/>
              <a:t>Effect</a:t>
            </a:r>
            <a:r>
              <a:rPr lang="pl-PL" dirty="0" smtClean="0"/>
              <a:t> on trade </a:t>
            </a:r>
            <a:r>
              <a:rPr lang="pl-PL" dirty="0" err="1" smtClean="0"/>
              <a:t>where</a:t>
            </a:r>
            <a:r>
              <a:rPr lang="pl-PL" dirty="0" smtClean="0"/>
              <a:t> a </a:t>
            </a:r>
            <a:r>
              <a:rPr lang="pl-PL" dirty="0" err="1" smtClean="0"/>
              <a:t>measure</a:t>
            </a:r>
            <a:r>
              <a:rPr lang="pl-PL" dirty="0" smtClean="0"/>
              <a:t> </a:t>
            </a:r>
            <a:r>
              <a:rPr lang="pl-PL" dirty="0" err="1" smtClean="0"/>
              <a:t>is</a:t>
            </a:r>
            <a:r>
              <a:rPr lang="pl-PL" dirty="0" smtClean="0"/>
              <a:t> </a:t>
            </a:r>
            <a:r>
              <a:rPr lang="pl-PL" dirty="0" err="1" smtClean="0"/>
              <a:t>local</a:t>
            </a:r>
            <a:r>
              <a:rPr lang="pl-PL" dirty="0" smtClean="0"/>
              <a:t> – </a:t>
            </a:r>
            <a:r>
              <a:rPr lang="pl-PL" dirty="0" err="1" smtClean="0"/>
              <a:t>jurisdictional</a:t>
            </a:r>
            <a:r>
              <a:rPr lang="pl-PL" dirty="0" smtClean="0"/>
              <a:t> </a:t>
            </a:r>
            <a:r>
              <a:rPr lang="pl-PL" dirty="0" err="1" smtClean="0"/>
              <a:t>threshold</a:t>
            </a:r>
            <a:endParaRPr lang="pl-PL" dirty="0"/>
          </a:p>
        </p:txBody>
      </p:sp>
      <p:sp>
        <p:nvSpPr>
          <p:cNvPr id="3" name="Symbol zastępczy zawartości 2"/>
          <p:cNvSpPr>
            <a:spLocks noGrp="1"/>
          </p:cNvSpPr>
          <p:nvPr>
            <p:ph idx="1"/>
          </p:nvPr>
        </p:nvSpPr>
        <p:spPr>
          <a:xfrm>
            <a:off x="0" y="1838504"/>
            <a:ext cx="12192000" cy="5019496"/>
          </a:xfrm>
        </p:spPr>
        <p:txBody>
          <a:bodyPr>
            <a:normAutofit fontScale="92500"/>
          </a:bodyPr>
          <a:lstStyle/>
          <a:p>
            <a:r>
              <a:rPr lang="pl-PL" dirty="0" smtClean="0"/>
              <a:t>The </a:t>
            </a:r>
            <a:r>
              <a:rPr lang="pl-PL" dirty="0" err="1" smtClean="0"/>
              <a:t>liability</a:t>
            </a:r>
            <a:r>
              <a:rPr lang="pl-PL" dirty="0" smtClean="0"/>
              <a:t> of </a:t>
            </a:r>
            <a:r>
              <a:rPr lang="pl-PL" dirty="0" err="1" smtClean="0"/>
              <a:t>affecting</a:t>
            </a:r>
            <a:r>
              <a:rPr lang="pl-PL" dirty="0" smtClean="0"/>
              <a:t> intra-EU trade </a:t>
            </a:r>
            <a:r>
              <a:rPr lang="pl-PL" b="1" u="sng" dirty="0" err="1" smtClean="0"/>
              <a:t>does</a:t>
            </a:r>
            <a:r>
              <a:rPr lang="pl-PL" b="1" u="sng" dirty="0" smtClean="0"/>
              <a:t> not </a:t>
            </a:r>
            <a:r>
              <a:rPr lang="pl-PL" b="1" u="sng" dirty="0" err="1" smtClean="0"/>
              <a:t>mean</a:t>
            </a:r>
            <a:r>
              <a:rPr lang="pl-PL" b="1" u="sng" dirty="0" smtClean="0"/>
              <a:t> </a:t>
            </a:r>
            <a:r>
              <a:rPr lang="pl-PL" dirty="0" err="1" smtClean="0"/>
              <a:t>that</a:t>
            </a:r>
            <a:r>
              <a:rPr lang="pl-PL" dirty="0" smtClean="0"/>
              <a:t> intra-EU trade </a:t>
            </a:r>
            <a:r>
              <a:rPr lang="pl-PL" dirty="0" err="1" smtClean="0"/>
              <a:t>is</a:t>
            </a:r>
            <a:r>
              <a:rPr lang="pl-PL" dirty="0" smtClean="0"/>
              <a:t> </a:t>
            </a:r>
            <a:r>
              <a:rPr lang="pl-PL" b="1" dirty="0" err="1" smtClean="0"/>
              <a:t>likely</a:t>
            </a:r>
            <a:r>
              <a:rPr lang="pl-PL" dirty="0" smtClean="0"/>
              <a:t> to be </a:t>
            </a:r>
            <a:r>
              <a:rPr lang="pl-PL" dirty="0" err="1" smtClean="0"/>
              <a:t>affected</a:t>
            </a:r>
            <a:endParaRPr lang="pl-PL" dirty="0" smtClean="0"/>
          </a:p>
          <a:p>
            <a:r>
              <a:rPr lang="pl-PL" dirty="0" err="1" smtClean="0"/>
              <a:t>Rather</a:t>
            </a:r>
            <a:r>
              <a:rPr lang="pl-PL" dirty="0" smtClean="0"/>
              <a:t>, the </a:t>
            </a:r>
            <a:r>
              <a:rPr lang="pl-PL" dirty="0" err="1" smtClean="0"/>
              <a:t>threshold</a:t>
            </a:r>
            <a:r>
              <a:rPr lang="pl-PL" dirty="0" smtClean="0"/>
              <a:t> </a:t>
            </a:r>
            <a:r>
              <a:rPr lang="pl-PL" dirty="0" err="1" smtClean="0"/>
              <a:t>is</a:t>
            </a:r>
            <a:r>
              <a:rPr lang="pl-PL" dirty="0" smtClean="0"/>
              <a:t> </a:t>
            </a:r>
            <a:r>
              <a:rPr lang="pl-PL" dirty="0" err="1" smtClean="0"/>
              <a:t>that</a:t>
            </a:r>
            <a:r>
              <a:rPr lang="pl-PL" dirty="0" smtClean="0"/>
              <a:t> </a:t>
            </a:r>
            <a:r>
              <a:rPr lang="pl-PL" dirty="0" err="1" smtClean="0"/>
              <a:t>it</a:t>
            </a:r>
            <a:r>
              <a:rPr lang="pl-PL" dirty="0" smtClean="0"/>
              <a:t> </a:t>
            </a:r>
            <a:r>
              <a:rPr lang="pl-PL" dirty="0" err="1" smtClean="0"/>
              <a:t>has</a:t>
            </a:r>
            <a:r>
              <a:rPr lang="pl-PL" dirty="0" smtClean="0"/>
              <a:t> to be </a:t>
            </a:r>
            <a:r>
              <a:rPr lang="pl-PL" b="1" u="sng" dirty="0" smtClean="0"/>
              <a:t>not </a:t>
            </a:r>
            <a:r>
              <a:rPr lang="pl-PL" b="1" u="sng" dirty="0" err="1" smtClean="0"/>
              <a:t>inconceivable</a:t>
            </a:r>
            <a:r>
              <a:rPr lang="pl-PL" b="1" dirty="0" smtClean="0"/>
              <a:t> </a:t>
            </a:r>
            <a:r>
              <a:rPr lang="pl-PL" dirty="0" err="1" smtClean="0"/>
              <a:t>that</a:t>
            </a:r>
            <a:r>
              <a:rPr lang="pl-PL" dirty="0" smtClean="0"/>
              <a:t> </a:t>
            </a:r>
            <a:r>
              <a:rPr lang="pl-PL" dirty="0" err="1" smtClean="0"/>
              <a:t>an</a:t>
            </a:r>
            <a:r>
              <a:rPr lang="pl-PL" dirty="0" smtClean="0"/>
              <a:t> </a:t>
            </a:r>
            <a:r>
              <a:rPr lang="pl-PL" dirty="0" err="1" smtClean="0"/>
              <a:t>undertaking</a:t>
            </a:r>
            <a:r>
              <a:rPr lang="pl-PL" dirty="0" smtClean="0"/>
              <a:t> </a:t>
            </a:r>
            <a:r>
              <a:rPr lang="pl-PL" dirty="0" err="1" smtClean="0"/>
              <a:t>might</a:t>
            </a:r>
            <a:r>
              <a:rPr lang="pl-PL" dirty="0" smtClean="0"/>
              <a:t> be </a:t>
            </a:r>
            <a:r>
              <a:rPr lang="pl-PL" dirty="0" err="1" smtClean="0"/>
              <a:t>able</a:t>
            </a:r>
            <a:r>
              <a:rPr lang="pl-PL" dirty="0" smtClean="0"/>
              <a:t> to </a:t>
            </a:r>
            <a:r>
              <a:rPr lang="pl-PL" dirty="0" err="1" smtClean="0"/>
              <a:t>compete</a:t>
            </a:r>
            <a:r>
              <a:rPr lang="pl-PL" dirty="0" smtClean="0"/>
              <a:t> with </a:t>
            </a:r>
            <a:r>
              <a:rPr lang="pl-PL" dirty="0" err="1" smtClean="0"/>
              <a:t>other</a:t>
            </a:r>
            <a:r>
              <a:rPr lang="pl-PL" dirty="0" smtClean="0"/>
              <a:t> </a:t>
            </a:r>
            <a:r>
              <a:rPr lang="pl-PL" dirty="0" err="1" smtClean="0"/>
              <a:t>undertakings</a:t>
            </a:r>
            <a:r>
              <a:rPr lang="pl-PL" dirty="0"/>
              <a:t> from the EU (ex </a:t>
            </a:r>
            <a:r>
              <a:rPr lang="pl-PL" dirty="0" smtClean="0"/>
              <a:t>C-172/03 </a:t>
            </a:r>
            <a:r>
              <a:rPr lang="pl-PL" dirty="0" err="1" smtClean="0"/>
              <a:t>Heiser</a:t>
            </a:r>
            <a:r>
              <a:rPr lang="pl-PL" dirty="0" smtClean="0"/>
              <a:t>, para. 35)</a:t>
            </a:r>
            <a:r>
              <a:rPr lang="pl-PL" b="1" dirty="0" smtClean="0"/>
              <a:t> – and </a:t>
            </a:r>
            <a:r>
              <a:rPr lang="pl-PL" b="1" dirty="0" err="1" smtClean="0"/>
              <a:t>this</a:t>
            </a:r>
            <a:r>
              <a:rPr lang="pl-PL" b="1" dirty="0" smtClean="0"/>
              <a:t> </a:t>
            </a:r>
            <a:r>
              <a:rPr lang="pl-PL" b="1" dirty="0" err="1" smtClean="0"/>
              <a:t>is</a:t>
            </a:r>
            <a:r>
              <a:rPr lang="pl-PL" b="1" dirty="0" smtClean="0"/>
              <a:t> </a:t>
            </a:r>
            <a:r>
              <a:rPr lang="pl-PL" b="1" dirty="0" err="1" smtClean="0"/>
              <a:t>quite</a:t>
            </a:r>
            <a:r>
              <a:rPr lang="pl-PL" b="1" dirty="0" smtClean="0"/>
              <a:t> </a:t>
            </a:r>
            <a:r>
              <a:rPr lang="pl-PL" b="1" dirty="0" err="1" smtClean="0"/>
              <a:t>low</a:t>
            </a:r>
            <a:r>
              <a:rPr lang="pl-PL" b="1" dirty="0" smtClean="0"/>
              <a:t> a </a:t>
            </a:r>
            <a:r>
              <a:rPr lang="pl-PL" b="1" dirty="0" err="1" smtClean="0"/>
              <a:t>threshold</a:t>
            </a:r>
            <a:endParaRPr lang="pl-PL" b="1" dirty="0" smtClean="0"/>
          </a:p>
          <a:p>
            <a:r>
              <a:rPr lang="pl-PL" dirty="0" err="1" smtClean="0"/>
              <a:t>Factors</a:t>
            </a:r>
            <a:r>
              <a:rPr lang="pl-PL" dirty="0" smtClean="0"/>
              <a:t> </a:t>
            </a:r>
            <a:r>
              <a:rPr lang="pl-PL" dirty="0" err="1" smtClean="0"/>
              <a:t>that</a:t>
            </a:r>
            <a:r>
              <a:rPr lang="pl-PL" dirty="0" smtClean="0"/>
              <a:t> </a:t>
            </a:r>
            <a:r>
              <a:rPr lang="pl-PL" dirty="0" err="1" smtClean="0"/>
              <a:t>contribute</a:t>
            </a:r>
            <a:r>
              <a:rPr lang="pl-PL" dirty="0" smtClean="0"/>
              <a:t> to the „</a:t>
            </a:r>
            <a:r>
              <a:rPr lang="pl-PL" dirty="0" err="1" smtClean="0"/>
              <a:t>conceivability</a:t>
            </a:r>
            <a:r>
              <a:rPr lang="pl-PL" dirty="0" smtClean="0"/>
              <a:t>” (by K. Bacon, op. cit., p. 86):</a:t>
            </a:r>
          </a:p>
          <a:p>
            <a:pPr lvl="1"/>
            <a:r>
              <a:rPr lang="pl-PL" dirty="0" err="1" smtClean="0"/>
              <a:t>Sector</a:t>
            </a:r>
            <a:r>
              <a:rPr lang="pl-PL" dirty="0" smtClean="0"/>
              <a:t> open to cross-EU trade</a:t>
            </a:r>
          </a:p>
          <a:p>
            <a:pPr lvl="1"/>
            <a:r>
              <a:rPr lang="pl-PL" dirty="0" smtClean="0"/>
              <a:t>Market with </a:t>
            </a:r>
            <a:r>
              <a:rPr lang="pl-PL" dirty="0" err="1" smtClean="0"/>
              <a:t>overcapacity</a:t>
            </a:r>
            <a:endParaRPr lang="pl-PL" dirty="0" smtClean="0"/>
          </a:p>
          <a:p>
            <a:pPr lvl="1"/>
            <a:r>
              <a:rPr lang="pl-PL" dirty="0" smtClean="0"/>
              <a:t>Aid </a:t>
            </a:r>
            <a:r>
              <a:rPr lang="pl-PL" dirty="0" err="1" smtClean="0"/>
              <a:t>enables</a:t>
            </a:r>
            <a:r>
              <a:rPr lang="pl-PL" dirty="0" smtClean="0"/>
              <a:t> </a:t>
            </a:r>
            <a:r>
              <a:rPr lang="pl-PL" dirty="0" err="1" smtClean="0"/>
              <a:t>an</a:t>
            </a:r>
            <a:r>
              <a:rPr lang="pl-PL" dirty="0" smtClean="0"/>
              <a:t> </a:t>
            </a:r>
            <a:r>
              <a:rPr lang="pl-PL" dirty="0" err="1" smtClean="0"/>
              <a:t>undertaking</a:t>
            </a:r>
            <a:r>
              <a:rPr lang="pl-PL" dirty="0" smtClean="0"/>
              <a:t> to trade </a:t>
            </a:r>
            <a:r>
              <a:rPr lang="pl-PL" dirty="0" err="1" smtClean="0"/>
              <a:t>across</a:t>
            </a:r>
            <a:r>
              <a:rPr lang="pl-PL" dirty="0" smtClean="0"/>
              <a:t> </a:t>
            </a:r>
            <a:r>
              <a:rPr lang="pl-PL" dirty="0" err="1" smtClean="0"/>
              <a:t>borders</a:t>
            </a:r>
            <a:r>
              <a:rPr lang="pl-PL" dirty="0" smtClean="0"/>
              <a:t> </a:t>
            </a:r>
            <a:r>
              <a:rPr lang="pl-PL" dirty="0" err="1" smtClean="0"/>
              <a:t>even</a:t>
            </a:r>
            <a:r>
              <a:rPr lang="pl-PL" dirty="0" smtClean="0"/>
              <a:t> </a:t>
            </a:r>
            <a:r>
              <a:rPr lang="pl-PL" dirty="0" err="1" smtClean="0"/>
              <a:t>when</a:t>
            </a:r>
            <a:r>
              <a:rPr lang="pl-PL" dirty="0" smtClean="0"/>
              <a:t> </a:t>
            </a:r>
            <a:r>
              <a:rPr lang="pl-PL" dirty="0" err="1" smtClean="0"/>
              <a:t>it</a:t>
            </a:r>
            <a:r>
              <a:rPr lang="pl-PL" dirty="0" smtClean="0"/>
              <a:t> </a:t>
            </a:r>
            <a:r>
              <a:rPr lang="pl-PL" dirty="0" err="1" smtClean="0"/>
              <a:t>has</a:t>
            </a:r>
            <a:r>
              <a:rPr lang="pl-PL" dirty="0" smtClean="0"/>
              <a:t> not </a:t>
            </a:r>
            <a:r>
              <a:rPr lang="pl-PL" dirty="0" err="1" smtClean="0"/>
              <a:t>previously</a:t>
            </a:r>
            <a:r>
              <a:rPr lang="pl-PL" dirty="0" smtClean="0"/>
              <a:t> </a:t>
            </a:r>
            <a:r>
              <a:rPr lang="pl-PL" dirty="0" err="1" smtClean="0"/>
              <a:t>done</a:t>
            </a:r>
            <a:r>
              <a:rPr lang="pl-PL" dirty="0" smtClean="0"/>
              <a:t> </a:t>
            </a:r>
            <a:r>
              <a:rPr lang="pl-PL" dirty="0" err="1" smtClean="0"/>
              <a:t>so</a:t>
            </a:r>
            <a:endParaRPr lang="pl-PL" dirty="0" smtClean="0"/>
          </a:p>
          <a:p>
            <a:pPr lvl="1"/>
            <a:r>
              <a:rPr lang="pl-PL" dirty="0" err="1" smtClean="0"/>
              <a:t>Undertaking</a:t>
            </a:r>
            <a:r>
              <a:rPr lang="pl-PL" dirty="0" smtClean="0"/>
              <a:t> </a:t>
            </a:r>
            <a:r>
              <a:rPr lang="pl-PL" dirty="0" err="1" smtClean="0"/>
              <a:t>established</a:t>
            </a:r>
            <a:r>
              <a:rPr lang="pl-PL" dirty="0" smtClean="0"/>
              <a:t> </a:t>
            </a:r>
            <a:r>
              <a:rPr lang="pl-PL" dirty="0" err="1" smtClean="0"/>
              <a:t>close</a:t>
            </a:r>
            <a:r>
              <a:rPr lang="pl-PL" dirty="0" smtClean="0"/>
              <a:t> to the </a:t>
            </a:r>
            <a:r>
              <a:rPr lang="pl-PL" dirty="0" err="1" smtClean="0"/>
              <a:t>border</a:t>
            </a:r>
            <a:endParaRPr lang="pl-PL" dirty="0" smtClean="0"/>
          </a:p>
          <a:p>
            <a:pPr lvl="1"/>
            <a:r>
              <a:rPr lang="pl-PL" dirty="0" err="1" smtClean="0"/>
              <a:t>Where</a:t>
            </a:r>
            <a:r>
              <a:rPr lang="pl-PL" dirty="0" smtClean="0"/>
              <a:t> a market </a:t>
            </a:r>
            <a:r>
              <a:rPr lang="pl-PL" dirty="0" err="1" smtClean="0"/>
              <a:t>contains</a:t>
            </a:r>
            <a:r>
              <a:rPr lang="pl-PL" dirty="0" smtClean="0"/>
              <a:t> a </a:t>
            </a:r>
            <a:r>
              <a:rPr lang="pl-PL" dirty="0" err="1" smtClean="0"/>
              <a:t>number</a:t>
            </a:r>
            <a:r>
              <a:rPr lang="pl-PL" dirty="0" smtClean="0"/>
              <a:t> of </a:t>
            </a:r>
            <a:r>
              <a:rPr lang="pl-PL" dirty="0" err="1" smtClean="0"/>
              <a:t>international</a:t>
            </a:r>
            <a:r>
              <a:rPr lang="pl-PL" dirty="0" smtClean="0"/>
              <a:t>/EU </a:t>
            </a:r>
            <a:r>
              <a:rPr lang="pl-PL" dirty="0" err="1" smtClean="0"/>
              <a:t>undertakings</a:t>
            </a:r>
            <a:endParaRPr lang="pl-PL" dirty="0" smtClean="0"/>
          </a:p>
          <a:p>
            <a:pPr lvl="1"/>
            <a:r>
              <a:rPr lang="pl-PL" dirty="0" err="1" smtClean="0"/>
              <a:t>Where</a:t>
            </a:r>
            <a:r>
              <a:rPr lang="pl-PL" dirty="0" smtClean="0"/>
              <a:t> a </a:t>
            </a:r>
            <a:r>
              <a:rPr lang="pl-PL" dirty="0" err="1" smtClean="0"/>
              <a:t>parent</a:t>
            </a:r>
            <a:r>
              <a:rPr lang="pl-PL" dirty="0" smtClean="0"/>
              <a:t> </a:t>
            </a:r>
            <a:r>
              <a:rPr lang="pl-PL" dirty="0" err="1" smtClean="0"/>
              <a:t>company</a:t>
            </a:r>
            <a:r>
              <a:rPr lang="pl-PL" dirty="0" smtClean="0"/>
              <a:t> </a:t>
            </a:r>
            <a:r>
              <a:rPr lang="pl-PL" dirty="0" err="1" smtClean="0"/>
              <a:t>is</a:t>
            </a:r>
            <a:r>
              <a:rPr lang="pl-PL" dirty="0" smtClean="0"/>
              <a:t> cross-</a:t>
            </a:r>
            <a:r>
              <a:rPr lang="pl-PL" dirty="0" err="1" smtClean="0"/>
              <a:t>border</a:t>
            </a:r>
            <a:endParaRPr lang="pl-PL" dirty="0" smtClean="0"/>
          </a:p>
          <a:p>
            <a:pPr lvl="1"/>
            <a:r>
              <a:rPr lang="pl-PL" dirty="0" err="1" smtClean="0"/>
              <a:t>Where</a:t>
            </a:r>
            <a:r>
              <a:rPr lang="pl-PL" dirty="0" smtClean="0"/>
              <a:t> </a:t>
            </a:r>
            <a:r>
              <a:rPr lang="pl-PL" dirty="0" err="1" smtClean="0"/>
              <a:t>an</a:t>
            </a:r>
            <a:r>
              <a:rPr lang="pl-PL" dirty="0" smtClean="0"/>
              <a:t> </a:t>
            </a:r>
            <a:r>
              <a:rPr lang="pl-PL" dirty="0" err="1" smtClean="0"/>
              <a:t>aid</a:t>
            </a:r>
            <a:r>
              <a:rPr lang="pl-PL" dirty="0" smtClean="0"/>
              <a:t> </a:t>
            </a:r>
            <a:r>
              <a:rPr lang="pl-PL" dirty="0" err="1" smtClean="0"/>
              <a:t>measure</a:t>
            </a:r>
            <a:r>
              <a:rPr lang="pl-PL" dirty="0" smtClean="0"/>
              <a:t> </a:t>
            </a:r>
            <a:r>
              <a:rPr lang="pl-PL" dirty="0" err="1" smtClean="0"/>
              <a:t>favours</a:t>
            </a:r>
            <a:r>
              <a:rPr lang="pl-PL" dirty="0" smtClean="0"/>
              <a:t> </a:t>
            </a:r>
            <a:r>
              <a:rPr lang="pl-PL" dirty="0" err="1" smtClean="0"/>
              <a:t>international</a:t>
            </a:r>
            <a:r>
              <a:rPr lang="pl-PL" dirty="0" smtClean="0"/>
              <a:t> </a:t>
            </a:r>
            <a:r>
              <a:rPr lang="pl-PL" dirty="0" err="1" smtClean="0"/>
              <a:t>undertakings</a:t>
            </a:r>
            <a:endParaRPr lang="pl-PL" dirty="0" smtClean="0"/>
          </a:p>
          <a:p>
            <a:pPr lvl="1"/>
            <a:r>
              <a:rPr lang="pl-PL" dirty="0" err="1" smtClean="0"/>
              <a:t>Where</a:t>
            </a:r>
            <a:r>
              <a:rPr lang="pl-PL" dirty="0" smtClean="0"/>
              <a:t> </a:t>
            </a:r>
            <a:r>
              <a:rPr lang="pl-PL" dirty="0" err="1" smtClean="0"/>
              <a:t>there</a:t>
            </a:r>
            <a:r>
              <a:rPr lang="pl-PL" dirty="0" smtClean="0"/>
              <a:t> </a:t>
            </a:r>
            <a:r>
              <a:rPr lang="pl-PL" dirty="0" err="1" smtClean="0"/>
              <a:t>is</a:t>
            </a:r>
            <a:r>
              <a:rPr lang="pl-PL" dirty="0" smtClean="0"/>
              <a:t> </a:t>
            </a:r>
            <a:r>
              <a:rPr lang="pl-PL" dirty="0" err="1" smtClean="0"/>
              <a:t>an</a:t>
            </a:r>
            <a:r>
              <a:rPr lang="pl-PL" dirty="0" smtClean="0"/>
              <a:t> </a:t>
            </a:r>
            <a:r>
              <a:rPr lang="pl-PL" dirty="0" err="1" smtClean="0"/>
              <a:t>important</a:t>
            </a:r>
            <a:r>
              <a:rPr lang="pl-PL" dirty="0" smtClean="0"/>
              <a:t> </a:t>
            </a:r>
            <a:r>
              <a:rPr lang="pl-PL" dirty="0" err="1" smtClean="0"/>
              <a:t>need</a:t>
            </a:r>
            <a:r>
              <a:rPr lang="pl-PL" dirty="0" smtClean="0"/>
              <a:t> for a </a:t>
            </a:r>
            <a:r>
              <a:rPr lang="pl-PL" dirty="0" err="1" smtClean="0"/>
              <a:t>local</a:t>
            </a:r>
            <a:r>
              <a:rPr lang="pl-PL" dirty="0" smtClean="0"/>
              <a:t> service by the </a:t>
            </a:r>
            <a:r>
              <a:rPr lang="pl-PL" dirty="0" err="1" smtClean="0"/>
              <a:t>international</a:t>
            </a:r>
            <a:r>
              <a:rPr lang="pl-PL" dirty="0" smtClean="0"/>
              <a:t> market </a:t>
            </a:r>
            <a:r>
              <a:rPr lang="pl-PL" dirty="0" err="1" smtClean="0"/>
              <a:t>operators</a:t>
            </a:r>
            <a:endParaRPr lang="pl-PL" dirty="0" smtClean="0"/>
          </a:p>
          <a:p>
            <a:pPr lvl="1"/>
            <a:r>
              <a:rPr lang="pl-PL" dirty="0" err="1" smtClean="0"/>
              <a:t>Where</a:t>
            </a:r>
            <a:r>
              <a:rPr lang="pl-PL" dirty="0" smtClean="0"/>
              <a:t> a </a:t>
            </a:r>
            <a:r>
              <a:rPr lang="pl-PL" dirty="0" err="1" smtClean="0"/>
              <a:t>measure</a:t>
            </a:r>
            <a:r>
              <a:rPr lang="pl-PL" dirty="0" smtClean="0"/>
              <a:t> </a:t>
            </a:r>
            <a:r>
              <a:rPr lang="pl-PL" dirty="0" err="1" smtClean="0"/>
              <a:t>supports</a:t>
            </a:r>
            <a:r>
              <a:rPr lang="pl-PL" dirty="0" smtClean="0"/>
              <a:t> export </a:t>
            </a:r>
            <a:r>
              <a:rPr lang="pl-PL" dirty="0" err="1" smtClean="0"/>
              <a:t>outside</a:t>
            </a:r>
            <a:r>
              <a:rPr lang="pl-PL" dirty="0" smtClean="0"/>
              <a:t> EU and </a:t>
            </a:r>
            <a:r>
              <a:rPr lang="pl-PL" dirty="0" err="1" smtClean="0"/>
              <a:t>there</a:t>
            </a:r>
            <a:r>
              <a:rPr lang="pl-PL" dirty="0" smtClean="0"/>
              <a:t> </a:t>
            </a:r>
            <a:r>
              <a:rPr lang="pl-PL" dirty="0" err="1" smtClean="0"/>
              <a:t>may</a:t>
            </a:r>
            <a:r>
              <a:rPr lang="pl-PL" dirty="0" smtClean="0"/>
              <a:t> be </a:t>
            </a:r>
            <a:r>
              <a:rPr lang="pl-PL" dirty="0" err="1" smtClean="0"/>
              <a:t>secondary</a:t>
            </a:r>
            <a:r>
              <a:rPr lang="pl-PL" dirty="0" smtClean="0"/>
              <a:t> intra-EU </a:t>
            </a:r>
            <a:r>
              <a:rPr lang="pl-PL" dirty="0" err="1" smtClean="0"/>
              <a:t>effects</a:t>
            </a:r>
            <a:endParaRPr lang="pl-PL" dirty="0" smtClean="0"/>
          </a:p>
          <a:p>
            <a:pPr lvl="1"/>
            <a:r>
              <a:rPr lang="pl-PL" dirty="0" err="1" smtClean="0"/>
              <a:t>Esp</a:t>
            </a:r>
            <a:r>
              <a:rPr lang="pl-PL" dirty="0" smtClean="0"/>
              <a:t>. </a:t>
            </a:r>
            <a:r>
              <a:rPr lang="pl-PL" dirty="0" err="1" smtClean="0"/>
              <a:t>where</a:t>
            </a:r>
            <a:r>
              <a:rPr lang="pl-PL" dirty="0" smtClean="0"/>
              <a:t> </a:t>
            </a:r>
            <a:r>
              <a:rPr lang="pl-PL" dirty="0" err="1" smtClean="0"/>
              <a:t>aid</a:t>
            </a:r>
            <a:r>
              <a:rPr lang="pl-PL" dirty="0" smtClean="0"/>
              <a:t> </a:t>
            </a:r>
            <a:r>
              <a:rPr lang="pl-PL" dirty="0" err="1" smtClean="0"/>
              <a:t>is</a:t>
            </a:r>
            <a:r>
              <a:rPr lang="pl-PL" dirty="0" smtClean="0"/>
              <a:t> </a:t>
            </a:r>
            <a:r>
              <a:rPr lang="pl-PL" dirty="0" err="1" smtClean="0"/>
              <a:t>given</a:t>
            </a:r>
            <a:r>
              <a:rPr lang="pl-PL" dirty="0" smtClean="0"/>
              <a:t> to a </a:t>
            </a:r>
            <a:r>
              <a:rPr lang="pl-PL" dirty="0" err="1" smtClean="0"/>
              <a:t>large</a:t>
            </a:r>
            <a:r>
              <a:rPr lang="pl-PL" dirty="0" smtClean="0"/>
              <a:t> </a:t>
            </a:r>
            <a:r>
              <a:rPr lang="pl-PL" dirty="0" err="1" smtClean="0"/>
              <a:t>number</a:t>
            </a:r>
            <a:r>
              <a:rPr lang="pl-PL" dirty="0" smtClean="0"/>
              <a:t> of small </a:t>
            </a:r>
            <a:r>
              <a:rPr lang="pl-PL" dirty="0" err="1" smtClean="0"/>
              <a:t>companies</a:t>
            </a:r>
            <a:r>
              <a:rPr lang="pl-PL" dirty="0" smtClean="0"/>
              <a:t> in a </a:t>
            </a:r>
            <a:r>
              <a:rPr lang="pl-PL" dirty="0" err="1" smtClean="0"/>
              <a:t>sector</a:t>
            </a:r>
            <a:r>
              <a:rPr lang="pl-PL" dirty="0" smtClean="0"/>
              <a:t> </a:t>
            </a:r>
            <a:r>
              <a:rPr lang="pl-PL" dirty="0" err="1" smtClean="0"/>
              <a:t>that</a:t>
            </a:r>
            <a:r>
              <a:rPr lang="pl-PL" dirty="0" smtClean="0"/>
              <a:t> </a:t>
            </a:r>
            <a:r>
              <a:rPr lang="pl-PL" dirty="0" err="1" smtClean="0"/>
              <a:t>is</a:t>
            </a:r>
            <a:r>
              <a:rPr lang="pl-PL" dirty="0" smtClean="0"/>
              <a:t> </a:t>
            </a:r>
            <a:r>
              <a:rPr lang="pl-PL" dirty="0" err="1" smtClean="0"/>
              <a:t>subject</a:t>
            </a:r>
            <a:r>
              <a:rPr lang="pl-PL" dirty="0" smtClean="0"/>
              <a:t> to </a:t>
            </a:r>
            <a:r>
              <a:rPr lang="pl-PL" dirty="0" err="1" smtClean="0"/>
              <a:t>strong</a:t>
            </a:r>
            <a:r>
              <a:rPr lang="pl-PL" dirty="0" smtClean="0"/>
              <a:t> </a:t>
            </a:r>
            <a:r>
              <a:rPr lang="pl-PL" dirty="0" err="1" smtClean="0"/>
              <a:t>competition</a:t>
            </a:r>
            <a:endParaRPr lang="pl-PL" dirty="0" smtClean="0"/>
          </a:p>
          <a:p>
            <a:endParaRPr lang="pl-PL" dirty="0" smtClean="0"/>
          </a:p>
          <a:p>
            <a:pPr lvl="1"/>
            <a:endParaRPr lang="pl-PL" dirty="0"/>
          </a:p>
        </p:txBody>
      </p:sp>
    </p:spTree>
    <p:extLst>
      <p:ext uri="{BB962C8B-B14F-4D97-AF65-F5344CB8AC3E}">
        <p14:creationId xmlns:p14="http://schemas.microsoft.com/office/powerpoint/2010/main" val="315890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66343"/>
            <a:ext cx="4903596" cy="1362113"/>
          </a:xfrm>
        </p:spPr>
        <p:txBody>
          <a:bodyPr/>
          <a:lstStyle/>
          <a:p>
            <a:r>
              <a:rPr lang="pl-PL" dirty="0" err="1" smtClean="0"/>
              <a:t>Measures</a:t>
            </a:r>
            <a:r>
              <a:rPr lang="pl-PL" dirty="0" smtClean="0"/>
              <a:t> </a:t>
            </a:r>
            <a:r>
              <a:rPr lang="pl-PL" dirty="0" err="1" smtClean="0"/>
              <a:t>that</a:t>
            </a:r>
            <a:r>
              <a:rPr lang="pl-PL" dirty="0" smtClean="0"/>
              <a:t> </a:t>
            </a:r>
            <a:r>
              <a:rPr lang="pl-PL" dirty="0" err="1" smtClean="0"/>
              <a:t>are</a:t>
            </a:r>
            <a:r>
              <a:rPr lang="pl-PL" dirty="0" smtClean="0"/>
              <a:t> </a:t>
            </a:r>
            <a:r>
              <a:rPr lang="pl-PL" dirty="0" err="1" smtClean="0"/>
              <a:t>truly</a:t>
            </a:r>
            <a:r>
              <a:rPr lang="pl-PL" dirty="0" smtClean="0"/>
              <a:t> </a:t>
            </a:r>
            <a:r>
              <a:rPr lang="pl-PL" dirty="0" err="1" smtClean="0"/>
              <a:t>local</a:t>
            </a:r>
            <a:r>
              <a:rPr lang="pl-PL" dirty="0" smtClean="0"/>
              <a:t>  pre</a:t>
            </a:r>
            <a:r>
              <a:rPr lang="pl-PL" dirty="0" smtClean="0"/>
              <a:t>-2016 </a:t>
            </a:r>
            <a:r>
              <a:rPr lang="pl-PL" dirty="0" err="1" smtClean="0"/>
              <a:t>approach</a:t>
            </a:r>
            <a:endParaRPr lang="pl-PL" dirty="0"/>
          </a:p>
        </p:txBody>
      </p:sp>
      <p:sp>
        <p:nvSpPr>
          <p:cNvPr id="3" name="Symbol zastępczy zawartości 2"/>
          <p:cNvSpPr>
            <a:spLocks noGrp="1"/>
          </p:cNvSpPr>
          <p:nvPr>
            <p:ph idx="1"/>
          </p:nvPr>
        </p:nvSpPr>
        <p:spPr>
          <a:xfrm>
            <a:off x="0" y="1848761"/>
            <a:ext cx="12192000" cy="5009239"/>
          </a:xfrm>
        </p:spPr>
        <p:txBody>
          <a:bodyPr/>
          <a:lstStyle/>
          <a:p>
            <a:r>
              <a:rPr lang="pl-PL" dirty="0" err="1" smtClean="0"/>
              <a:t>Given</a:t>
            </a:r>
            <a:r>
              <a:rPr lang="pl-PL" dirty="0" smtClean="0"/>
              <a:t> </a:t>
            </a:r>
            <a:r>
              <a:rPr lang="pl-PL" dirty="0" err="1" smtClean="0"/>
              <a:t>that</a:t>
            </a:r>
            <a:r>
              <a:rPr lang="pl-PL" dirty="0" smtClean="0"/>
              <a:t> the single </a:t>
            </a:r>
            <a:r>
              <a:rPr lang="pl-PL" dirty="0" err="1" smtClean="0"/>
              <a:t>internal</a:t>
            </a:r>
            <a:r>
              <a:rPr lang="pl-PL" dirty="0" smtClean="0"/>
              <a:t> market </a:t>
            </a:r>
            <a:r>
              <a:rPr lang="pl-PL" dirty="0" err="1" smtClean="0"/>
              <a:t>is</a:t>
            </a:r>
            <a:r>
              <a:rPr lang="pl-PL" dirty="0" smtClean="0"/>
              <a:t> </a:t>
            </a:r>
            <a:r>
              <a:rPr lang="pl-PL" dirty="0" err="1" smtClean="0"/>
              <a:t>subject</a:t>
            </a:r>
            <a:r>
              <a:rPr lang="pl-PL" dirty="0" smtClean="0"/>
              <a:t> to </a:t>
            </a:r>
            <a:r>
              <a:rPr lang="pl-PL" dirty="0" err="1" smtClean="0"/>
              <a:t>an</a:t>
            </a:r>
            <a:r>
              <a:rPr lang="pl-PL" dirty="0" smtClean="0"/>
              <a:t> </a:t>
            </a:r>
            <a:r>
              <a:rPr lang="pl-PL" dirty="0" err="1" smtClean="0"/>
              <a:t>ongoing</a:t>
            </a:r>
            <a:r>
              <a:rPr lang="pl-PL" dirty="0" smtClean="0"/>
              <a:t> </a:t>
            </a:r>
            <a:r>
              <a:rPr lang="pl-PL" dirty="0" err="1" smtClean="0"/>
              <a:t>interconnectedness</a:t>
            </a:r>
            <a:r>
              <a:rPr lang="pl-PL" dirty="0" smtClean="0"/>
              <a:t>, the </a:t>
            </a:r>
            <a:r>
              <a:rPr lang="pl-PL" dirty="0" err="1" smtClean="0"/>
              <a:t>situations</a:t>
            </a:r>
            <a:r>
              <a:rPr lang="pl-PL" dirty="0" smtClean="0"/>
              <a:t> </a:t>
            </a:r>
            <a:r>
              <a:rPr lang="pl-PL" dirty="0" err="1" smtClean="0"/>
              <a:t>where</a:t>
            </a:r>
            <a:r>
              <a:rPr lang="pl-PL" dirty="0" smtClean="0"/>
              <a:t> </a:t>
            </a:r>
            <a:r>
              <a:rPr lang="pl-PL" dirty="0" err="1" smtClean="0"/>
              <a:t>there</a:t>
            </a:r>
            <a:r>
              <a:rPr lang="pl-PL" dirty="0" smtClean="0"/>
              <a:t> </a:t>
            </a:r>
            <a:r>
              <a:rPr lang="pl-PL" dirty="0" err="1" smtClean="0"/>
              <a:t>is</a:t>
            </a:r>
            <a:r>
              <a:rPr lang="pl-PL" dirty="0" smtClean="0"/>
              <a:t> a </a:t>
            </a:r>
            <a:r>
              <a:rPr lang="pl-PL" dirty="0" err="1" smtClean="0"/>
              <a:t>truly</a:t>
            </a:r>
            <a:r>
              <a:rPr lang="pl-PL" dirty="0" smtClean="0"/>
              <a:t> </a:t>
            </a:r>
            <a:r>
              <a:rPr lang="pl-PL" dirty="0" err="1" smtClean="0"/>
              <a:t>local</a:t>
            </a:r>
            <a:r>
              <a:rPr lang="pl-PL" dirty="0" smtClean="0"/>
              <a:t> </a:t>
            </a:r>
            <a:r>
              <a:rPr lang="pl-PL" dirty="0" err="1" smtClean="0"/>
              <a:t>measure</a:t>
            </a:r>
            <a:r>
              <a:rPr lang="pl-PL" dirty="0" smtClean="0"/>
              <a:t> </a:t>
            </a:r>
            <a:r>
              <a:rPr lang="pl-PL" dirty="0" err="1" smtClean="0"/>
              <a:t>are</a:t>
            </a:r>
            <a:r>
              <a:rPr lang="pl-PL" dirty="0" smtClean="0"/>
              <a:t> </a:t>
            </a:r>
            <a:r>
              <a:rPr lang="pl-PL" dirty="0" err="1" smtClean="0"/>
              <a:t>becoming</a:t>
            </a:r>
            <a:r>
              <a:rPr lang="pl-PL" dirty="0" smtClean="0"/>
              <a:t> </a:t>
            </a:r>
            <a:r>
              <a:rPr lang="pl-PL" dirty="0" err="1" smtClean="0"/>
              <a:t>increasingly</a:t>
            </a:r>
            <a:r>
              <a:rPr lang="pl-PL" dirty="0" smtClean="0"/>
              <a:t> (</a:t>
            </a:r>
            <a:r>
              <a:rPr lang="pl-PL" dirty="0" err="1" smtClean="0"/>
              <a:t>if</a:t>
            </a:r>
            <a:r>
              <a:rPr lang="pl-PL" dirty="0" smtClean="0"/>
              <a:t> not </a:t>
            </a:r>
            <a:r>
              <a:rPr lang="pl-PL" dirty="0" err="1" smtClean="0"/>
              <a:t>uniquely</a:t>
            </a:r>
            <a:r>
              <a:rPr lang="pl-PL" dirty="0" smtClean="0"/>
              <a:t>) </a:t>
            </a:r>
            <a:r>
              <a:rPr lang="pl-PL" dirty="0" err="1" smtClean="0"/>
              <a:t>rare</a:t>
            </a:r>
            <a:endParaRPr lang="pl-PL" dirty="0" smtClean="0"/>
          </a:p>
          <a:p>
            <a:r>
              <a:rPr lang="pl-PL" dirty="0" err="1" smtClean="0"/>
              <a:t>Literature</a:t>
            </a:r>
            <a:r>
              <a:rPr lang="pl-PL" dirty="0" smtClean="0"/>
              <a:t> (Bacon, </a:t>
            </a:r>
            <a:r>
              <a:rPr lang="pl-PL" dirty="0" err="1" smtClean="0"/>
              <a:t>Faull</a:t>
            </a:r>
            <a:r>
              <a:rPr lang="pl-PL" dirty="0" smtClean="0"/>
              <a:t> &amp; </a:t>
            </a:r>
            <a:r>
              <a:rPr lang="pl-PL" dirty="0" err="1" smtClean="0"/>
              <a:t>Nikpay</a:t>
            </a:r>
            <a:r>
              <a:rPr lang="pl-PL" dirty="0" smtClean="0"/>
              <a:t>, </a:t>
            </a:r>
            <a:r>
              <a:rPr lang="pl-PL" dirty="0" err="1" smtClean="0"/>
              <a:t>Quigley</a:t>
            </a:r>
            <a:r>
              <a:rPr lang="pl-PL" dirty="0" smtClean="0"/>
              <a:t>) </a:t>
            </a:r>
            <a:r>
              <a:rPr lang="pl-PL" dirty="0" err="1" smtClean="0"/>
              <a:t>submits</a:t>
            </a:r>
            <a:r>
              <a:rPr lang="pl-PL" dirty="0" smtClean="0"/>
              <a:t> </a:t>
            </a:r>
            <a:r>
              <a:rPr lang="pl-PL" dirty="0" err="1" smtClean="0"/>
              <a:t>examples</a:t>
            </a:r>
            <a:r>
              <a:rPr lang="pl-PL" dirty="0" smtClean="0"/>
              <a:t> of </a:t>
            </a:r>
            <a:r>
              <a:rPr lang="pl-PL" dirty="0" err="1" smtClean="0"/>
              <a:t>these</a:t>
            </a:r>
            <a:r>
              <a:rPr lang="pl-PL" dirty="0" smtClean="0"/>
              <a:t> </a:t>
            </a:r>
            <a:r>
              <a:rPr lang="pl-PL" dirty="0" err="1" smtClean="0"/>
              <a:t>measures</a:t>
            </a:r>
            <a:r>
              <a:rPr lang="pl-PL" dirty="0" smtClean="0"/>
              <a:t> </a:t>
            </a:r>
            <a:r>
              <a:rPr lang="pl-PL" dirty="0" err="1" smtClean="0"/>
              <a:t>that</a:t>
            </a:r>
            <a:r>
              <a:rPr lang="pl-PL" dirty="0" smtClean="0"/>
              <a:t> </a:t>
            </a:r>
            <a:r>
              <a:rPr lang="pl-PL" dirty="0" err="1" smtClean="0"/>
              <a:t>were</a:t>
            </a:r>
            <a:r>
              <a:rPr lang="pl-PL" dirty="0" smtClean="0"/>
              <a:t> </a:t>
            </a:r>
            <a:r>
              <a:rPr lang="pl-PL" dirty="0" err="1" smtClean="0"/>
              <a:t>adopted</a:t>
            </a:r>
            <a:r>
              <a:rPr lang="pl-PL" dirty="0" smtClean="0"/>
              <a:t> </a:t>
            </a:r>
            <a:r>
              <a:rPr lang="pl-PL" dirty="0" err="1" smtClean="0"/>
              <a:t>before</a:t>
            </a:r>
            <a:r>
              <a:rPr lang="pl-PL" dirty="0" smtClean="0"/>
              <a:t> 2004…</a:t>
            </a:r>
            <a:r>
              <a:rPr lang="pl-PL" dirty="0" err="1" smtClean="0"/>
              <a:t>which</a:t>
            </a:r>
            <a:r>
              <a:rPr lang="pl-PL" dirty="0" smtClean="0"/>
              <a:t> was </a:t>
            </a:r>
            <a:r>
              <a:rPr lang="pl-PL" dirty="0" err="1" smtClean="0"/>
              <a:t>more</a:t>
            </a:r>
            <a:r>
              <a:rPr lang="pl-PL" dirty="0" smtClean="0"/>
              <a:t> </a:t>
            </a:r>
            <a:r>
              <a:rPr lang="pl-PL" dirty="0" err="1" smtClean="0"/>
              <a:t>than</a:t>
            </a:r>
            <a:r>
              <a:rPr lang="pl-PL" dirty="0" smtClean="0"/>
              <a:t> 10 </a:t>
            </a:r>
            <a:r>
              <a:rPr lang="pl-PL" dirty="0" err="1" smtClean="0"/>
              <a:t>years</a:t>
            </a:r>
            <a:r>
              <a:rPr lang="pl-PL" dirty="0" smtClean="0"/>
              <a:t> ago </a:t>
            </a:r>
            <a:r>
              <a:rPr lang="pl-PL" dirty="0" err="1" smtClean="0"/>
              <a:t>already</a:t>
            </a:r>
            <a:endParaRPr lang="pl-PL" dirty="0" smtClean="0"/>
          </a:p>
          <a:p>
            <a:r>
              <a:rPr lang="pl-PL" dirty="0" smtClean="0"/>
              <a:t>In </a:t>
            </a:r>
            <a:r>
              <a:rPr lang="pl-PL" dirty="0" err="1" smtClean="0"/>
              <a:t>fact</a:t>
            </a:r>
            <a:r>
              <a:rPr lang="pl-PL" dirty="0" smtClean="0"/>
              <a:t>, I </a:t>
            </a:r>
            <a:r>
              <a:rPr lang="pl-PL" dirty="0" err="1" smtClean="0"/>
              <a:t>had</a:t>
            </a:r>
            <a:r>
              <a:rPr lang="pl-PL" dirty="0" smtClean="0"/>
              <a:t> </a:t>
            </a:r>
            <a:r>
              <a:rPr lang="pl-PL" dirty="0" err="1" smtClean="0"/>
              <a:t>tried</a:t>
            </a:r>
            <a:r>
              <a:rPr lang="pl-PL" dirty="0" smtClean="0"/>
              <a:t> to </a:t>
            </a:r>
            <a:r>
              <a:rPr lang="pl-PL" dirty="0" err="1" smtClean="0"/>
              <a:t>find</a:t>
            </a:r>
            <a:r>
              <a:rPr lang="pl-PL" dirty="0" smtClean="0"/>
              <a:t> a </a:t>
            </a:r>
            <a:r>
              <a:rPr lang="pl-PL" dirty="0" err="1" smtClean="0"/>
              <a:t>court</a:t>
            </a:r>
            <a:r>
              <a:rPr lang="pl-PL" dirty="0" smtClean="0"/>
              <a:t> </a:t>
            </a:r>
            <a:r>
              <a:rPr lang="pl-PL" dirty="0" err="1" smtClean="0"/>
              <a:t>case</a:t>
            </a:r>
            <a:r>
              <a:rPr lang="pl-PL" dirty="0" smtClean="0"/>
              <a:t> </a:t>
            </a:r>
            <a:r>
              <a:rPr lang="pl-PL" dirty="0" err="1" smtClean="0"/>
              <a:t>after</a:t>
            </a:r>
            <a:r>
              <a:rPr lang="pl-PL" dirty="0" smtClean="0"/>
              <a:t> 2004 </a:t>
            </a:r>
            <a:r>
              <a:rPr lang="pl-PL" dirty="0" err="1" smtClean="0"/>
              <a:t>that</a:t>
            </a:r>
            <a:r>
              <a:rPr lang="pl-PL" dirty="0" smtClean="0"/>
              <a:t> </a:t>
            </a:r>
            <a:r>
              <a:rPr lang="pl-PL" dirty="0" err="1" smtClean="0"/>
              <a:t>had</a:t>
            </a:r>
            <a:r>
              <a:rPr lang="pl-PL" dirty="0" smtClean="0"/>
              <a:t> a </a:t>
            </a:r>
            <a:r>
              <a:rPr lang="pl-PL" dirty="0" err="1" smtClean="0"/>
              <a:t>measure</a:t>
            </a:r>
            <a:r>
              <a:rPr lang="pl-PL" dirty="0" smtClean="0"/>
              <a:t> </a:t>
            </a:r>
            <a:r>
              <a:rPr lang="pl-PL" dirty="0" err="1" smtClean="0"/>
              <a:t>that</a:t>
            </a:r>
            <a:r>
              <a:rPr lang="pl-PL" dirty="0" smtClean="0"/>
              <a:t> </a:t>
            </a:r>
            <a:r>
              <a:rPr lang="pl-PL" dirty="0" err="1" smtClean="0"/>
              <a:t>escaped</a:t>
            </a:r>
            <a:r>
              <a:rPr lang="pl-PL" dirty="0" smtClean="0"/>
              <a:t> on </a:t>
            </a:r>
            <a:r>
              <a:rPr lang="pl-PL" dirty="0" err="1" smtClean="0"/>
              <a:t>grounds</a:t>
            </a:r>
            <a:r>
              <a:rPr lang="pl-PL" dirty="0" smtClean="0"/>
              <a:t> of </a:t>
            </a:r>
            <a:r>
              <a:rPr lang="pl-PL" dirty="0" err="1" smtClean="0"/>
              <a:t>absence</a:t>
            </a:r>
            <a:r>
              <a:rPr lang="pl-PL" dirty="0" smtClean="0"/>
              <a:t> of </a:t>
            </a:r>
            <a:r>
              <a:rPr lang="pl-PL" dirty="0" err="1" smtClean="0"/>
              <a:t>an</a:t>
            </a:r>
            <a:r>
              <a:rPr lang="pl-PL" dirty="0" smtClean="0"/>
              <a:t> </a:t>
            </a:r>
            <a:r>
              <a:rPr lang="pl-PL" dirty="0" err="1" smtClean="0"/>
              <a:t>effect</a:t>
            </a:r>
            <a:r>
              <a:rPr lang="pl-PL" dirty="0" smtClean="0"/>
              <a:t> on trade </a:t>
            </a:r>
            <a:endParaRPr lang="pl-PL" dirty="0" smtClean="0"/>
          </a:p>
          <a:p>
            <a:r>
              <a:rPr lang="pl-PL" dirty="0" err="1" smtClean="0"/>
              <a:t>Sometimes</a:t>
            </a:r>
            <a:r>
              <a:rPr lang="pl-PL" dirty="0" smtClean="0"/>
              <a:t>, a </a:t>
            </a:r>
            <a:r>
              <a:rPr lang="pl-PL" dirty="0" err="1" smtClean="0"/>
              <a:t>preliminary</a:t>
            </a:r>
            <a:r>
              <a:rPr lang="pl-PL" dirty="0" smtClean="0"/>
              <a:t> </a:t>
            </a:r>
            <a:r>
              <a:rPr lang="pl-PL" dirty="0" err="1" smtClean="0"/>
              <a:t>decision</a:t>
            </a:r>
            <a:r>
              <a:rPr lang="pl-PL" dirty="0" smtClean="0"/>
              <a:t> of the </a:t>
            </a:r>
            <a:r>
              <a:rPr lang="pl-PL" dirty="0" err="1" smtClean="0"/>
              <a:t>Commission</a:t>
            </a:r>
            <a:r>
              <a:rPr lang="pl-PL" dirty="0" smtClean="0"/>
              <a:t> </a:t>
            </a:r>
            <a:r>
              <a:rPr lang="pl-PL" dirty="0" err="1" smtClean="0"/>
              <a:t>after</a:t>
            </a:r>
            <a:r>
              <a:rPr lang="pl-PL" dirty="0" smtClean="0"/>
              <a:t> 2004 </a:t>
            </a:r>
            <a:r>
              <a:rPr lang="pl-PL" dirty="0" err="1" smtClean="0"/>
              <a:t>shows</a:t>
            </a:r>
            <a:r>
              <a:rPr lang="pl-PL" dirty="0" smtClean="0"/>
              <a:t> </a:t>
            </a:r>
            <a:r>
              <a:rPr lang="pl-PL" dirty="0" err="1" smtClean="0"/>
              <a:t>that</a:t>
            </a:r>
            <a:r>
              <a:rPr lang="pl-PL" dirty="0" smtClean="0"/>
              <a:t> a </a:t>
            </a:r>
            <a:r>
              <a:rPr lang="pl-PL" dirty="0" err="1" smtClean="0"/>
              <a:t>measure</a:t>
            </a:r>
            <a:r>
              <a:rPr lang="pl-PL" dirty="0" smtClean="0"/>
              <a:t> </a:t>
            </a:r>
            <a:r>
              <a:rPr lang="pl-PL" dirty="0" err="1" smtClean="0"/>
              <a:t>is</a:t>
            </a:r>
            <a:r>
              <a:rPr lang="pl-PL" dirty="0" smtClean="0"/>
              <a:t> </a:t>
            </a:r>
            <a:r>
              <a:rPr lang="pl-PL" dirty="0" err="1" smtClean="0"/>
              <a:t>truly</a:t>
            </a:r>
            <a:r>
              <a:rPr lang="pl-PL" dirty="0" smtClean="0"/>
              <a:t> </a:t>
            </a:r>
            <a:r>
              <a:rPr lang="pl-PL" dirty="0" err="1" smtClean="0"/>
              <a:t>local</a:t>
            </a:r>
            <a:endParaRPr lang="pl-PL" dirty="0" smtClean="0"/>
          </a:p>
          <a:p>
            <a:pPr marL="0" indent="0">
              <a:buNone/>
            </a:pPr>
            <a:r>
              <a:rPr lang="pl-PL" dirty="0"/>
              <a:t>(ex NN 54/2006 </a:t>
            </a:r>
            <a:r>
              <a:rPr lang="pl-PL" dirty="0">
                <a:hlinkClick r:id="rId2"/>
              </a:rPr>
              <a:t>http://</a:t>
            </a:r>
            <a:r>
              <a:rPr lang="pl-PL" dirty="0" smtClean="0">
                <a:hlinkClick r:id="rId2"/>
              </a:rPr>
              <a:t>ec.europa.eu/competition/state_aid/cases/216285/216285_609589_14_1.pdf</a:t>
            </a:r>
            <a:r>
              <a:rPr lang="pl-PL" dirty="0" smtClean="0"/>
              <a:t>, </a:t>
            </a:r>
            <a:r>
              <a:rPr lang="pl-PL" dirty="0" err="1" smtClean="0"/>
              <a:t>Prerov</a:t>
            </a:r>
            <a:r>
              <a:rPr lang="pl-PL" dirty="0" smtClean="0"/>
              <a:t> College)</a:t>
            </a:r>
          </a:p>
        </p:txBody>
      </p:sp>
      <p:sp>
        <p:nvSpPr>
          <p:cNvPr id="4" name="pole tekstowe 3"/>
          <p:cNvSpPr txBox="1"/>
          <p:nvPr/>
        </p:nvSpPr>
        <p:spPr>
          <a:xfrm>
            <a:off x="9093757" y="5761950"/>
            <a:ext cx="2957565" cy="1015663"/>
          </a:xfrm>
          <a:prstGeom prst="rect">
            <a:avLst/>
          </a:prstGeom>
          <a:noFill/>
        </p:spPr>
        <p:txBody>
          <a:bodyPr wrap="square" rtlCol="0">
            <a:spAutoFit/>
          </a:bodyPr>
          <a:lstStyle/>
          <a:p>
            <a:r>
              <a:rPr lang="pl-PL" sz="1000" dirty="0" smtClean="0"/>
              <a:t>But </a:t>
            </a:r>
            <a:r>
              <a:rPr lang="pl-PL" sz="1000" dirty="0" err="1" smtClean="0"/>
              <a:t>what</a:t>
            </a:r>
            <a:r>
              <a:rPr lang="pl-PL" sz="1000" dirty="0" smtClean="0"/>
              <a:t> of the </a:t>
            </a:r>
            <a:r>
              <a:rPr lang="pl-PL" sz="1000" dirty="0" err="1" smtClean="0"/>
              <a:t>taxis</a:t>
            </a:r>
            <a:r>
              <a:rPr lang="pl-PL" sz="1000" dirty="0" smtClean="0"/>
              <a:t> ? </a:t>
            </a:r>
            <a:r>
              <a:rPr lang="pl-PL" sz="1000" dirty="0" err="1" smtClean="0"/>
              <a:t>Surely</a:t>
            </a:r>
            <a:r>
              <a:rPr lang="pl-PL" sz="1000" dirty="0" smtClean="0"/>
              <a:t> </a:t>
            </a:r>
            <a:r>
              <a:rPr lang="pl-PL" sz="1000" dirty="0" err="1" smtClean="0"/>
              <a:t>that</a:t>
            </a:r>
            <a:r>
              <a:rPr lang="pl-PL" sz="1000" dirty="0" smtClean="0"/>
              <a:t> </a:t>
            </a:r>
            <a:r>
              <a:rPr lang="pl-PL" sz="1000" dirty="0" err="1" smtClean="0"/>
              <a:t>is</a:t>
            </a:r>
            <a:r>
              <a:rPr lang="pl-PL" sz="1000" dirty="0" smtClean="0"/>
              <a:t> a </a:t>
            </a:r>
            <a:r>
              <a:rPr lang="pl-PL" sz="1000" dirty="0" err="1" smtClean="0"/>
              <a:t>local</a:t>
            </a:r>
            <a:r>
              <a:rPr lang="pl-PL" sz="1000" dirty="0" smtClean="0"/>
              <a:t> market </a:t>
            </a:r>
            <a:r>
              <a:rPr lang="pl-PL" sz="1000" dirty="0" err="1" smtClean="0"/>
              <a:t>that</a:t>
            </a:r>
            <a:r>
              <a:rPr lang="pl-PL" sz="1000" dirty="0" smtClean="0"/>
              <a:t> </a:t>
            </a:r>
            <a:r>
              <a:rPr lang="pl-PL" sz="1000" dirty="0" err="1" smtClean="0"/>
              <a:t>has</a:t>
            </a:r>
            <a:r>
              <a:rPr lang="pl-PL" sz="1000" dirty="0" smtClean="0"/>
              <a:t> no </a:t>
            </a:r>
            <a:r>
              <a:rPr lang="pl-PL" sz="1000" dirty="0" err="1" smtClean="0"/>
              <a:t>international</a:t>
            </a:r>
            <a:r>
              <a:rPr lang="pl-PL" sz="1000" dirty="0" smtClean="0"/>
              <a:t> </a:t>
            </a:r>
            <a:r>
              <a:rPr lang="pl-PL" sz="1000" dirty="0" err="1" smtClean="0"/>
              <a:t>competition</a:t>
            </a:r>
            <a:r>
              <a:rPr lang="pl-PL" sz="1000" dirty="0" smtClean="0"/>
              <a:t> </a:t>
            </a:r>
            <a:r>
              <a:rPr lang="pl-PL" sz="1000" dirty="0" err="1" smtClean="0"/>
              <a:t>whatsoever</a:t>
            </a:r>
            <a:r>
              <a:rPr lang="pl-PL" sz="1000" dirty="0" smtClean="0"/>
              <a:t>…</a:t>
            </a:r>
          </a:p>
          <a:p>
            <a:endParaRPr lang="pl-PL" sz="1000" dirty="0" smtClean="0"/>
          </a:p>
          <a:p>
            <a:r>
              <a:rPr lang="pl-PL" sz="1000" dirty="0" smtClean="0"/>
              <a:t>Not </a:t>
            </a:r>
            <a:r>
              <a:rPr lang="pl-PL" sz="1000" dirty="0" err="1" smtClean="0"/>
              <a:t>anymore</a:t>
            </a:r>
            <a:r>
              <a:rPr lang="pl-PL" sz="1000" dirty="0" smtClean="0"/>
              <a:t> </a:t>
            </a:r>
          </a:p>
          <a:p>
            <a:r>
              <a:rPr lang="pl-PL" sz="1000" dirty="0">
                <a:hlinkClick r:id="rId3"/>
              </a:rPr>
              <a:t>https://www.uber.com/pl</a:t>
            </a:r>
            <a:r>
              <a:rPr lang="pl-PL" sz="1000" dirty="0" smtClean="0">
                <a:hlinkClick r:id="rId3"/>
              </a:rPr>
              <a:t>/</a:t>
            </a:r>
            <a:endParaRPr lang="pl-PL" sz="1000" dirty="0" smtClean="0"/>
          </a:p>
          <a:p>
            <a:r>
              <a:rPr lang="pl-PL" sz="1000" dirty="0" smtClean="0"/>
              <a:t>(not </a:t>
            </a:r>
            <a:r>
              <a:rPr lang="pl-PL" sz="1000" dirty="0" err="1" smtClean="0"/>
              <a:t>an</a:t>
            </a:r>
            <a:r>
              <a:rPr lang="pl-PL" sz="1000" dirty="0" smtClean="0"/>
              <a:t> </a:t>
            </a:r>
            <a:r>
              <a:rPr lang="pl-PL" sz="1000" dirty="0" err="1" smtClean="0"/>
              <a:t>advertisement</a:t>
            </a:r>
            <a:r>
              <a:rPr lang="pl-PL" sz="1000" dirty="0" smtClean="0"/>
              <a:t>)</a:t>
            </a:r>
            <a:endParaRPr lang="pl-PL" sz="1000" dirty="0"/>
          </a:p>
        </p:txBody>
      </p:sp>
    </p:spTree>
    <p:extLst>
      <p:ext uri="{BB962C8B-B14F-4D97-AF65-F5344CB8AC3E}">
        <p14:creationId xmlns:p14="http://schemas.microsoft.com/office/powerpoint/2010/main" val="25084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And </a:t>
            </a:r>
            <a:r>
              <a:rPr lang="pl-PL" dirty="0" err="1" smtClean="0"/>
              <a:t>then</a:t>
            </a:r>
            <a:r>
              <a:rPr lang="pl-PL" dirty="0" smtClean="0"/>
              <a:t> </a:t>
            </a:r>
            <a:r>
              <a:rPr lang="pl-PL" dirty="0" err="1" smtClean="0"/>
              <a:t>year</a:t>
            </a:r>
            <a:r>
              <a:rPr lang="pl-PL" dirty="0" smtClean="0"/>
              <a:t> 2016 </a:t>
            </a:r>
            <a:r>
              <a:rPr lang="pl-PL" dirty="0" err="1" smtClean="0"/>
              <a:t>happened</a:t>
            </a:r>
            <a:r>
              <a:rPr lang="pl-PL" dirty="0" smtClean="0"/>
              <a:t> in </a:t>
            </a:r>
            <a:r>
              <a:rPr lang="pl-PL" dirty="0" err="1" smtClean="0"/>
              <a:t>regard</a:t>
            </a:r>
            <a:r>
              <a:rPr lang="pl-PL" dirty="0" smtClean="0"/>
              <a:t> to the </a:t>
            </a:r>
            <a:r>
              <a:rPr lang="pl-PL" dirty="0" err="1" smtClean="0"/>
              <a:t>EC’s</a:t>
            </a:r>
            <a:r>
              <a:rPr lang="pl-PL" dirty="0" smtClean="0"/>
              <a:t> </a:t>
            </a:r>
            <a:r>
              <a:rPr lang="pl-PL" dirty="0" err="1" smtClean="0"/>
              <a:t>decisional</a:t>
            </a:r>
            <a:r>
              <a:rPr lang="pl-PL" dirty="0" smtClean="0"/>
              <a:t> </a:t>
            </a:r>
            <a:r>
              <a:rPr lang="pl-PL" dirty="0" err="1" smtClean="0"/>
              <a:t>practice</a:t>
            </a:r>
            <a:r>
              <a:rPr lang="pl-PL" dirty="0" smtClean="0"/>
              <a:t> as to the </a:t>
            </a:r>
            <a:r>
              <a:rPr lang="pl-PL" dirty="0" err="1" smtClean="0"/>
              <a:t>effect</a:t>
            </a:r>
            <a:r>
              <a:rPr lang="pl-PL" dirty="0" smtClean="0"/>
              <a:t> on trade</a:t>
            </a:r>
            <a:endParaRPr lang="en-GB" dirty="0"/>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926" y="1828456"/>
            <a:ext cx="8547100" cy="4953000"/>
          </a:xfrm>
          <a:prstGeom prst="rect">
            <a:avLst/>
          </a:prstGeom>
        </p:spPr>
      </p:pic>
    </p:spTree>
    <p:extLst>
      <p:ext uri="{BB962C8B-B14F-4D97-AF65-F5344CB8AC3E}">
        <p14:creationId xmlns:p14="http://schemas.microsoft.com/office/powerpoint/2010/main" val="361449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46465"/>
            <a:ext cx="12192000" cy="1362113"/>
          </a:xfrm>
        </p:spPr>
        <p:txBody>
          <a:bodyPr/>
          <a:lstStyle/>
          <a:p>
            <a:r>
              <a:rPr lang="pl-PL" dirty="0" err="1" smtClean="0"/>
              <a:t>Article</a:t>
            </a:r>
            <a:r>
              <a:rPr lang="pl-PL" dirty="0" smtClean="0"/>
              <a:t> 107(1) TFEU…</a:t>
            </a:r>
            <a:r>
              <a:rPr lang="pl-PL" dirty="0" err="1" smtClean="0"/>
              <a:t>again</a:t>
            </a:r>
            <a:endParaRPr lang="pl-PL" dirty="0"/>
          </a:p>
        </p:txBody>
      </p:sp>
      <p:sp>
        <p:nvSpPr>
          <p:cNvPr id="3" name="Symbol zastępczy zawartości 2"/>
          <p:cNvSpPr>
            <a:spLocks noGrp="1"/>
          </p:cNvSpPr>
          <p:nvPr>
            <p:ph idx="1"/>
          </p:nvPr>
        </p:nvSpPr>
        <p:spPr>
          <a:xfrm>
            <a:off x="0" y="1808578"/>
            <a:ext cx="12192000" cy="5049422"/>
          </a:xfrm>
        </p:spPr>
        <p:txBody>
          <a:bodyPr>
            <a:normAutofit fontScale="92500" lnSpcReduction="10000"/>
          </a:bodyPr>
          <a:lstStyle/>
          <a:p>
            <a:r>
              <a:rPr lang="en-US" dirty="0"/>
              <a:t>Save as otherwise provided in the Treaties, any aid granted by a Member State or through State resources in any form whatsoever </a:t>
            </a:r>
            <a:r>
              <a:rPr lang="en-US" dirty="0">
                <a:solidFill>
                  <a:srgbClr val="FF0000"/>
                </a:solidFill>
              </a:rPr>
              <a:t>which distorts or threatens to distort competition</a:t>
            </a:r>
            <a:r>
              <a:rPr lang="en-US" dirty="0"/>
              <a:t> by </a:t>
            </a:r>
            <a:r>
              <a:rPr lang="en-US" dirty="0" err="1"/>
              <a:t>favouring</a:t>
            </a:r>
            <a:r>
              <a:rPr lang="en-US" dirty="0"/>
              <a:t> certain undertakings or the production of certain goods shall, </a:t>
            </a:r>
            <a:r>
              <a:rPr lang="en-US" dirty="0">
                <a:solidFill>
                  <a:srgbClr val="FF0000"/>
                </a:solidFill>
              </a:rPr>
              <a:t>in so far as it affects trade between Member States</a:t>
            </a:r>
            <a:r>
              <a:rPr lang="en-US" dirty="0"/>
              <a:t>, be incompatible with the internal market</a:t>
            </a:r>
            <a:r>
              <a:rPr lang="en-US" dirty="0" smtClean="0"/>
              <a:t>.</a:t>
            </a:r>
            <a:endParaRPr lang="pl-PL" dirty="0" smtClean="0"/>
          </a:p>
          <a:p>
            <a:r>
              <a:rPr lang="pl-PL" dirty="0" err="1" smtClean="0"/>
              <a:t>Again</a:t>
            </a:r>
            <a:r>
              <a:rPr lang="pl-PL" dirty="0" smtClean="0"/>
              <a:t>, </a:t>
            </a:r>
            <a:r>
              <a:rPr lang="pl-PL" dirty="0" err="1" smtClean="0"/>
              <a:t>these</a:t>
            </a:r>
            <a:r>
              <a:rPr lang="pl-PL" dirty="0" smtClean="0"/>
              <a:t> </a:t>
            </a:r>
            <a:r>
              <a:rPr lang="pl-PL" dirty="0" err="1" smtClean="0"/>
              <a:t>requirements</a:t>
            </a:r>
            <a:r>
              <a:rPr lang="pl-PL" dirty="0" smtClean="0"/>
              <a:t> </a:t>
            </a:r>
            <a:r>
              <a:rPr lang="pl-PL" dirty="0" err="1" smtClean="0"/>
              <a:t>are</a:t>
            </a:r>
            <a:r>
              <a:rPr lang="pl-PL" dirty="0" smtClean="0"/>
              <a:t> </a:t>
            </a:r>
            <a:r>
              <a:rPr lang="pl-PL" dirty="0" err="1" smtClean="0"/>
              <a:t>cumulative</a:t>
            </a:r>
            <a:r>
              <a:rPr lang="pl-PL" dirty="0" smtClean="0"/>
              <a:t> with </a:t>
            </a:r>
            <a:r>
              <a:rPr lang="pl-PL" dirty="0" err="1" smtClean="0"/>
              <a:t>others</a:t>
            </a:r>
            <a:endParaRPr lang="pl-PL" dirty="0" smtClean="0"/>
          </a:p>
          <a:p>
            <a:r>
              <a:rPr lang="pl-PL" dirty="0" smtClean="0"/>
              <a:t>ex </a:t>
            </a:r>
            <a:r>
              <a:rPr lang="en-GB" dirty="0"/>
              <a:t>C-341/06 P and C-342/06 </a:t>
            </a:r>
            <a:r>
              <a:rPr lang="en-GB" dirty="0" smtClean="0"/>
              <a:t>P</a:t>
            </a:r>
            <a:r>
              <a:rPr lang="pl-PL" dirty="0" smtClean="0"/>
              <a:t> </a:t>
            </a:r>
            <a:r>
              <a:rPr lang="pl-PL" i="1" dirty="0" err="1" smtClean="0"/>
              <a:t>Chronopost</a:t>
            </a:r>
            <a:r>
              <a:rPr lang="pl-PL" i="1" dirty="0" smtClean="0"/>
              <a:t>, </a:t>
            </a:r>
            <a:r>
              <a:rPr lang="pl-PL" dirty="0" err="1" smtClean="0"/>
              <a:t>they</a:t>
            </a:r>
            <a:r>
              <a:rPr lang="pl-PL" dirty="0" smtClean="0"/>
              <a:t> </a:t>
            </a:r>
            <a:r>
              <a:rPr lang="pl-PL" dirty="0" err="1" smtClean="0"/>
              <a:t>correspond</a:t>
            </a:r>
            <a:r>
              <a:rPr lang="pl-PL" dirty="0" smtClean="0"/>
              <a:t> to the </a:t>
            </a:r>
            <a:r>
              <a:rPr lang="pl-PL" dirty="0" err="1" smtClean="0"/>
              <a:t>second</a:t>
            </a:r>
            <a:r>
              <a:rPr lang="pl-PL" dirty="0" smtClean="0"/>
              <a:t> („</a:t>
            </a:r>
            <a:r>
              <a:rPr lang="en-GB" dirty="0" smtClean="0"/>
              <a:t>intervention </a:t>
            </a:r>
            <a:r>
              <a:rPr lang="en-GB" dirty="0"/>
              <a:t>must be liable to affect trade between Member </a:t>
            </a:r>
            <a:r>
              <a:rPr lang="en-GB" dirty="0" smtClean="0"/>
              <a:t>States</a:t>
            </a:r>
            <a:r>
              <a:rPr lang="pl-PL" dirty="0" smtClean="0"/>
              <a:t>”) and the </a:t>
            </a:r>
            <a:r>
              <a:rPr lang="pl-PL" dirty="0" err="1" smtClean="0"/>
              <a:t>fourth</a:t>
            </a:r>
            <a:r>
              <a:rPr lang="pl-PL" dirty="0" smtClean="0"/>
              <a:t> („</a:t>
            </a:r>
            <a:r>
              <a:rPr lang="en-GB" dirty="0" smtClean="0"/>
              <a:t>it </a:t>
            </a:r>
            <a:r>
              <a:rPr lang="en-GB" dirty="0"/>
              <a:t>must distort or threaten to distort </a:t>
            </a:r>
            <a:r>
              <a:rPr lang="en-GB" dirty="0" smtClean="0"/>
              <a:t>competition</a:t>
            </a:r>
            <a:r>
              <a:rPr lang="pl-PL" dirty="0" smtClean="0"/>
              <a:t>”) </a:t>
            </a:r>
            <a:r>
              <a:rPr lang="pl-PL" dirty="0" err="1" smtClean="0"/>
              <a:t>criteria</a:t>
            </a:r>
            <a:r>
              <a:rPr lang="pl-PL" dirty="0" smtClean="0"/>
              <a:t> for a </a:t>
            </a:r>
            <a:r>
              <a:rPr lang="pl-PL" dirty="0" err="1" smtClean="0"/>
              <a:t>measure</a:t>
            </a:r>
            <a:r>
              <a:rPr lang="pl-PL" dirty="0" smtClean="0"/>
              <a:t> to be </a:t>
            </a:r>
            <a:r>
              <a:rPr lang="pl-PL" dirty="0" err="1" smtClean="0"/>
              <a:t>classified</a:t>
            </a:r>
            <a:r>
              <a:rPr lang="pl-PL" dirty="0" smtClean="0"/>
              <a:t> as </a:t>
            </a:r>
            <a:r>
              <a:rPr lang="pl-PL" dirty="0" err="1" smtClean="0"/>
              <a:t>State</a:t>
            </a:r>
            <a:r>
              <a:rPr lang="pl-PL" dirty="0" smtClean="0"/>
              <a:t> </a:t>
            </a:r>
            <a:r>
              <a:rPr lang="pl-PL" dirty="0" err="1" smtClean="0"/>
              <a:t>aid</a:t>
            </a:r>
            <a:endParaRPr lang="pl-PL" dirty="0" smtClean="0"/>
          </a:p>
          <a:p>
            <a:r>
              <a:rPr lang="pl-PL" dirty="0" err="1" smtClean="0"/>
              <a:t>Distortion</a:t>
            </a:r>
            <a:r>
              <a:rPr lang="pl-PL" dirty="0" smtClean="0"/>
              <a:t> of </a:t>
            </a:r>
            <a:r>
              <a:rPr lang="pl-PL" dirty="0" err="1" smtClean="0"/>
              <a:t>competition</a:t>
            </a:r>
            <a:r>
              <a:rPr lang="pl-PL" dirty="0" smtClean="0"/>
              <a:t> and </a:t>
            </a:r>
            <a:r>
              <a:rPr lang="pl-PL" dirty="0" err="1" smtClean="0"/>
              <a:t>effect</a:t>
            </a:r>
            <a:r>
              <a:rPr lang="pl-PL" dirty="0" smtClean="0"/>
              <a:t> on trade </a:t>
            </a:r>
            <a:r>
              <a:rPr lang="pl-PL" dirty="0" err="1" smtClean="0"/>
              <a:t>are</a:t>
            </a:r>
            <a:r>
              <a:rPr lang="pl-PL" dirty="0" smtClean="0"/>
              <a:t> </a:t>
            </a:r>
            <a:r>
              <a:rPr lang="pl-PL" dirty="0" err="1" smtClean="0"/>
              <a:t>at</a:t>
            </a:r>
            <a:r>
              <a:rPr lang="pl-PL" dirty="0" smtClean="0"/>
              <a:t> </a:t>
            </a:r>
            <a:r>
              <a:rPr lang="pl-PL" dirty="0" err="1" smtClean="0"/>
              <a:t>times</a:t>
            </a:r>
            <a:r>
              <a:rPr lang="pl-PL" dirty="0" smtClean="0"/>
              <a:t> </a:t>
            </a:r>
            <a:r>
              <a:rPr lang="pl-PL" dirty="0" err="1" smtClean="0"/>
              <a:t>considered</a:t>
            </a:r>
            <a:r>
              <a:rPr lang="pl-PL" dirty="0" smtClean="0"/>
              <a:t> „</a:t>
            </a:r>
            <a:r>
              <a:rPr lang="pl-PL" dirty="0" err="1" smtClean="0"/>
              <a:t>inextricably</a:t>
            </a:r>
            <a:r>
              <a:rPr lang="pl-PL" dirty="0" smtClean="0"/>
              <a:t> </a:t>
            </a:r>
            <a:r>
              <a:rPr lang="pl-PL" dirty="0" err="1" smtClean="0"/>
              <a:t>linked</a:t>
            </a:r>
            <a:r>
              <a:rPr lang="pl-PL" dirty="0" smtClean="0"/>
              <a:t>” in the </a:t>
            </a:r>
            <a:r>
              <a:rPr lang="pl-PL" dirty="0" err="1" smtClean="0"/>
              <a:t>relevant</a:t>
            </a:r>
            <a:r>
              <a:rPr lang="pl-PL" dirty="0" smtClean="0"/>
              <a:t> </a:t>
            </a:r>
            <a:r>
              <a:rPr lang="pl-PL" dirty="0" err="1" smtClean="0"/>
              <a:t>literature</a:t>
            </a:r>
            <a:r>
              <a:rPr lang="pl-PL" dirty="0" smtClean="0"/>
              <a:t> (ex </a:t>
            </a:r>
            <a:r>
              <a:rPr lang="en-US" dirty="0"/>
              <a:t>K. Bacon, </a:t>
            </a:r>
            <a:r>
              <a:rPr lang="pl-PL" i="1" dirty="0" smtClean="0"/>
              <a:t>EU Law of </a:t>
            </a:r>
            <a:r>
              <a:rPr lang="pl-PL" i="1" dirty="0" err="1" smtClean="0"/>
              <a:t>State</a:t>
            </a:r>
            <a:r>
              <a:rPr lang="pl-PL" i="1" dirty="0" smtClean="0"/>
              <a:t> Aid, </a:t>
            </a:r>
            <a:r>
              <a:rPr lang="pl-PL" dirty="0" smtClean="0"/>
              <a:t>Oxford 2013, </a:t>
            </a:r>
            <a:r>
              <a:rPr lang="en-US" dirty="0" smtClean="0"/>
              <a:t>p. </a:t>
            </a:r>
            <a:r>
              <a:rPr lang="en-US" dirty="0"/>
              <a:t>82 (“closely related and often considered together”, yet “not to be conflated</a:t>
            </a:r>
            <a:r>
              <a:rPr lang="en-US" dirty="0" smtClean="0"/>
              <a:t>”</a:t>
            </a:r>
            <a:r>
              <a:rPr lang="pl-PL" dirty="0" smtClean="0"/>
              <a:t>; </a:t>
            </a:r>
            <a:r>
              <a:rPr lang="en-US" dirty="0"/>
              <a:t>K. Van de </a:t>
            </a:r>
            <a:r>
              <a:rPr lang="en-US" dirty="0" err="1"/>
              <a:t>Casteele</a:t>
            </a:r>
            <a:r>
              <a:rPr lang="en-US" dirty="0"/>
              <a:t>, D. </a:t>
            </a:r>
            <a:r>
              <a:rPr lang="en-US" dirty="0" err="1"/>
              <a:t>Grenspan</a:t>
            </a:r>
            <a:r>
              <a:rPr lang="en-US" dirty="0" smtClean="0"/>
              <a:t>,</a:t>
            </a:r>
            <a:r>
              <a:rPr lang="pl-PL" dirty="0" smtClean="0"/>
              <a:t> </a:t>
            </a:r>
            <a:r>
              <a:rPr lang="pl-PL" i="1" dirty="0" smtClean="0"/>
              <a:t>EU </a:t>
            </a:r>
            <a:r>
              <a:rPr lang="pl-PL" i="1" dirty="0" err="1" smtClean="0"/>
              <a:t>Competition</a:t>
            </a:r>
            <a:r>
              <a:rPr lang="pl-PL" i="1" dirty="0" smtClean="0"/>
              <a:t> Law – Vol. IV : </a:t>
            </a:r>
            <a:r>
              <a:rPr lang="pl-PL" i="1" dirty="0" err="1" smtClean="0"/>
              <a:t>State</a:t>
            </a:r>
            <a:r>
              <a:rPr lang="pl-PL" i="1" dirty="0" smtClean="0"/>
              <a:t> Aid</a:t>
            </a:r>
            <a:r>
              <a:rPr lang="pl-PL" dirty="0" smtClean="0"/>
              <a:t>, Leuven 2008</a:t>
            </a:r>
            <a:r>
              <a:rPr lang="en-US" dirty="0" smtClean="0"/>
              <a:t>, </a:t>
            </a:r>
            <a:r>
              <a:rPr lang="en-US" dirty="0"/>
              <a:t>p. </a:t>
            </a:r>
            <a:r>
              <a:rPr lang="en-US" dirty="0" smtClean="0"/>
              <a:t>389</a:t>
            </a:r>
            <a:r>
              <a:rPr lang="pl-PL" dirty="0" smtClean="0"/>
              <a:t>, </a:t>
            </a:r>
            <a:r>
              <a:rPr lang="pl-PL" i="1" dirty="0" err="1" smtClean="0"/>
              <a:t>verbatim</a:t>
            </a:r>
            <a:r>
              <a:rPr lang="pl-PL" i="1" dirty="0" smtClean="0"/>
              <a:t> </a:t>
            </a:r>
            <a:r>
              <a:rPr lang="pl-PL" dirty="0" smtClean="0"/>
              <a:t>„</a:t>
            </a:r>
            <a:r>
              <a:rPr lang="pl-PL" dirty="0" err="1" smtClean="0"/>
              <a:t>inextricably</a:t>
            </a:r>
            <a:r>
              <a:rPr lang="pl-PL" dirty="0" smtClean="0"/>
              <a:t> </a:t>
            </a:r>
            <a:r>
              <a:rPr lang="pl-PL" dirty="0" err="1" smtClean="0"/>
              <a:t>linked</a:t>
            </a:r>
            <a:r>
              <a:rPr lang="pl-PL" dirty="0" smtClean="0"/>
              <a:t>”</a:t>
            </a:r>
            <a:r>
              <a:rPr lang="en-US" dirty="0" smtClean="0"/>
              <a:t>)</a:t>
            </a:r>
            <a:endParaRPr lang="pl-PL" dirty="0" smtClean="0"/>
          </a:p>
          <a:p>
            <a:r>
              <a:rPr lang="pl-PL" dirty="0" err="1" smtClean="0"/>
              <a:t>However</a:t>
            </a:r>
            <a:r>
              <a:rPr lang="pl-PL" dirty="0" smtClean="0"/>
              <a:t>, </a:t>
            </a:r>
            <a:r>
              <a:rPr lang="pl-PL" dirty="0" err="1" smtClean="0"/>
              <a:t>they</a:t>
            </a:r>
            <a:r>
              <a:rPr lang="pl-PL" dirty="0" smtClean="0"/>
              <a:t> </a:t>
            </a:r>
            <a:r>
              <a:rPr lang="pl-PL" dirty="0" err="1" smtClean="0"/>
              <a:t>are</a:t>
            </a:r>
            <a:r>
              <a:rPr lang="pl-PL" dirty="0" smtClean="0"/>
              <a:t> to be </a:t>
            </a:r>
            <a:r>
              <a:rPr lang="pl-PL" dirty="0" err="1" smtClean="0"/>
              <a:t>satisfied</a:t>
            </a:r>
            <a:r>
              <a:rPr lang="pl-PL" dirty="0" smtClean="0"/>
              <a:t> </a:t>
            </a:r>
            <a:r>
              <a:rPr lang="pl-PL" dirty="0" err="1" smtClean="0"/>
              <a:t>jointly</a:t>
            </a:r>
            <a:r>
              <a:rPr lang="pl-PL" dirty="0" smtClean="0"/>
              <a:t> and </a:t>
            </a:r>
            <a:r>
              <a:rPr lang="pl-PL" dirty="0" err="1" smtClean="0"/>
              <a:t>are</a:t>
            </a:r>
            <a:r>
              <a:rPr lang="pl-PL" dirty="0" smtClean="0"/>
              <a:t> </a:t>
            </a:r>
            <a:r>
              <a:rPr lang="pl-PL" dirty="0" err="1" smtClean="0"/>
              <a:t>considered</a:t>
            </a:r>
            <a:r>
              <a:rPr lang="pl-PL" dirty="0"/>
              <a:t> </a:t>
            </a:r>
            <a:r>
              <a:rPr lang="pl-PL" dirty="0" err="1" smtClean="0"/>
              <a:t>legally</a:t>
            </a:r>
            <a:r>
              <a:rPr lang="pl-PL" dirty="0" smtClean="0"/>
              <a:t> </a:t>
            </a:r>
            <a:r>
              <a:rPr lang="pl-PL" dirty="0" err="1" smtClean="0"/>
              <a:t>separate</a:t>
            </a:r>
            <a:r>
              <a:rPr lang="en-US" dirty="0"/>
              <a:t/>
            </a:r>
            <a:br>
              <a:rPr lang="en-US" dirty="0"/>
            </a:br>
            <a:endParaRPr lang="pl-PL" dirty="0"/>
          </a:p>
        </p:txBody>
      </p:sp>
    </p:spTree>
    <p:extLst>
      <p:ext uri="{BB962C8B-B14F-4D97-AF65-F5344CB8AC3E}">
        <p14:creationId xmlns:p14="http://schemas.microsoft.com/office/powerpoint/2010/main" val="224181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Let’s</a:t>
            </a:r>
            <a:r>
              <a:rPr lang="pl-PL" dirty="0" smtClean="0"/>
              <a:t> </a:t>
            </a:r>
            <a:r>
              <a:rPr lang="pl-PL" dirty="0" err="1" smtClean="0"/>
              <a:t>Pretend</a:t>
            </a:r>
            <a:r>
              <a:rPr lang="pl-PL" dirty="0" smtClean="0"/>
              <a:t> We </a:t>
            </a:r>
            <a:r>
              <a:rPr lang="pl-PL" dirty="0" err="1" smtClean="0"/>
              <a:t>Haven’t</a:t>
            </a:r>
            <a:r>
              <a:rPr lang="pl-PL" dirty="0" smtClean="0"/>
              <a:t> Heard </a:t>
            </a:r>
            <a:r>
              <a:rPr lang="pl-PL" dirty="0" err="1" smtClean="0"/>
              <a:t>That</a:t>
            </a:r>
            <a:r>
              <a:rPr lang="pl-PL" dirty="0" smtClean="0"/>
              <a:t> </a:t>
            </a:r>
            <a:r>
              <a:rPr lang="pl-PL" dirty="0" err="1" smtClean="0"/>
              <a:t>You</a:t>
            </a:r>
            <a:r>
              <a:rPr lang="pl-PL" dirty="0" smtClean="0"/>
              <a:t> Grant </a:t>
            </a:r>
            <a:r>
              <a:rPr lang="pl-PL" dirty="0" err="1" smtClean="0"/>
              <a:t>Illegal</a:t>
            </a:r>
            <a:r>
              <a:rPr lang="pl-PL" dirty="0" smtClean="0"/>
              <a:t> Aid On A </a:t>
            </a:r>
            <a:r>
              <a:rPr lang="pl-PL" dirty="0" err="1" smtClean="0"/>
              <a:t>Daily</a:t>
            </a:r>
            <a:r>
              <a:rPr lang="pl-PL" dirty="0" smtClean="0"/>
              <a:t> </a:t>
            </a:r>
            <a:r>
              <a:rPr lang="pl-PL" dirty="0" err="1" smtClean="0"/>
              <a:t>Basis</a:t>
            </a:r>
            <a:endParaRPr lang="en-GB" dirty="0"/>
          </a:p>
        </p:txBody>
      </p:sp>
      <p:sp>
        <p:nvSpPr>
          <p:cNvPr id="3" name="Symbol zastępczy zawartości 2"/>
          <p:cNvSpPr>
            <a:spLocks noGrp="1"/>
          </p:cNvSpPr>
          <p:nvPr>
            <p:ph idx="1"/>
          </p:nvPr>
        </p:nvSpPr>
        <p:spPr>
          <a:xfrm>
            <a:off x="1280160" y="2190749"/>
            <a:ext cx="9628632" cy="4458529"/>
          </a:xfrm>
        </p:spPr>
        <p:txBody>
          <a:bodyPr/>
          <a:lstStyle/>
          <a:p>
            <a:r>
              <a:rPr lang="pl-PL" dirty="0" smtClean="0"/>
              <a:t>In 2016, the </a:t>
            </a:r>
            <a:r>
              <a:rPr lang="pl-PL" dirty="0" err="1" smtClean="0"/>
              <a:t>Commission</a:t>
            </a:r>
            <a:r>
              <a:rPr lang="pl-PL" dirty="0" smtClean="0"/>
              <a:t> </a:t>
            </a:r>
            <a:r>
              <a:rPr lang="pl-PL" dirty="0" err="1" smtClean="0"/>
              <a:t>released</a:t>
            </a:r>
            <a:r>
              <a:rPr lang="pl-PL" dirty="0" smtClean="0"/>
              <a:t> a public </a:t>
            </a:r>
            <a:r>
              <a:rPr lang="pl-PL" dirty="0" err="1" smtClean="0"/>
              <a:t>statement</a:t>
            </a:r>
            <a:r>
              <a:rPr lang="pl-PL" dirty="0" smtClean="0"/>
              <a:t>, </a:t>
            </a:r>
            <a:r>
              <a:rPr lang="pl-PL" dirty="0" err="1" smtClean="0"/>
              <a:t>found</a:t>
            </a:r>
            <a:r>
              <a:rPr lang="pl-PL" dirty="0" smtClean="0"/>
              <a:t> </a:t>
            </a:r>
            <a:r>
              <a:rPr lang="pl-PL" dirty="0" err="1" smtClean="0"/>
              <a:t>here</a:t>
            </a:r>
            <a:r>
              <a:rPr lang="pl-PL" dirty="0"/>
              <a:t>: </a:t>
            </a:r>
            <a:r>
              <a:rPr lang="pl-PL" dirty="0">
                <a:hlinkClick r:id="rId2"/>
              </a:rPr>
              <a:t>http://</a:t>
            </a:r>
            <a:r>
              <a:rPr lang="pl-PL" dirty="0" smtClean="0">
                <a:hlinkClick r:id="rId2"/>
              </a:rPr>
              <a:t>europa.eu/rapid/press-release_IP-16-3141_en.htm</a:t>
            </a:r>
            <a:endParaRPr lang="pl-PL" dirty="0" smtClean="0"/>
          </a:p>
          <a:p>
            <a:r>
              <a:rPr lang="en-US" dirty="0"/>
              <a:t>Commissioner Margrethe </a:t>
            </a:r>
            <a:r>
              <a:rPr lang="en-US" dirty="0" err="1"/>
              <a:t>Vestager</a:t>
            </a:r>
            <a:r>
              <a:rPr lang="en-US" dirty="0"/>
              <a:t>, in charge of competition policy, said: "</a:t>
            </a:r>
            <a:r>
              <a:rPr lang="en-US" i="1" dirty="0"/>
              <a:t>In many cases Member States can stimulate investment without asking the Commission. These decisions confirm that many local public support measures do not constitute state aid. This reflects the Juncker Commission's approach to be 'big on big things and small on small things'. It also complements the </a:t>
            </a:r>
            <a:r>
              <a:rPr lang="en-US" i="1" dirty="0" err="1"/>
              <a:t>modernisation</a:t>
            </a:r>
            <a:r>
              <a:rPr lang="en-US" i="1" dirty="0"/>
              <a:t> of State Aid as a result of which 90% of all State aid measures can be decided by Member States themselves - they no longer have to go to the Commission for approval</a:t>
            </a:r>
            <a:r>
              <a:rPr lang="en-US" i="1" dirty="0" smtClean="0"/>
              <a:t>.„</a:t>
            </a:r>
            <a:endParaRPr lang="pl-PL" i="1" dirty="0" smtClean="0"/>
          </a:p>
          <a:p>
            <a:r>
              <a:rPr lang="pl-PL" dirty="0" err="1" smtClean="0"/>
              <a:t>Foreshadowed</a:t>
            </a:r>
            <a:r>
              <a:rPr lang="pl-PL" dirty="0"/>
              <a:t> </a:t>
            </a:r>
            <a:r>
              <a:rPr lang="pl-PL" dirty="0" smtClean="0"/>
              <a:t>in 2015</a:t>
            </a:r>
            <a:r>
              <a:rPr lang="pl-PL" i="1" dirty="0" smtClean="0"/>
              <a:t>: </a:t>
            </a:r>
            <a:r>
              <a:rPr lang="pl-PL" i="1" dirty="0">
                <a:hlinkClick r:id="rId3"/>
              </a:rPr>
              <a:t>http://</a:t>
            </a:r>
            <a:r>
              <a:rPr lang="pl-PL" i="1" dirty="0" smtClean="0">
                <a:hlinkClick r:id="rId3"/>
              </a:rPr>
              <a:t>europa.eu/rapid/press-release_IP-15-4889_en.htm</a:t>
            </a:r>
            <a:r>
              <a:rPr lang="pl-PL" i="1" dirty="0" smtClean="0"/>
              <a:t> </a:t>
            </a:r>
            <a:endParaRPr lang="en-GB" dirty="0"/>
          </a:p>
        </p:txBody>
      </p:sp>
    </p:spTree>
    <p:extLst>
      <p:ext uri="{BB962C8B-B14F-4D97-AF65-F5344CB8AC3E}">
        <p14:creationId xmlns:p14="http://schemas.microsoft.com/office/powerpoint/2010/main" val="108702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61660" y="466343"/>
            <a:ext cx="9547131" cy="1362113"/>
          </a:xfrm>
        </p:spPr>
        <p:txBody>
          <a:bodyPr/>
          <a:lstStyle/>
          <a:p>
            <a:r>
              <a:rPr lang="pl-PL" dirty="0" smtClean="0"/>
              <a:t>The 2016 </a:t>
            </a:r>
            <a:r>
              <a:rPr lang="pl-PL" dirty="0" err="1" smtClean="0"/>
              <a:t>Notice</a:t>
            </a:r>
            <a:r>
              <a:rPr lang="pl-PL" dirty="0" smtClean="0"/>
              <a:t> on the </a:t>
            </a:r>
            <a:r>
              <a:rPr lang="pl-PL" dirty="0" err="1" smtClean="0"/>
              <a:t>Notion</a:t>
            </a:r>
            <a:r>
              <a:rPr lang="pl-PL" dirty="0" smtClean="0"/>
              <a:t> of Aid – </a:t>
            </a:r>
            <a:r>
              <a:rPr lang="pl-PL" dirty="0" err="1" smtClean="0"/>
              <a:t>competition</a:t>
            </a:r>
            <a:r>
              <a:rPr lang="pl-PL" dirty="0" smtClean="0"/>
              <a:t> and </a:t>
            </a:r>
            <a:r>
              <a:rPr lang="pl-PL" dirty="0" err="1" smtClean="0"/>
              <a:t>effect</a:t>
            </a:r>
            <a:r>
              <a:rPr lang="pl-PL" dirty="0" smtClean="0"/>
              <a:t> on trade</a:t>
            </a:r>
            <a:endParaRPr lang="en-GB" dirty="0"/>
          </a:p>
        </p:txBody>
      </p:sp>
      <p:sp>
        <p:nvSpPr>
          <p:cNvPr id="3" name="Symbol zastępczy zawartości 2"/>
          <p:cNvSpPr>
            <a:spLocks noGrp="1"/>
          </p:cNvSpPr>
          <p:nvPr>
            <p:ph idx="1"/>
          </p:nvPr>
        </p:nvSpPr>
        <p:spPr>
          <a:xfrm>
            <a:off x="785190" y="1828456"/>
            <a:ext cx="10942983" cy="5029545"/>
          </a:xfrm>
        </p:spPr>
        <p:txBody>
          <a:bodyPr>
            <a:normAutofit fontScale="85000" lnSpcReduction="20000"/>
          </a:bodyPr>
          <a:lstStyle/>
          <a:p>
            <a:r>
              <a:rPr lang="en-US" dirty="0"/>
              <a:t>Commission Notice on the notion of State aid as referred to in Article 107(1) of the Treaty on the Functioning of the European </a:t>
            </a:r>
            <a:r>
              <a:rPr lang="en-US" dirty="0" smtClean="0"/>
              <a:t>Union</a:t>
            </a:r>
            <a:r>
              <a:rPr lang="pl-PL" dirty="0" smtClean="0"/>
              <a:t> </a:t>
            </a:r>
            <a:r>
              <a:rPr lang="en-US" dirty="0" smtClean="0"/>
              <a:t>(2016/C </a:t>
            </a:r>
            <a:r>
              <a:rPr lang="en-US" dirty="0"/>
              <a:t>262/01</a:t>
            </a:r>
            <a:r>
              <a:rPr lang="en-US" dirty="0" smtClean="0"/>
              <a:t>)</a:t>
            </a:r>
            <a:endParaRPr lang="pl-PL" dirty="0" smtClean="0"/>
          </a:p>
          <a:p>
            <a:r>
              <a:rPr lang="pl-PL" dirty="0" err="1" smtClean="0"/>
              <a:t>Guidance</a:t>
            </a:r>
            <a:r>
              <a:rPr lang="pl-PL" dirty="0" smtClean="0"/>
              <a:t> on the </a:t>
            </a:r>
            <a:r>
              <a:rPr lang="pl-PL" dirty="0" err="1" smtClean="0"/>
              <a:t>two</a:t>
            </a:r>
            <a:r>
              <a:rPr lang="pl-PL" dirty="0" smtClean="0"/>
              <a:t> </a:t>
            </a:r>
            <a:r>
              <a:rPr lang="pl-PL" dirty="0" err="1" smtClean="0"/>
              <a:t>requirements</a:t>
            </a:r>
            <a:endParaRPr lang="pl-PL" dirty="0" smtClean="0"/>
          </a:p>
          <a:p>
            <a:r>
              <a:rPr lang="pl-PL" dirty="0" err="1" smtClean="0"/>
              <a:t>Guidance</a:t>
            </a:r>
            <a:r>
              <a:rPr lang="pl-PL" dirty="0" smtClean="0"/>
              <a:t> on in-</a:t>
            </a:r>
            <a:r>
              <a:rPr lang="pl-PL" dirty="0" err="1" smtClean="0"/>
              <a:t>house</a:t>
            </a:r>
            <a:r>
              <a:rPr lang="pl-PL" dirty="0" smtClean="0"/>
              <a:t> </a:t>
            </a:r>
            <a:r>
              <a:rPr lang="pl-PL" dirty="0" err="1" smtClean="0"/>
              <a:t>projects</a:t>
            </a:r>
            <a:endParaRPr lang="pl-PL" dirty="0" smtClean="0"/>
          </a:p>
          <a:p>
            <a:r>
              <a:rPr lang="en-US" dirty="0"/>
              <a:t>The fact that the authorities assign a public service to an in-house provider (even if they were free to entrust that service to third parties) does not as such exclude a possible distortion of competition. However, a possible distortion of competition is excluded if the following cumulative conditions are met:  (a) 	  a service is subject to a legal monopoly (established in compliance with EU law</a:t>
            </a:r>
            <a:r>
              <a:rPr lang="en-US" dirty="0" smtClean="0"/>
              <a:t>);</a:t>
            </a:r>
            <a:endParaRPr lang="pl-PL" dirty="0" smtClean="0"/>
          </a:p>
          <a:p>
            <a:r>
              <a:rPr lang="en-US" dirty="0" smtClean="0"/>
              <a:t>(b</a:t>
            </a:r>
            <a:r>
              <a:rPr lang="en-US" dirty="0"/>
              <a:t>) 	  the legal monopoly not only excludes competition on the market, but also for the market, in that it excludes any possible competition to become the exclusive provider of the service in question</a:t>
            </a:r>
            <a:r>
              <a:rPr lang="en-US" dirty="0" smtClean="0"/>
              <a:t>;</a:t>
            </a:r>
            <a:endParaRPr lang="pl-PL" dirty="0" smtClean="0"/>
          </a:p>
          <a:p>
            <a:r>
              <a:rPr lang="en-US" dirty="0" smtClean="0"/>
              <a:t>(c</a:t>
            </a:r>
            <a:r>
              <a:rPr lang="en-US" dirty="0"/>
              <a:t>) 	  the service is not in competition with other services; and  </a:t>
            </a:r>
            <a:endParaRPr lang="pl-PL" dirty="0" smtClean="0"/>
          </a:p>
          <a:p>
            <a:r>
              <a:rPr lang="en-US" dirty="0" smtClean="0"/>
              <a:t>(</a:t>
            </a:r>
            <a:r>
              <a:rPr lang="en-US" dirty="0"/>
              <a:t>d) 	  if the service provider is active in another (geographical or product) market that is open to competition, cross-</a:t>
            </a:r>
            <a:r>
              <a:rPr lang="en-US" dirty="0" err="1"/>
              <a:t>subsidisation</a:t>
            </a:r>
            <a:r>
              <a:rPr lang="en-US" dirty="0"/>
              <a:t> has to be excluded. This requires that separate accounts are used, costs and revenues are allocated in an appropriate way and public funding provided for the service subject to the legal monopoly cannot benefit other activities.</a:t>
            </a:r>
            <a:endParaRPr lang="pl-PL" dirty="0" smtClean="0"/>
          </a:p>
          <a:p>
            <a:endParaRPr lang="en-US" dirty="0"/>
          </a:p>
          <a:p>
            <a:endParaRPr lang="en-GB" i="1" dirty="0"/>
          </a:p>
        </p:txBody>
      </p:sp>
    </p:spTree>
    <p:extLst>
      <p:ext uri="{BB962C8B-B14F-4D97-AF65-F5344CB8AC3E}">
        <p14:creationId xmlns:p14="http://schemas.microsoft.com/office/powerpoint/2010/main" val="219621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fin</a:t>
            </a:r>
            <a:endParaRPr lang="pl-PL" dirty="0"/>
          </a:p>
        </p:txBody>
      </p:sp>
    </p:spTree>
    <p:extLst>
      <p:ext uri="{BB962C8B-B14F-4D97-AF65-F5344CB8AC3E}">
        <p14:creationId xmlns:p14="http://schemas.microsoft.com/office/powerpoint/2010/main" val="186750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66343"/>
            <a:ext cx="12192000" cy="1362113"/>
          </a:xfrm>
        </p:spPr>
        <p:txBody>
          <a:bodyPr/>
          <a:lstStyle/>
          <a:p>
            <a:r>
              <a:rPr lang="pl-PL" dirty="0" err="1" smtClean="0"/>
              <a:t>Requirements</a:t>
            </a:r>
            <a:r>
              <a:rPr lang="pl-PL" dirty="0" smtClean="0"/>
              <a:t> </a:t>
            </a:r>
            <a:r>
              <a:rPr lang="pl-PL" dirty="0" err="1" smtClean="0"/>
              <a:t>inextricably</a:t>
            </a:r>
            <a:r>
              <a:rPr lang="pl-PL" dirty="0" smtClean="0"/>
              <a:t> </a:t>
            </a:r>
            <a:r>
              <a:rPr lang="pl-PL" dirty="0" err="1" smtClean="0"/>
              <a:t>linked</a:t>
            </a:r>
            <a:r>
              <a:rPr lang="pl-PL" dirty="0" smtClean="0"/>
              <a:t> as a </a:t>
            </a:r>
            <a:r>
              <a:rPr lang="pl-PL" dirty="0" err="1" smtClean="0"/>
              <a:t>feature</a:t>
            </a:r>
            <a:r>
              <a:rPr lang="pl-PL" dirty="0" smtClean="0"/>
              <a:t> of </a:t>
            </a:r>
            <a:r>
              <a:rPr lang="pl-PL" dirty="0" err="1" smtClean="0"/>
              <a:t>legal</a:t>
            </a:r>
            <a:r>
              <a:rPr lang="pl-PL" dirty="0" smtClean="0"/>
              <a:t> </a:t>
            </a:r>
            <a:r>
              <a:rPr lang="pl-PL" dirty="0" err="1" smtClean="0"/>
              <a:t>reasoning</a:t>
            </a:r>
            <a:endParaRPr lang="pl-PL" dirty="0"/>
          </a:p>
        </p:txBody>
      </p:sp>
      <p:sp>
        <p:nvSpPr>
          <p:cNvPr id="3" name="Symbol zastępczy zawartości 2"/>
          <p:cNvSpPr>
            <a:spLocks noGrp="1"/>
          </p:cNvSpPr>
          <p:nvPr>
            <p:ph idx="1"/>
          </p:nvPr>
        </p:nvSpPr>
        <p:spPr>
          <a:xfrm>
            <a:off x="0" y="1828456"/>
            <a:ext cx="12192000" cy="5029544"/>
          </a:xfrm>
        </p:spPr>
        <p:txBody>
          <a:bodyPr/>
          <a:lstStyle/>
          <a:p>
            <a:r>
              <a:rPr lang="pl-PL" dirty="0" smtClean="0"/>
              <a:t>The </a:t>
            </a:r>
            <a:r>
              <a:rPr lang="pl-PL" dirty="0" err="1" smtClean="0"/>
              <a:t>notion</a:t>
            </a:r>
            <a:r>
              <a:rPr lang="pl-PL" dirty="0" smtClean="0"/>
              <a:t> </a:t>
            </a:r>
            <a:r>
              <a:rPr lang="pl-PL" dirty="0" err="1" smtClean="0"/>
              <a:t>that</a:t>
            </a:r>
            <a:r>
              <a:rPr lang="pl-PL" dirty="0" smtClean="0"/>
              <a:t> the </a:t>
            </a:r>
            <a:r>
              <a:rPr lang="pl-PL" dirty="0" err="1" smtClean="0"/>
              <a:t>two</a:t>
            </a:r>
            <a:r>
              <a:rPr lang="pl-PL" dirty="0" smtClean="0"/>
              <a:t> </a:t>
            </a:r>
            <a:r>
              <a:rPr lang="pl-PL" dirty="0" err="1" smtClean="0"/>
              <a:t>requirements</a:t>
            </a:r>
            <a:r>
              <a:rPr lang="pl-PL" dirty="0" smtClean="0"/>
              <a:t> </a:t>
            </a:r>
            <a:r>
              <a:rPr lang="pl-PL" dirty="0" err="1" smtClean="0"/>
              <a:t>are</a:t>
            </a:r>
            <a:r>
              <a:rPr lang="pl-PL" dirty="0" smtClean="0"/>
              <a:t> </a:t>
            </a:r>
            <a:r>
              <a:rPr lang="pl-PL" dirty="0" err="1" smtClean="0"/>
              <a:t>connected</a:t>
            </a:r>
            <a:r>
              <a:rPr lang="pl-PL" dirty="0" smtClean="0"/>
              <a:t> </a:t>
            </a:r>
            <a:r>
              <a:rPr lang="pl-PL" dirty="0" err="1" smtClean="0"/>
              <a:t>sometimes</a:t>
            </a:r>
            <a:r>
              <a:rPr lang="pl-PL" dirty="0" smtClean="0"/>
              <a:t> </a:t>
            </a:r>
            <a:r>
              <a:rPr lang="pl-PL" dirty="0" err="1" smtClean="0"/>
              <a:t>appears</a:t>
            </a:r>
            <a:r>
              <a:rPr lang="pl-PL" dirty="0" smtClean="0"/>
              <a:t> in </a:t>
            </a:r>
            <a:r>
              <a:rPr lang="pl-PL" dirty="0" err="1" smtClean="0"/>
              <a:t>case</a:t>
            </a:r>
            <a:r>
              <a:rPr lang="pl-PL" dirty="0" smtClean="0"/>
              <a:t>-law</a:t>
            </a:r>
          </a:p>
          <a:p>
            <a:r>
              <a:rPr lang="pl-PL" dirty="0" smtClean="0"/>
              <a:t>Ex j</a:t>
            </a:r>
            <a:r>
              <a:rPr lang="en-US" dirty="0" err="1" smtClean="0"/>
              <a:t>udgment</a:t>
            </a:r>
            <a:r>
              <a:rPr lang="en-US" dirty="0" smtClean="0"/>
              <a:t> </a:t>
            </a:r>
            <a:r>
              <a:rPr lang="en-US" dirty="0"/>
              <a:t>of the Court of First Instance </a:t>
            </a:r>
            <a:r>
              <a:rPr lang="en-US" dirty="0" smtClean="0"/>
              <a:t>of </a:t>
            </a:r>
            <a:r>
              <a:rPr lang="en-US" dirty="0"/>
              <a:t>15 June </a:t>
            </a:r>
            <a:r>
              <a:rPr lang="en-US" dirty="0" smtClean="0"/>
              <a:t>2000</a:t>
            </a:r>
            <a:r>
              <a:rPr lang="pl-PL" dirty="0"/>
              <a:t>, </a:t>
            </a:r>
            <a:r>
              <a:rPr lang="pl-PL" dirty="0" err="1"/>
              <a:t>Joined</a:t>
            </a:r>
            <a:r>
              <a:rPr lang="pl-PL" dirty="0"/>
              <a:t> </a:t>
            </a:r>
            <a:r>
              <a:rPr lang="pl-PL" dirty="0" err="1"/>
              <a:t>cases</a:t>
            </a:r>
            <a:r>
              <a:rPr lang="pl-PL" dirty="0"/>
              <a:t> T-298/97, T-312/97, T-313/97, T-315/97, T-600/97 to 607/97, T-1/98, T-3/98 to T-6/98 and T-23/98 </a:t>
            </a:r>
            <a:r>
              <a:rPr lang="en-US" i="1" dirty="0" err="1" smtClean="0"/>
              <a:t>Alzetta</a:t>
            </a:r>
            <a:r>
              <a:rPr lang="en-US" i="1" dirty="0" smtClean="0"/>
              <a:t> </a:t>
            </a:r>
            <a:r>
              <a:rPr lang="en-US" i="1" dirty="0"/>
              <a:t>Mauro and others v Commission of the European </a:t>
            </a:r>
            <a:r>
              <a:rPr lang="en-US" i="1" dirty="0" smtClean="0"/>
              <a:t>Communities</a:t>
            </a:r>
            <a:r>
              <a:rPr lang="pl-PL" dirty="0"/>
              <a:t>, </a:t>
            </a:r>
            <a:r>
              <a:rPr lang="pl-PL" dirty="0" smtClean="0"/>
              <a:t>EU:T:2000:151, para. 81; j</a:t>
            </a:r>
            <a:r>
              <a:rPr lang="en-US" dirty="0" err="1" smtClean="0"/>
              <a:t>udgment</a:t>
            </a:r>
            <a:r>
              <a:rPr lang="en-US" dirty="0" smtClean="0"/>
              <a:t> </a:t>
            </a:r>
            <a:r>
              <a:rPr lang="en-US" dirty="0"/>
              <a:t>of the Court of First Instance </a:t>
            </a:r>
            <a:r>
              <a:rPr lang="en-US" dirty="0" smtClean="0"/>
              <a:t>of </a:t>
            </a:r>
            <a:r>
              <a:rPr lang="en-US" dirty="0"/>
              <a:t>4 April </a:t>
            </a:r>
            <a:r>
              <a:rPr lang="en-US" dirty="0" smtClean="0"/>
              <a:t>2001</a:t>
            </a:r>
            <a:r>
              <a:rPr lang="pl-PL" dirty="0"/>
              <a:t>, </a:t>
            </a:r>
            <a:r>
              <a:rPr lang="pl-PL" dirty="0" err="1" smtClean="0"/>
              <a:t>case</a:t>
            </a:r>
            <a:r>
              <a:rPr lang="pl-PL" dirty="0" smtClean="0"/>
              <a:t> T-288/97 </a:t>
            </a:r>
            <a:r>
              <a:rPr lang="en-US" i="1" dirty="0" err="1" smtClean="0"/>
              <a:t>Regione</a:t>
            </a:r>
            <a:r>
              <a:rPr lang="en-US" i="1" dirty="0" smtClean="0"/>
              <a:t> </a:t>
            </a:r>
            <a:r>
              <a:rPr lang="en-US" i="1" dirty="0"/>
              <a:t>Friuli </a:t>
            </a:r>
            <a:r>
              <a:rPr lang="en-US" i="1" dirty="0" err="1"/>
              <a:t>Venezia</a:t>
            </a:r>
            <a:r>
              <a:rPr lang="en-US" i="1" dirty="0"/>
              <a:t> Giulia v Commission of the European </a:t>
            </a:r>
            <a:r>
              <a:rPr lang="en-US" i="1" dirty="0" smtClean="0"/>
              <a:t>Communities</a:t>
            </a:r>
            <a:r>
              <a:rPr lang="pl-PL" dirty="0"/>
              <a:t>, </a:t>
            </a:r>
            <a:r>
              <a:rPr lang="pl-PL" dirty="0" smtClean="0"/>
              <a:t>EU:T:2001:115, para. 41</a:t>
            </a:r>
            <a:endParaRPr lang="pl-PL" i="1" dirty="0"/>
          </a:p>
        </p:txBody>
      </p:sp>
    </p:spTree>
    <p:extLst>
      <p:ext uri="{BB962C8B-B14F-4D97-AF65-F5344CB8AC3E}">
        <p14:creationId xmlns:p14="http://schemas.microsoft.com/office/powerpoint/2010/main" val="148641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66343"/>
            <a:ext cx="12192000" cy="1362113"/>
          </a:xfrm>
        </p:spPr>
        <p:txBody>
          <a:bodyPr>
            <a:normAutofit fontScale="90000"/>
          </a:bodyPr>
          <a:lstStyle/>
          <a:p>
            <a:r>
              <a:rPr lang="pl-PL" dirty="0" err="1" smtClean="0"/>
              <a:t>Distortion</a:t>
            </a:r>
            <a:r>
              <a:rPr lang="pl-PL" dirty="0" smtClean="0"/>
              <a:t> of </a:t>
            </a:r>
            <a:r>
              <a:rPr lang="pl-PL" dirty="0" err="1" smtClean="0"/>
              <a:t>competition</a:t>
            </a:r>
            <a:r>
              <a:rPr lang="pl-PL" dirty="0" smtClean="0"/>
              <a:t/>
            </a:r>
            <a:br>
              <a:rPr lang="pl-PL" dirty="0" smtClean="0"/>
            </a:br>
            <a:r>
              <a:rPr lang="pl-PL" dirty="0" smtClean="0"/>
              <a:t>Aid </a:t>
            </a:r>
            <a:r>
              <a:rPr lang="pl-PL" dirty="0" err="1" smtClean="0"/>
              <a:t>that</a:t>
            </a:r>
            <a:r>
              <a:rPr lang="pl-PL" dirty="0" smtClean="0"/>
              <a:t> </a:t>
            </a:r>
            <a:r>
              <a:rPr lang="pl-PL" dirty="0" err="1" smtClean="0"/>
              <a:t>satisfies</a:t>
            </a:r>
            <a:r>
              <a:rPr lang="pl-PL" dirty="0" smtClean="0"/>
              <a:t> the </a:t>
            </a:r>
            <a:r>
              <a:rPr lang="pl-PL" dirty="0" err="1" smtClean="0"/>
              <a:t>requirements</a:t>
            </a:r>
            <a:r>
              <a:rPr lang="pl-PL" dirty="0" smtClean="0"/>
              <a:t> in </a:t>
            </a:r>
            <a:r>
              <a:rPr lang="pl-PL" dirty="0" err="1" smtClean="0"/>
              <a:t>question</a:t>
            </a:r>
            <a:r>
              <a:rPr lang="pl-PL" dirty="0" smtClean="0"/>
              <a:t> by </a:t>
            </a:r>
            <a:r>
              <a:rPr lang="pl-PL" dirty="0" err="1" smtClean="0"/>
              <a:t>its</a:t>
            </a:r>
            <a:r>
              <a:rPr lang="pl-PL" dirty="0" smtClean="0"/>
              <a:t> </a:t>
            </a:r>
            <a:r>
              <a:rPr lang="pl-PL" dirty="0" err="1" smtClean="0"/>
              <a:t>very</a:t>
            </a:r>
            <a:r>
              <a:rPr lang="pl-PL" dirty="0" smtClean="0"/>
              <a:t> </a:t>
            </a:r>
            <a:r>
              <a:rPr lang="pl-PL" dirty="0" err="1" smtClean="0"/>
              <a:t>nature</a:t>
            </a:r>
            <a:r>
              <a:rPr lang="pl-PL" dirty="0" smtClean="0"/>
              <a:t> : </a:t>
            </a:r>
            <a:br>
              <a:rPr lang="pl-PL" dirty="0" smtClean="0"/>
            </a:br>
            <a:r>
              <a:rPr lang="pl-PL" dirty="0" err="1" smtClean="0"/>
              <a:t>operating</a:t>
            </a:r>
            <a:r>
              <a:rPr lang="pl-PL" dirty="0" smtClean="0"/>
              <a:t> </a:t>
            </a:r>
            <a:r>
              <a:rPr lang="pl-PL" dirty="0" err="1" smtClean="0"/>
              <a:t>aid</a:t>
            </a:r>
            <a:endParaRPr lang="pl-PL" dirty="0"/>
          </a:p>
        </p:txBody>
      </p:sp>
      <p:sp>
        <p:nvSpPr>
          <p:cNvPr id="3" name="Symbol zastępczy zawartości 2"/>
          <p:cNvSpPr>
            <a:spLocks noGrp="1"/>
          </p:cNvSpPr>
          <p:nvPr>
            <p:ph idx="1"/>
          </p:nvPr>
        </p:nvSpPr>
        <p:spPr>
          <a:xfrm>
            <a:off x="0" y="1828456"/>
            <a:ext cx="12192000" cy="5029544"/>
          </a:xfrm>
        </p:spPr>
        <p:txBody>
          <a:bodyPr/>
          <a:lstStyle/>
          <a:p>
            <a:r>
              <a:rPr lang="en-GB" dirty="0"/>
              <a:t>As a preliminary point, it should be mentioned that some types of aid </a:t>
            </a:r>
            <a:r>
              <a:rPr lang="en-GB" dirty="0" smtClean="0"/>
              <a:t>measures </a:t>
            </a:r>
            <a:r>
              <a:rPr lang="en-GB" dirty="0"/>
              <a:t>in </a:t>
            </a:r>
            <a:r>
              <a:rPr lang="en-GB" dirty="0" smtClean="0"/>
              <a:t>principle </a:t>
            </a:r>
            <a:r>
              <a:rPr lang="en-GB" dirty="0"/>
              <a:t>satisfy this requirement by their very nature. </a:t>
            </a:r>
            <a:endParaRPr lang="pl-PL" dirty="0" smtClean="0"/>
          </a:p>
          <a:p>
            <a:r>
              <a:rPr lang="en-GB" dirty="0" smtClean="0"/>
              <a:t>It </a:t>
            </a:r>
            <a:r>
              <a:rPr lang="en-GB" dirty="0"/>
              <a:t>is the case in regard to operating aid, which is intended to relieve an undertaking of the expenses which it would normally have had to bear in its day-to-day management or its usual activities</a:t>
            </a:r>
            <a:r>
              <a:rPr lang="pl-PL" dirty="0"/>
              <a:t> </a:t>
            </a:r>
            <a:endParaRPr lang="pl-PL" dirty="0" smtClean="0"/>
          </a:p>
          <a:p>
            <a:r>
              <a:rPr lang="pl-PL" dirty="0" smtClean="0"/>
              <a:t>Ex </a:t>
            </a:r>
            <a:r>
              <a:rPr lang="pl-PL" dirty="0"/>
              <a:t>j</a:t>
            </a:r>
            <a:r>
              <a:rPr lang="en-GB" dirty="0" err="1" smtClean="0"/>
              <a:t>udgment</a:t>
            </a:r>
            <a:r>
              <a:rPr lang="en-GB" dirty="0" smtClean="0"/>
              <a:t> </a:t>
            </a:r>
            <a:r>
              <a:rPr lang="en-GB" dirty="0"/>
              <a:t>of the Court of First Instance of 30 April 1998, case T-214/95 </a:t>
            </a:r>
            <a:r>
              <a:rPr lang="en-GB" i="1" dirty="0"/>
              <a:t>Het </a:t>
            </a:r>
            <a:r>
              <a:rPr lang="en-GB" i="1" dirty="0" err="1"/>
              <a:t>Vlaamse</a:t>
            </a:r>
            <a:r>
              <a:rPr lang="en-GB" i="1" dirty="0"/>
              <a:t> </a:t>
            </a:r>
            <a:r>
              <a:rPr lang="en-GB" i="1" dirty="0" err="1"/>
              <a:t>Gewest</a:t>
            </a:r>
            <a:r>
              <a:rPr lang="en-GB" i="1" dirty="0"/>
              <a:t> (Flemish Region) v Commission of the European Communities</a:t>
            </a:r>
            <a:r>
              <a:rPr lang="en-GB" dirty="0"/>
              <a:t>, ECLI:EU:T:1998:77, para. 43, judgment of the Court of First Instance of 8 June 1995, case T-459/93 </a:t>
            </a:r>
            <a:r>
              <a:rPr lang="en-GB" i="1" dirty="0"/>
              <a:t>Siemens SA v Commission of the European Communities</a:t>
            </a:r>
            <a:r>
              <a:rPr lang="en-GB" dirty="0"/>
              <a:t>, ECLI:EU:T:1995:100, para. 48, judgment of the Court of 6 November 1990, case C-86/89 </a:t>
            </a:r>
            <a:r>
              <a:rPr lang="en-GB" i="1" dirty="0"/>
              <a:t>Italian Republic v Commission of the European Communities</a:t>
            </a:r>
            <a:r>
              <a:rPr lang="en-GB" dirty="0"/>
              <a:t>, ECLI:EU:C:1990:373, para. 18.</a:t>
            </a:r>
            <a:endParaRPr lang="pl-PL" dirty="0"/>
          </a:p>
          <a:p>
            <a:endParaRPr lang="pl-PL" dirty="0"/>
          </a:p>
        </p:txBody>
      </p:sp>
    </p:spTree>
    <p:extLst>
      <p:ext uri="{BB962C8B-B14F-4D97-AF65-F5344CB8AC3E}">
        <p14:creationId xmlns:p14="http://schemas.microsoft.com/office/powerpoint/2010/main" val="242406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66343"/>
            <a:ext cx="12192000" cy="1362113"/>
          </a:xfrm>
        </p:spPr>
        <p:txBody>
          <a:bodyPr/>
          <a:lstStyle/>
          <a:p>
            <a:r>
              <a:rPr lang="pl-PL" dirty="0" err="1" smtClean="0"/>
              <a:t>Distortion</a:t>
            </a:r>
            <a:r>
              <a:rPr lang="pl-PL" dirty="0" smtClean="0"/>
              <a:t> of </a:t>
            </a:r>
            <a:r>
              <a:rPr lang="pl-PL" dirty="0" err="1" smtClean="0"/>
              <a:t>competition</a:t>
            </a:r>
            <a:r>
              <a:rPr lang="pl-PL" dirty="0" smtClean="0"/>
              <a:t> : </a:t>
            </a:r>
            <a:r>
              <a:rPr lang="pl-PL" dirty="0" err="1" smtClean="0"/>
              <a:t>an</a:t>
            </a:r>
            <a:r>
              <a:rPr lang="pl-PL" dirty="0" smtClean="0"/>
              <a:t> </a:t>
            </a:r>
            <a:r>
              <a:rPr lang="pl-PL" dirty="0" err="1" smtClean="0"/>
              <a:t>alternative</a:t>
            </a:r>
            <a:endParaRPr lang="pl-PL" dirty="0"/>
          </a:p>
        </p:txBody>
      </p:sp>
      <p:sp>
        <p:nvSpPr>
          <p:cNvPr id="3" name="Symbol zastępczy zawartości 2"/>
          <p:cNvSpPr>
            <a:spLocks noGrp="1"/>
          </p:cNvSpPr>
          <p:nvPr>
            <p:ph idx="1"/>
          </p:nvPr>
        </p:nvSpPr>
        <p:spPr>
          <a:xfrm>
            <a:off x="0" y="1828456"/>
            <a:ext cx="12192000" cy="5029544"/>
          </a:xfrm>
        </p:spPr>
        <p:txBody>
          <a:bodyPr>
            <a:normAutofit lnSpcReduction="10000"/>
          </a:bodyPr>
          <a:lstStyle/>
          <a:p>
            <a:r>
              <a:rPr lang="en-GB" dirty="0"/>
              <a:t>The text of Article 107(1) TFEU frames the requirement in question by way of an alternative – a measure may have </a:t>
            </a:r>
            <a:r>
              <a:rPr lang="en-GB" i="1" dirty="0"/>
              <a:t>actually </a:t>
            </a:r>
            <a:r>
              <a:rPr lang="en-GB" dirty="0"/>
              <a:t>distorted the competition (“aid that distorts”) or there may have been just a risk of distortion, yet no factual occurrence of it (“aid that exhibits a threat of distortion”). The latter is sufficient to satisfy the criterion in question. It follows that a real distortion of competition due to an aid measure need not be demonstrated for a measure to be caught by Article 107(1) TFEU, especially if new aid has been granted without prior notification having been given to the Commission, pursuant to Article 108(3) TFEU. However, obviously, it is beneficial for a prospective case, to produce evidence that a measure constitutes a distortion, in order to strengthen the argument.</a:t>
            </a:r>
            <a:endParaRPr lang="pl-PL" dirty="0"/>
          </a:p>
          <a:p>
            <a:r>
              <a:rPr lang="en-GB" dirty="0"/>
              <a:t>Judgment of the Court of First Instance of 15 June 2000, joined cases T-298/97, T-312/97, T-313/97, T-315/97, T-600/97 to 607/97, T-1/98, T-3/98 to T-6/98 and T-23/98 </a:t>
            </a:r>
            <a:r>
              <a:rPr lang="en-GB" i="1" dirty="0" err="1"/>
              <a:t>Alzetta</a:t>
            </a:r>
            <a:r>
              <a:rPr lang="en-GB" i="1" dirty="0"/>
              <a:t> Mauro and others v Commission of the European Communities</a:t>
            </a:r>
            <a:r>
              <a:rPr lang="en-GB" dirty="0"/>
              <a:t>, </a:t>
            </a:r>
            <a:r>
              <a:rPr lang="en-GB" dirty="0" smtClean="0"/>
              <a:t>ECLI:EU:T:2000:151</a:t>
            </a:r>
            <a:r>
              <a:rPr lang="pl-PL" dirty="0" smtClean="0"/>
              <a:t> </a:t>
            </a:r>
            <a:r>
              <a:rPr lang="pl-PL" dirty="0" err="1" smtClean="0"/>
              <a:t>above</a:t>
            </a:r>
            <a:r>
              <a:rPr lang="en-GB" dirty="0" smtClean="0"/>
              <a:t>, </a:t>
            </a:r>
            <a:r>
              <a:rPr lang="en-GB" dirty="0"/>
              <a:t>para. 78, confirmed on appeal by judgment of the Court of 29 April 2004, case C-298/00 P </a:t>
            </a:r>
            <a:r>
              <a:rPr lang="en-GB" i="1" dirty="0"/>
              <a:t>Italian Republic v Commission of the European Communities</a:t>
            </a:r>
            <a:r>
              <a:rPr lang="en-GB" dirty="0"/>
              <a:t>, ECLI:EU:C:2004:240, para. 55.</a:t>
            </a:r>
            <a:endParaRPr lang="pl-PL" dirty="0"/>
          </a:p>
          <a:p>
            <a:r>
              <a:rPr lang="en-GB" dirty="0"/>
              <a:t>Joined cases T-298/97 </a:t>
            </a:r>
            <a:r>
              <a:rPr lang="en-GB" i="1" dirty="0"/>
              <a:t>et seq</a:t>
            </a:r>
            <a:r>
              <a:rPr lang="en-GB" dirty="0"/>
              <a:t>. </a:t>
            </a:r>
            <a:r>
              <a:rPr lang="en-GB" i="1" dirty="0" err="1"/>
              <a:t>Alzetta</a:t>
            </a:r>
            <a:r>
              <a:rPr lang="en-GB" i="1" dirty="0"/>
              <a:t> Mauro and others v Commission, </a:t>
            </a:r>
            <a:r>
              <a:rPr lang="en-GB" dirty="0"/>
              <a:t>cited above, para. 79.</a:t>
            </a:r>
            <a:endParaRPr lang="pl-PL" dirty="0"/>
          </a:p>
          <a:p>
            <a:endParaRPr lang="pl-PL" dirty="0"/>
          </a:p>
        </p:txBody>
      </p:sp>
    </p:spTree>
    <p:extLst>
      <p:ext uri="{BB962C8B-B14F-4D97-AF65-F5344CB8AC3E}">
        <p14:creationId xmlns:p14="http://schemas.microsoft.com/office/powerpoint/2010/main" val="412813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66343"/>
            <a:ext cx="12192000" cy="1362113"/>
          </a:xfrm>
        </p:spPr>
        <p:txBody>
          <a:bodyPr/>
          <a:lstStyle/>
          <a:p>
            <a:r>
              <a:rPr lang="pl-PL" dirty="0" err="1" smtClean="0"/>
              <a:t>Distortion</a:t>
            </a:r>
            <a:r>
              <a:rPr lang="pl-PL" dirty="0" smtClean="0"/>
              <a:t> of </a:t>
            </a:r>
            <a:r>
              <a:rPr lang="pl-PL" dirty="0" err="1" smtClean="0"/>
              <a:t>competition</a:t>
            </a:r>
            <a:r>
              <a:rPr lang="pl-PL" dirty="0" smtClean="0"/>
              <a:t> : no </a:t>
            </a:r>
            <a:r>
              <a:rPr lang="pl-PL" dirty="0" err="1" smtClean="0"/>
              <a:t>requirement</a:t>
            </a:r>
            <a:r>
              <a:rPr lang="pl-PL" dirty="0" smtClean="0"/>
              <a:t> of market </a:t>
            </a:r>
            <a:r>
              <a:rPr lang="pl-PL" dirty="0" err="1" smtClean="0"/>
              <a:t>assessment</a:t>
            </a:r>
            <a:endParaRPr lang="pl-PL" dirty="0"/>
          </a:p>
        </p:txBody>
      </p:sp>
      <p:sp>
        <p:nvSpPr>
          <p:cNvPr id="3" name="Symbol zastępczy zawartości 2"/>
          <p:cNvSpPr>
            <a:spLocks noGrp="1"/>
          </p:cNvSpPr>
          <p:nvPr>
            <p:ph idx="1"/>
          </p:nvPr>
        </p:nvSpPr>
        <p:spPr>
          <a:xfrm>
            <a:off x="0" y="1828456"/>
            <a:ext cx="12192000" cy="5029544"/>
          </a:xfrm>
        </p:spPr>
        <p:txBody>
          <a:bodyPr>
            <a:normAutofit fontScale="92500" lnSpcReduction="10000"/>
          </a:bodyPr>
          <a:lstStyle/>
          <a:p>
            <a:r>
              <a:rPr lang="en-GB" dirty="0"/>
              <a:t>Additionally, Article 107(1) TFEU does not require a particular market to be established and investigated, wherein a distortion might take place. Rather, with regard to the conditions relating to the effect on trade between Member States and the distortion or threatened distortion of competition, a succinct discussion of the facts and legal considerations taken into account in the assessment of those conditions is sufficient. The Commission, for the purposes of Article 107(1) TFEU, is not required to carry out an economic analysis of the actual situation on the relevant market, of the market share of the applicant, of the position of competing undertakings and of trade flows of the products and services in question between Member States.</a:t>
            </a:r>
            <a:r>
              <a:rPr lang="pl-PL" dirty="0"/>
              <a:t> </a:t>
            </a:r>
            <a:r>
              <a:rPr lang="en-US" dirty="0"/>
              <a:t>T.M. </a:t>
            </a:r>
            <a:r>
              <a:rPr lang="en-US" dirty="0" err="1"/>
              <a:t>Rusche</a:t>
            </a:r>
            <a:r>
              <a:rPr lang="en-US" dirty="0"/>
              <a:t> </a:t>
            </a:r>
            <a:r>
              <a:rPr lang="en-US" i="1" dirty="0"/>
              <a:t>et al</a:t>
            </a:r>
            <a:r>
              <a:rPr lang="en-US" dirty="0"/>
              <a:t>., </a:t>
            </a:r>
            <a:r>
              <a:rPr lang="pl-PL" i="1" dirty="0" err="1" smtClean="0"/>
              <a:t>Faull&amp;Nikpay</a:t>
            </a:r>
            <a:r>
              <a:rPr lang="pl-PL" i="1" dirty="0" smtClean="0"/>
              <a:t> EU </a:t>
            </a:r>
            <a:r>
              <a:rPr lang="pl-PL" i="1" dirty="0" err="1" smtClean="0"/>
              <a:t>Competition</a:t>
            </a:r>
            <a:r>
              <a:rPr lang="pl-PL" i="1" dirty="0" smtClean="0"/>
              <a:t> Law, </a:t>
            </a:r>
            <a:r>
              <a:rPr lang="pl-PL" dirty="0" smtClean="0"/>
              <a:t>Oxford 2014</a:t>
            </a:r>
            <a:r>
              <a:rPr lang="en-US" dirty="0" smtClean="0"/>
              <a:t>, </a:t>
            </a:r>
            <a:r>
              <a:rPr lang="en-US" dirty="0"/>
              <a:t>p. 1954, </a:t>
            </a:r>
            <a:r>
              <a:rPr lang="en-US" i="1" dirty="0"/>
              <a:t>infra </a:t>
            </a:r>
            <a:r>
              <a:rPr lang="en-US" dirty="0"/>
              <a:t>17.132. </a:t>
            </a:r>
            <a:r>
              <a:rPr lang="en-US" dirty="0" smtClean="0"/>
              <a:t>However, C. Quigley, </a:t>
            </a:r>
            <a:r>
              <a:rPr lang="en-US" i="1" dirty="0" smtClean="0"/>
              <a:t>op. cit.</a:t>
            </a:r>
            <a:r>
              <a:rPr lang="en-US" dirty="0" smtClean="0"/>
              <a:t>, p. 51, does require that a market ought to be </a:t>
            </a:r>
            <a:r>
              <a:rPr lang="en-US" dirty="0" err="1" smtClean="0"/>
              <a:t>analysed</a:t>
            </a:r>
            <a:r>
              <a:rPr lang="pl-PL" dirty="0" smtClean="0"/>
              <a:t> (point </a:t>
            </a:r>
            <a:r>
              <a:rPr lang="pl-PL" dirty="0" err="1" smtClean="0"/>
              <a:t>slightly</a:t>
            </a:r>
            <a:r>
              <a:rPr lang="pl-PL" dirty="0" smtClean="0"/>
              <a:t> </a:t>
            </a:r>
            <a:r>
              <a:rPr lang="pl-PL" dirty="0" err="1" smtClean="0"/>
              <a:t>conceded</a:t>
            </a:r>
            <a:r>
              <a:rPr lang="pl-PL" dirty="0" smtClean="0"/>
              <a:t> in 2015’s 3ed, p. 78)</a:t>
            </a:r>
            <a:r>
              <a:rPr lang="en-US" dirty="0" smtClean="0"/>
              <a:t>. </a:t>
            </a:r>
            <a:endParaRPr lang="pl-PL" dirty="0" smtClean="0"/>
          </a:p>
          <a:p>
            <a:r>
              <a:rPr lang="en-GB" dirty="0" smtClean="0"/>
              <a:t>Judgment of the General Court of 17 May 2011, case T-1/08 </a:t>
            </a:r>
            <a:r>
              <a:rPr lang="en-GB" i="1" dirty="0" err="1" smtClean="0"/>
              <a:t>Buczek</a:t>
            </a:r>
            <a:r>
              <a:rPr lang="en-GB" i="1" dirty="0" smtClean="0"/>
              <a:t> Automotive sp. z </a:t>
            </a:r>
            <a:r>
              <a:rPr lang="en-GB" i="1" dirty="0" err="1" smtClean="0"/>
              <a:t>o.o</a:t>
            </a:r>
            <a:r>
              <a:rPr lang="en-GB" i="1" dirty="0" smtClean="0"/>
              <a:t>. v European Commission</a:t>
            </a:r>
            <a:r>
              <a:rPr lang="en-GB" dirty="0" smtClean="0"/>
              <a:t>, ECLI:EU:T:2011:216, para. 102. The GC added that “even in cases where it is clear from the circumstances in which the aid has been granted that it is liable to affect trade between Member States and to distort or threaten to distort competition, the Commission must at least set out those circumstances in the statement of reasons for its decision”. That judgment was upheld on appeal by the Court of Justice, by way of judgment of the Court of 21 March 2013, case C-405/11 P </a:t>
            </a:r>
            <a:r>
              <a:rPr lang="en-GB" i="1" dirty="0" smtClean="0"/>
              <a:t>European Commission v </a:t>
            </a:r>
            <a:r>
              <a:rPr lang="en-GB" i="1" dirty="0" err="1" smtClean="0"/>
              <a:t>Buczek</a:t>
            </a:r>
            <a:r>
              <a:rPr lang="en-GB" i="1" dirty="0" smtClean="0"/>
              <a:t> Automotive sp. z </a:t>
            </a:r>
            <a:r>
              <a:rPr lang="en-GB" i="1" dirty="0" err="1" smtClean="0"/>
              <a:t>o.o</a:t>
            </a:r>
            <a:r>
              <a:rPr lang="en-GB" i="1" dirty="0" smtClean="0"/>
              <a:t>.</a:t>
            </a:r>
            <a:r>
              <a:rPr lang="en-GB" dirty="0" smtClean="0"/>
              <a:t>, ECLI:EU:C:2013:186. Commission did not even dispute that finding. </a:t>
            </a:r>
            <a:endParaRPr lang="pl-PL" dirty="0"/>
          </a:p>
        </p:txBody>
      </p:sp>
    </p:spTree>
    <p:extLst>
      <p:ext uri="{BB962C8B-B14F-4D97-AF65-F5344CB8AC3E}">
        <p14:creationId xmlns:p14="http://schemas.microsoft.com/office/powerpoint/2010/main" val="85331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76391"/>
            <a:ext cx="9628632" cy="1362113"/>
          </a:xfrm>
        </p:spPr>
        <p:txBody>
          <a:bodyPr/>
          <a:lstStyle/>
          <a:p>
            <a:r>
              <a:rPr lang="pl-PL" dirty="0" err="1" smtClean="0"/>
              <a:t>Distortion</a:t>
            </a:r>
            <a:r>
              <a:rPr lang="pl-PL" dirty="0" smtClean="0"/>
              <a:t> of </a:t>
            </a:r>
            <a:r>
              <a:rPr lang="pl-PL" dirty="0" err="1" smtClean="0"/>
              <a:t>competition</a:t>
            </a:r>
            <a:r>
              <a:rPr lang="pl-PL" dirty="0" smtClean="0"/>
              <a:t> : the standard of proof</a:t>
            </a:r>
            <a:endParaRPr lang="pl-PL" dirty="0"/>
          </a:p>
        </p:txBody>
      </p:sp>
      <p:sp>
        <p:nvSpPr>
          <p:cNvPr id="3" name="Symbol zastępczy zawartości 2"/>
          <p:cNvSpPr>
            <a:spLocks noGrp="1"/>
          </p:cNvSpPr>
          <p:nvPr>
            <p:ph idx="1"/>
          </p:nvPr>
        </p:nvSpPr>
        <p:spPr>
          <a:xfrm>
            <a:off x="0" y="1848761"/>
            <a:ext cx="12192000" cy="5009239"/>
          </a:xfrm>
        </p:spPr>
        <p:txBody>
          <a:bodyPr>
            <a:normAutofit fontScale="77500" lnSpcReduction="20000"/>
          </a:bodyPr>
          <a:lstStyle/>
          <a:p>
            <a:r>
              <a:rPr lang="en-GB" b="1" dirty="0"/>
              <a:t>Furthermore, while it is for the Commission (or an individual claiming that an aid measure exists) to demonstrate that this requirement is met, the standard of proof for it is somewhat low.</a:t>
            </a:r>
            <a:endParaRPr lang="pl-PL" b="1" dirty="0"/>
          </a:p>
          <a:p>
            <a:r>
              <a:rPr lang="en-GB" b="1" dirty="0"/>
              <a:t>To begin with, some market areas are highly competitive by nature, with even a small, selective advantage capable of distorting them. By words of the Court, where a public authority favours an undertaking operating in a sector which is characterised by intense competition by granting it a benefit, there is a distortion of competition or a risk of such distortion. Where the benefit is limited, competition is distorted to a lesser extent, but it is still distorted. The prohibition in Article 107(1) TFEU applies to any aid which distorts or threatens to distort competition, irrespective of the amount, in so far as it affects trade between Member States. </a:t>
            </a:r>
            <a:endParaRPr lang="pl-PL" b="1" dirty="0"/>
          </a:p>
          <a:p>
            <a:r>
              <a:rPr lang="en-GB" b="1" dirty="0"/>
              <a:t>This is especially the case where a given market has been liberalised at EU level. The fact that an economic sector has been liberalised at Union level may serve to determine that the aid has a real or potential effect on competition and affects trade between Member States.</a:t>
            </a:r>
            <a:endParaRPr lang="pl-PL" b="1" dirty="0"/>
          </a:p>
          <a:p>
            <a:r>
              <a:rPr lang="en-US" b="1" dirty="0"/>
              <a:t>Case T-214/95 </a:t>
            </a:r>
            <a:r>
              <a:rPr lang="en-US" b="1" i="1" dirty="0"/>
              <a:t>Het </a:t>
            </a:r>
            <a:r>
              <a:rPr lang="en-US" b="1" i="1" dirty="0" err="1"/>
              <a:t>Vlaamse</a:t>
            </a:r>
            <a:r>
              <a:rPr lang="en-US" b="1" i="1" dirty="0"/>
              <a:t> </a:t>
            </a:r>
            <a:r>
              <a:rPr lang="en-US" b="1" i="1" dirty="0" err="1" smtClean="0"/>
              <a:t>Gewest</a:t>
            </a:r>
            <a:r>
              <a:rPr lang="pl-PL" b="1" i="1" dirty="0" smtClean="0"/>
              <a:t>, </a:t>
            </a:r>
            <a:r>
              <a:rPr lang="pl-PL" b="1" dirty="0"/>
              <a:t>EU:T:1998:77</a:t>
            </a:r>
            <a:r>
              <a:rPr lang="en-US" b="1" dirty="0" smtClean="0"/>
              <a:t>, </a:t>
            </a:r>
            <a:r>
              <a:rPr lang="en-US" b="1" dirty="0"/>
              <a:t>para. 46. See also </a:t>
            </a:r>
            <a:r>
              <a:rPr lang="en-GB" b="1" dirty="0"/>
              <a:t>joined cases T-298/97 </a:t>
            </a:r>
            <a:r>
              <a:rPr lang="en-GB" b="1" i="1" dirty="0"/>
              <a:t>et seq</a:t>
            </a:r>
            <a:r>
              <a:rPr lang="en-GB" b="1" dirty="0"/>
              <a:t>. </a:t>
            </a:r>
            <a:r>
              <a:rPr lang="en-GB" b="1" i="1" dirty="0" err="1"/>
              <a:t>Alzetta</a:t>
            </a:r>
            <a:r>
              <a:rPr lang="en-GB" b="1" i="1" dirty="0"/>
              <a:t> Mauro and others v Commission, </a:t>
            </a:r>
            <a:r>
              <a:rPr lang="en-GB" b="1" dirty="0"/>
              <a:t>cited above, para. 86 (road haulage). Additionally, the Court added at para. 97 that the essentially local activity of most recipients of the aid in question and the existence of quota schemes were not such as to prevent the aid from having an effect on trade between Member States and on competition.</a:t>
            </a:r>
            <a:endParaRPr lang="pl-PL" b="1" dirty="0"/>
          </a:p>
          <a:p>
            <a:r>
              <a:rPr lang="en-US" b="1" dirty="0"/>
              <a:t>Case T-214/95 </a:t>
            </a:r>
            <a:r>
              <a:rPr lang="en-US" b="1" i="1" dirty="0"/>
              <a:t>Het </a:t>
            </a:r>
            <a:r>
              <a:rPr lang="en-US" b="1" i="1" dirty="0" err="1"/>
              <a:t>Vlaamse</a:t>
            </a:r>
            <a:r>
              <a:rPr lang="en-US" b="1" i="1" dirty="0"/>
              <a:t> </a:t>
            </a:r>
            <a:r>
              <a:rPr lang="en-US" b="1" i="1" dirty="0" err="1"/>
              <a:t>Gewest</a:t>
            </a:r>
            <a:r>
              <a:rPr lang="en-US" b="1" dirty="0"/>
              <a:t>, cited above, para. 44 (air transport business)</a:t>
            </a:r>
            <a:endParaRPr lang="pl-PL" b="1" dirty="0"/>
          </a:p>
          <a:p>
            <a:r>
              <a:rPr lang="en-GB" b="1" dirty="0"/>
              <a:t>Judgment of the Court of 30 April 2009, case C-494/06 P </a:t>
            </a:r>
            <a:r>
              <a:rPr lang="en-GB" b="1" i="1" dirty="0"/>
              <a:t>Commission of the European Communities v Italian Republic and </a:t>
            </a:r>
            <a:r>
              <a:rPr lang="en-GB" b="1" i="1" dirty="0" err="1"/>
              <a:t>Wam</a:t>
            </a:r>
            <a:r>
              <a:rPr lang="en-GB" b="1" i="1" dirty="0"/>
              <a:t> </a:t>
            </a:r>
            <a:r>
              <a:rPr lang="en-GB" b="1" i="1" dirty="0" err="1"/>
              <a:t>SpA</a:t>
            </a:r>
            <a:r>
              <a:rPr lang="en-GB" b="1" dirty="0"/>
              <a:t>, ECLI:EU:C:2009:272, para. 53.</a:t>
            </a:r>
            <a:endParaRPr lang="pl-PL" b="1" dirty="0"/>
          </a:p>
          <a:p>
            <a:endParaRPr lang="pl-PL" dirty="0"/>
          </a:p>
        </p:txBody>
      </p:sp>
    </p:spTree>
    <p:extLst>
      <p:ext uri="{BB962C8B-B14F-4D97-AF65-F5344CB8AC3E}">
        <p14:creationId xmlns:p14="http://schemas.microsoft.com/office/powerpoint/2010/main" val="307437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46246"/>
            <a:ext cx="12192000" cy="1362113"/>
          </a:xfrm>
        </p:spPr>
        <p:txBody>
          <a:bodyPr/>
          <a:lstStyle/>
          <a:p>
            <a:r>
              <a:rPr lang="pl-PL" dirty="0" err="1" smtClean="0"/>
              <a:t>Distortion</a:t>
            </a:r>
            <a:r>
              <a:rPr lang="pl-PL" dirty="0" smtClean="0"/>
              <a:t> of </a:t>
            </a:r>
            <a:r>
              <a:rPr lang="pl-PL" dirty="0" err="1" smtClean="0"/>
              <a:t>competition</a:t>
            </a:r>
            <a:r>
              <a:rPr lang="pl-PL" dirty="0" smtClean="0"/>
              <a:t> : </a:t>
            </a:r>
            <a:r>
              <a:rPr lang="pl-PL" dirty="0" err="1" smtClean="0"/>
              <a:t>localised</a:t>
            </a:r>
            <a:r>
              <a:rPr lang="pl-PL" dirty="0" smtClean="0"/>
              <a:t> </a:t>
            </a:r>
            <a:r>
              <a:rPr lang="pl-PL" dirty="0" err="1" smtClean="0"/>
              <a:t>undertakings</a:t>
            </a:r>
            <a:endParaRPr lang="pl-PL" dirty="0"/>
          </a:p>
        </p:txBody>
      </p:sp>
      <p:sp>
        <p:nvSpPr>
          <p:cNvPr id="3" name="Symbol zastępczy zawartości 2"/>
          <p:cNvSpPr>
            <a:spLocks noGrp="1"/>
          </p:cNvSpPr>
          <p:nvPr>
            <p:ph idx="1"/>
          </p:nvPr>
        </p:nvSpPr>
        <p:spPr>
          <a:xfrm>
            <a:off x="0" y="1808359"/>
            <a:ext cx="12192000" cy="5049641"/>
          </a:xfrm>
        </p:spPr>
        <p:txBody>
          <a:bodyPr/>
          <a:lstStyle/>
          <a:p>
            <a:r>
              <a:rPr lang="en-GB" dirty="0"/>
              <a:t>It is also of no consequence that a market is localised, as an aid measure may be of such a nature as to affect trade between Member States and to distort competition even if the recipient undertaking that is competing with producers from other Member States does not itself export.</a:t>
            </a:r>
            <a:endParaRPr lang="pl-PL" dirty="0"/>
          </a:p>
          <a:p>
            <a:r>
              <a:rPr lang="en-GB" dirty="0"/>
              <a:t>According to the Court, situation of this kind may also arise when there is no excess capacity in the particular sector. Where a Member State grants aid to an undertaking, domestic production may for that reason be maintained or increased, with the result that undertakings established in other Member States have less chance of exporting their products to the market in that Member State.</a:t>
            </a:r>
            <a:r>
              <a:rPr lang="pl-PL" dirty="0"/>
              <a:t> </a:t>
            </a:r>
            <a:r>
              <a:rPr lang="en-GB" dirty="0"/>
              <a:t>Case T-288/97 </a:t>
            </a:r>
            <a:r>
              <a:rPr lang="en-GB" i="1" dirty="0" err="1"/>
              <a:t>Regione</a:t>
            </a:r>
            <a:r>
              <a:rPr lang="en-GB" i="1" dirty="0"/>
              <a:t> Friuli </a:t>
            </a:r>
            <a:r>
              <a:rPr lang="en-GB" i="1" dirty="0" err="1"/>
              <a:t>Venezia</a:t>
            </a:r>
            <a:r>
              <a:rPr lang="en-GB" i="1" dirty="0"/>
              <a:t> Giulia v Commission</a:t>
            </a:r>
            <a:r>
              <a:rPr lang="en-GB" dirty="0"/>
              <a:t>, cited above, para. 51.</a:t>
            </a:r>
            <a:endParaRPr lang="pl-PL" dirty="0"/>
          </a:p>
          <a:p>
            <a:endParaRPr lang="pl-PL" dirty="0"/>
          </a:p>
        </p:txBody>
      </p:sp>
    </p:spTree>
    <p:extLst>
      <p:ext uri="{BB962C8B-B14F-4D97-AF65-F5344CB8AC3E}">
        <p14:creationId xmlns:p14="http://schemas.microsoft.com/office/powerpoint/2010/main" val="393391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86440"/>
            <a:ext cx="12192000" cy="1362113"/>
          </a:xfrm>
        </p:spPr>
        <p:txBody>
          <a:bodyPr/>
          <a:lstStyle/>
          <a:p>
            <a:r>
              <a:rPr lang="pl-PL" dirty="0" err="1" smtClean="0"/>
              <a:t>Distortion</a:t>
            </a:r>
            <a:r>
              <a:rPr lang="pl-PL" dirty="0" smtClean="0"/>
              <a:t> of </a:t>
            </a:r>
            <a:r>
              <a:rPr lang="pl-PL" dirty="0" err="1" smtClean="0"/>
              <a:t>competition</a:t>
            </a:r>
            <a:r>
              <a:rPr lang="pl-PL" dirty="0" smtClean="0"/>
              <a:t> : the </a:t>
            </a:r>
            <a:r>
              <a:rPr lang="pl-PL" dirty="0" err="1" smtClean="0"/>
              <a:t>formula</a:t>
            </a:r>
            <a:endParaRPr lang="pl-PL" dirty="0"/>
          </a:p>
        </p:txBody>
      </p:sp>
      <p:sp>
        <p:nvSpPr>
          <p:cNvPr id="3" name="Symbol zastępczy zawartości 2"/>
          <p:cNvSpPr>
            <a:spLocks noGrp="1"/>
          </p:cNvSpPr>
          <p:nvPr>
            <p:ph idx="1"/>
          </p:nvPr>
        </p:nvSpPr>
        <p:spPr>
          <a:xfrm>
            <a:off x="0" y="1848553"/>
            <a:ext cx="12192000" cy="5009447"/>
          </a:xfrm>
        </p:spPr>
        <p:txBody>
          <a:bodyPr>
            <a:normAutofit fontScale="77500" lnSpcReduction="20000"/>
          </a:bodyPr>
          <a:lstStyle/>
          <a:p>
            <a:r>
              <a:rPr lang="en-GB" b="1" dirty="0"/>
              <a:t>Therefore, in principle and for the purposes of this criterion, aid intended to release an undertaking from costs which it would normally have to bear in its day-to-day management or normal activities distorts the conditions of competition. Additionally, aid that relieves an undertaking from costs of investment, rather than its normal operation, is also </a:t>
            </a:r>
            <a:r>
              <a:rPr lang="en-GB" b="1" dirty="0" smtClean="0"/>
              <a:t>distortive</a:t>
            </a:r>
            <a:endParaRPr lang="pl-PL" b="1" dirty="0" smtClean="0"/>
          </a:p>
          <a:p>
            <a:r>
              <a:rPr lang="en-GB" b="1" dirty="0" smtClean="0"/>
              <a:t>C-667/13 </a:t>
            </a:r>
            <a:r>
              <a:rPr lang="en-GB" b="1" i="1" dirty="0"/>
              <a:t>Estado </a:t>
            </a:r>
            <a:r>
              <a:rPr lang="en-GB" b="1" i="1" dirty="0" err="1"/>
              <a:t>português</a:t>
            </a:r>
            <a:r>
              <a:rPr lang="en-GB" b="1" i="1" dirty="0"/>
              <a:t> v Banco </a:t>
            </a:r>
            <a:r>
              <a:rPr lang="en-GB" b="1" i="1" dirty="0" err="1"/>
              <a:t>Privado</a:t>
            </a:r>
            <a:r>
              <a:rPr lang="en-GB" b="1" i="1" dirty="0"/>
              <a:t> </a:t>
            </a:r>
            <a:r>
              <a:rPr lang="en-GB" b="1" i="1" dirty="0" err="1"/>
              <a:t>Português</a:t>
            </a:r>
            <a:r>
              <a:rPr lang="en-GB" b="1" i="1" dirty="0"/>
              <a:t> SA and Massa </a:t>
            </a:r>
            <a:r>
              <a:rPr lang="en-GB" b="1" i="1" dirty="0" err="1"/>
              <a:t>Insolvente</a:t>
            </a:r>
            <a:r>
              <a:rPr lang="en-GB" b="1" i="1" dirty="0"/>
              <a:t> do Banco </a:t>
            </a:r>
            <a:r>
              <a:rPr lang="en-GB" b="1" i="1" dirty="0" err="1"/>
              <a:t>Privado</a:t>
            </a:r>
            <a:r>
              <a:rPr lang="en-GB" b="1" i="1" dirty="0"/>
              <a:t> </a:t>
            </a:r>
            <a:r>
              <a:rPr lang="en-GB" b="1" i="1" dirty="0" err="1"/>
              <a:t>Português</a:t>
            </a:r>
            <a:r>
              <a:rPr lang="en-GB" b="1" i="1" dirty="0"/>
              <a:t> SA</a:t>
            </a:r>
            <a:r>
              <a:rPr lang="en-GB" b="1" dirty="0"/>
              <a:t> above, para. 46 : “(…) the Commission is not required to establish that a State measure has a real effect on trade between Member States and that competition is actually being distorted. The Commission is required only to establish that that measure is liable to have such effects”</a:t>
            </a:r>
            <a:endParaRPr lang="pl-PL" b="1" dirty="0"/>
          </a:p>
          <a:p>
            <a:r>
              <a:rPr lang="en-GB" b="1" dirty="0"/>
              <a:t>Furthermore, the fact that a Member State seeks to approximate, by unilateral measures, the conditions of competition in a particular sector of the economy to those prevailing in other Member States cannot deprive the measures in question of their character as aid</a:t>
            </a:r>
            <a:endParaRPr lang="pl-PL" b="1" dirty="0"/>
          </a:p>
          <a:p>
            <a:r>
              <a:rPr lang="en-GB" b="1" dirty="0"/>
              <a:t>See case C-494/06 P </a:t>
            </a:r>
            <a:r>
              <a:rPr lang="en-GB" b="1" i="1" dirty="0"/>
              <a:t>Commission v Italy and </a:t>
            </a:r>
            <a:r>
              <a:rPr lang="en-GB" b="1" i="1" dirty="0" err="1"/>
              <a:t>Wam</a:t>
            </a:r>
            <a:r>
              <a:rPr lang="en-GB" b="1" i="1" dirty="0"/>
              <a:t> </a:t>
            </a:r>
            <a:r>
              <a:rPr lang="en-GB" b="1" i="1" dirty="0" err="1"/>
              <a:t>SpA</a:t>
            </a:r>
            <a:r>
              <a:rPr lang="en-GB" b="1" dirty="0"/>
              <a:t>, para. 54.</a:t>
            </a:r>
            <a:endParaRPr lang="pl-PL" b="1" dirty="0"/>
          </a:p>
          <a:p>
            <a:r>
              <a:rPr lang="en-GB" b="1" dirty="0"/>
              <a:t>Judgment of the Court of First Instance of 9 September 2009, case T-369/06 </a:t>
            </a:r>
            <a:r>
              <a:rPr lang="en-GB" b="1" i="1" dirty="0"/>
              <a:t>Holland Malt BV v Commission of the European Communities</a:t>
            </a:r>
            <a:r>
              <a:rPr lang="en-GB" b="1" dirty="0"/>
              <a:t>, ECLI:EU:T:2009:319, para. 55 (a subsidy which relieves the recipient of all or part of the costs of an investment), upheld on appeal by way of judgment of the Court of 2 December 2010, case C-464/09 P </a:t>
            </a:r>
            <a:r>
              <a:rPr lang="en-GB" b="1" i="1" dirty="0"/>
              <a:t>Holland Malt BV v European Commission</a:t>
            </a:r>
            <a:r>
              <a:rPr lang="en-GB" b="1" dirty="0"/>
              <a:t>, ECLI:EU:C:2010:733.</a:t>
            </a:r>
            <a:endParaRPr lang="pl-PL" b="1" dirty="0"/>
          </a:p>
          <a:p>
            <a:r>
              <a:rPr lang="en-GB" b="1" dirty="0"/>
              <a:t>Judgment of the Court of 29 April 2004, case C-372/97 </a:t>
            </a:r>
            <a:r>
              <a:rPr lang="en-GB" b="1" i="1" dirty="0"/>
              <a:t>Italian Republic v Commission of the European Communities</a:t>
            </a:r>
            <a:r>
              <a:rPr lang="en-GB" b="1" dirty="0"/>
              <a:t>, ECLI:EU:C:2004:234, para. 67</a:t>
            </a:r>
            <a:r>
              <a:rPr lang="en-GB" b="1" dirty="0" smtClean="0"/>
              <a:t>.</a:t>
            </a:r>
            <a:endParaRPr lang="pl-PL" b="1" dirty="0"/>
          </a:p>
        </p:txBody>
      </p:sp>
    </p:spTree>
    <p:extLst>
      <p:ext uri="{BB962C8B-B14F-4D97-AF65-F5344CB8AC3E}">
        <p14:creationId xmlns:p14="http://schemas.microsoft.com/office/powerpoint/2010/main" val="223564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Prezentacja edukacyjna, ilustracje na tablicy panoramicznej</Template>
  <TotalTime>0</TotalTime>
  <Words>4246</Words>
  <Application>Microsoft Office PowerPoint</Application>
  <PresentationFormat>Panoramiczny</PresentationFormat>
  <Paragraphs>119</Paragraphs>
  <Slides>22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22</vt:i4>
      </vt:variant>
    </vt:vector>
  </HeadingPairs>
  <TitlesOfParts>
    <vt:vector size="26" baseType="lpstr">
      <vt:lpstr>Arial</vt:lpstr>
      <vt:lpstr>Calibri</vt:lpstr>
      <vt:lpstr>Wingdings</vt:lpstr>
      <vt:lpstr>Education 16x9</vt:lpstr>
      <vt:lpstr>Introduction to EU State Aid law:  distortion of competition  and effect on trade</vt:lpstr>
      <vt:lpstr>Article 107(1) TFEU…again</vt:lpstr>
      <vt:lpstr>Requirements inextricably linked as a feature of legal reasoning</vt:lpstr>
      <vt:lpstr>Distortion of competition Aid that satisfies the requirements in question by its very nature :  operating aid</vt:lpstr>
      <vt:lpstr>Distortion of competition : an alternative</vt:lpstr>
      <vt:lpstr>Distortion of competition : no requirement of market assessment</vt:lpstr>
      <vt:lpstr>Distortion of competition : the standard of proof</vt:lpstr>
      <vt:lpstr>Distortion of competition : localised undertakings</vt:lpstr>
      <vt:lpstr>Distortion of competition : the formula</vt:lpstr>
      <vt:lpstr>Distortion of competition : plausible defences</vt:lpstr>
      <vt:lpstr>Distortion of competition : unworkable defences</vt:lpstr>
      <vt:lpstr>Effect on trade – basic approach</vt:lpstr>
      <vt:lpstr>Effect on trade – no requirement to show cross-border trade</vt:lpstr>
      <vt:lpstr>Effect on trade – specific types of aid measures</vt:lpstr>
      <vt:lpstr>Defences to an alleged effect on trade</vt:lpstr>
      <vt:lpstr>Effects on trade where a measure is local</vt:lpstr>
      <vt:lpstr>Effect on trade where a measure is local – jurisdictional threshold</vt:lpstr>
      <vt:lpstr>Measures that are truly local  pre-2016 approach</vt:lpstr>
      <vt:lpstr>And then year 2016 happened in regard to the EC’s decisional practice as to the effect on trade</vt:lpstr>
      <vt:lpstr>Let’s Pretend We Haven’t Heard That You Grant Illegal Aid On A Daily Basis</vt:lpstr>
      <vt:lpstr>The 2016 Notice on the Notion of Aid – competition and effect on trade</vt:lpstr>
      <vt:lpstr>fin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2015-10-29T22:05:53Z</dcterms:created>
  <dcterms:modified xsi:type="dcterms:W3CDTF">2016-12-12T21:58:04Z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