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 id="214748365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Lst>
  <p:sldSz cy="6858000" cx="12192000"/>
  <p:notesSz cx="6858000" cy="9144000"/>
  <p:embeddedFontLst>
    <p:embeddedFont>
      <p:font typeface="Libre Franklin"/>
      <p:regular r:id="rId30"/>
      <p:bold r:id="rId31"/>
      <p:italic r:id="rId32"/>
      <p:boldItalic r:id="rId33"/>
    </p:embeddedFont>
    <p:embeddedFont>
      <p:font typeface="Quattrocento Sans"/>
      <p:regular r:id="rId34"/>
      <p:bold r:id="rId35"/>
      <p:italic r:id="rId36"/>
      <p:boldItalic r:id="rId3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38" roundtripDataSignature="AMtx7miIZaJoigdJMFTRqmFG5X2WUIRWS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LibreFranklin-bold.fntdata"/><Relationship Id="rId30" Type="http://schemas.openxmlformats.org/officeDocument/2006/relationships/font" Target="fonts/LibreFranklin-regular.fntdata"/><Relationship Id="rId11" Type="http://schemas.openxmlformats.org/officeDocument/2006/relationships/slide" Target="slides/slide6.xml"/><Relationship Id="rId33" Type="http://schemas.openxmlformats.org/officeDocument/2006/relationships/font" Target="fonts/LibreFranklin-boldItalic.fntdata"/><Relationship Id="rId10" Type="http://schemas.openxmlformats.org/officeDocument/2006/relationships/slide" Target="slides/slide5.xml"/><Relationship Id="rId32" Type="http://schemas.openxmlformats.org/officeDocument/2006/relationships/font" Target="fonts/LibreFranklin-italic.fntdata"/><Relationship Id="rId13" Type="http://schemas.openxmlformats.org/officeDocument/2006/relationships/slide" Target="slides/slide8.xml"/><Relationship Id="rId35" Type="http://schemas.openxmlformats.org/officeDocument/2006/relationships/font" Target="fonts/QuattrocentoSans-bold.fntdata"/><Relationship Id="rId12" Type="http://schemas.openxmlformats.org/officeDocument/2006/relationships/slide" Target="slides/slide7.xml"/><Relationship Id="rId34" Type="http://schemas.openxmlformats.org/officeDocument/2006/relationships/font" Target="fonts/QuattrocentoSans-regular.fntdata"/><Relationship Id="rId15" Type="http://schemas.openxmlformats.org/officeDocument/2006/relationships/slide" Target="slides/slide10.xml"/><Relationship Id="rId37" Type="http://schemas.openxmlformats.org/officeDocument/2006/relationships/font" Target="fonts/QuattrocentoSans-boldItalic.fntdata"/><Relationship Id="rId14" Type="http://schemas.openxmlformats.org/officeDocument/2006/relationships/slide" Target="slides/slide9.xml"/><Relationship Id="rId36" Type="http://schemas.openxmlformats.org/officeDocument/2006/relationships/font" Target="fonts/QuattrocentoSans-italic.fntdata"/><Relationship Id="rId17" Type="http://schemas.openxmlformats.org/officeDocument/2006/relationships/slide" Target="slides/slide12.xml"/><Relationship Id="rId16" Type="http://schemas.openxmlformats.org/officeDocument/2006/relationships/slide" Target="slides/slide11.xml"/><Relationship Id="rId38" Type="http://customschemas.google.com/relationships/presentationmetadata" Target="meta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pl-PL"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8" name="Google Shape;98;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9" name="Google Shape;99;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2bc084e5fc9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02" name="Google Shape;202;g2bc084e5fc9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3" name="Google Shape;203;g2bc084e5fc9_0_0: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pl-PL"/>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2bc084e5fc9_0_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09" name="Google Shape;209;g2bc084e5fc9_0_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0" name="Google Shape;210;g2bc084e5fc9_0_7: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pl-PL"/>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g2bc084e5fc9_0_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16" name="Google Shape;216;g2bc084e5fc9_0_18: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7" name="Google Shape;217;g2bc084e5fc9_0_18: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pl-PL"/>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2bc084e5fc9_0_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223" name="Google Shape;223;g2bc084e5fc9_0_2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4" name="Google Shape;224;g2bc084e5fc9_0_25: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pl-PL"/>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0" name="Google Shape;230;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6" name="Google Shape;236;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2" name="Google Shape;242;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8" name="Google Shape;248;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4" name="Google Shape;254;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0" name="Google Shape;260;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7" name="Google Shape;117;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8" name="Google Shape;118;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6" name="Google Shape;266;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g2be8b4d566e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2" name="Google Shape;272;g2be8b4d566e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g2be8b4d566e_0_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8" name="Google Shape;278;g2be8b4d566e_0_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4" name="Google Shape;284;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90" name="Google Shape;290;p1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pl-PL">
                <a:latin typeface="Quattrocento Sans"/>
                <a:ea typeface="Quattrocento Sans"/>
                <a:cs typeface="Quattrocento Sans"/>
                <a:sym typeface="Quattrocento Sans"/>
              </a:rPr>
              <a:t>Tego slajdu możesz użyć jako slajdu początkowego lub zamykającego prezentację. Jeśli chcesz użyć go na końcu, upewnij się, że zawrzesz w nim omówienie głównych punktów swojej prezentacji. Jednym z kreatywnych sposobów na to jest dodanie animacji do różnych grafik na slajdzie. Ten slajd ma 4 różne grafiki. Podczas wyświetlania pokazu slajdów zobaczysz, że możesz kliknąć tę grafikę, aby wyświetlić następną. Podobnie podczas omawiania głównych tematów prezentacji możesz zechcieć, aby poszczególne punkty wyświetlały się w danym momencie. </a:t>
            </a:r>
            <a:endParaRPr/>
          </a:p>
          <a:p>
            <a:pPr indent="0" lvl="0" marL="0" rtl="0" algn="l">
              <a:spcBef>
                <a:spcPts val="0"/>
              </a:spcBef>
              <a:spcAft>
                <a:spcPts val="0"/>
              </a:spcAft>
              <a:buNone/>
            </a:pPr>
            <a:r>
              <a:t/>
            </a:r>
            <a:endParaRPr>
              <a:latin typeface="Quattrocento Sans"/>
              <a:ea typeface="Quattrocento Sans"/>
              <a:cs typeface="Quattrocento Sans"/>
              <a:sym typeface="Quattrocento Sans"/>
            </a:endParaRPr>
          </a:p>
          <a:p>
            <a:pPr indent="0" lvl="0" marL="0" rtl="0" algn="l">
              <a:spcBef>
                <a:spcPts val="0"/>
              </a:spcBef>
              <a:spcAft>
                <a:spcPts val="0"/>
              </a:spcAft>
              <a:buNone/>
            </a:pPr>
            <a:r>
              <a:rPr b="1" lang="pl-PL">
                <a:latin typeface="Quattrocento Sans"/>
                <a:ea typeface="Quattrocento Sans"/>
                <a:cs typeface="Quattrocento Sans"/>
                <a:sym typeface="Quattrocento Sans"/>
              </a:rPr>
              <a:t>Dodawanie animacji do obrazów i grafik: </a:t>
            </a:r>
            <a:endParaRPr/>
          </a:p>
          <a:p>
            <a:pPr indent="-228600" lvl="0" marL="228600" rtl="0" algn="l">
              <a:spcBef>
                <a:spcPts val="0"/>
              </a:spcBef>
              <a:spcAft>
                <a:spcPts val="0"/>
              </a:spcAft>
              <a:buClr>
                <a:schemeClr val="dk1"/>
              </a:buClr>
              <a:buSzPts val="1200"/>
              <a:buFont typeface="Quattrocento Sans"/>
              <a:buAutoNum type="arabicPeriod"/>
            </a:pPr>
            <a:r>
              <a:rPr lang="pl-PL">
                <a:latin typeface="Quattrocento Sans"/>
                <a:ea typeface="Quattrocento Sans"/>
                <a:cs typeface="Quattrocento Sans"/>
                <a:sym typeface="Quattrocento Sans"/>
              </a:rPr>
              <a:t>Zaznacz obraz lub grafikę.</a:t>
            </a:r>
            <a:endParaRPr/>
          </a:p>
          <a:p>
            <a:pPr indent="-228600" lvl="0" marL="228600" rtl="0" algn="l">
              <a:spcBef>
                <a:spcPts val="0"/>
              </a:spcBef>
              <a:spcAft>
                <a:spcPts val="0"/>
              </a:spcAft>
              <a:buClr>
                <a:schemeClr val="dk1"/>
              </a:buClr>
              <a:buSzPts val="1200"/>
              <a:buFont typeface="Quattrocento Sans"/>
              <a:buAutoNum type="arabicPeriod"/>
            </a:pPr>
            <a:r>
              <a:rPr lang="pl-PL">
                <a:latin typeface="Quattrocento Sans"/>
                <a:ea typeface="Quattrocento Sans"/>
                <a:cs typeface="Quattrocento Sans"/>
                <a:sym typeface="Quattrocento Sans"/>
              </a:rPr>
              <a:t>Kliknij Kartę Animacje.</a:t>
            </a:r>
            <a:endParaRPr/>
          </a:p>
          <a:p>
            <a:pPr indent="-228600" lvl="0" marL="228600" rtl="0" algn="l">
              <a:spcBef>
                <a:spcPts val="0"/>
              </a:spcBef>
              <a:spcAft>
                <a:spcPts val="0"/>
              </a:spcAft>
              <a:buClr>
                <a:schemeClr val="dk1"/>
              </a:buClr>
              <a:buSzPts val="1200"/>
              <a:buFont typeface="Quattrocento Sans"/>
              <a:buAutoNum type="arabicPeriod"/>
            </a:pPr>
            <a:r>
              <a:rPr lang="pl-PL">
                <a:latin typeface="Quattrocento Sans"/>
                <a:ea typeface="Quattrocento Sans"/>
                <a:cs typeface="Quattrocento Sans"/>
                <a:sym typeface="Quattrocento Sans"/>
              </a:rPr>
              <a:t>Wybierz jedną z opcji. Animacja dla tego slajdu to „Podział”. Menu rozwijane w sekcji Animacja zawiera jeszcze więcej animacji, których możesz użyć.</a:t>
            </a:r>
            <a:endParaRPr/>
          </a:p>
          <a:p>
            <a:pPr indent="-228600" lvl="0" marL="228600" rtl="0" algn="l">
              <a:spcBef>
                <a:spcPts val="0"/>
              </a:spcBef>
              <a:spcAft>
                <a:spcPts val="0"/>
              </a:spcAft>
              <a:buClr>
                <a:schemeClr val="dk1"/>
              </a:buClr>
              <a:buSzPts val="1200"/>
              <a:buFont typeface="Quattrocento Sans"/>
              <a:buAutoNum type="arabicPeriod"/>
            </a:pPr>
            <a:r>
              <a:rPr lang="pl-PL">
                <a:latin typeface="Quattrocento Sans"/>
                <a:ea typeface="Quattrocento Sans"/>
                <a:cs typeface="Quattrocento Sans"/>
                <a:sym typeface="Quattrocento Sans"/>
              </a:rPr>
              <a:t>Jeśli masz wiele grafik lub obrazów, obok nich zostanie wyświetlonych kilka obiektów graficznych z zapisaną kolejnością animacji.</a:t>
            </a:r>
            <a:endParaRPr/>
          </a:p>
          <a:p>
            <a:pPr indent="-152400" lvl="0" marL="228600" rtl="0" algn="l">
              <a:spcBef>
                <a:spcPts val="0"/>
              </a:spcBef>
              <a:spcAft>
                <a:spcPts val="0"/>
              </a:spcAft>
              <a:buClr>
                <a:schemeClr val="dk1"/>
              </a:buClr>
              <a:buSzPts val="1200"/>
              <a:buFont typeface="Calibri"/>
              <a:buNone/>
            </a:pPr>
            <a:r>
              <a:t/>
            </a:r>
            <a:endParaRPr b="1">
              <a:latin typeface="Quattrocento Sans"/>
              <a:ea typeface="Quattrocento Sans"/>
              <a:cs typeface="Quattrocento Sans"/>
              <a:sym typeface="Quattrocento Sans"/>
            </a:endParaRPr>
          </a:p>
          <a:p>
            <a:pPr indent="0" lvl="0" marL="0" rtl="0" algn="l">
              <a:spcBef>
                <a:spcPts val="0"/>
              </a:spcBef>
              <a:spcAft>
                <a:spcPts val="0"/>
              </a:spcAft>
              <a:buClr>
                <a:schemeClr val="dk1"/>
              </a:buClr>
              <a:buSzPts val="1200"/>
              <a:buFont typeface="Quattrocento Sans"/>
              <a:buNone/>
            </a:pPr>
            <a:r>
              <a:rPr b="1" lang="pl-PL">
                <a:latin typeface="Quattrocento Sans"/>
                <a:ea typeface="Quattrocento Sans"/>
                <a:cs typeface="Quattrocento Sans"/>
                <a:sym typeface="Quattrocento Sans"/>
              </a:rPr>
              <a:t>Notatka: Warto starannie wybrać animacje. Nie chcesz, aby Twoja prezentacja przyprawiała odbiorców o zawrót głowy.</a:t>
            </a:r>
            <a:endParaRPr/>
          </a:p>
        </p:txBody>
      </p:sp>
      <p:sp>
        <p:nvSpPr>
          <p:cNvPr id="291" name="Google Shape;291;p1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4" name="Google Shape;124;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5" name="Google Shape;125;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1" name="Google Shape;131;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2" name="Google Shape;132;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8" name="Google Shape;138;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9" name="Google Shape;139;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5" name="Google Shape;155;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1" name="Google Shape;181;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2" name="Google Shape;182;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8" name="Google Shape;188;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9" name="Google Shape;189;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5" name="Google Shape;195;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6" name="Google Shape;196;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ajd tytułowy" type="title">
  <p:cSld name="TITLE">
    <p:spTree>
      <p:nvGrpSpPr>
        <p:cNvPr id="15" name="Shape 15"/>
        <p:cNvGrpSpPr/>
        <p:nvPr/>
      </p:nvGrpSpPr>
      <p:grpSpPr>
        <a:xfrm>
          <a:off x="0" y="0"/>
          <a:ext cx="0" cy="0"/>
          <a:chOff x="0" y="0"/>
          <a:chExt cx="0" cy="0"/>
        </a:xfrm>
      </p:grpSpPr>
      <p:sp>
        <p:nvSpPr>
          <p:cNvPr id="16" name="Google Shape;16;p2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lt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lt1"/>
              </a:buClr>
              <a:buSzPts val="2400"/>
              <a:buNone/>
              <a:defRPr sz="2400"/>
            </a:lvl1pPr>
            <a:lvl2pPr lvl="1" algn="ctr">
              <a:lnSpc>
                <a:spcPct val="90000"/>
              </a:lnSpc>
              <a:spcBef>
                <a:spcPts val="500"/>
              </a:spcBef>
              <a:spcAft>
                <a:spcPts val="0"/>
              </a:spcAft>
              <a:buClr>
                <a:schemeClr val="lt1"/>
              </a:buClr>
              <a:buSzPts val="2000"/>
              <a:buNone/>
              <a:defRPr sz="2000"/>
            </a:lvl2pPr>
            <a:lvl3pPr lvl="2" algn="ctr">
              <a:lnSpc>
                <a:spcPct val="90000"/>
              </a:lnSpc>
              <a:spcBef>
                <a:spcPts val="500"/>
              </a:spcBef>
              <a:spcAft>
                <a:spcPts val="0"/>
              </a:spcAft>
              <a:buClr>
                <a:schemeClr val="lt1"/>
              </a:buClr>
              <a:buSzPts val="1800"/>
              <a:buNone/>
              <a:defRPr sz="1800"/>
            </a:lvl3pPr>
            <a:lvl4pPr lvl="3" algn="ctr">
              <a:lnSpc>
                <a:spcPct val="90000"/>
              </a:lnSpc>
              <a:spcBef>
                <a:spcPts val="500"/>
              </a:spcBef>
              <a:spcAft>
                <a:spcPts val="0"/>
              </a:spcAft>
              <a:buClr>
                <a:schemeClr val="lt1"/>
              </a:buClr>
              <a:buSzPts val="1600"/>
              <a:buNone/>
              <a:defRPr sz="1600"/>
            </a:lvl4pPr>
            <a:lvl5pPr lvl="4" algn="ctr">
              <a:lnSpc>
                <a:spcPct val="90000"/>
              </a:lnSpc>
              <a:spcBef>
                <a:spcPts val="500"/>
              </a:spcBef>
              <a:spcAft>
                <a:spcPts val="0"/>
              </a:spcAft>
              <a:buClr>
                <a:schemeClr val="lt1"/>
              </a:buClr>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p:txBody>
      </p:sp>
      <p:sp>
        <p:nvSpPr>
          <p:cNvPr id="18" name="Google Shape;18;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az z podpisem" type="picTx">
  <p:cSld name="PICTURE_WITH_CAPTION_TEXT">
    <p:spTree>
      <p:nvGrpSpPr>
        <p:cNvPr id="77" name="Shape 77"/>
        <p:cNvGrpSpPr/>
        <p:nvPr/>
      </p:nvGrpSpPr>
      <p:grpSpPr>
        <a:xfrm>
          <a:off x="0" y="0"/>
          <a:ext cx="0" cy="0"/>
          <a:chOff x="0" y="0"/>
          <a:chExt cx="0" cy="0"/>
        </a:xfrm>
      </p:grpSpPr>
      <p:sp>
        <p:nvSpPr>
          <p:cNvPr id="78" name="Google Shape;78;p3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30"/>
          <p:cNvSpPr/>
          <p:nvPr>
            <p:ph idx="2" type="pic"/>
          </p:nvPr>
        </p:nvSpPr>
        <p:spPr>
          <a:xfrm>
            <a:off x="5183188" y="987425"/>
            <a:ext cx="6172200" cy="4873625"/>
          </a:xfrm>
          <a:prstGeom prst="rect">
            <a:avLst/>
          </a:prstGeom>
          <a:noFill/>
          <a:ln>
            <a:noFill/>
          </a:ln>
        </p:spPr>
      </p:sp>
      <p:sp>
        <p:nvSpPr>
          <p:cNvPr id="80" name="Google Shape;80;p3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81" name="Google Shape;81;p3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3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3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ytuł i tekst pionowy" type="vertTx">
  <p:cSld name="VERTICAL_TEXT">
    <p:spTree>
      <p:nvGrpSpPr>
        <p:cNvPr id="84" name="Shape 84"/>
        <p:cNvGrpSpPr/>
        <p:nvPr/>
      </p:nvGrpSpPr>
      <p:grpSpPr>
        <a:xfrm>
          <a:off x="0" y="0"/>
          <a:ext cx="0" cy="0"/>
          <a:chOff x="0" y="0"/>
          <a:chExt cx="0" cy="0"/>
        </a:xfrm>
      </p:grpSpPr>
      <p:sp>
        <p:nvSpPr>
          <p:cNvPr id="85" name="Google Shape;85;p3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6" name="Google Shape;86;p3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7" name="Google Shape;87;p3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3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3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ytuł pionowy i tekst" type="vertTitleAndTx">
  <p:cSld name="VERTICAL_TITLE_AND_VERTICAL_TEXT">
    <p:spTree>
      <p:nvGrpSpPr>
        <p:cNvPr id="90" name="Shape 90"/>
        <p:cNvGrpSpPr/>
        <p:nvPr/>
      </p:nvGrpSpPr>
      <p:grpSpPr>
        <a:xfrm>
          <a:off x="0" y="0"/>
          <a:ext cx="0" cy="0"/>
          <a:chOff x="0" y="0"/>
          <a:chExt cx="0" cy="0"/>
        </a:xfrm>
      </p:grpSpPr>
      <p:sp>
        <p:nvSpPr>
          <p:cNvPr id="91" name="Google Shape;91;p3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2" name="Google Shape;92;p3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3" name="Google Shape;93;p3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3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3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ytuł i zawartość" type="obj">
  <p:cSld name="OBJECT">
    <p:spTree>
      <p:nvGrpSpPr>
        <p:cNvPr id="27" name="Shape 27"/>
        <p:cNvGrpSpPr/>
        <p:nvPr/>
      </p:nvGrpSpPr>
      <p:grpSpPr>
        <a:xfrm>
          <a:off x="0" y="0"/>
          <a:ext cx="0" cy="0"/>
          <a:chOff x="0" y="0"/>
          <a:chExt cx="0" cy="0"/>
        </a:xfrm>
      </p:grpSpPr>
      <p:sp>
        <p:nvSpPr>
          <p:cNvPr id="28" name="Google Shape;28;p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2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0" name="Google Shape;30;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ajd tytułowy" type="title">
  <p:cSld name="TITLE">
    <p:spTree>
      <p:nvGrpSpPr>
        <p:cNvPr id="33" name="Shape 33"/>
        <p:cNvGrpSpPr/>
        <p:nvPr/>
      </p:nvGrpSpPr>
      <p:grpSpPr>
        <a:xfrm>
          <a:off x="0" y="0"/>
          <a:ext cx="0" cy="0"/>
          <a:chOff x="0" y="0"/>
          <a:chExt cx="0" cy="0"/>
        </a:xfrm>
      </p:grpSpPr>
      <p:sp>
        <p:nvSpPr>
          <p:cNvPr id="34" name="Google Shape;34;p2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2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36" name="Google Shape;36;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główek sekcji" type="secHead">
  <p:cSld name="SECTION_HEADER">
    <p:spTree>
      <p:nvGrpSpPr>
        <p:cNvPr id="39" name="Shape 39"/>
        <p:cNvGrpSpPr/>
        <p:nvPr/>
      </p:nvGrpSpPr>
      <p:grpSpPr>
        <a:xfrm>
          <a:off x="0" y="0"/>
          <a:ext cx="0" cy="0"/>
          <a:chOff x="0" y="0"/>
          <a:chExt cx="0" cy="0"/>
        </a:xfrm>
      </p:grpSpPr>
      <p:sp>
        <p:nvSpPr>
          <p:cNvPr id="40" name="Google Shape;40;p2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 name="Google Shape;41;p2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42" name="Google Shape;42;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wa elementy zawartości" type="twoObj">
  <p:cSld name="TWO_OBJECTS">
    <p:spTree>
      <p:nvGrpSpPr>
        <p:cNvPr id="45" name="Shape 45"/>
        <p:cNvGrpSpPr/>
        <p:nvPr/>
      </p:nvGrpSpPr>
      <p:grpSpPr>
        <a:xfrm>
          <a:off x="0" y="0"/>
          <a:ext cx="0" cy="0"/>
          <a:chOff x="0" y="0"/>
          <a:chExt cx="0" cy="0"/>
        </a:xfrm>
      </p:grpSpPr>
      <p:sp>
        <p:nvSpPr>
          <p:cNvPr id="46" name="Google Shape;46;p2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2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8" name="Google Shape;48;p2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ównanie" type="twoTxTwoObj">
  <p:cSld name="TWO_OBJECTS_WITH_TEXT">
    <p:spTree>
      <p:nvGrpSpPr>
        <p:cNvPr id="52" name="Shape 52"/>
        <p:cNvGrpSpPr/>
        <p:nvPr/>
      </p:nvGrpSpPr>
      <p:grpSpPr>
        <a:xfrm>
          <a:off x="0" y="0"/>
          <a:ext cx="0" cy="0"/>
          <a:chOff x="0" y="0"/>
          <a:chExt cx="0" cy="0"/>
        </a:xfrm>
      </p:grpSpPr>
      <p:sp>
        <p:nvSpPr>
          <p:cNvPr id="53" name="Google Shape;53;p2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2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5" name="Google Shape;55;p2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6" name="Google Shape;56;p2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7" name="Google Shape;57;p2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8" name="Google Shape;58;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ylko tytuł" type="titleOnly">
  <p:cSld name="TITLE_ONLY">
    <p:spTree>
      <p:nvGrpSpPr>
        <p:cNvPr id="61" name="Shape 61"/>
        <p:cNvGrpSpPr/>
        <p:nvPr/>
      </p:nvGrpSpPr>
      <p:grpSpPr>
        <a:xfrm>
          <a:off x="0" y="0"/>
          <a:ext cx="0" cy="0"/>
          <a:chOff x="0" y="0"/>
          <a:chExt cx="0" cy="0"/>
        </a:xfrm>
      </p:grpSpPr>
      <p:sp>
        <p:nvSpPr>
          <p:cNvPr id="62" name="Google Shape;62;p2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usty" type="blank">
  <p:cSld name="BLANK">
    <p:spTree>
      <p:nvGrpSpPr>
        <p:cNvPr id="66" name="Shape 66"/>
        <p:cNvGrpSpPr/>
        <p:nvPr/>
      </p:nvGrpSpPr>
      <p:grpSpPr>
        <a:xfrm>
          <a:off x="0" y="0"/>
          <a:ext cx="0" cy="0"/>
          <a:chOff x="0" y="0"/>
          <a:chExt cx="0" cy="0"/>
        </a:xfrm>
      </p:grpSpPr>
      <p:sp>
        <p:nvSpPr>
          <p:cNvPr id="67" name="Google Shape;67;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awartość z podpisem" type="objTx">
  <p:cSld name="OBJECT_WITH_CAPTION_TEXT">
    <p:spTree>
      <p:nvGrpSpPr>
        <p:cNvPr id="70" name="Shape 70"/>
        <p:cNvGrpSpPr/>
        <p:nvPr/>
      </p:nvGrpSpPr>
      <p:grpSpPr>
        <a:xfrm>
          <a:off x="0" y="0"/>
          <a:ext cx="0" cy="0"/>
          <a:chOff x="0" y="0"/>
          <a:chExt cx="0" cy="0"/>
        </a:xfrm>
      </p:grpSpPr>
      <p:sp>
        <p:nvSpPr>
          <p:cNvPr id="71" name="Google Shape;71;p2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2" name="Google Shape;72;p2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73" name="Google Shape;73;p2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4" name="Google Shape;74;p2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2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l-P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slideLayout" Target="../slideLayouts/slideLayout12.xml"/><Relationship Id="rId10" Type="http://schemas.openxmlformats.org/officeDocument/2006/relationships/slideLayout" Target="../slideLayouts/slideLayout11.xml"/><Relationship Id="rId12" Type="http://schemas.openxmlformats.org/officeDocument/2006/relationships/theme" Target="../theme/theme3.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9" name="Shape 9"/>
        <p:cNvGrpSpPr/>
        <p:nvPr/>
      </p:nvGrpSpPr>
      <p:grpSpPr>
        <a:xfrm>
          <a:off x="0" y="0"/>
          <a:ext cx="0" cy="0"/>
          <a:chOff x="0" y="0"/>
          <a:chExt cx="0" cy="0"/>
        </a:xfrm>
      </p:grpSpPr>
      <p:sp>
        <p:nvSpPr>
          <p:cNvPr id="10" name="Google Shape;10;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2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
        <p:nvSpPr>
          <p:cNvPr id="12" name="Google Shape;12;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13" name="Google Shape;13;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chemeClr val="lt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lt1"/>
                </a:solidFill>
                <a:latin typeface="Calibri"/>
                <a:ea typeface="Calibri"/>
                <a:cs typeface="Calibri"/>
                <a:sym typeface="Calibri"/>
              </a:defRPr>
            </a:lvl9pPr>
          </a:lstStyle>
          <a:p/>
        </p:txBody>
      </p:sp>
      <p:sp>
        <p:nvSpPr>
          <p:cNvPr id="14" name="Google Shape;14;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chemeClr val="lt1"/>
                </a:solidFill>
                <a:latin typeface="Calibri"/>
                <a:ea typeface="Calibri"/>
                <a:cs typeface="Calibri"/>
                <a:sym typeface="Calibri"/>
              </a:defRPr>
            </a:lvl1pPr>
            <a:lvl2pPr indent="0" lvl="1" marL="0" marR="0" rtl="0" algn="r">
              <a:spcBef>
                <a:spcPts val="0"/>
              </a:spcBef>
              <a:buNone/>
              <a:defRPr b="0" i="0" sz="1200" u="none" cap="none" strike="noStrike">
                <a:solidFill>
                  <a:schemeClr val="lt1"/>
                </a:solidFill>
                <a:latin typeface="Calibri"/>
                <a:ea typeface="Calibri"/>
                <a:cs typeface="Calibri"/>
                <a:sym typeface="Calibri"/>
              </a:defRPr>
            </a:lvl2pPr>
            <a:lvl3pPr indent="0" lvl="2" marL="0" marR="0" rtl="0" algn="r">
              <a:spcBef>
                <a:spcPts val="0"/>
              </a:spcBef>
              <a:buNone/>
              <a:defRPr b="0" i="0" sz="1200" u="none" cap="none" strike="noStrike">
                <a:solidFill>
                  <a:schemeClr val="lt1"/>
                </a:solidFill>
                <a:latin typeface="Calibri"/>
                <a:ea typeface="Calibri"/>
                <a:cs typeface="Calibri"/>
                <a:sym typeface="Calibri"/>
              </a:defRPr>
            </a:lvl3pPr>
            <a:lvl4pPr indent="0" lvl="3" marL="0" marR="0" rtl="0" algn="r">
              <a:spcBef>
                <a:spcPts val="0"/>
              </a:spcBef>
              <a:buNone/>
              <a:defRPr b="0" i="0" sz="1200" u="none" cap="none" strike="noStrike">
                <a:solidFill>
                  <a:schemeClr val="lt1"/>
                </a:solidFill>
                <a:latin typeface="Calibri"/>
                <a:ea typeface="Calibri"/>
                <a:cs typeface="Calibri"/>
                <a:sym typeface="Calibri"/>
              </a:defRPr>
            </a:lvl4pPr>
            <a:lvl5pPr indent="0" lvl="4" marL="0" marR="0" rtl="0" algn="r">
              <a:spcBef>
                <a:spcPts val="0"/>
              </a:spcBef>
              <a:buNone/>
              <a:defRPr b="0" i="0" sz="1200" u="none" cap="none" strike="noStrike">
                <a:solidFill>
                  <a:schemeClr val="lt1"/>
                </a:solidFill>
                <a:latin typeface="Calibri"/>
                <a:ea typeface="Calibri"/>
                <a:cs typeface="Calibri"/>
                <a:sym typeface="Calibri"/>
              </a:defRPr>
            </a:lvl5pPr>
            <a:lvl6pPr indent="0" lvl="5" marL="0" marR="0" rtl="0" algn="r">
              <a:spcBef>
                <a:spcPts val="0"/>
              </a:spcBef>
              <a:buNone/>
              <a:defRPr b="0" i="0" sz="1200" u="none" cap="none" strike="noStrike">
                <a:solidFill>
                  <a:schemeClr val="lt1"/>
                </a:solidFill>
                <a:latin typeface="Calibri"/>
                <a:ea typeface="Calibri"/>
                <a:cs typeface="Calibri"/>
                <a:sym typeface="Calibri"/>
              </a:defRPr>
            </a:lvl6pPr>
            <a:lvl7pPr indent="0" lvl="6" marL="0" marR="0" rtl="0" algn="r">
              <a:spcBef>
                <a:spcPts val="0"/>
              </a:spcBef>
              <a:buNone/>
              <a:defRPr b="0" i="0" sz="1200" u="none" cap="none" strike="noStrike">
                <a:solidFill>
                  <a:schemeClr val="lt1"/>
                </a:solidFill>
                <a:latin typeface="Calibri"/>
                <a:ea typeface="Calibri"/>
                <a:cs typeface="Calibri"/>
                <a:sym typeface="Calibri"/>
              </a:defRPr>
            </a:lvl7pPr>
            <a:lvl8pPr indent="0" lvl="7" marL="0" marR="0" rtl="0" algn="r">
              <a:spcBef>
                <a:spcPts val="0"/>
              </a:spcBef>
              <a:buNone/>
              <a:defRPr b="0" i="0" sz="1200" u="none" cap="none" strike="noStrike">
                <a:solidFill>
                  <a:schemeClr val="lt1"/>
                </a:solidFill>
                <a:latin typeface="Calibri"/>
                <a:ea typeface="Calibri"/>
                <a:cs typeface="Calibri"/>
                <a:sym typeface="Calibri"/>
              </a:defRPr>
            </a:lvl8pPr>
            <a:lvl9pPr indent="0" lvl="8" marL="0" marR="0" rtl="0" algn="r">
              <a:spcBef>
                <a:spcPts val="0"/>
              </a:spcBef>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l-PL"/>
              <a:t>‹#›</a:t>
            </a:fld>
            <a:endParaRPr/>
          </a:p>
        </p:txBody>
      </p:sp>
    </p:spTree>
  </p:cSld>
  <p:clrMap accent1="accent1" accent2="accent2" accent3="accent3" accent4="accent4" accent5="accent5" accent6="accent6" bg1="lt1" bg2="dk2" tx1="dk1" tx2="lt2" folHlink="folHlink" hlink="hlink"/>
  <p:sldLayoutIdLst>
    <p:sldLayoutId id="2147483649"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 name="Shape 21"/>
        <p:cNvGrpSpPr/>
        <p:nvPr/>
      </p:nvGrpSpPr>
      <p:grpSpPr>
        <a:xfrm>
          <a:off x="0" y="0"/>
          <a:ext cx="0" cy="0"/>
          <a:chOff x="0" y="0"/>
          <a:chExt cx="0" cy="0"/>
        </a:xfrm>
      </p:grpSpPr>
      <p:sp>
        <p:nvSpPr>
          <p:cNvPr id="22" name="Google Shape;22;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3" name="Google Shape;23;p1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24" name="Google Shape;24;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5" name="Google Shape;25;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6" name="Google Shape;26;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l-PL"/>
              <a:t>‹#›</a:t>
            </a:fld>
            <a:endParaRPr/>
          </a:p>
        </p:txBody>
      </p:sp>
    </p:spTree>
  </p:cSld>
  <p:clrMap accent1="accent1" accent2="accent2" accent3="accent3" accent4="accent4" accent5="accent5" accent6="accent6" bg1="lt1" bg2="dk2" tx1="dk1" tx2="lt2" folHlink="folHlink" hlink="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 Id="rId5" Type="http://schemas.openxmlformats.org/officeDocument/2006/relationships/image" Target="../media/image3.png"/><Relationship Id="rId6"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image" Target="../media/image4.png"/><Relationship Id="rId4" Type="http://schemas.openxmlformats.org/officeDocument/2006/relationships/image" Target="../media/image1.png"/><Relationship Id="rId5" Type="http://schemas.openxmlformats.org/officeDocument/2006/relationships/image" Target="../media/image3.png"/><Relationship Id="rId6"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414141"/>
        </a:solidFill>
      </p:bgPr>
    </p:bg>
    <p:spTree>
      <p:nvGrpSpPr>
        <p:cNvPr id="100" name="Shape 100"/>
        <p:cNvGrpSpPr/>
        <p:nvPr/>
      </p:nvGrpSpPr>
      <p:grpSpPr>
        <a:xfrm>
          <a:off x="0" y="0"/>
          <a:ext cx="0" cy="0"/>
          <a:chOff x="0" y="0"/>
          <a:chExt cx="0" cy="0"/>
        </a:xfrm>
      </p:grpSpPr>
      <p:sp>
        <p:nvSpPr>
          <p:cNvPr id="101" name="Google Shape;101;p1"/>
          <p:cNvSpPr txBox="1"/>
          <p:nvPr>
            <p:ph type="ctrTitle"/>
          </p:nvPr>
        </p:nvSpPr>
        <p:spPr>
          <a:xfrm>
            <a:off x="4654295" y="4522156"/>
            <a:ext cx="5609222" cy="1363215"/>
          </a:xfrm>
          <a:prstGeom prst="rect">
            <a:avLst/>
          </a:prstGeom>
          <a:noFill/>
          <a:ln>
            <a:noFill/>
          </a:ln>
        </p:spPr>
        <p:txBody>
          <a:bodyPr anchorCtr="0" anchor="t" bIns="45700" lIns="91425" spcFirstLastPara="1" rIns="91425" wrap="square" tIns="45700">
            <a:normAutofit fontScale="90000"/>
          </a:bodyPr>
          <a:lstStyle/>
          <a:p>
            <a:pPr indent="0" lvl="0" marL="0" rtl="0" algn="l">
              <a:lnSpc>
                <a:spcPct val="90000"/>
              </a:lnSpc>
              <a:spcBef>
                <a:spcPts val="0"/>
              </a:spcBef>
              <a:spcAft>
                <a:spcPts val="0"/>
              </a:spcAft>
              <a:buClr>
                <a:schemeClr val="lt1"/>
              </a:buClr>
              <a:buSzPct val="100000"/>
              <a:buFont typeface="Libre Franklin"/>
              <a:buNone/>
            </a:pPr>
            <a:r>
              <a:rPr lang="pl-PL" sz="4400">
                <a:latin typeface="Libre Franklin"/>
                <a:ea typeface="Libre Franklin"/>
                <a:cs typeface="Libre Franklin"/>
                <a:sym typeface="Libre Franklin"/>
              </a:rPr>
              <a:t>Criminal Procedure and Courts - Introduction</a:t>
            </a:r>
            <a:endParaRPr sz="4400">
              <a:latin typeface="Libre Franklin"/>
              <a:ea typeface="Libre Franklin"/>
              <a:cs typeface="Libre Franklin"/>
              <a:sym typeface="Libre Franklin"/>
            </a:endParaRPr>
          </a:p>
        </p:txBody>
      </p:sp>
      <p:sp>
        <p:nvSpPr>
          <p:cNvPr id="102" name="Google Shape;102;p1"/>
          <p:cNvSpPr txBox="1"/>
          <p:nvPr>
            <p:ph idx="1" type="subTitle"/>
          </p:nvPr>
        </p:nvSpPr>
        <p:spPr>
          <a:xfrm>
            <a:off x="4654296" y="3945418"/>
            <a:ext cx="5609219" cy="576738"/>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lt1"/>
              </a:buClr>
              <a:buSzPts val="2000"/>
              <a:buNone/>
            </a:pPr>
            <a:r>
              <a:rPr lang="pl-PL" sz="2000">
                <a:latin typeface="Libre Franklin"/>
                <a:ea typeface="Libre Franklin"/>
                <a:cs typeface="Libre Franklin"/>
                <a:sym typeface="Libre Franklin"/>
              </a:rPr>
              <a:t>Dorota Czerwińska</a:t>
            </a:r>
            <a:endParaRPr/>
          </a:p>
        </p:txBody>
      </p:sp>
      <p:sp>
        <p:nvSpPr>
          <p:cNvPr id="103" name="Google Shape;103;p1"/>
          <p:cNvSpPr/>
          <p:nvPr/>
        </p:nvSpPr>
        <p:spPr>
          <a:xfrm>
            <a:off x="0" y="2122218"/>
            <a:ext cx="3730752" cy="4735782"/>
          </a:xfrm>
          <a:custGeom>
            <a:rect b="b" l="l" r="r" t="t"/>
            <a:pathLst>
              <a:path extrusionOk="0" h="4735782" w="3730752">
                <a:moveTo>
                  <a:pt x="640080" y="0"/>
                </a:moveTo>
                <a:cubicBezTo>
                  <a:pt x="2347011" y="0"/>
                  <a:pt x="3730752" y="1383741"/>
                  <a:pt x="3730752" y="3090672"/>
                </a:cubicBezTo>
                <a:cubicBezTo>
                  <a:pt x="3730752" y="3624088"/>
                  <a:pt x="3595621" y="4125943"/>
                  <a:pt x="3357725" y="4563870"/>
                </a:cubicBezTo>
                <a:lnTo>
                  <a:pt x="3253285" y="4735782"/>
                </a:lnTo>
                <a:lnTo>
                  <a:pt x="0" y="4735782"/>
                </a:lnTo>
                <a:lnTo>
                  <a:pt x="0" y="67215"/>
                </a:lnTo>
                <a:lnTo>
                  <a:pt x="17202" y="62792"/>
                </a:lnTo>
                <a:cubicBezTo>
                  <a:pt x="218397" y="21621"/>
                  <a:pt x="426714" y="0"/>
                  <a:pt x="640080" y="0"/>
                </a:cubicBezTo>
                <a:close/>
              </a:path>
            </a:pathLst>
          </a:custGeom>
          <a:solidFill>
            <a:srgbClr val="FFFFFF">
              <a:alpha val="8000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FFFFFF"/>
              </a:solidFill>
              <a:latin typeface="Calibri"/>
              <a:ea typeface="Calibri"/>
              <a:cs typeface="Calibri"/>
              <a:sym typeface="Calibri"/>
            </a:endParaRPr>
          </a:p>
        </p:txBody>
      </p:sp>
      <p:sp>
        <p:nvSpPr>
          <p:cNvPr id="104" name="Google Shape;104;p1"/>
          <p:cNvSpPr/>
          <p:nvPr/>
        </p:nvSpPr>
        <p:spPr>
          <a:xfrm>
            <a:off x="0" y="2288332"/>
            <a:ext cx="3564638" cy="4569668"/>
          </a:xfrm>
          <a:custGeom>
            <a:rect b="b" l="l" r="r" t="t"/>
            <a:pathLst>
              <a:path extrusionOk="0" h="4569668" w="3564638">
                <a:moveTo>
                  <a:pt x="640080" y="0"/>
                </a:moveTo>
                <a:cubicBezTo>
                  <a:pt x="2255269" y="0"/>
                  <a:pt x="3564638" y="1309369"/>
                  <a:pt x="3564638" y="2924558"/>
                </a:cubicBezTo>
                <a:cubicBezTo>
                  <a:pt x="3564638" y="3530254"/>
                  <a:pt x="3380508" y="4092944"/>
                  <a:pt x="3065170" y="4559707"/>
                </a:cubicBezTo>
                <a:lnTo>
                  <a:pt x="3057720" y="4569668"/>
                </a:lnTo>
                <a:lnTo>
                  <a:pt x="0" y="4569668"/>
                </a:lnTo>
                <a:lnTo>
                  <a:pt x="0" y="72448"/>
                </a:lnTo>
                <a:lnTo>
                  <a:pt x="50679" y="59417"/>
                </a:lnTo>
                <a:cubicBezTo>
                  <a:pt x="241061" y="20459"/>
                  <a:pt x="438181" y="0"/>
                  <a:pt x="640080" y="0"/>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FFFFFF"/>
              </a:solidFill>
              <a:latin typeface="Calibri"/>
              <a:ea typeface="Calibri"/>
              <a:cs typeface="Calibri"/>
              <a:sym typeface="Calibri"/>
            </a:endParaRPr>
          </a:p>
        </p:txBody>
      </p:sp>
      <p:sp>
        <p:nvSpPr>
          <p:cNvPr id="105" name="Google Shape;105;p1"/>
          <p:cNvSpPr/>
          <p:nvPr/>
        </p:nvSpPr>
        <p:spPr>
          <a:xfrm>
            <a:off x="1081982" y="-4332"/>
            <a:ext cx="4242816" cy="2454158"/>
          </a:xfrm>
          <a:custGeom>
            <a:rect b="b" l="l" r="r" t="t"/>
            <a:pathLst>
              <a:path extrusionOk="0" h="2454158" w="4242816">
                <a:moveTo>
                  <a:pt x="28633" y="0"/>
                </a:moveTo>
                <a:lnTo>
                  <a:pt x="4214183" y="0"/>
                </a:lnTo>
                <a:lnTo>
                  <a:pt x="4231864" y="115848"/>
                </a:lnTo>
                <a:cubicBezTo>
                  <a:pt x="4239106" y="187164"/>
                  <a:pt x="4242816" y="259524"/>
                  <a:pt x="4242816" y="332750"/>
                </a:cubicBezTo>
                <a:cubicBezTo>
                  <a:pt x="4242816" y="1504371"/>
                  <a:pt x="3293029" y="2454158"/>
                  <a:pt x="2121408" y="2454158"/>
                </a:cubicBezTo>
                <a:cubicBezTo>
                  <a:pt x="949787" y="2454158"/>
                  <a:pt x="0" y="1504371"/>
                  <a:pt x="0" y="332750"/>
                </a:cubicBezTo>
                <a:cubicBezTo>
                  <a:pt x="0" y="259524"/>
                  <a:pt x="3710" y="187164"/>
                  <a:pt x="10953" y="115848"/>
                </a:cubicBezTo>
                <a:close/>
              </a:path>
            </a:pathLst>
          </a:custGeom>
          <a:solidFill>
            <a:srgbClr val="FFFFFF">
              <a:alpha val="8000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FFFFFF"/>
              </a:solidFill>
              <a:latin typeface="Calibri"/>
              <a:ea typeface="Calibri"/>
              <a:cs typeface="Calibri"/>
              <a:sym typeface="Calibri"/>
            </a:endParaRPr>
          </a:p>
        </p:txBody>
      </p:sp>
      <p:sp>
        <p:nvSpPr>
          <p:cNvPr id="106" name="Google Shape;106;p1"/>
          <p:cNvSpPr/>
          <p:nvPr/>
        </p:nvSpPr>
        <p:spPr>
          <a:xfrm>
            <a:off x="1246574" y="0"/>
            <a:ext cx="3913632" cy="2285234"/>
          </a:xfrm>
          <a:custGeom>
            <a:rect b="b" l="l" r="r" t="t"/>
            <a:pathLst>
              <a:path extrusionOk="0" h="2285234" w="3913632">
                <a:moveTo>
                  <a:pt x="29691" y="0"/>
                </a:moveTo>
                <a:lnTo>
                  <a:pt x="3883942" y="0"/>
                </a:lnTo>
                <a:lnTo>
                  <a:pt x="3903529" y="128345"/>
                </a:lnTo>
                <a:cubicBezTo>
                  <a:pt x="3910210" y="194127"/>
                  <a:pt x="3913632" y="260873"/>
                  <a:pt x="3913632" y="328418"/>
                </a:cubicBezTo>
                <a:cubicBezTo>
                  <a:pt x="3913632" y="1409138"/>
                  <a:pt x="3037536" y="2285234"/>
                  <a:pt x="1956816" y="2285234"/>
                </a:cubicBezTo>
                <a:cubicBezTo>
                  <a:pt x="876096" y="2285234"/>
                  <a:pt x="0" y="1409138"/>
                  <a:pt x="0" y="328418"/>
                </a:cubicBezTo>
                <a:cubicBezTo>
                  <a:pt x="0" y="260873"/>
                  <a:pt x="3422" y="194127"/>
                  <a:pt x="10103" y="128345"/>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FFFFFF"/>
              </a:solidFill>
              <a:latin typeface="Calibri"/>
              <a:ea typeface="Calibri"/>
              <a:cs typeface="Calibri"/>
              <a:sym typeface="Calibri"/>
            </a:endParaRPr>
          </a:p>
        </p:txBody>
      </p:sp>
      <p:pic>
        <p:nvPicPr>
          <p:cNvPr descr="Otwarta książka" id="107" name="Google Shape;107;p1"/>
          <p:cNvPicPr preferRelativeResize="0"/>
          <p:nvPr/>
        </p:nvPicPr>
        <p:blipFill rotWithShape="1">
          <a:blip r:embed="rId3">
            <a:alphaModFix/>
          </a:blip>
          <a:srcRect b="0" l="0" r="0" t="0"/>
          <a:stretch/>
        </p:blipFill>
        <p:spPr>
          <a:xfrm>
            <a:off x="2385250" y="164573"/>
            <a:ext cx="1636279" cy="1636279"/>
          </a:xfrm>
          <a:prstGeom prst="rect">
            <a:avLst/>
          </a:prstGeom>
          <a:noFill/>
          <a:ln>
            <a:noFill/>
          </a:ln>
        </p:spPr>
      </p:pic>
      <p:sp>
        <p:nvSpPr>
          <p:cNvPr id="108" name="Google Shape;108;p1"/>
          <p:cNvSpPr/>
          <p:nvPr/>
        </p:nvSpPr>
        <p:spPr>
          <a:xfrm>
            <a:off x="5303117" y="615908"/>
            <a:ext cx="3182112" cy="3182112"/>
          </a:xfrm>
          <a:prstGeom prst="ellipse">
            <a:avLst/>
          </a:prstGeom>
          <a:solidFill>
            <a:srgbClr val="FFFFFF">
              <a:alpha val="8000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FFFFFF"/>
              </a:solidFill>
              <a:latin typeface="Calibri"/>
              <a:ea typeface="Calibri"/>
              <a:cs typeface="Calibri"/>
              <a:sym typeface="Calibri"/>
            </a:endParaRPr>
          </a:p>
        </p:txBody>
      </p:sp>
      <p:sp>
        <p:nvSpPr>
          <p:cNvPr id="109" name="Google Shape;109;p1"/>
          <p:cNvSpPr/>
          <p:nvPr/>
        </p:nvSpPr>
        <p:spPr>
          <a:xfrm>
            <a:off x="5467709" y="780500"/>
            <a:ext cx="2852928" cy="2852928"/>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FFFFFF"/>
              </a:solidFill>
              <a:latin typeface="Calibri"/>
              <a:ea typeface="Calibri"/>
              <a:cs typeface="Calibri"/>
              <a:sym typeface="Calibri"/>
            </a:endParaRPr>
          </a:p>
        </p:txBody>
      </p:sp>
      <p:pic>
        <p:nvPicPr>
          <p:cNvPr descr="Czat" id="110" name="Google Shape;110;p1"/>
          <p:cNvPicPr preferRelativeResize="0"/>
          <p:nvPr/>
        </p:nvPicPr>
        <p:blipFill rotWithShape="1">
          <a:blip r:embed="rId4">
            <a:alphaModFix/>
          </a:blip>
          <a:srcRect b="0" l="0" r="0" t="0"/>
          <a:stretch/>
        </p:blipFill>
        <p:spPr>
          <a:xfrm>
            <a:off x="5980302" y="1293093"/>
            <a:ext cx="1827742" cy="1827742"/>
          </a:xfrm>
          <a:prstGeom prst="rect">
            <a:avLst/>
          </a:prstGeom>
          <a:noFill/>
          <a:ln>
            <a:noFill/>
          </a:ln>
        </p:spPr>
      </p:pic>
      <p:pic>
        <p:nvPicPr>
          <p:cNvPr descr="Ramka tablicy" id="111" name="Google Shape;111;p1"/>
          <p:cNvPicPr preferRelativeResize="0"/>
          <p:nvPr/>
        </p:nvPicPr>
        <p:blipFill rotWithShape="1">
          <a:blip r:embed="rId5">
            <a:alphaModFix/>
          </a:blip>
          <a:srcRect b="0" l="0" r="0" t="0"/>
          <a:stretch/>
        </p:blipFill>
        <p:spPr>
          <a:xfrm>
            <a:off x="130924" y="3621724"/>
            <a:ext cx="2594886" cy="2594886"/>
          </a:xfrm>
          <a:prstGeom prst="rect">
            <a:avLst/>
          </a:prstGeom>
          <a:noFill/>
          <a:ln>
            <a:noFill/>
          </a:ln>
        </p:spPr>
      </p:pic>
      <p:sp>
        <p:nvSpPr>
          <p:cNvPr id="112" name="Google Shape;112;p1"/>
          <p:cNvSpPr/>
          <p:nvPr/>
        </p:nvSpPr>
        <p:spPr>
          <a:xfrm>
            <a:off x="8752568" y="-4331"/>
            <a:ext cx="3439432" cy="3785157"/>
          </a:xfrm>
          <a:custGeom>
            <a:rect b="b" l="l" r="r" t="t"/>
            <a:pathLst>
              <a:path extrusionOk="0" h="3785157" w="3439432">
                <a:moveTo>
                  <a:pt x="198262" y="0"/>
                </a:moveTo>
                <a:lnTo>
                  <a:pt x="3439432" y="0"/>
                </a:lnTo>
                <a:lnTo>
                  <a:pt x="3439432" y="3697836"/>
                </a:lnTo>
                <a:lnTo>
                  <a:pt x="3318024" y="3729054"/>
                </a:lnTo>
                <a:cubicBezTo>
                  <a:pt x="3138258" y="3765839"/>
                  <a:pt x="2952129" y="3785157"/>
                  <a:pt x="2761488" y="3785157"/>
                </a:cubicBezTo>
                <a:cubicBezTo>
                  <a:pt x="1236360" y="3785157"/>
                  <a:pt x="0" y="2548797"/>
                  <a:pt x="0" y="1023669"/>
                </a:cubicBezTo>
                <a:cubicBezTo>
                  <a:pt x="0" y="737708"/>
                  <a:pt x="43466" y="461898"/>
                  <a:pt x="124151" y="202487"/>
                </a:cubicBezTo>
                <a:close/>
              </a:path>
            </a:pathLst>
          </a:custGeom>
          <a:solidFill>
            <a:srgbClr val="FFFFFF">
              <a:alpha val="8000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FFFFFF"/>
              </a:solidFill>
              <a:latin typeface="Calibri"/>
              <a:ea typeface="Calibri"/>
              <a:cs typeface="Calibri"/>
              <a:sym typeface="Calibri"/>
            </a:endParaRPr>
          </a:p>
        </p:txBody>
      </p:sp>
      <p:sp>
        <p:nvSpPr>
          <p:cNvPr id="113" name="Google Shape;113;p1"/>
          <p:cNvSpPr/>
          <p:nvPr/>
        </p:nvSpPr>
        <p:spPr>
          <a:xfrm>
            <a:off x="8918761" y="-4332"/>
            <a:ext cx="3273238" cy="3618965"/>
          </a:xfrm>
          <a:custGeom>
            <a:rect b="b" l="l" r="r" t="t"/>
            <a:pathLst>
              <a:path extrusionOk="0" h="3618965" w="3273238">
                <a:moveTo>
                  <a:pt x="210437" y="0"/>
                </a:moveTo>
                <a:lnTo>
                  <a:pt x="3273238" y="0"/>
                </a:lnTo>
                <a:lnTo>
                  <a:pt x="3273238" y="3526409"/>
                </a:lnTo>
                <a:lnTo>
                  <a:pt x="3118338" y="3566238"/>
                </a:lnTo>
                <a:cubicBezTo>
                  <a:pt x="2949390" y="3600810"/>
                  <a:pt x="2774463" y="3618965"/>
                  <a:pt x="2595295" y="3618965"/>
                </a:cubicBezTo>
                <a:cubicBezTo>
                  <a:pt x="1161953" y="3618965"/>
                  <a:pt x="0" y="2457012"/>
                  <a:pt x="0" y="1023670"/>
                </a:cubicBezTo>
                <a:cubicBezTo>
                  <a:pt x="0" y="665335"/>
                  <a:pt x="72622" y="323961"/>
                  <a:pt x="203951" y="13464"/>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FFFFFF"/>
              </a:solidFill>
              <a:latin typeface="Calibri"/>
              <a:ea typeface="Calibri"/>
              <a:cs typeface="Calibri"/>
              <a:sym typeface="Calibri"/>
            </a:endParaRPr>
          </a:p>
        </p:txBody>
      </p:sp>
      <p:pic>
        <p:nvPicPr>
          <p:cNvPr descr="Książki na półce" id="114" name="Google Shape;114;p1"/>
          <p:cNvPicPr preferRelativeResize="0"/>
          <p:nvPr/>
        </p:nvPicPr>
        <p:blipFill rotWithShape="1">
          <a:blip r:embed="rId6">
            <a:alphaModFix/>
          </a:blip>
          <a:srcRect b="0" l="0" r="0" t="0"/>
          <a:stretch/>
        </p:blipFill>
        <p:spPr>
          <a:xfrm>
            <a:off x="9725024" y="327889"/>
            <a:ext cx="2260711" cy="2260711"/>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g2bc084e5fc9_0_0"/>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pl-PL"/>
              <a:t>History of Criminal Procedure</a:t>
            </a:r>
            <a:endParaRPr/>
          </a:p>
        </p:txBody>
      </p:sp>
      <p:sp>
        <p:nvSpPr>
          <p:cNvPr id="206" name="Google Shape;206;g2bc084e5fc9_0_0"/>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0" lvl="0" marL="12700" rtl="0" algn="just">
              <a:lnSpc>
                <a:spcPct val="115000"/>
              </a:lnSpc>
              <a:spcBef>
                <a:spcPts val="600"/>
              </a:spcBef>
              <a:spcAft>
                <a:spcPts val="0"/>
              </a:spcAft>
              <a:buClr>
                <a:schemeClr val="dk1"/>
              </a:buClr>
              <a:buSzPts val="1100"/>
              <a:buFont typeface="Arial"/>
              <a:buNone/>
            </a:pPr>
            <a:r>
              <a:rPr lang="pl-PL" sz="4000">
                <a:solidFill>
                  <a:schemeClr val="dk2"/>
                </a:solidFill>
              </a:rPr>
              <a:t>three types of development of criminal process</a:t>
            </a:r>
            <a:endParaRPr sz="4000">
              <a:solidFill>
                <a:schemeClr val="dk2"/>
              </a:solidFill>
            </a:endParaRPr>
          </a:p>
          <a:p>
            <a:pPr indent="0" lvl="0" marL="25400" rtl="0" algn="just">
              <a:lnSpc>
                <a:spcPct val="115000"/>
              </a:lnSpc>
              <a:spcBef>
                <a:spcPts val="600"/>
              </a:spcBef>
              <a:spcAft>
                <a:spcPts val="0"/>
              </a:spcAft>
              <a:buClr>
                <a:schemeClr val="dk1"/>
              </a:buClr>
              <a:buSzPts val="1100"/>
              <a:buFont typeface="Arial"/>
              <a:buNone/>
            </a:pPr>
            <a:r>
              <a:rPr lang="pl-PL" sz="4000">
                <a:solidFill>
                  <a:schemeClr val="dk2"/>
                </a:solidFill>
              </a:rPr>
              <a:t>1.accusatorial form</a:t>
            </a:r>
            <a:endParaRPr sz="4000">
              <a:solidFill>
                <a:schemeClr val="dk2"/>
              </a:solidFill>
            </a:endParaRPr>
          </a:p>
          <a:p>
            <a:pPr indent="0" lvl="0" marL="25400" rtl="0" algn="just">
              <a:lnSpc>
                <a:spcPct val="115000"/>
              </a:lnSpc>
              <a:spcBef>
                <a:spcPts val="600"/>
              </a:spcBef>
              <a:spcAft>
                <a:spcPts val="0"/>
              </a:spcAft>
              <a:buClr>
                <a:schemeClr val="dk1"/>
              </a:buClr>
              <a:buSzPts val="1100"/>
              <a:buFont typeface="Arial"/>
              <a:buNone/>
            </a:pPr>
            <a:r>
              <a:rPr lang="pl-PL" sz="4000">
                <a:solidFill>
                  <a:schemeClr val="dk2"/>
                </a:solidFill>
              </a:rPr>
              <a:t>2.inquisitorial form</a:t>
            </a:r>
            <a:endParaRPr sz="4000">
              <a:solidFill>
                <a:schemeClr val="dk2"/>
              </a:solidFill>
            </a:endParaRPr>
          </a:p>
          <a:p>
            <a:pPr indent="0" lvl="0" marL="25400" rtl="0" algn="just">
              <a:lnSpc>
                <a:spcPct val="115000"/>
              </a:lnSpc>
              <a:spcBef>
                <a:spcPts val="600"/>
              </a:spcBef>
              <a:spcAft>
                <a:spcPts val="0"/>
              </a:spcAft>
              <a:buNone/>
            </a:pPr>
            <a:r>
              <a:rPr lang="pl-PL" sz="4000">
                <a:solidFill>
                  <a:schemeClr val="dk2"/>
                </a:solidFill>
              </a:rPr>
              <a:t>3.mixed form</a:t>
            </a:r>
            <a:endParaRPr sz="4000">
              <a:solidFill>
                <a:schemeClr val="dk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g2bc084e5fc9_0_7"/>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736600" rtl="0" algn="just">
              <a:lnSpc>
                <a:spcPct val="115000"/>
              </a:lnSpc>
              <a:spcBef>
                <a:spcPts val="700"/>
              </a:spcBef>
              <a:spcAft>
                <a:spcPts val="0"/>
              </a:spcAft>
              <a:buClr>
                <a:schemeClr val="dk1"/>
              </a:buClr>
              <a:buSzPts val="1100"/>
              <a:buFont typeface="Arial"/>
              <a:buNone/>
            </a:pPr>
            <a:r>
              <a:rPr lang="pl-PL"/>
              <a:t>Accusatorial form</a:t>
            </a:r>
            <a:endParaRPr/>
          </a:p>
        </p:txBody>
      </p:sp>
      <p:sp>
        <p:nvSpPr>
          <p:cNvPr id="213" name="Google Shape;213;g2bc084e5fc9_0_7"/>
          <p:cNvSpPr txBox="1"/>
          <p:nvPr>
            <p:ph idx="1" type="body"/>
          </p:nvPr>
        </p:nvSpPr>
        <p:spPr>
          <a:xfrm>
            <a:off x="838200" y="1825625"/>
            <a:ext cx="10515600" cy="4351200"/>
          </a:xfrm>
          <a:prstGeom prst="rect">
            <a:avLst/>
          </a:prstGeom>
        </p:spPr>
        <p:txBody>
          <a:bodyPr anchorCtr="0" anchor="t" bIns="45700" lIns="91425" spcFirstLastPara="1" rIns="91425" wrap="square" tIns="45700">
            <a:noAutofit/>
          </a:bodyPr>
          <a:lstStyle/>
          <a:p>
            <a:pPr indent="-406400" lvl="0" marL="457200" rtl="0" algn="just">
              <a:lnSpc>
                <a:spcPct val="115000"/>
              </a:lnSpc>
              <a:spcBef>
                <a:spcPts val="600"/>
              </a:spcBef>
              <a:spcAft>
                <a:spcPts val="0"/>
              </a:spcAft>
              <a:buSzPts val="2800"/>
              <a:buFont typeface="Calibri"/>
              <a:buChar char="•"/>
            </a:pPr>
            <a:r>
              <a:rPr lang="pl-PL"/>
              <a:t>dominant role of accusation (the </a:t>
            </a:r>
            <a:r>
              <a:rPr lang="pl-PL"/>
              <a:t>commencement</a:t>
            </a:r>
            <a:r>
              <a:rPr lang="pl-PL"/>
              <a:t> of criminal process depend on the accusation of interested person)</a:t>
            </a:r>
            <a:endParaRPr/>
          </a:p>
          <a:p>
            <a:pPr indent="0" lvl="0" marL="899999" rtl="0" algn="just">
              <a:lnSpc>
                <a:spcPct val="115000"/>
              </a:lnSpc>
              <a:spcBef>
                <a:spcPts val="500"/>
              </a:spcBef>
              <a:spcAft>
                <a:spcPts val="0"/>
              </a:spcAft>
              <a:buClr>
                <a:schemeClr val="dk1"/>
              </a:buClr>
              <a:buSzPts val="1100"/>
              <a:buFont typeface="Arial"/>
              <a:buNone/>
            </a:pPr>
            <a:r>
              <a:rPr lang="pl-PL"/>
              <a:t>–historically – victim</a:t>
            </a:r>
            <a:endParaRPr/>
          </a:p>
          <a:p>
            <a:pPr indent="0" lvl="0" marL="899999" rtl="0" algn="just">
              <a:lnSpc>
                <a:spcPct val="115000"/>
              </a:lnSpc>
              <a:spcBef>
                <a:spcPts val="500"/>
              </a:spcBef>
              <a:spcAft>
                <a:spcPts val="0"/>
              </a:spcAft>
              <a:buClr>
                <a:schemeClr val="dk1"/>
              </a:buClr>
              <a:buSzPts val="1100"/>
              <a:buFont typeface="Arial"/>
              <a:buNone/>
            </a:pPr>
            <a:r>
              <a:rPr lang="pl-PL"/>
              <a:t>–currently – prosecutor (trial) and victim (pre-trial)</a:t>
            </a:r>
            <a:endParaRPr/>
          </a:p>
          <a:p>
            <a:pPr indent="-406400" lvl="0" marL="457200" rtl="0" algn="just">
              <a:lnSpc>
                <a:spcPct val="115000"/>
              </a:lnSpc>
              <a:spcBef>
                <a:spcPts val="600"/>
              </a:spcBef>
              <a:spcAft>
                <a:spcPts val="0"/>
              </a:spcAft>
              <a:buSzPts val="2800"/>
              <a:buFont typeface="Calibri"/>
              <a:buChar char="•"/>
            </a:pPr>
            <a:r>
              <a:rPr lang="pl-PL"/>
              <a:t>adversariality – recommends conducting trial in a form of argue between parties to the criminal process</a:t>
            </a:r>
            <a:endParaRPr/>
          </a:p>
          <a:p>
            <a:pPr indent="-406400" lvl="0" marL="457200" rtl="0" algn="just">
              <a:lnSpc>
                <a:spcPct val="115000"/>
              </a:lnSpc>
              <a:spcBef>
                <a:spcPts val="0"/>
              </a:spcBef>
              <a:spcAft>
                <a:spcPts val="0"/>
              </a:spcAft>
              <a:buSzPts val="2800"/>
              <a:buFont typeface="Calibri"/>
              <a:buChar char="•"/>
            </a:pPr>
            <a:r>
              <a:rPr lang="pl-PL"/>
              <a:t>public proceedings</a:t>
            </a:r>
            <a:endParaRPr/>
          </a:p>
          <a:p>
            <a:pPr indent="-406400" lvl="0" marL="457200" rtl="0" algn="just">
              <a:lnSpc>
                <a:spcPct val="115000"/>
              </a:lnSpc>
              <a:spcBef>
                <a:spcPts val="0"/>
              </a:spcBef>
              <a:spcAft>
                <a:spcPts val="0"/>
              </a:spcAft>
              <a:buSzPts val="2800"/>
              <a:buFont typeface="Calibri"/>
              <a:buChar char="•"/>
            </a:pPr>
            <a:r>
              <a:rPr lang="pl-PL"/>
              <a:t>direct presentation of evidence</a:t>
            </a:r>
            <a:endParaRPr/>
          </a:p>
          <a:p>
            <a:pPr indent="0" lvl="0" marL="0" rtl="0" algn="l">
              <a:spcBef>
                <a:spcPts val="1000"/>
              </a:spcBef>
              <a:spcAft>
                <a:spcPts val="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g2bc084e5fc9_0_18"/>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pl-PL"/>
              <a:t>Inquisitorial form</a:t>
            </a:r>
            <a:endParaRPr/>
          </a:p>
        </p:txBody>
      </p:sp>
      <p:sp>
        <p:nvSpPr>
          <p:cNvPr id="220" name="Google Shape;220;g2bc084e5fc9_0_18"/>
          <p:cNvSpPr txBox="1"/>
          <p:nvPr>
            <p:ph idx="1" type="body"/>
          </p:nvPr>
        </p:nvSpPr>
        <p:spPr>
          <a:xfrm>
            <a:off x="838200" y="1825625"/>
            <a:ext cx="10515600" cy="4351200"/>
          </a:xfrm>
          <a:prstGeom prst="rect">
            <a:avLst/>
          </a:prstGeom>
        </p:spPr>
        <p:txBody>
          <a:bodyPr anchorCtr="0" anchor="t" bIns="45700" lIns="91425" spcFirstLastPara="1" rIns="91425" wrap="square" tIns="45700">
            <a:normAutofit/>
          </a:bodyPr>
          <a:lstStyle/>
          <a:p>
            <a:pPr indent="-355600" lvl="0" marL="457200" rtl="0" algn="just">
              <a:lnSpc>
                <a:spcPct val="115000"/>
              </a:lnSpc>
              <a:spcBef>
                <a:spcPts val="600"/>
              </a:spcBef>
              <a:spcAft>
                <a:spcPts val="0"/>
              </a:spcAft>
              <a:buSzPts val="2000"/>
              <a:buFont typeface="Calibri"/>
              <a:buChar char="•"/>
            </a:pPr>
            <a:r>
              <a:rPr lang="pl-PL" sz="2600">
                <a:solidFill>
                  <a:schemeClr val="accent2"/>
                </a:solidFill>
              </a:rPr>
              <a:t>originally/historically</a:t>
            </a:r>
            <a:r>
              <a:rPr lang="pl-PL" sz="2600"/>
              <a:t> keeping all functions during the proceedings in one hand:</a:t>
            </a:r>
            <a:endParaRPr sz="2600"/>
          </a:p>
          <a:p>
            <a:pPr indent="-355600" lvl="1" marL="914400" rtl="0" algn="just">
              <a:lnSpc>
                <a:spcPct val="115000"/>
              </a:lnSpc>
              <a:spcBef>
                <a:spcPts val="0"/>
              </a:spcBef>
              <a:spcAft>
                <a:spcPts val="0"/>
              </a:spcAft>
              <a:buSzPts val="2000"/>
              <a:buFont typeface="Calibri"/>
              <a:buChar char="•"/>
            </a:pPr>
            <a:r>
              <a:rPr lang="pl-PL"/>
              <a:t>accusing</a:t>
            </a:r>
            <a:endParaRPr/>
          </a:p>
          <a:p>
            <a:pPr indent="-355600" lvl="1" marL="914400" rtl="0" algn="just">
              <a:lnSpc>
                <a:spcPct val="115000"/>
              </a:lnSpc>
              <a:spcBef>
                <a:spcPts val="0"/>
              </a:spcBef>
              <a:spcAft>
                <a:spcPts val="0"/>
              </a:spcAft>
              <a:buSzPts val="2000"/>
              <a:buFont typeface="Calibri"/>
              <a:buChar char="•"/>
            </a:pPr>
            <a:r>
              <a:rPr lang="pl-PL"/>
              <a:t>defending</a:t>
            </a:r>
            <a:endParaRPr/>
          </a:p>
          <a:p>
            <a:pPr indent="-355600" lvl="1" marL="914400" rtl="0" algn="just">
              <a:lnSpc>
                <a:spcPct val="115000"/>
              </a:lnSpc>
              <a:spcBef>
                <a:spcPts val="0"/>
              </a:spcBef>
              <a:spcAft>
                <a:spcPts val="0"/>
              </a:spcAft>
              <a:buSzPts val="2000"/>
              <a:buFont typeface="Calibri"/>
              <a:buChar char="•"/>
            </a:pPr>
            <a:r>
              <a:rPr lang="pl-PL"/>
              <a:t>judging (giving verdict and sentence)</a:t>
            </a:r>
            <a:endParaRPr/>
          </a:p>
          <a:p>
            <a:pPr indent="-355600" lvl="0" marL="457200" rtl="0" algn="just">
              <a:lnSpc>
                <a:spcPct val="115000"/>
              </a:lnSpc>
              <a:spcBef>
                <a:spcPts val="0"/>
              </a:spcBef>
              <a:spcAft>
                <a:spcPts val="0"/>
              </a:spcAft>
              <a:buSzPts val="2000"/>
              <a:buFont typeface="Calibri"/>
              <a:buChar char="•"/>
            </a:pPr>
            <a:r>
              <a:rPr lang="pl-PL" sz="2600"/>
              <a:t>limited role of the parties</a:t>
            </a:r>
            <a:endParaRPr sz="2600"/>
          </a:p>
          <a:p>
            <a:pPr indent="-355600" lvl="0" marL="457200" rtl="0" algn="just">
              <a:lnSpc>
                <a:spcPct val="115000"/>
              </a:lnSpc>
              <a:spcBef>
                <a:spcPts val="0"/>
              </a:spcBef>
              <a:spcAft>
                <a:spcPts val="0"/>
              </a:spcAft>
              <a:buSzPts val="2000"/>
              <a:buFont typeface="Calibri"/>
              <a:buChar char="•"/>
            </a:pPr>
            <a:r>
              <a:rPr lang="pl-PL" sz="2600"/>
              <a:t>no adversariality</a:t>
            </a:r>
            <a:endParaRPr sz="2600"/>
          </a:p>
          <a:p>
            <a:pPr indent="-355600" lvl="0" marL="457200" rtl="0" algn="just">
              <a:lnSpc>
                <a:spcPct val="115000"/>
              </a:lnSpc>
              <a:spcBef>
                <a:spcPts val="0"/>
              </a:spcBef>
              <a:spcAft>
                <a:spcPts val="0"/>
              </a:spcAft>
              <a:buSzPts val="2000"/>
              <a:buFont typeface="Calibri"/>
              <a:buChar char="•"/>
            </a:pPr>
            <a:r>
              <a:rPr lang="pl-PL" sz="2600"/>
              <a:t>no public proceedings</a:t>
            </a:r>
            <a:endParaRPr sz="2600"/>
          </a:p>
          <a:p>
            <a:pPr indent="-355600" lvl="0" marL="457200" rtl="0" algn="just">
              <a:lnSpc>
                <a:spcPct val="115000"/>
              </a:lnSpc>
              <a:spcBef>
                <a:spcPts val="0"/>
              </a:spcBef>
              <a:spcAft>
                <a:spcPts val="0"/>
              </a:spcAft>
              <a:buSzPts val="2000"/>
              <a:buFont typeface="Calibri"/>
              <a:buChar char="•"/>
            </a:pPr>
            <a:r>
              <a:rPr lang="pl-PL" sz="2600"/>
              <a:t>ruling</a:t>
            </a:r>
            <a:r>
              <a:rPr lang="pl-PL" sz="2600"/>
              <a:t> based on documents</a:t>
            </a:r>
            <a:endParaRPr sz="30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g2bc084e5fc9_0_25"/>
          <p:cNvSpPr txBox="1"/>
          <p:nvPr>
            <p:ph type="title"/>
          </p:nvPr>
        </p:nvSpPr>
        <p:spPr>
          <a:xfrm>
            <a:off x="838200" y="365125"/>
            <a:ext cx="10515600" cy="1325700"/>
          </a:xfrm>
          <a:prstGeom prst="rect">
            <a:avLst/>
          </a:prstGeom>
        </p:spPr>
        <p:txBody>
          <a:bodyPr anchorCtr="0" anchor="ctr" bIns="45700" lIns="91425" spcFirstLastPara="1" rIns="91425" wrap="square" tIns="45700">
            <a:normAutofit/>
          </a:bodyPr>
          <a:lstStyle/>
          <a:p>
            <a:pPr indent="0" lvl="0" marL="0" rtl="0" algn="l">
              <a:spcBef>
                <a:spcPts val="0"/>
              </a:spcBef>
              <a:spcAft>
                <a:spcPts val="0"/>
              </a:spcAft>
              <a:buNone/>
            </a:pPr>
            <a:r>
              <a:rPr lang="pl-PL"/>
              <a:t>Mixed form</a:t>
            </a:r>
            <a:endParaRPr/>
          </a:p>
        </p:txBody>
      </p:sp>
      <p:sp>
        <p:nvSpPr>
          <p:cNvPr id="227" name="Google Shape;227;g2bc084e5fc9_0_25"/>
          <p:cNvSpPr txBox="1"/>
          <p:nvPr>
            <p:ph idx="1" type="body"/>
          </p:nvPr>
        </p:nvSpPr>
        <p:spPr>
          <a:xfrm>
            <a:off x="838200" y="1825625"/>
            <a:ext cx="10515600" cy="4351200"/>
          </a:xfrm>
          <a:prstGeom prst="rect">
            <a:avLst/>
          </a:prstGeom>
        </p:spPr>
        <p:txBody>
          <a:bodyPr anchorCtr="0" anchor="t" bIns="45700" lIns="91425" spcFirstLastPara="1" rIns="91425" wrap="square" tIns="45700">
            <a:noAutofit/>
          </a:bodyPr>
          <a:lstStyle/>
          <a:p>
            <a:pPr indent="-425450" lvl="0" marL="457200" rtl="0" algn="just">
              <a:lnSpc>
                <a:spcPct val="115000"/>
              </a:lnSpc>
              <a:spcBef>
                <a:spcPts val="600"/>
              </a:spcBef>
              <a:spcAft>
                <a:spcPts val="0"/>
              </a:spcAft>
              <a:buSzPts val="3100"/>
              <a:buFont typeface="Calibri"/>
              <a:buChar char="•"/>
            </a:pPr>
            <a:r>
              <a:rPr lang="pl-PL" sz="3100"/>
              <a:t>pretrial proceedings inquisitorial</a:t>
            </a:r>
            <a:endParaRPr sz="3100"/>
          </a:p>
          <a:p>
            <a:pPr indent="-425450" lvl="0" marL="457200" rtl="0" algn="just">
              <a:lnSpc>
                <a:spcPct val="115000"/>
              </a:lnSpc>
              <a:spcBef>
                <a:spcPts val="0"/>
              </a:spcBef>
              <a:spcAft>
                <a:spcPts val="0"/>
              </a:spcAft>
              <a:buSzPts val="3100"/>
              <a:buFont typeface="Calibri"/>
              <a:buChar char="•"/>
            </a:pPr>
            <a:r>
              <a:rPr lang="pl-PL" sz="3100"/>
              <a:t>trial proceedings adversarial</a:t>
            </a:r>
            <a:endParaRPr sz="3100"/>
          </a:p>
          <a:p>
            <a:pPr indent="0" lvl="0" marL="0" rtl="0" algn="just">
              <a:lnSpc>
                <a:spcPct val="115000"/>
              </a:lnSpc>
              <a:spcBef>
                <a:spcPts val="600"/>
              </a:spcBef>
              <a:spcAft>
                <a:spcPts val="0"/>
              </a:spcAft>
              <a:buNone/>
            </a:pPr>
            <a:r>
              <a:t/>
            </a:r>
            <a:endParaRPr sz="3100"/>
          </a:p>
          <a:p>
            <a:pPr indent="-425450" lvl="0" marL="457200" rtl="0" algn="just">
              <a:lnSpc>
                <a:spcPct val="115000"/>
              </a:lnSpc>
              <a:spcBef>
                <a:spcPts val="600"/>
              </a:spcBef>
              <a:spcAft>
                <a:spcPts val="0"/>
              </a:spcAft>
              <a:buSzPts val="3100"/>
              <a:buFont typeface="Calibri"/>
              <a:buChar char="•"/>
            </a:pPr>
            <a:r>
              <a:rPr lang="pl-PL" sz="3100"/>
              <a:t>currently most countries have mixed or accusatorial procedure</a:t>
            </a:r>
            <a:endParaRPr sz="3100"/>
          </a:p>
          <a:p>
            <a:pPr indent="-425450" lvl="0" marL="457200" rtl="0" algn="just">
              <a:lnSpc>
                <a:spcPct val="115000"/>
              </a:lnSpc>
              <a:spcBef>
                <a:spcPts val="0"/>
              </a:spcBef>
              <a:spcAft>
                <a:spcPts val="0"/>
              </a:spcAft>
              <a:buSzPts val="3100"/>
              <a:buFont typeface="Calibri"/>
              <a:buChar char="•"/>
            </a:pPr>
            <a:r>
              <a:rPr lang="pl-PL" sz="3100"/>
              <a:t>adoption of accusatorial or mixed model is not a guarantee in achieving neither TRUTH nor JUST/FAIR process</a:t>
            </a:r>
            <a:endParaRPr sz="3100"/>
          </a:p>
          <a:p>
            <a:pPr indent="0" lvl="0" marL="0" rtl="0" algn="l">
              <a:spcBef>
                <a:spcPts val="1000"/>
              </a:spcBef>
              <a:spcAft>
                <a:spcPts val="0"/>
              </a:spcAft>
              <a:buNone/>
            </a:pPr>
            <a:r>
              <a:t/>
            </a:r>
            <a:endParaRPr sz="31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pl-PL"/>
              <a:t>Adversarial Criminal Process</a:t>
            </a:r>
            <a:endParaRPr/>
          </a:p>
        </p:txBody>
      </p:sp>
      <p:sp>
        <p:nvSpPr>
          <p:cNvPr id="233" name="Google Shape;233;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lnSpcReduction="10000"/>
          </a:bodyPr>
          <a:lstStyle/>
          <a:p>
            <a:pPr indent="-254000" lvl="0" marL="228600" rtl="0" algn="just">
              <a:lnSpc>
                <a:spcPct val="90000"/>
              </a:lnSpc>
              <a:spcBef>
                <a:spcPts val="0"/>
              </a:spcBef>
              <a:spcAft>
                <a:spcPts val="0"/>
              </a:spcAft>
              <a:buClr>
                <a:schemeClr val="dk2"/>
              </a:buClr>
              <a:buSzPts val="2800"/>
              <a:buFont typeface="Arial"/>
              <a:buChar char="•"/>
            </a:pPr>
            <a:r>
              <a:rPr lang="pl-PL">
                <a:solidFill>
                  <a:schemeClr val="dk2"/>
                </a:solidFill>
              </a:rPr>
              <a:t>Typical for common law countries</a:t>
            </a:r>
            <a:endParaRPr>
              <a:solidFill>
                <a:schemeClr val="dk2"/>
              </a:solidFill>
            </a:endParaRPr>
          </a:p>
          <a:p>
            <a:pPr indent="-228600" lvl="0" marL="228600" rtl="0" algn="just">
              <a:lnSpc>
                <a:spcPct val="90000"/>
              </a:lnSpc>
              <a:spcBef>
                <a:spcPts val="1000"/>
              </a:spcBef>
              <a:spcAft>
                <a:spcPts val="0"/>
              </a:spcAft>
              <a:buClr>
                <a:schemeClr val="dk2"/>
              </a:buClr>
              <a:buSzPts val="2800"/>
              <a:buFont typeface="Arial"/>
              <a:buChar char="•"/>
            </a:pPr>
            <a:r>
              <a:rPr lang="pl-PL">
                <a:solidFill>
                  <a:schemeClr val="dk2"/>
                </a:solidFill>
              </a:rPr>
              <a:t>A criminal process is seen as a fight (competition) between two equal parties, watched by an independent and inactive (passive) judge who does not intervene in evidence proceedings</a:t>
            </a:r>
            <a:endParaRPr>
              <a:solidFill>
                <a:schemeClr val="dk2"/>
              </a:solidFill>
            </a:endParaRPr>
          </a:p>
          <a:p>
            <a:pPr indent="-228600" lvl="0" marL="228600" rtl="0" algn="just">
              <a:lnSpc>
                <a:spcPct val="90000"/>
              </a:lnSpc>
              <a:spcBef>
                <a:spcPts val="1000"/>
              </a:spcBef>
              <a:spcAft>
                <a:spcPts val="0"/>
              </a:spcAft>
              <a:buClr>
                <a:schemeClr val="dk2"/>
              </a:buClr>
              <a:buSzPts val="2800"/>
              <a:buFont typeface="Arial"/>
              <a:buChar char="•"/>
            </a:pPr>
            <a:r>
              <a:rPr lang="pl-PL">
                <a:solidFill>
                  <a:schemeClr val="dk2"/>
                </a:solidFill>
              </a:rPr>
              <a:t>Complicated system of exclusionary rules</a:t>
            </a:r>
            <a:endParaRPr>
              <a:solidFill>
                <a:schemeClr val="dk2"/>
              </a:solidFill>
            </a:endParaRPr>
          </a:p>
          <a:p>
            <a:pPr indent="-228600" lvl="0" marL="228600" rtl="0" algn="just">
              <a:lnSpc>
                <a:spcPct val="90000"/>
              </a:lnSpc>
              <a:spcBef>
                <a:spcPts val="1000"/>
              </a:spcBef>
              <a:spcAft>
                <a:spcPts val="0"/>
              </a:spcAft>
              <a:buClr>
                <a:schemeClr val="dk2"/>
              </a:buClr>
              <a:buSzPts val="2800"/>
              <a:buFont typeface="Arial"/>
              <a:buChar char="•"/>
            </a:pPr>
            <a:r>
              <a:rPr lang="pl-PL">
                <a:solidFill>
                  <a:schemeClr val="dk2"/>
                </a:solidFill>
              </a:rPr>
              <a:t>Truth as an object of discourse</a:t>
            </a:r>
            <a:endParaRPr>
              <a:solidFill>
                <a:schemeClr val="dk2"/>
              </a:solidFill>
            </a:endParaRPr>
          </a:p>
          <a:p>
            <a:pPr indent="-228600" lvl="0" marL="228600" rtl="0" algn="just">
              <a:lnSpc>
                <a:spcPct val="90000"/>
              </a:lnSpc>
              <a:spcBef>
                <a:spcPts val="1000"/>
              </a:spcBef>
              <a:spcAft>
                <a:spcPts val="0"/>
              </a:spcAft>
              <a:buClr>
                <a:schemeClr val="dk2"/>
              </a:buClr>
              <a:buSzPts val="2800"/>
              <a:buFont typeface="Arial"/>
              <a:buChar char="•"/>
            </a:pPr>
            <a:r>
              <a:rPr lang="pl-PL">
                <a:solidFill>
                  <a:schemeClr val="dk2"/>
                </a:solidFill>
              </a:rPr>
              <a:t>A particular importance of a plea of guilty – if made, it totally excludes the question of guilt and evidence proceedings 🡪 it entitles the court to go strictly to sentencing</a:t>
            </a:r>
            <a:endParaRPr>
              <a:solidFill>
                <a:schemeClr val="dk2"/>
              </a:solidFill>
            </a:endParaRPr>
          </a:p>
          <a:p>
            <a:pPr indent="-228600" lvl="0" marL="228600" rtl="0" algn="just">
              <a:lnSpc>
                <a:spcPct val="90000"/>
              </a:lnSpc>
              <a:spcBef>
                <a:spcPts val="1000"/>
              </a:spcBef>
              <a:spcAft>
                <a:spcPts val="0"/>
              </a:spcAft>
              <a:buClr>
                <a:schemeClr val="dk2"/>
              </a:buClr>
              <a:buSzPts val="2800"/>
              <a:buFont typeface="Arial"/>
              <a:buChar char="•"/>
            </a:pPr>
            <a:r>
              <a:rPr lang="pl-PL">
                <a:solidFill>
                  <a:schemeClr val="dk2"/>
                </a:solidFill>
              </a:rPr>
              <a:t>Separate adjudication of guilt and sentencing</a:t>
            </a:r>
            <a:endParaRPr sz="2400">
              <a:solidFill>
                <a:schemeClr val="dk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pl-PL"/>
              <a:t>Other features of criminal procedure in common law countries</a:t>
            </a:r>
            <a:endParaRPr/>
          </a:p>
        </p:txBody>
      </p:sp>
      <p:sp>
        <p:nvSpPr>
          <p:cNvPr id="239" name="Google Shape;239;p11"/>
          <p:cNvSpPr txBox="1"/>
          <p:nvPr>
            <p:ph idx="1" type="body"/>
          </p:nvPr>
        </p:nvSpPr>
        <p:spPr>
          <a:xfrm>
            <a:off x="838200" y="2180649"/>
            <a:ext cx="10515600" cy="3996300"/>
          </a:xfrm>
          <a:prstGeom prst="rect">
            <a:avLst/>
          </a:prstGeom>
          <a:noFill/>
          <a:ln>
            <a:noFill/>
          </a:ln>
        </p:spPr>
        <p:txBody>
          <a:bodyPr anchorCtr="0" anchor="t" bIns="45700" lIns="91425" spcFirstLastPara="1" rIns="91425" wrap="square" tIns="45700">
            <a:normAutofit lnSpcReduction="20000"/>
          </a:bodyPr>
          <a:lstStyle/>
          <a:p>
            <a:pPr indent="-228600" lvl="0" marL="228600" rtl="0" algn="l">
              <a:lnSpc>
                <a:spcPct val="90000"/>
              </a:lnSpc>
              <a:spcBef>
                <a:spcPts val="0"/>
              </a:spcBef>
              <a:spcAft>
                <a:spcPts val="0"/>
              </a:spcAft>
              <a:buClr>
                <a:schemeClr val="dk1"/>
              </a:buClr>
              <a:buSzPts val="2800"/>
              <a:buFont typeface="Arial"/>
              <a:buChar char="•"/>
            </a:pPr>
            <a:r>
              <a:rPr lang="pl-PL"/>
              <a:t>Victim is not a party proceedings; he or she may be heard as witness and present a VIS (Victim Impact Statement)</a:t>
            </a:r>
            <a:endParaRPr/>
          </a:p>
          <a:p>
            <a:pPr indent="-228600" lvl="0" marL="228600" rtl="0" algn="l">
              <a:lnSpc>
                <a:spcPct val="90000"/>
              </a:lnSpc>
              <a:spcBef>
                <a:spcPts val="1000"/>
              </a:spcBef>
              <a:spcAft>
                <a:spcPts val="0"/>
              </a:spcAft>
              <a:buClr>
                <a:schemeClr val="dk1"/>
              </a:buClr>
              <a:buSzPts val="2800"/>
              <a:buFont typeface="Arial"/>
              <a:buChar char="•"/>
            </a:pPr>
            <a:r>
              <a:rPr lang="pl-PL"/>
              <a:t>Huge importance of case law - the whole system is based on precedent</a:t>
            </a:r>
            <a:endParaRPr/>
          </a:p>
          <a:p>
            <a:pPr indent="-228600" lvl="0" marL="228600" rtl="0" algn="l">
              <a:lnSpc>
                <a:spcPct val="90000"/>
              </a:lnSpc>
              <a:spcBef>
                <a:spcPts val="1000"/>
              </a:spcBef>
              <a:spcAft>
                <a:spcPts val="0"/>
              </a:spcAft>
              <a:buClr>
                <a:schemeClr val="dk1"/>
              </a:buClr>
              <a:buSzPts val="2800"/>
              <a:buFont typeface="Arial"/>
              <a:buChar char="•"/>
            </a:pPr>
            <a:r>
              <a:rPr lang="pl-PL"/>
              <a:t>Prosecutors as politicians - even elected</a:t>
            </a:r>
            <a:endParaRPr/>
          </a:p>
          <a:p>
            <a:pPr indent="-228600" lvl="0" marL="228600" rtl="0" algn="l">
              <a:lnSpc>
                <a:spcPct val="90000"/>
              </a:lnSpc>
              <a:spcBef>
                <a:spcPts val="1000"/>
              </a:spcBef>
              <a:spcAft>
                <a:spcPts val="0"/>
              </a:spcAft>
              <a:buClr>
                <a:schemeClr val="dk1"/>
              </a:buClr>
              <a:buSzPts val="2800"/>
              <a:buFont typeface="Arial"/>
              <a:buChar char="•"/>
            </a:pPr>
            <a:r>
              <a:rPr lang="pl-PL"/>
              <a:t>Opportunism (≠ </a:t>
            </a:r>
            <a:r>
              <a:rPr lang="pl-PL"/>
              <a:t>principle of mandatory prosecution) - the prosecutor has a wide discretion in deciding whether it is necessary to prosecute a case</a:t>
            </a:r>
            <a:endParaRPr/>
          </a:p>
          <a:p>
            <a:pPr indent="0" lvl="0" marL="0" rtl="0" algn="l">
              <a:lnSpc>
                <a:spcPct val="90000"/>
              </a:lnSpc>
              <a:spcBef>
                <a:spcPts val="1000"/>
              </a:spcBef>
              <a:spcAft>
                <a:spcPts val="0"/>
              </a:spcAft>
              <a:buClr>
                <a:schemeClr val="dk1"/>
              </a:buClr>
              <a:buSzPts val="2800"/>
              <a:buNone/>
            </a:pPr>
            <a:r>
              <a:t/>
            </a:r>
            <a:endParaRPr/>
          </a:p>
          <a:p>
            <a:pPr indent="-50800" lvl="0" marL="228600" rtl="0" algn="l">
              <a:lnSpc>
                <a:spcPct val="90000"/>
              </a:lnSpc>
              <a:spcBef>
                <a:spcPts val="1000"/>
              </a:spcBef>
              <a:spcAft>
                <a:spcPts val="0"/>
              </a:spcAft>
              <a:buClr>
                <a:schemeClr val="dk1"/>
              </a:buClr>
              <a:buSzPts val="2800"/>
              <a:buFont typeface="Arial"/>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pl-PL"/>
              <a:t>Non-Adversarial Criminal Process</a:t>
            </a:r>
            <a:endParaRPr/>
          </a:p>
        </p:txBody>
      </p:sp>
      <p:sp>
        <p:nvSpPr>
          <p:cNvPr id="245" name="Google Shape;245;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fontScale="92500" lnSpcReduction="10000"/>
          </a:bodyPr>
          <a:lstStyle/>
          <a:p>
            <a:pPr indent="-228600" lvl="0" marL="228600" rtl="0" algn="just">
              <a:lnSpc>
                <a:spcPct val="90000"/>
              </a:lnSpc>
              <a:spcBef>
                <a:spcPts val="0"/>
              </a:spcBef>
              <a:spcAft>
                <a:spcPts val="0"/>
              </a:spcAft>
              <a:buClr>
                <a:schemeClr val="dk2"/>
              </a:buClr>
              <a:buSzPct val="100000"/>
              <a:buFont typeface="Arial"/>
              <a:buChar char="•"/>
            </a:pPr>
            <a:r>
              <a:rPr lang="pl-PL">
                <a:solidFill>
                  <a:schemeClr val="dk2"/>
                </a:solidFill>
              </a:rPr>
              <a:t>Typical for continental law countries</a:t>
            </a:r>
            <a:endParaRPr>
              <a:solidFill>
                <a:schemeClr val="dk2"/>
              </a:solidFill>
            </a:endParaRPr>
          </a:p>
          <a:p>
            <a:pPr indent="-228600" lvl="0" marL="228600" rtl="0" algn="just">
              <a:lnSpc>
                <a:spcPct val="90000"/>
              </a:lnSpc>
              <a:spcBef>
                <a:spcPts val="1000"/>
              </a:spcBef>
              <a:spcAft>
                <a:spcPts val="0"/>
              </a:spcAft>
              <a:buClr>
                <a:schemeClr val="dk2"/>
              </a:buClr>
              <a:buSzPct val="100000"/>
              <a:buFont typeface="Arial"/>
              <a:buChar char="•"/>
            </a:pPr>
            <a:r>
              <a:rPr lang="pl-PL">
                <a:solidFill>
                  <a:schemeClr val="dk2"/>
                </a:solidFill>
              </a:rPr>
              <a:t>A criminal process is seen as a common effort to establish truth, with burden of proof shared by the prosecutor and the court, with active judge who has the duty to intervene in evidence proceedings and (contemporary) rights of parties to shape the proceedings</a:t>
            </a:r>
            <a:endParaRPr>
              <a:solidFill>
                <a:schemeClr val="dk2"/>
              </a:solidFill>
            </a:endParaRPr>
          </a:p>
          <a:p>
            <a:pPr indent="-228600" lvl="0" marL="228600" rtl="0" algn="just">
              <a:lnSpc>
                <a:spcPct val="90000"/>
              </a:lnSpc>
              <a:spcBef>
                <a:spcPts val="1000"/>
              </a:spcBef>
              <a:spcAft>
                <a:spcPts val="0"/>
              </a:spcAft>
              <a:buClr>
                <a:schemeClr val="dk2"/>
              </a:buClr>
              <a:buSzPct val="100000"/>
              <a:buFont typeface="Arial"/>
              <a:buChar char="•"/>
            </a:pPr>
            <a:r>
              <a:rPr lang="pl-PL">
                <a:solidFill>
                  <a:schemeClr val="dk2"/>
                </a:solidFill>
              </a:rPr>
              <a:t>Truth as an objective ideal that is supposed to be pursued </a:t>
            </a:r>
            <a:endParaRPr/>
          </a:p>
          <a:p>
            <a:pPr indent="-228600" lvl="0" marL="228600" rtl="0" algn="just">
              <a:lnSpc>
                <a:spcPct val="90000"/>
              </a:lnSpc>
              <a:spcBef>
                <a:spcPts val="1000"/>
              </a:spcBef>
              <a:spcAft>
                <a:spcPts val="0"/>
              </a:spcAft>
              <a:buClr>
                <a:schemeClr val="dk2"/>
              </a:buClr>
              <a:buSzPct val="100000"/>
              <a:buFont typeface="Arial"/>
              <a:buChar char="•"/>
            </a:pPr>
            <a:r>
              <a:rPr lang="pl-PL">
                <a:solidFill>
                  <a:schemeClr val="dk2"/>
                </a:solidFill>
              </a:rPr>
              <a:t>A different notion of the confession of guilt – even if the defendant confessed, it does not exclude the question of guilt and evidence proceedings 🡪 it is just an evidence alongside other evidence; it sometimes entitles the court to limit the presentation of other evidence</a:t>
            </a:r>
            <a:endParaRPr>
              <a:solidFill>
                <a:schemeClr val="dk2"/>
              </a:solidFill>
            </a:endParaRPr>
          </a:p>
          <a:p>
            <a:pPr indent="-228600" lvl="0" marL="228600" rtl="0" algn="just">
              <a:lnSpc>
                <a:spcPct val="90000"/>
              </a:lnSpc>
              <a:spcBef>
                <a:spcPts val="1000"/>
              </a:spcBef>
              <a:spcAft>
                <a:spcPts val="0"/>
              </a:spcAft>
              <a:buClr>
                <a:schemeClr val="dk2"/>
              </a:buClr>
              <a:buSzPct val="100000"/>
              <a:buFont typeface="Arial"/>
              <a:buChar char="•"/>
            </a:pPr>
            <a:r>
              <a:rPr lang="pl-PL">
                <a:solidFill>
                  <a:schemeClr val="dk2"/>
                </a:solidFill>
              </a:rPr>
              <a:t>Usually: joint adjudication of guilt and sentencing</a:t>
            </a:r>
            <a:endParaRPr>
              <a:solidFill>
                <a:schemeClr val="dk2"/>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pl-PL"/>
              <a:t>Other features of criminal procedure in continental law countries</a:t>
            </a:r>
            <a:endParaRPr/>
          </a:p>
        </p:txBody>
      </p:sp>
      <p:sp>
        <p:nvSpPr>
          <p:cNvPr id="251" name="Google Shape;251;p13"/>
          <p:cNvSpPr txBox="1"/>
          <p:nvPr>
            <p:ph idx="1" type="body"/>
          </p:nvPr>
        </p:nvSpPr>
        <p:spPr>
          <a:xfrm>
            <a:off x="838200" y="2282124"/>
            <a:ext cx="10515600" cy="3894900"/>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chemeClr val="dk1"/>
              </a:buClr>
              <a:buSzPts val="2800"/>
              <a:buFont typeface="Arial"/>
              <a:buChar char="•"/>
            </a:pPr>
            <a:r>
              <a:rPr lang="pl-PL"/>
              <a:t>Victim is/may decide to be a party to the proceedings in some countries; in others he or she is usually entitled to take part as a civil party with rights limited to obtaining compensation</a:t>
            </a:r>
            <a:endParaRPr/>
          </a:p>
          <a:p>
            <a:pPr indent="-228600" lvl="0" marL="228600" rtl="0" algn="just">
              <a:lnSpc>
                <a:spcPct val="90000"/>
              </a:lnSpc>
              <a:spcBef>
                <a:spcPts val="1000"/>
              </a:spcBef>
              <a:spcAft>
                <a:spcPts val="0"/>
              </a:spcAft>
              <a:buClr>
                <a:schemeClr val="dk1"/>
              </a:buClr>
              <a:buSzPts val="2800"/>
              <a:buFont typeface="Arial"/>
              <a:buChar char="•"/>
            </a:pPr>
            <a:r>
              <a:rPr lang="pl-PL"/>
              <a:t>case law important but not a source of law</a:t>
            </a:r>
            <a:endParaRPr/>
          </a:p>
          <a:p>
            <a:pPr indent="-228600" lvl="0" marL="228600" rtl="0" algn="just">
              <a:lnSpc>
                <a:spcPct val="90000"/>
              </a:lnSpc>
              <a:spcBef>
                <a:spcPts val="1000"/>
              </a:spcBef>
              <a:spcAft>
                <a:spcPts val="0"/>
              </a:spcAft>
              <a:buClr>
                <a:schemeClr val="dk1"/>
              </a:buClr>
              <a:buSzPts val="2800"/>
              <a:buFont typeface="Arial"/>
              <a:buChar char="•"/>
            </a:pPr>
            <a:r>
              <a:rPr lang="pl-PL"/>
              <a:t>prosecutors as professional officials &amp; state authorities</a:t>
            </a:r>
            <a:endParaRPr/>
          </a:p>
          <a:p>
            <a:pPr indent="-228600" lvl="0" marL="228600" rtl="0" algn="just">
              <a:lnSpc>
                <a:spcPct val="90000"/>
              </a:lnSpc>
              <a:spcBef>
                <a:spcPts val="1000"/>
              </a:spcBef>
              <a:spcAft>
                <a:spcPts val="0"/>
              </a:spcAft>
              <a:buClr>
                <a:schemeClr val="dk1"/>
              </a:buClr>
              <a:buSzPts val="2800"/>
              <a:buFont typeface="Arial"/>
              <a:buChar char="•"/>
            </a:pPr>
            <a:r>
              <a:rPr lang="pl-PL"/>
              <a:t>mandatory or non-mandatory prosecution – it depends on a particular country</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pl-PL"/>
              <a:t>Case-law in different legal cultures</a:t>
            </a:r>
            <a:endParaRPr/>
          </a:p>
        </p:txBody>
      </p:sp>
      <p:sp>
        <p:nvSpPr>
          <p:cNvPr id="257" name="Google Shape;257;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chemeClr val="dk1"/>
              </a:buClr>
              <a:buSzPts val="2800"/>
              <a:buChar char="•"/>
            </a:pPr>
            <a:r>
              <a:rPr lang="pl-PL"/>
              <a:t>In continental law countries, case law is not a source of law but to some extent shapes the practice of criminal </a:t>
            </a:r>
            <a:r>
              <a:rPr lang="pl-PL"/>
              <a:t>process</a:t>
            </a:r>
            <a:endParaRPr/>
          </a:p>
          <a:p>
            <a:pPr indent="-228600" lvl="0" marL="228600" rtl="0" algn="just">
              <a:lnSpc>
                <a:spcPct val="90000"/>
              </a:lnSpc>
              <a:spcBef>
                <a:spcPts val="1000"/>
              </a:spcBef>
              <a:spcAft>
                <a:spcPts val="0"/>
              </a:spcAft>
              <a:buClr>
                <a:schemeClr val="dk1"/>
              </a:buClr>
              <a:buSzPts val="2800"/>
              <a:buChar char="•"/>
            </a:pPr>
            <a:r>
              <a:rPr lang="pl-PL"/>
              <a:t>In common law countries, case law constitutes the law as well and may be invoked as a source of rights and duties</a:t>
            </a:r>
            <a:endParaRPr/>
          </a:p>
          <a:p>
            <a:pPr indent="-228600" lvl="0" marL="228600" rtl="0" algn="just">
              <a:lnSpc>
                <a:spcPct val="90000"/>
              </a:lnSpc>
              <a:spcBef>
                <a:spcPts val="1000"/>
              </a:spcBef>
              <a:spcAft>
                <a:spcPts val="0"/>
              </a:spcAft>
              <a:buClr>
                <a:schemeClr val="dk1"/>
              </a:buClr>
              <a:buSzPts val="2800"/>
              <a:buChar char="•"/>
            </a:pPr>
            <a:r>
              <a:rPr lang="pl-PL"/>
              <a:t>Great importance of ECtHR jurisprudence in Europe</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pl-PL"/>
              <a:t>Modern Criminal Procedure </a:t>
            </a:r>
            <a:endParaRPr/>
          </a:p>
        </p:txBody>
      </p:sp>
      <p:sp>
        <p:nvSpPr>
          <p:cNvPr id="263" name="Google Shape;263;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chemeClr val="dk1"/>
              </a:buClr>
              <a:buSzPts val="3200"/>
              <a:buChar char="•"/>
            </a:pPr>
            <a:r>
              <a:rPr lang="pl-PL" sz="3200"/>
              <a:t>An interdependent criminal justice system – all actors have their goals</a:t>
            </a:r>
            <a:endParaRPr sz="3200"/>
          </a:p>
          <a:p>
            <a:pPr indent="-228600" lvl="0" marL="228600" rtl="0" algn="just">
              <a:lnSpc>
                <a:spcPct val="90000"/>
              </a:lnSpc>
              <a:spcBef>
                <a:spcPts val="1000"/>
              </a:spcBef>
              <a:spcAft>
                <a:spcPts val="0"/>
              </a:spcAft>
              <a:buClr>
                <a:schemeClr val="dk1"/>
              </a:buClr>
              <a:buSzPts val="3200"/>
              <a:buChar char="•"/>
            </a:pPr>
            <a:r>
              <a:rPr lang="pl-PL" sz="3200"/>
              <a:t>Multicentric law system in the EU</a:t>
            </a:r>
            <a:endParaRPr/>
          </a:p>
          <a:p>
            <a:pPr indent="-228600" lvl="0" marL="228600" rtl="0" algn="just">
              <a:lnSpc>
                <a:spcPct val="90000"/>
              </a:lnSpc>
              <a:spcBef>
                <a:spcPts val="1000"/>
              </a:spcBef>
              <a:spcAft>
                <a:spcPts val="0"/>
              </a:spcAft>
              <a:buClr>
                <a:schemeClr val="dk1"/>
              </a:buClr>
              <a:buSzPts val="3200"/>
              <a:buChar char="•"/>
            </a:pPr>
            <a:r>
              <a:rPr lang="pl-PL" sz="3200"/>
              <a:t>Growing Overload of Criminal Justice System – how to deal with it?</a:t>
            </a:r>
            <a:endParaRPr/>
          </a:p>
          <a:p>
            <a:pPr indent="-228600" lvl="1" marL="685800" rtl="0" algn="just">
              <a:lnSpc>
                <a:spcPct val="90000"/>
              </a:lnSpc>
              <a:spcBef>
                <a:spcPts val="500"/>
              </a:spcBef>
              <a:spcAft>
                <a:spcPts val="0"/>
              </a:spcAft>
              <a:buClr>
                <a:schemeClr val="dk1"/>
              </a:buClr>
              <a:buSzPts val="2800"/>
              <a:buChar char="•"/>
            </a:pPr>
            <a:r>
              <a:rPr lang="pl-PL" sz="2800"/>
              <a:t>Opportunism = right but not the duty to charge </a:t>
            </a:r>
            <a:endParaRPr/>
          </a:p>
          <a:p>
            <a:pPr indent="-228600" lvl="1" marL="685800" rtl="0" algn="just">
              <a:lnSpc>
                <a:spcPct val="90000"/>
              </a:lnSpc>
              <a:spcBef>
                <a:spcPts val="500"/>
              </a:spcBef>
              <a:spcAft>
                <a:spcPts val="0"/>
              </a:spcAft>
              <a:buClr>
                <a:schemeClr val="dk1"/>
              </a:buClr>
              <a:buSzPts val="2800"/>
              <a:buChar char="•"/>
            </a:pPr>
            <a:r>
              <a:rPr lang="pl-PL" sz="2800"/>
              <a:t>Abbreviated Trial and Shortened Procedures</a:t>
            </a:r>
            <a:endParaRPr sz="2800"/>
          </a:p>
          <a:p>
            <a:pPr indent="-228600" lvl="2" marL="1143000" rtl="0" algn="just">
              <a:lnSpc>
                <a:spcPct val="90000"/>
              </a:lnSpc>
              <a:spcBef>
                <a:spcPts val="500"/>
              </a:spcBef>
              <a:spcAft>
                <a:spcPts val="0"/>
              </a:spcAft>
              <a:buClr>
                <a:schemeClr val="dk1"/>
              </a:buClr>
              <a:buSzPts val="2400"/>
              <a:buChar char="•"/>
            </a:pPr>
            <a:r>
              <a:rPr lang="pl-PL" sz="2400"/>
              <a:t>Plea bargaining and other negotiated justice instruments</a:t>
            </a:r>
            <a:endParaRPr sz="2400"/>
          </a:p>
          <a:p>
            <a:pPr indent="-228600" lvl="2" marL="1143000" rtl="0" algn="just">
              <a:lnSpc>
                <a:spcPct val="90000"/>
              </a:lnSpc>
              <a:spcBef>
                <a:spcPts val="500"/>
              </a:spcBef>
              <a:spcAft>
                <a:spcPts val="0"/>
              </a:spcAft>
              <a:buClr>
                <a:schemeClr val="dk1"/>
              </a:buClr>
              <a:buSzPts val="2400"/>
              <a:buChar char="•"/>
            </a:pPr>
            <a:r>
              <a:rPr lang="pl-PL" sz="2400"/>
              <a:t>Penal orders</a:t>
            </a:r>
            <a:endParaRPr sz="24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2"/>
          <p:cNvSpPr txBox="1"/>
          <p:nvPr>
            <p:ph type="title"/>
          </p:nvPr>
        </p:nvSpPr>
        <p:spPr>
          <a:xfrm>
            <a:off x="283308" y="169573"/>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Libre Franklin"/>
              <a:buNone/>
            </a:pPr>
            <a:r>
              <a:rPr lang="pl-PL">
                <a:latin typeface="Libre Franklin"/>
                <a:ea typeface="Libre Franklin"/>
                <a:cs typeface="Libre Franklin"/>
                <a:sym typeface="Libre Franklin"/>
              </a:rPr>
              <a:t>Criminal Law</a:t>
            </a:r>
            <a:endParaRPr/>
          </a:p>
        </p:txBody>
      </p:sp>
      <p:sp>
        <p:nvSpPr>
          <p:cNvPr id="121" name="Google Shape;121;p2"/>
          <p:cNvSpPr txBox="1"/>
          <p:nvPr/>
        </p:nvSpPr>
        <p:spPr>
          <a:xfrm>
            <a:off x="337039" y="1495136"/>
            <a:ext cx="11517900" cy="5079600"/>
          </a:xfrm>
          <a:prstGeom prst="rect">
            <a:avLst/>
          </a:prstGeom>
          <a:noFill/>
          <a:ln>
            <a:noFill/>
          </a:ln>
        </p:spPr>
        <p:txBody>
          <a:bodyPr anchorCtr="0" anchor="t" bIns="45700" lIns="91425" spcFirstLastPara="1" rIns="91425" wrap="square" tIns="45700">
            <a:spAutoFit/>
          </a:bodyPr>
          <a:lstStyle/>
          <a:p>
            <a:pPr indent="-285750" lvl="0" marL="285750" marR="0" rtl="0" algn="just">
              <a:spcBef>
                <a:spcPts val="0"/>
              </a:spcBef>
              <a:spcAft>
                <a:spcPts val="0"/>
              </a:spcAft>
              <a:buClr>
                <a:schemeClr val="dk1"/>
              </a:buClr>
              <a:buSzPts val="3600"/>
              <a:buFont typeface="Arial"/>
              <a:buChar char="•"/>
            </a:pPr>
            <a:r>
              <a:rPr b="0" i="0" lang="pl-PL" sz="3600" u="none" cap="none" strike="noStrike">
                <a:solidFill>
                  <a:schemeClr val="dk1"/>
                </a:solidFill>
                <a:latin typeface="Quattrocento Sans"/>
                <a:ea typeface="Quattrocento Sans"/>
                <a:cs typeface="Quattrocento Sans"/>
                <a:sym typeface="Quattrocento Sans"/>
              </a:rPr>
              <a:t>Criminal law is the field of law which deals with the social and legal phenomenon of crime</a:t>
            </a:r>
            <a:endParaRPr b="0" i="0" sz="3600" u="none" cap="none" strike="noStrike">
              <a:solidFill>
                <a:schemeClr val="dk1"/>
              </a:solidFill>
              <a:latin typeface="Quattrocento Sans"/>
              <a:ea typeface="Quattrocento Sans"/>
              <a:cs typeface="Quattrocento Sans"/>
              <a:sym typeface="Quattrocento Sans"/>
            </a:endParaRPr>
          </a:p>
          <a:p>
            <a:pPr indent="-285750" lvl="0" marL="285750" marR="0" rtl="0" algn="just">
              <a:spcBef>
                <a:spcPts val="0"/>
              </a:spcBef>
              <a:spcAft>
                <a:spcPts val="0"/>
              </a:spcAft>
              <a:buClr>
                <a:schemeClr val="dk1"/>
              </a:buClr>
              <a:buSzPts val="3600"/>
              <a:buFont typeface="Arial"/>
              <a:buChar char="•"/>
            </a:pPr>
            <a:r>
              <a:rPr b="0" i="0" lang="pl-PL" sz="3600" u="none" cap="none" strike="noStrike">
                <a:solidFill>
                  <a:schemeClr val="dk1"/>
                </a:solidFill>
                <a:latin typeface="Quattrocento Sans"/>
                <a:ea typeface="Quattrocento Sans"/>
                <a:cs typeface="Quattrocento Sans"/>
                <a:sym typeface="Quattrocento Sans"/>
              </a:rPr>
              <a:t>There is no universally acclaimed definition of crime</a:t>
            </a:r>
            <a:endParaRPr b="0" i="0" sz="3600" u="none" cap="none" strike="noStrike">
              <a:solidFill>
                <a:schemeClr val="dk1"/>
              </a:solidFill>
              <a:latin typeface="Quattrocento Sans"/>
              <a:ea typeface="Quattrocento Sans"/>
              <a:cs typeface="Quattrocento Sans"/>
              <a:sym typeface="Quattrocento Sans"/>
            </a:endParaRPr>
          </a:p>
          <a:p>
            <a:pPr indent="-285750" lvl="0" marL="285750" marR="0" rtl="0" algn="just">
              <a:spcBef>
                <a:spcPts val="0"/>
              </a:spcBef>
              <a:spcAft>
                <a:spcPts val="0"/>
              </a:spcAft>
              <a:buClr>
                <a:schemeClr val="dk1"/>
              </a:buClr>
              <a:buSzPts val="3600"/>
              <a:buFont typeface="Arial"/>
              <a:buChar char="•"/>
            </a:pPr>
            <a:r>
              <a:rPr b="0" i="0" lang="pl-PL" sz="3600" u="none" cap="none" strike="noStrike">
                <a:solidFill>
                  <a:schemeClr val="dk1"/>
                </a:solidFill>
                <a:latin typeface="Quattrocento Sans"/>
                <a:ea typeface="Quattrocento Sans"/>
                <a:cs typeface="Quattrocento Sans"/>
                <a:sym typeface="Quattrocento Sans"/>
              </a:rPr>
              <a:t>Crime is an unlawful act punishable by state, forbidden by the law, socially harmful and committed without any exaggerating circumstances or circumstances excluding guilt</a:t>
            </a:r>
            <a:endParaRPr b="0" i="0" sz="3600" u="none" cap="none" strike="noStrike">
              <a:solidFill>
                <a:schemeClr val="dk1"/>
              </a:solidFill>
              <a:latin typeface="Quattrocento Sans"/>
              <a:ea typeface="Quattrocento Sans"/>
              <a:cs typeface="Quattrocento Sans"/>
              <a:sym typeface="Quattrocento Sans"/>
            </a:endParaRPr>
          </a:p>
          <a:p>
            <a:pPr indent="-285750" lvl="0" marL="285750" marR="0" rtl="0" algn="just">
              <a:spcBef>
                <a:spcPts val="0"/>
              </a:spcBef>
              <a:spcAft>
                <a:spcPts val="0"/>
              </a:spcAft>
              <a:buClr>
                <a:schemeClr val="dk1"/>
              </a:buClr>
              <a:buSzPts val="3600"/>
              <a:buFont typeface="Arial"/>
              <a:buChar char="•"/>
            </a:pPr>
            <a:r>
              <a:rPr b="0" i="0" lang="pl-PL" sz="3600" u="none" cap="none" strike="noStrike">
                <a:solidFill>
                  <a:schemeClr val="dk1"/>
                </a:solidFill>
                <a:latin typeface="Quattrocento Sans"/>
                <a:ea typeface="Quattrocento Sans"/>
                <a:cs typeface="Quattrocento Sans"/>
                <a:sym typeface="Quattrocento Sans"/>
              </a:rPr>
              <a:t>The focus on public interest is what differs criminal law from civil law</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pl-PL"/>
              <a:t>Introduction to Comparative Law</a:t>
            </a:r>
            <a:endParaRPr/>
          </a:p>
        </p:txBody>
      </p:sp>
      <p:sp>
        <p:nvSpPr>
          <p:cNvPr id="269" name="Google Shape;269;p1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0"/>
              </a:spcBef>
              <a:spcAft>
                <a:spcPts val="0"/>
              </a:spcAft>
              <a:buClr>
                <a:schemeClr val="dk1"/>
              </a:buClr>
              <a:buSzPts val="2800"/>
              <a:buFont typeface="Arial"/>
              <a:buChar char="•"/>
            </a:pPr>
            <a:r>
              <a:rPr lang="pl-PL"/>
              <a:t>Comparative Law is a branch of law which deals with comparing different legal cultures</a:t>
            </a:r>
            <a:endParaRPr/>
          </a:p>
          <a:p>
            <a:pPr indent="-228600" lvl="0" marL="228600" rtl="0" algn="just">
              <a:lnSpc>
                <a:spcPct val="90000"/>
              </a:lnSpc>
              <a:spcBef>
                <a:spcPts val="1000"/>
              </a:spcBef>
              <a:spcAft>
                <a:spcPts val="0"/>
              </a:spcAft>
              <a:buClr>
                <a:schemeClr val="dk1"/>
              </a:buClr>
              <a:buSzPts val="2800"/>
              <a:buFont typeface="Arial"/>
              <a:buChar char="•"/>
            </a:pPr>
            <a:r>
              <a:rPr lang="pl-PL"/>
              <a:t>We need to compare the same objects - you compare like with like</a:t>
            </a:r>
            <a:endParaRPr/>
          </a:p>
          <a:p>
            <a:pPr indent="-228600" lvl="1" marL="685800" rtl="0" algn="just">
              <a:lnSpc>
                <a:spcPct val="90000"/>
              </a:lnSpc>
              <a:spcBef>
                <a:spcPts val="1000"/>
              </a:spcBef>
              <a:spcAft>
                <a:spcPts val="0"/>
              </a:spcAft>
              <a:buSzPts val="1800"/>
              <a:buChar char="•"/>
            </a:pPr>
            <a:r>
              <a:rPr lang="pl-PL"/>
              <a:t>you compare institutions that have the same function</a:t>
            </a:r>
            <a:endParaRPr/>
          </a:p>
          <a:p>
            <a:pPr indent="-228600" lvl="1" marL="685800" rtl="0" algn="just">
              <a:lnSpc>
                <a:spcPct val="90000"/>
              </a:lnSpc>
              <a:spcBef>
                <a:spcPts val="1000"/>
              </a:spcBef>
              <a:spcAft>
                <a:spcPts val="0"/>
              </a:spcAft>
              <a:buSzPts val="1800"/>
              <a:buChar char="•"/>
            </a:pPr>
            <a:r>
              <a:rPr lang="pl-PL"/>
              <a:t>you do not search </a:t>
            </a:r>
            <a:r>
              <a:rPr lang="pl-PL"/>
              <a:t>only</a:t>
            </a:r>
            <a:r>
              <a:rPr lang="pl-PL"/>
              <a:t> where you expect to find the answer</a:t>
            </a:r>
            <a:endParaRPr/>
          </a:p>
          <a:p>
            <a:pPr indent="-228600" lvl="1" marL="685800" rtl="0" algn="just">
              <a:lnSpc>
                <a:spcPct val="90000"/>
              </a:lnSpc>
              <a:spcBef>
                <a:spcPts val="1000"/>
              </a:spcBef>
              <a:spcAft>
                <a:spcPts val="0"/>
              </a:spcAft>
              <a:buSzPts val="1800"/>
              <a:buChar char="•"/>
            </a:pPr>
            <a:r>
              <a:rPr lang="pl-PL"/>
              <a:t>best to choose specific points/features of an institution to be compared</a:t>
            </a:r>
            <a:endParaRPr/>
          </a:p>
          <a:p>
            <a:pPr indent="-228600" lvl="0" marL="228600" rtl="0" algn="just">
              <a:lnSpc>
                <a:spcPct val="90000"/>
              </a:lnSpc>
              <a:spcBef>
                <a:spcPts val="1000"/>
              </a:spcBef>
              <a:spcAft>
                <a:spcPts val="0"/>
              </a:spcAft>
              <a:buClr>
                <a:schemeClr val="dk1"/>
              </a:buClr>
              <a:buSzPts val="2800"/>
              <a:buFont typeface="Arial"/>
              <a:buChar char="•"/>
            </a:pPr>
            <a:r>
              <a:rPr lang="pl-PL"/>
              <a:t>Ultimate aim: to improve one’s own law</a:t>
            </a:r>
            <a:endParaRPr/>
          </a:p>
          <a:p>
            <a:pPr indent="0" lvl="0" marL="0" rtl="0" algn="l">
              <a:lnSpc>
                <a:spcPct val="90000"/>
              </a:lnSpc>
              <a:spcBef>
                <a:spcPts val="1000"/>
              </a:spcBef>
              <a:spcAft>
                <a:spcPts val="0"/>
              </a:spcAft>
              <a:buClr>
                <a:schemeClr val="dk1"/>
              </a:buClr>
              <a:buSzPts val="2800"/>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g2be8b4d566e_0_0"/>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pl-PL"/>
              <a:t>Introduction to Comparative Law</a:t>
            </a:r>
            <a:endParaRPr/>
          </a:p>
        </p:txBody>
      </p:sp>
      <p:sp>
        <p:nvSpPr>
          <p:cNvPr id="275" name="Google Shape;275;g2be8b4d566e_0_0"/>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1000"/>
              </a:spcBef>
              <a:spcAft>
                <a:spcPts val="0"/>
              </a:spcAft>
              <a:buClr>
                <a:schemeClr val="dk1"/>
              </a:buClr>
              <a:buSzPts val="2800"/>
              <a:buFont typeface="Arial"/>
              <a:buChar char="•"/>
            </a:pPr>
            <a:r>
              <a:rPr lang="pl-PL"/>
              <a:t>macrocomparison - comparing different legal cultures</a:t>
            </a:r>
            <a:endParaRPr/>
          </a:p>
          <a:p>
            <a:pPr indent="-165100" lvl="0" marL="228600" rtl="0" algn="just">
              <a:lnSpc>
                <a:spcPct val="90000"/>
              </a:lnSpc>
              <a:spcBef>
                <a:spcPts val="1000"/>
              </a:spcBef>
              <a:spcAft>
                <a:spcPts val="0"/>
              </a:spcAft>
              <a:buSzPts val="1800"/>
              <a:buChar char="•"/>
            </a:pPr>
            <a:r>
              <a:rPr lang="pl-PL"/>
              <a:t>microcomparison - comparing specific legal </a:t>
            </a:r>
            <a:r>
              <a:rPr lang="pl-PL"/>
              <a:t>institutions</a:t>
            </a:r>
            <a:endParaRPr/>
          </a:p>
          <a:p>
            <a:pPr indent="-228600" lvl="1" marL="685800" rtl="0" algn="just">
              <a:lnSpc>
                <a:spcPct val="90000"/>
              </a:lnSpc>
              <a:spcBef>
                <a:spcPts val="1000"/>
              </a:spcBef>
              <a:spcAft>
                <a:spcPts val="0"/>
              </a:spcAft>
              <a:buSzPts val="1800"/>
              <a:buChar char="•"/>
            </a:pPr>
            <a:r>
              <a:rPr lang="pl-PL"/>
              <a:t>usually very difficult to draw the line - most of the time you study both</a:t>
            </a:r>
            <a:endParaRPr/>
          </a:p>
          <a:p>
            <a:pPr indent="-228600" lvl="0" marL="228600" rtl="0" algn="just">
              <a:lnSpc>
                <a:spcPct val="90000"/>
              </a:lnSpc>
              <a:spcBef>
                <a:spcPts val="0"/>
              </a:spcBef>
              <a:spcAft>
                <a:spcPts val="0"/>
              </a:spcAft>
              <a:buSzPts val="1800"/>
              <a:buChar char="•"/>
            </a:pPr>
            <a:r>
              <a:rPr lang="pl-PL"/>
              <a:t>law in books</a:t>
            </a:r>
            <a:endParaRPr/>
          </a:p>
          <a:p>
            <a:pPr indent="-228600" lvl="0" marL="228600" rtl="0" algn="just">
              <a:lnSpc>
                <a:spcPct val="90000"/>
              </a:lnSpc>
              <a:spcBef>
                <a:spcPts val="0"/>
              </a:spcBef>
              <a:spcAft>
                <a:spcPts val="0"/>
              </a:spcAft>
              <a:buSzPts val="1800"/>
              <a:buChar char="•"/>
            </a:pPr>
            <a:r>
              <a:rPr lang="pl-PL"/>
              <a:t>law in action</a:t>
            </a:r>
            <a:endParaRPr/>
          </a:p>
          <a:p>
            <a:pPr indent="-228600" lvl="1" marL="685800" rtl="0" algn="just">
              <a:lnSpc>
                <a:spcPct val="90000"/>
              </a:lnSpc>
              <a:spcBef>
                <a:spcPts val="0"/>
              </a:spcBef>
              <a:spcAft>
                <a:spcPts val="0"/>
              </a:spcAft>
              <a:buSzPts val="1800"/>
              <a:buChar char="•"/>
            </a:pPr>
            <a:r>
              <a:rPr lang="pl-PL"/>
              <a:t>without studying law in action you cannot understand why a particular problem is solved in a specific way in a system</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g2be8b4d566e_0_5"/>
          <p:cNvSpPr txBox="1"/>
          <p:nvPr>
            <p:ph type="title"/>
          </p:nvPr>
        </p:nvSpPr>
        <p:spPr>
          <a:xfrm>
            <a:off x="838200" y="365125"/>
            <a:ext cx="10515600" cy="13257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pl-PL"/>
              <a:t>Introduction to Comparative Law</a:t>
            </a:r>
            <a:endParaRPr/>
          </a:p>
        </p:txBody>
      </p:sp>
      <p:sp>
        <p:nvSpPr>
          <p:cNvPr id="281" name="Google Shape;281;g2be8b4d566e_0_5"/>
          <p:cNvSpPr txBox="1"/>
          <p:nvPr>
            <p:ph idx="1" type="body"/>
          </p:nvPr>
        </p:nvSpPr>
        <p:spPr>
          <a:xfrm>
            <a:off x="838200" y="1825625"/>
            <a:ext cx="10515600" cy="4351200"/>
          </a:xfrm>
          <a:prstGeom prst="rect">
            <a:avLst/>
          </a:prstGeom>
          <a:noFill/>
          <a:ln>
            <a:noFill/>
          </a:ln>
        </p:spPr>
        <p:txBody>
          <a:bodyPr anchorCtr="0" anchor="t" bIns="45700" lIns="91425" spcFirstLastPara="1" rIns="91425" wrap="square" tIns="45700">
            <a:normAutofit/>
          </a:bodyPr>
          <a:lstStyle/>
          <a:p>
            <a:pPr indent="-228600" lvl="0" marL="228600" rtl="0" algn="just">
              <a:lnSpc>
                <a:spcPct val="90000"/>
              </a:lnSpc>
              <a:spcBef>
                <a:spcPts val="1000"/>
              </a:spcBef>
              <a:spcAft>
                <a:spcPts val="0"/>
              </a:spcAft>
              <a:buClr>
                <a:schemeClr val="dk1"/>
              </a:buClr>
              <a:buSzPts val="2800"/>
              <a:buFont typeface="Arial"/>
              <a:buChar char="•"/>
            </a:pPr>
            <a:r>
              <a:rPr lang="pl-PL"/>
              <a:t>you have to carefully choose to countries on ground that are scientifically justified - although no firm rules; usually some sort of representativeness is desirable</a:t>
            </a:r>
            <a:endParaRPr/>
          </a:p>
          <a:p>
            <a:pPr indent="-228600" lvl="0" marL="228600" rtl="0" algn="just">
              <a:lnSpc>
                <a:spcPct val="90000"/>
              </a:lnSpc>
              <a:spcBef>
                <a:spcPts val="1000"/>
              </a:spcBef>
              <a:spcAft>
                <a:spcPts val="0"/>
              </a:spcAft>
              <a:buClr>
                <a:schemeClr val="dk1"/>
              </a:buClr>
              <a:buSzPts val="2800"/>
              <a:buFont typeface="Arial"/>
              <a:buChar char="•"/>
            </a:pPr>
            <a:r>
              <a:rPr lang="pl-PL"/>
              <a:t>apart from description of the law of chosen countries (separate objective national reports), a critical analysis and conclusion is needed - and it may not be limited to simply enlisting differences and similarities</a:t>
            </a:r>
            <a:endParaRPr/>
          </a:p>
          <a:p>
            <a:pPr indent="0" lvl="0" marL="0" rtl="0" algn="l">
              <a:lnSpc>
                <a:spcPct val="90000"/>
              </a:lnSpc>
              <a:spcBef>
                <a:spcPts val="1000"/>
              </a:spcBef>
              <a:spcAft>
                <a:spcPts val="0"/>
              </a:spcAft>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5" name="Shape 285"/>
        <p:cNvGrpSpPr/>
        <p:nvPr/>
      </p:nvGrpSpPr>
      <p:grpSpPr>
        <a:xfrm>
          <a:off x="0" y="0"/>
          <a:ext cx="0" cy="0"/>
          <a:chOff x="0" y="0"/>
          <a:chExt cx="0" cy="0"/>
        </a:xfrm>
      </p:grpSpPr>
      <p:sp>
        <p:nvSpPr>
          <p:cNvPr id="286" name="Google Shape;286;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pl-PL"/>
              <a:t>Legal Transplants v. Legal Translations</a:t>
            </a:r>
            <a:endParaRPr/>
          </a:p>
        </p:txBody>
      </p:sp>
      <p:sp>
        <p:nvSpPr>
          <p:cNvPr id="287" name="Google Shape;287;p1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Font typeface="Arial"/>
              <a:buChar char="•"/>
            </a:pPr>
            <a:r>
              <a:rPr lang="pl-PL" sz="2800"/>
              <a:t>The division was first made by M. Langer</a:t>
            </a:r>
            <a:endParaRPr sz="2800"/>
          </a:p>
          <a:p>
            <a:pPr indent="-228600" lvl="0" marL="228600" rtl="0" algn="l">
              <a:lnSpc>
                <a:spcPct val="90000"/>
              </a:lnSpc>
              <a:spcBef>
                <a:spcPts val="1000"/>
              </a:spcBef>
              <a:spcAft>
                <a:spcPts val="0"/>
              </a:spcAft>
              <a:buClr>
                <a:schemeClr val="dk1"/>
              </a:buClr>
              <a:buSzPts val="2800"/>
              <a:buFont typeface="Arial"/>
              <a:buChar char="•"/>
            </a:pPr>
            <a:r>
              <a:rPr lang="pl-PL" sz="2800"/>
              <a:t>Transplant = take the institution as it is and put it into another system</a:t>
            </a:r>
            <a:endParaRPr/>
          </a:p>
          <a:p>
            <a:pPr indent="-228600" lvl="2" marL="1143000" rtl="0" algn="l">
              <a:lnSpc>
                <a:spcPct val="90000"/>
              </a:lnSpc>
              <a:spcBef>
                <a:spcPts val="500"/>
              </a:spcBef>
              <a:spcAft>
                <a:spcPts val="0"/>
              </a:spcAft>
              <a:buClr>
                <a:schemeClr val="dk1"/>
              </a:buClr>
              <a:buSzPts val="2400"/>
              <a:buFont typeface="Arial"/>
              <a:buChar char="•"/>
            </a:pPr>
            <a:r>
              <a:rPr lang="pl-PL" sz="2400"/>
              <a:t>But would it work the same way?</a:t>
            </a:r>
            <a:endParaRPr/>
          </a:p>
          <a:p>
            <a:pPr indent="-228600" lvl="0" marL="228600" rtl="0" algn="l">
              <a:lnSpc>
                <a:spcPct val="90000"/>
              </a:lnSpc>
              <a:spcBef>
                <a:spcPts val="1000"/>
              </a:spcBef>
              <a:spcAft>
                <a:spcPts val="0"/>
              </a:spcAft>
              <a:buClr>
                <a:schemeClr val="dk1"/>
              </a:buClr>
              <a:buSzPts val="2800"/>
              <a:buFont typeface="Arial"/>
              <a:buChar char="•"/>
            </a:pPr>
            <a:r>
              <a:rPr lang="pl-PL" sz="2800"/>
              <a:t>Translation = understand the institution and try to translate it to the language of other criminal process (culture)</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92" name="Shape 292"/>
        <p:cNvGrpSpPr/>
        <p:nvPr/>
      </p:nvGrpSpPr>
      <p:grpSpPr>
        <a:xfrm>
          <a:off x="0" y="0"/>
          <a:ext cx="0" cy="0"/>
          <a:chOff x="0" y="0"/>
          <a:chExt cx="0" cy="0"/>
        </a:xfrm>
      </p:grpSpPr>
      <p:pic>
        <p:nvPicPr>
          <p:cNvPr descr="Książki na półce" id="293" name="Google Shape;293;p18"/>
          <p:cNvPicPr preferRelativeResize="0"/>
          <p:nvPr/>
        </p:nvPicPr>
        <p:blipFill rotWithShape="1">
          <a:blip r:embed="rId3">
            <a:alphaModFix/>
          </a:blip>
          <a:srcRect b="0" l="0" r="0" t="0"/>
          <a:stretch/>
        </p:blipFill>
        <p:spPr>
          <a:xfrm>
            <a:off x="320041" y="982364"/>
            <a:ext cx="2659472" cy="2659472"/>
          </a:xfrm>
          <a:prstGeom prst="rect">
            <a:avLst/>
          </a:prstGeom>
          <a:noFill/>
          <a:ln>
            <a:noFill/>
          </a:ln>
        </p:spPr>
      </p:pic>
      <p:cxnSp>
        <p:nvCxnSpPr>
          <p:cNvPr id="294" name="Google Shape;294;p18"/>
          <p:cNvCxnSpPr/>
          <p:nvPr/>
        </p:nvCxnSpPr>
        <p:spPr>
          <a:xfrm>
            <a:off x="3129276" y="477749"/>
            <a:ext cx="0" cy="3657600"/>
          </a:xfrm>
          <a:prstGeom prst="straightConnector1">
            <a:avLst/>
          </a:prstGeom>
          <a:noFill/>
          <a:ln cap="flat" cmpd="dbl" w="101600">
            <a:solidFill>
              <a:srgbClr val="595959"/>
            </a:solidFill>
            <a:prstDash val="solid"/>
            <a:miter lim="800000"/>
            <a:headEnd len="sm" w="sm" type="none"/>
            <a:tailEnd len="sm" w="sm" type="none"/>
          </a:ln>
        </p:spPr>
      </p:cxnSp>
      <p:pic>
        <p:nvPicPr>
          <p:cNvPr descr="Czat" id="295" name="Google Shape;295;p18"/>
          <p:cNvPicPr preferRelativeResize="0"/>
          <p:nvPr/>
        </p:nvPicPr>
        <p:blipFill rotWithShape="1">
          <a:blip r:embed="rId4">
            <a:alphaModFix/>
          </a:blip>
          <a:srcRect b="0" l="0" r="0" t="0"/>
          <a:stretch/>
        </p:blipFill>
        <p:spPr>
          <a:xfrm>
            <a:off x="3290143" y="983211"/>
            <a:ext cx="2646677" cy="2646677"/>
          </a:xfrm>
          <a:prstGeom prst="rect">
            <a:avLst/>
          </a:prstGeom>
          <a:noFill/>
          <a:ln>
            <a:noFill/>
          </a:ln>
        </p:spPr>
      </p:pic>
      <p:cxnSp>
        <p:nvCxnSpPr>
          <p:cNvPr id="296" name="Google Shape;296;p18"/>
          <p:cNvCxnSpPr/>
          <p:nvPr/>
        </p:nvCxnSpPr>
        <p:spPr>
          <a:xfrm>
            <a:off x="6097686" y="477749"/>
            <a:ext cx="0" cy="3657600"/>
          </a:xfrm>
          <a:prstGeom prst="straightConnector1">
            <a:avLst/>
          </a:prstGeom>
          <a:noFill/>
          <a:ln cap="flat" cmpd="dbl" w="101600">
            <a:solidFill>
              <a:srgbClr val="595959"/>
            </a:solidFill>
            <a:prstDash val="solid"/>
            <a:miter lim="800000"/>
            <a:headEnd len="sm" w="sm" type="none"/>
            <a:tailEnd len="sm" w="sm" type="none"/>
          </a:ln>
        </p:spPr>
      </p:cxnSp>
      <p:pic>
        <p:nvPicPr>
          <p:cNvPr descr="Ramka tablicy" id="297" name="Google Shape;297;p18"/>
          <p:cNvPicPr preferRelativeResize="0"/>
          <p:nvPr/>
        </p:nvPicPr>
        <p:blipFill rotWithShape="1">
          <a:blip r:embed="rId5">
            <a:alphaModFix/>
          </a:blip>
          <a:srcRect b="0" l="0" r="0" t="0"/>
          <a:stretch/>
        </p:blipFill>
        <p:spPr>
          <a:xfrm>
            <a:off x="6256859" y="982364"/>
            <a:ext cx="2648371" cy="2648371"/>
          </a:xfrm>
          <a:prstGeom prst="rect">
            <a:avLst/>
          </a:prstGeom>
          <a:noFill/>
          <a:ln>
            <a:noFill/>
          </a:ln>
        </p:spPr>
      </p:pic>
      <p:cxnSp>
        <p:nvCxnSpPr>
          <p:cNvPr id="298" name="Google Shape;298;p18"/>
          <p:cNvCxnSpPr/>
          <p:nvPr/>
        </p:nvCxnSpPr>
        <p:spPr>
          <a:xfrm>
            <a:off x="9066096" y="477749"/>
            <a:ext cx="0" cy="3657600"/>
          </a:xfrm>
          <a:prstGeom prst="straightConnector1">
            <a:avLst/>
          </a:prstGeom>
          <a:noFill/>
          <a:ln cap="flat" cmpd="dbl" w="101600">
            <a:solidFill>
              <a:srgbClr val="595959"/>
            </a:solidFill>
            <a:prstDash val="solid"/>
            <a:miter lim="800000"/>
            <a:headEnd len="sm" w="sm" type="none"/>
            <a:tailEnd len="sm" w="sm" type="none"/>
          </a:ln>
        </p:spPr>
      </p:cxnSp>
      <p:pic>
        <p:nvPicPr>
          <p:cNvPr descr="Otwarta książka" id="299" name="Google Shape;299;p18"/>
          <p:cNvPicPr preferRelativeResize="0"/>
          <p:nvPr/>
        </p:nvPicPr>
        <p:blipFill rotWithShape="1">
          <a:blip r:embed="rId6">
            <a:alphaModFix/>
          </a:blip>
          <a:srcRect b="0" l="0" r="0" t="0"/>
          <a:stretch/>
        </p:blipFill>
        <p:spPr>
          <a:xfrm>
            <a:off x="9225269" y="1004677"/>
            <a:ext cx="2648372" cy="2648372"/>
          </a:xfrm>
          <a:prstGeom prst="rect">
            <a:avLst/>
          </a:prstGeom>
          <a:noFill/>
          <a:ln>
            <a:noFill/>
          </a:ln>
        </p:spPr>
      </p:pic>
      <p:sp>
        <p:nvSpPr>
          <p:cNvPr id="300" name="Google Shape;300;p18"/>
          <p:cNvSpPr/>
          <p:nvPr/>
        </p:nvSpPr>
        <p:spPr>
          <a:xfrm>
            <a:off x="378068" y="4633546"/>
            <a:ext cx="11438793" cy="1844256"/>
          </a:xfrm>
          <a:prstGeom prst="rect">
            <a:avLst/>
          </a:prstGeom>
          <a:solidFill>
            <a:srgbClr val="404040"/>
          </a:solidFill>
          <a:ln cap="sq" cmpd="thinThick" w="127000">
            <a:solidFill>
              <a:srgbClr val="40404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301" name="Google Shape;301;p18"/>
          <p:cNvSpPr txBox="1"/>
          <p:nvPr>
            <p:ph type="ctrTitle"/>
          </p:nvPr>
        </p:nvSpPr>
        <p:spPr>
          <a:xfrm>
            <a:off x="527538" y="4756638"/>
            <a:ext cx="11139854" cy="930447"/>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rgbClr val="FFFFFF"/>
              </a:buClr>
              <a:buSzPts val="5400"/>
              <a:buFont typeface="Libre Franklin"/>
              <a:buNone/>
            </a:pPr>
            <a:r>
              <a:rPr lang="pl-PL" sz="5400">
                <a:solidFill>
                  <a:srgbClr val="FFFFFF"/>
                </a:solidFill>
                <a:latin typeface="Libre Franklin"/>
                <a:ea typeface="Libre Franklin"/>
                <a:cs typeface="Libre Franklin"/>
                <a:sym typeface="Libre Franklin"/>
              </a:rPr>
              <a:t>Thank you for your attention</a:t>
            </a:r>
            <a:endParaRPr sz="5400">
              <a:solidFill>
                <a:srgbClr val="FFFFFF"/>
              </a:solidFill>
              <a:latin typeface="Libre Franklin"/>
              <a:ea typeface="Libre Franklin"/>
              <a:cs typeface="Libre Franklin"/>
              <a:sym typeface="Libre Franklin"/>
            </a:endParaRPr>
          </a:p>
        </p:txBody>
      </p:sp>
      <p:cxnSp>
        <p:nvCxnSpPr>
          <p:cNvPr id="302" name="Google Shape;302;p18"/>
          <p:cNvCxnSpPr/>
          <p:nvPr/>
        </p:nvCxnSpPr>
        <p:spPr>
          <a:xfrm>
            <a:off x="2209800" y="5738691"/>
            <a:ext cx="7772400" cy="0"/>
          </a:xfrm>
          <a:prstGeom prst="straightConnector1">
            <a:avLst/>
          </a:prstGeom>
          <a:noFill/>
          <a:ln cap="flat" cmpd="sng" w="22225">
            <a:solidFill>
              <a:srgbClr val="D9D9D9"/>
            </a:solidFill>
            <a:prstDash val="solid"/>
            <a:miter lim="800000"/>
            <a:headEnd len="sm" w="sm" type="none"/>
            <a:tailEnd len="sm" w="sm" type="non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3"/>
                                        </p:tgtEl>
                                        <p:attrNameLst>
                                          <p:attrName>style.visibility</p:attrName>
                                        </p:attrNameLst>
                                      </p:cBhvr>
                                      <p:to>
                                        <p:strVal val="visible"/>
                                      </p:to>
                                    </p:set>
                                    <p:animEffect filter="fade" transition="in">
                                      <p:cBhvr>
                                        <p:cTn dur="500"/>
                                        <p:tgtEl>
                                          <p:spTgt spid="29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5"/>
                                        </p:tgtEl>
                                        <p:attrNameLst>
                                          <p:attrName>style.visibility</p:attrName>
                                        </p:attrNameLst>
                                      </p:cBhvr>
                                      <p:to>
                                        <p:strVal val="visible"/>
                                      </p:to>
                                    </p:set>
                                    <p:animEffect filter="fade" transition="in">
                                      <p:cBhvr>
                                        <p:cTn dur="500"/>
                                        <p:tgtEl>
                                          <p:spTgt spid="29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7"/>
                                        </p:tgtEl>
                                        <p:attrNameLst>
                                          <p:attrName>style.visibility</p:attrName>
                                        </p:attrNameLst>
                                      </p:cBhvr>
                                      <p:to>
                                        <p:strVal val="visible"/>
                                      </p:to>
                                    </p:set>
                                    <p:animEffect filter="fade" transition="in">
                                      <p:cBhvr>
                                        <p:cTn dur="500"/>
                                        <p:tgtEl>
                                          <p:spTgt spid="29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9"/>
                                        </p:tgtEl>
                                        <p:attrNameLst>
                                          <p:attrName>style.visibility</p:attrName>
                                        </p:attrNameLst>
                                      </p:cBhvr>
                                      <p:to>
                                        <p:strVal val="visible"/>
                                      </p:to>
                                    </p:set>
                                    <p:animEffect filter="fade" transition="in">
                                      <p:cBhvr>
                                        <p:cTn dur="500"/>
                                        <p:tgtEl>
                                          <p:spTgt spid="29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3"/>
          <p:cNvSpPr txBox="1"/>
          <p:nvPr>
            <p:ph type="title"/>
          </p:nvPr>
        </p:nvSpPr>
        <p:spPr>
          <a:xfrm>
            <a:off x="283308" y="169573"/>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Libre Franklin"/>
              <a:buNone/>
            </a:pPr>
            <a:r>
              <a:rPr lang="pl-PL">
                <a:latin typeface="Libre Franklin"/>
                <a:ea typeface="Libre Franklin"/>
                <a:cs typeface="Libre Franklin"/>
                <a:sym typeface="Libre Franklin"/>
              </a:rPr>
              <a:t>Criminal Procedure</a:t>
            </a:r>
            <a:endParaRPr>
              <a:latin typeface="Libre Franklin"/>
              <a:ea typeface="Libre Franklin"/>
              <a:cs typeface="Libre Franklin"/>
              <a:sym typeface="Libre Franklin"/>
            </a:endParaRPr>
          </a:p>
        </p:txBody>
      </p:sp>
      <p:sp>
        <p:nvSpPr>
          <p:cNvPr id="128" name="Google Shape;128;p3"/>
          <p:cNvSpPr txBox="1"/>
          <p:nvPr/>
        </p:nvSpPr>
        <p:spPr>
          <a:xfrm>
            <a:off x="337039" y="1495136"/>
            <a:ext cx="11517900" cy="4525200"/>
          </a:xfrm>
          <a:prstGeom prst="rect">
            <a:avLst/>
          </a:prstGeom>
          <a:noFill/>
          <a:ln>
            <a:noFill/>
          </a:ln>
        </p:spPr>
        <p:txBody>
          <a:bodyPr anchorCtr="0" anchor="t" bIns="45700" lIns="91425" spcFirstLastPara="1" rIns="91425" wrap="square" tIns="45700">
            <a:spAutoFit/>
          </a:bodyPr>
          <a:lstStyle/>
          <a:p>
            <a:pPr indent="-285750" lvl="0" marL="285750" marR="0" rtl="0" algn="just">
              <a:spcBef>
                <a:spcPts val="0"/>
              </a:spcBef>
              <a:spcAft>
                <a:spcPts val="0"/>
              </a:spcAft>
              <a:buClr>
                <a:schemeClr val="dk1"/>
              </a:buClr>
              <a:buSzPts val="3600"/>
              <a:buFont typeface="Arial"/>
              <a:buChar char="•"/>
            </a:pPr>
            <a:r>
              <a:rPr b="0" i="0" lang="pl-PL" sz="3600" u="none" cap="none" strike="noStrike">
                <a:solidFill>
                  <a:schemeClr val="dk1"/>
                </a:solidFill>
                <a:latin typeface="Quattrocento Sans"/>
                <a:ea typeface="Quattrocento Sans"/>
                <a:cs typeface="Quattrocento Sans"/>
                <a:sym typeface="Quattrocento Sans"/>
              </a:rPr>
              <a:t>The law </a:t>
            </a:r>
            <a:r>
              <a:rPr lang="pl-PL" sz="3600">
                <a:solidFill>
                  <a:schemeClr val="dk1"/>
                </a:solidFill>
                <a:latin typeface="Quattrocento Sans"/>
                <a:ea typeface="Quattrocento Sans"/>
                <a:cs typeface="Quattrocento Sans"/>
                <a:sym typeface="Quattrocento Sans"/>
              </a:rPr>
              <a:t>forbidding</a:t>
            </a:r>
            <a:r>
              <a:rPr b="0" i="0" lang="pl-PL" sz="3600" u="none" cap="none" strike="noStrike">
                <a:solidFill>
                  <a:schemeClr val="dk1"/>
                </a:solidFill>
                <a:latin typeface="Quattrocento Sans"/>
                <a:ea typeface="Quattrocento Sans"/>
                <a:cs typeface="Quattrocento Sans"/>
                <a:sym typeface="Quattrocento Sans"/>
              </a:rPr>
              <a:t> certain action would be ineffective without criminal procedure</a:t>
            </a:r>
            <a:endParaRPr b="0" i="0" sz="3600" u="none" cap="none" strike="noStrike">
              <a:solidFill>
                <a:schemeClr val="dk1"/>
              </a:solidFill>
              <a:latin typeface="Quattrocento Sans"/>
              <a:ea typeface="Quattrocento Sans"/>
              <a:cs typeface="Quattrocento Sans"/>
              <a:sym typeface="Quattrocento Sans"/>
            </a:endParaRPr>
          </a:p>
          <a:p>
            <a:pPr indent="-285750" lvl="0" marL="285750" marR="0" rtl="0" algn="just">
              <a:spcBef>
                <a:spcPts val="0"/>
              </a:spcBef>
              <a:spcAft>
                <a:spcPts val="0"/>
              </a:spcAft>
              <a:buClr>
                <a:schemeClr val="dk1"/>
              </a:buClr>
              <a:buSzPts val="3600"/>
              <a:buFont typeface="Arial"/>
              <a:buChar char="•"/>
            </a:pPr>
            <a:r>
              <a:rPr b="0" i="0" lang="pl-PL" sz="3600" u="none" cap="none" strike="noStrike">
                <a:solidFill>
                  <a:schemeClr val="dk1"/>
                </a:solidFill>
                <a:latin typeface="Quattrocento Sans"/>
                <a:ea typeface="Quattrocento Sans"/>
                <a:cs typeface="Quattrocento Sans"/>
                <a:sym typeface="Quattrocento Sans"/>
              </a:rPr>
              <a:t>criminal procedure enables the application of criminal substantive law</a:t>
            </a:r>
            <a:endParaRPr/>
          </a:p>
          <a:p>
            <a:pPr indent="-285750" lvl="0" marL="285750" marR="0" rtl="0" algn="just">
              <a:spcBef>
                <a:spcPts val="0"/>
              </a:spcBef>
              <a:spcAft>
                <a:spcPts val="0"/>
              </a:spcAft>
              <a:buClr>
                <a:schemeClr val="dk1"/>
              </a:buClr>
              <a:buSzPts val="3600"/>
              <a:buFont typeface="Arial"/>
              <a:buChar char="•"/>
            </a:pPr>
            <a:r>
              <a:rPr b="0" i="0" lang="pl-PL" sz="3600" u="none" cap="none" strike="noStrike">
                <a:solidFill>
                  <a:schemeClr val="dk1"/>
                </a:solidFill>
                <a:latin typeface="Quattrocento Sans"/>
                <a:ea typeface="Quattrocento Sans"/>
                <a:cs typeface="Quattrocento Sans"/>
                <a:sym typeface="Quattrocento Sans"/>
              </a:rPr>
              <a:t>criminal procedural law is a body of provisions that regulates the way in which criminal law is applied, i.e. how the suspects are charged, accused and convicted or acquitted</a:t>
            </a:r>
            <a:endParaRPr b="0" i="0" sz="3600" u="none" cap="none" strike="noStrike">
              <a:solidFill>
                <a:schemeClr val="dk1"/>
              </a:solidFill>
              <a:latin typeface="Quattrocento Sans"/>
              <a:ea typeface="Quattrocento Sans"/>
              <a:cs typeface="Quattrocento Sans"/>
              <a:sym typeface="Quattrocento San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4"/>
          <p:cNvSpPr txBox="1"/>
          <p:nvPr>
            <p:ph type="title"/>
          </p:nvPr>
        </p:nvSpPr>
        <p:spPr>
          <a:xfrm>
            <a:off x="283308" y="169573"/>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Libre Franklin"/>
              <a:buNone/>
            </a:pPr>
            <a:r>
              <a:rPr lang="pl-PL">
                <a:latin typeface="Libre Franklin"/>
                <a:ea typeface="Libre Franklin"/>
                <a:cs typeface="Libre Franklin"/>
                <a:sym typeface="Libre Franklin"/>
              </a:rPr>
              <a:t>Sources of law in the field of criminal procedure</a:t>
            </a:r>
            <a:endParaRPr/>
          </a:p>
        </p:txBody>
      </p:sp>
      <p:sp>
        <p:nvSpPr>
          <p:cNvPr id="135" name="Google Shape;135;p4"/>
          <p:cNvSpPr txBox="1"/>
          <p:nvPr/>
        </p:nvSpPr>
        <p:spPr>
          <a:xfrm>
            <a:off x="337039" y="1495136"/>
            <a:ext cx="11517922" cy="2862322"/>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3600"/>
              <a:buFont typeface="Arial"/>
              <a:buChar char="•"/>
            </a:pPr>
            <a:r>
              <a:rPr b="0" i="0" lang="pl-PL" sz="3600" u="none" cap="none" strike="noStrike">
                <a:solidFill>
                  <a:schemeClr val="dk1"/>
                </a:solidFill>
                <a:latin typeface="Quattrocento Sans"/>
                <a:ea typeface="Quattrocento Sans"/>
                <a:cs typeface="Quattrocento Sans"/>
                <a:sym typeface="Quattrocento Sans"/>
              </a:rPr>
              <a:t>Constitution </a:t>
            </a:r>
            <a:endParaRPr/>
          </a:p>
          <a:p>
            <a:pPr indent="-285750" lvl="0" marL="285750" marR="0" rtl="0" algn="l">
              <a:spcBef>
                <a:spcPts val="0"/>
              </a:spcBef>
              <a:spcAft>
                <a:spcPts val="0"/>
              </a:spcAft>
              <a:buClr>
                <a:schemeClr val="dk1"/>
              </a:buClr>
              <a:buSzPts val="3600"/>
              <a:buFont typeface="Arial"/>
              <a:buChar char="•"/>
            </a:pPr>
            <a:r>
              <a:rPr b="0" i="0" lang="pl-PL" sz="3600" u="none" cap="none" strike="noStrike">
                <a:solidFill>
                  <a:schemeClr val="dk1"/>
                </a:solidFill>
                <a:latin typeface="Quattrocento Sans"/>
                <a:ea typeface="Quattrocento Sans"/>
                <a:cs typeface="Quattrocento Sans"/>
                <a:sym typeface="Quattrocento Sans"/>
              </a:rPr>
              <a:t>Code of Criminal Procedure/Rules of Criminal Procedure</a:t>
            </a:r>
            <a:endParaRPr b="0" i="0" sz="3600" u="none" cap="none" strike="noStrike">
              <a:solidFill>
                <a:schemeClr val="dk1"/>
              </a:solidFill>
              <a:latin typeface="Quattrocento Sans"/>
              <a:ea typeface="Quattrocento Sans"/>
              <a:cs typeface="Quattrocento Sans"/>
              <a:sym typeface="Quattrocento Sans"/>
            </a:endParaRPr>
          </a:p>
          <a:p>
            <a:pPr indent="-285750" lvl="0" marL="285750" marR="0" rtl="0" algn="l">
              <a:spcBef>
                <a:spcPts val="0"/>
              </a:spcBef>
              <a:spcAft>
                <a:spcPts val="0"/>
              </a:spcAft>
              <a:buClr>
                <a:schemeClr val="dk1"/>
              </a:buClr>
              <a:buSzPts val="3600"/>
              <a:buFont typeface="Arial"/>
              <a:buChar char="•"/>
            </a:pPr>
            <a:r>
              <a:rPr b="0" i="0" lang="pl-PL" sz="3600" u="none" cap="none" strike="noStrike">
                <a:solidFill>
                  <a:schemeClr val="dk1"/>
                </a:solidFill>
                <a:latin typeface="Quattrocento Sans"/>
                <a:ea typeface="Quattrocento Sans"/>
                <a:cs typeface="Quattrocento Sans"/>
                <a:sym typeface="Quattrocento Sans"/>
              </a:rPr>
              <a:t>ECHR</a:t>
            </a:r>
            <a:endParaRPr/>
          </a:p>
          <a:p>
            <a:pPr indent="-285750" lvl="0" marL="285750" marR="0" rtl="0" algn="l">
              <a:spcBef>
                <a:spcPts val="0"/>
              </a:spcBef>
              <a:spcAft>
                <a:spcPts val="0"/>
              </a:spcAft>
              <a:buClr>
                <a:schemeClr val="dk1"/>
              </a:buClr>
              <a:buSzPts val="3600"/>
              <a:buFont typeface="Arial"/>
              <a:buChar char="•"/>
            </a:pPr>
            <a:r>
              <a:rPr b="0" i="0" lang="pl-PL" sz="3600" u="none" cap="none" strike="noStrike">
                <a:solidFill>
                  <a:schemeClr val="dk1"/>
                </a:solidFill>
                <a:latin typeface="Quattrocento Sans"/>
                <a:ea typeface="Quattrocento Sans"/>
                <a:cs typeface="Quattrocento Sans"/>
                <a:sym typeface="Quattrocento Sans"/>
              </a:rPr>
              <a:t>EU law</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pl-PL"/>
              <a:t>Phases of Criminal Process</a:t>
            </a:r>
            <a:endParaRPr/>
          </a:p>
        </p:txBody>
      </p:sp>
      <p:grpSp>
        <p:nvGrpSpPr>
          <p:cNvPr id="142" name="Google Shape;142;p5"/>
          <p:cNvGrpSpPr/>
          <p:nvPr/>
        </p:nvGrpSpPr>
        <p:grpSpPr>
          <a:xfrm>
            <a:off x="2032000" y="719666"/>
            <a:ext cx="8128000" cy="5418666"/>
            <a:chOff x="0" y="0"/>
            <a:chExt cx="8128000" cy="5418666"/>
          </a:xfrm>
        </p:grpSpPr>
        <p:sp>
          <p:nvSpPr>
            <p:cNvPr id="143" name="Google Shape;143;p5"/>
            <p:cNvSpPr/>
            <p:nvPr/>
          </p:nvSpPr>
          <p:spPr>
            <a:xfrm>
              <a:off x="0" y="1625600"/>
              <a:ext cx="8128000" cy="2167466"/>
            </a:xfrm>
            <a:prstGeom prst="notchedRightArrow">
              <a:avLst>
                <a:gd fmla="val 50000" name="adj1"/>
                <a:gd fmla="val 50000" name="adj2"/>
              </a:avLst>
            </a:prstGeom>
            <a:solidFill>
              <a:srgbClr val="CCD3E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5"/>
            <p:cNvSpPr/>
            <p:nvPr/>
          </p:nvSpPr>
          <p:spPr>
            <a:xfrm>
              <a:off x="3571" y="0"/>
              <a:ext cx="2357437" cy="2167466"/>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5"/>
            <p:cNvSpPr txBox="1"/>
            <p:nvPr/>
          </p:nvSpPr>
          <p:spPr>
            <a:xfrm>
              <a:off x="3571" y="0"/>
              <a:ext cx="2357437" cy="2167466"/>
            </a:xfrm>
            <a:prstGeom prst="rect">
              <a:avLst/>
            </a:prstGeom>
            <a:noFill/>
            <a:ln>
              <a:noFill/>
            </a:ln>
          </p:spPr>
          <p:txBody>
            <a:bodyPr anchorCtr="0" anchor="b" bIns="184900" lIns="184900" spcFirstLastPara="1" rIns="184900" wrap="square" tIns="184900">
              <a:noAutofit/>
            </a:bodyPr>
            <a:lstStyle/>
            <a:p>
              <a:pPr indent="0" lvl="0" marL="0" marR="0" rtl="0" algn="ctr">
                <a:lnSpc>
                  <a:spcPct val="90000"/>
                </a:lnSpc>
                <a:spcBef>
                  <a:spcPts val="0"/>
                </a:spcBef>
                <a:spcAft>
                  <a:spcPts val="0"/>
                </a:spcAft>
                <a:buClr>
                  <a:schemeClr val="dk1"/>
                </a:buClr>
                <a:buSzPts val="2600"/>
                <a:buFont typeface="Calibri"/>
                <a:buNone/>
              </a:pPr>
              <a:r>
                <a:rPr b="0" i="0" lang="pl-PL" sz="2600" u="none" cap="none" strike="noStrike">
                  <a:solidFill>
                    <a:schemeClr val="dk1"/>
                  </a:solidFill>
                  <a:latin typeface="Calibri"/>
                  <a:ea typeface="Calibri"/>
                  <a:cs typeface="Calibri"/>
                  <a:sym typeface="Calibri"/>
                </a:rPr>
                <a:t>Pre-trial (investigation)</a:t>
              </a:r>
              <a:endParaRPr/>
            </a:p>
          </p:txBody>
        </p:sp>
        <p:sp>
          <p:nvSpPr>
            <p:cNvPr id="146" name="Google Shape;146;p5"/>
            <p:cNvSpPr/>
            <p:nvPr/>
          </p:nvSpPr>
          <p:spPr>
            <a:xfrm>
              <a:off x="911357" y="2438400"/>
              <a:ext cx="541866" cy="541866"/>
            </a:xfrm>
            <a:prstGeom prst="ellipse">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5"/>
            <p:cNvSpPr/>
            <p:nvPr/>
          </p:nvSpPr>
          <p:spPr>
            <a:xfrm>
              <a:off x="2478881" y="3251200"/>
              <a:ext cx="2357437" cy="2167466"/>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5"/>
            <p:cNvSpPr txBox="1"/>
            <p:nvPr/>
          </p:nvSpPr>
          <p:spPr>
            <a:xfrm>
              <a:off x="2478881" y="3251200"/>
              <a:ext cx="2357437" cy="2167466"/>
            </a:xfrm>
            <a:prstGeom prst="rect">
              <a:avLst/>
            </a:prstGeom>
            <a:noFill/>
            <a:ln>
              <a:noFill/>
            </a:ln>
          </p:spPr>
          <p:txBody>
            <a:bodyPr anchorCtr="0" anchor="t" bIns="184900" lIns="184900" spcFirstLastPara="1" rIns="184900" wrap="square" tIns="184900">
              <a:noAutofit/>
            </a:bodyPr>
            <a:lstStyle/>
            <a:p>
              <a:pPr indent="0" lvl="0" marL="0" marR="0" rtl="0" algn="ctr">
                <a:lnSpc>
                  <a:spcPct val="90000"/>
                </a:lnSpc>
                <a:spcBef>
                  <a:spcPts val="0"/>
                </a:spcBef>
                <a:spcAft>
                  <a:spcPts val="0"/>
                </a:spcAft>
                <a:buClr>
                  <a:schemeClr val="dk1"/>
                </a:buClr>
                <a:buSzPts val="2600"/>
                <a:buFont typeface="Calibri"/>
                <a:buNone/>
              </a:pPr>
              <a:r>
                <a:rPr b="0" i="0" lang="pl-PL" sz="2600" u="none" cap="none" strike="noStrike">
                  <a:solidFill>
                    <a:schemeClr val="dk1"/>
                  </a:solidFill>
                  <a:latin typeface="Calibri"/>
                  <a:ea typeface="Calibri"/>
                  <a:cs typeface="Calibri"/>
                  <a:sym typeface="Calibri"/>
                </a:rPr>
                <a:t>Court proceedings (≠ trial)</a:t>
              </a:r>
              <a:endParaRPr/>
            </a:p>
          </p:txBody>
        </p:sp>
        <p:sp>
          <p:nvSpPr>
            <p:cNvPr id="149" name="Google Shape;149;p5"/>
            <p:cNvSpPr/>
            <p:nvPr/>
          </p:nvSpPr>
          <p:spPr>
            <a:xfrm>
              <a:off x="3386666" y="2438400"/>
              <a:ext cx="541866" cy="541866"/>
            </a:xfrm>
            <a:prstGeom prst="ellipse">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5"/>
            <p:cNvSpPr/>
            <p:nvPr/>
          </p:nvSpPr>
          <p:spPr>
            <a:xfrm>
              <a:off x="4954190" y="0"/>
              <a:ext cx="2357437" cy="2167466"/>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5"/>
            <p:cNvSpPr txBox="1"/>
            <p:nvPr/>
          </p:nvSpPr>
          <p:spPr>
            <a:xfrm>
              <a:off x="4954190" y="0"/>
              <a:ext cx="2357437" cy="2167466"/>
            </a:xfrm>
            <a:prstGeom prst="rect">
              <a:avLst/>
            </a:prstGeom>
            <a:noFill/>
            <a:ln>
              <a:noFill/>
            </a:ln>
          </p:spPr>
          <p:txBody>
            <a:bodyPr anchorCtr="0" anchor="b" bIns="184900" lIns="184900" spcFirstLastPara="1" rIns="184900" wrap="square" tIns="184900">
              <a:noAutofit/>
            </a:bodyPr>
            <a:lstStyle/>
            <a:p>
              <a:pPr indent="0" lvl="0" marL="0" marR="0" rtl="0" algn="ctr">
                <a:lnSpc>
                  <a:spcPct val="90000"/>
                </a:lnSpc>
                <a:spcBef>
                  <a:spcPts val="0"/>
                </a:spcBef>
                <a:spcAft>
                  <a:spcPts val="0"/>
                </a:spcAft>
                <a:buClr>
                  <a:schemeClr val="dk1"/>
                </a:buClr>
                <a:buSzPts val="2600"/>
                <a:buFont typeface="Calibri"/>
                <a:buNone/>
              </a:pPr>
              <a:r>
                <a:rPr b="0" i="0" lang="pl-PL" sz="2600" u="none" cap="none" strike="noStrike">
                  <a:solidFill>
                    <a:schemeClr val="dk1"/>
                  </a:solidFill>
                  <a:latin typeface="Calibri"/>
                  <a:ea typeface="Calibri"/>
                  <a:cs typeface="Calibri"/>
                  <a:sym typeface="Calibri"/>
                </a:rPr>
                <a:t>Enforcement proceedings (if convicted)</a:t>
              </a:r>
              <a:endParaRPr/>
            </a:p>
          </p:txBody>
        </p:sp>
        <p:sp>
          <p:nvSpPr>
            <p:cNvPr id="152" name="Google Shape;152;p5"/>
            <p:cNvSpPr/>
            <p:nvPr/>
          </p:nvSpPr>
          <p:spPr>
            <a:xfrm>
              <a:off x="5861976" y="2438400"/>
              <a:ext cx="541866" cy="541866"/>
            </a:xfrm>
            <a:prstGeom prst="ellipse">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pl-PL"/>
              <a:t>Participants of Criminal Process</a:t>
            </a:r>
            <a:endParaRPr/>
          </a:p>
        </p:txBody>
      </p:sp>
      <p:grpSp>
        <p:nvGrpSpPr>
          <p:cNvPr id="158" name="Google Shape;158;p6"/>
          <p:cNvGrpSpPr/>
          <p:nvPr/>
        </p:nvGrpSpPr>
        <p:grpSpPr>
          <a:xfrm>
            <a:off x="3674406" y="1380409"/>
            <a:ext cx="5429126" cy="4581072"/>
            <a:chOff x="1056466" y="660743"/>
            <a:chExt cx="5429126" cy="4581072"/>
          </a:xfrm>
        </p:grpSpPr>
        <p:sp>
          <p:nvSpPr>
            <p:cNvPr id="159" name="Google Shape;159;p6"/>
            <p:cNvSpPr/>
            <p:nvPr/>
          </p:nvSpPr>
          <p:spPr>
            <a:xfrm>
              <a:off x="2979261" y="660743"/>
              <a:ext cx="1583537" cy="1583537"/>
            </a:xfrm>
            <a:prstGeom prst="ellipse">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6"/>
            <p:cNvSpPr txBox="1"/>
            <p:nvPr/>
          </p:nvSpPr>
          <p:spPr>
            <a:xfrm>
              <a:off x="3211165" y="892647"/>
              <a:ext cx="1119729" cy="1119729"/>
            </a:xfrm>
            <a:prstGeom prst="rect">
              <a:avLst/>
            </a:prstGeom>
            <a:noFill/>
            <a:ln>
              <a:noFill/>
            </a:ln>
          </p:spPr>
          <p:txBody>
            <a:bodyPr anchorCtr="0" anchor="ctr" bIns="24125" lIns="24125" spcFirstLastPara="1" rIns="24125" wrap="square" tIns="24125">
              <a:noAutofit/>
            </a:bodyPr>
            <a:lstStyle/>
            <a:p>
              <a:pPr indent="0" lvl="0" marL="0" marR="0" rtl="0" algn="ctr">
                <a:lnSpc>
                  <a:spcPct val="90000"/>
                </a:lnSpc>
                <a:spcBef>
                  <a:spcPts val="0"/>
                </a:spcBef>
                <a:spcAft>
                  <a:spcPts val="0"/>
                </a:spcAft>
                <a:buClr>
                  <a:schemeClr val="lt1"/>
                </a:buClr>
                <a:buSzPts val="1900"/>
                <a:buFont typeface="Calibri"/>
                <a:buNone/>
              </a:pPr>
              <a:r>
                <a:rPr b="0" i="0" lang="pl-PL" sz="1900" u="none" cap="none" strike="noStrike">
                  <a:solidFill>
                    <a:schemeClr val="lt1"/>
                  </a:solidFill>
                  <a:latin typeface="Calibri"/>
                  <a:ea typeface="Calibri"/>
                  <a:cs typeface="Calibri"/>
                  <a:sym typeface="Calibri"/>
                </a:rPr>
                <a:t>Suspect 🡪 Accused</a:t>
              </a:r>
              <a:endParaRPr b="0" i="0" sz="1900" u="none" cap="none" strike="noStrike">
                <a:solidFill>
                  <a:schemeClr val="lt1"/>
                </a:solidFill>
                <a:latin typeface="Calibri"/>
                <a:ea typeface="Calibri"/>
                <a:cs typeface="Calibri"/>
                <a:sym typeface="Calibri"/>
              </a:endParaRPr>
            </a:p>
          </p:txBody>
        </p:sp>
        <p:sp>
          <p:nvSpPr>
            <p:cNvPr id="161" name="Google Shape;161;p6"/>
            <p:cNvSpPr/>
            <p:nvPr/>
          </p:nvSpPr>
          <p:spPr>
            <a:xfrm rot="1258540">
              <a:off x="4599698" y="1551313"/>
              <a:ext cx="252130" cy="534444"/>
            </a:xfrm>
            <a:prstGeom prst="rightArrow">
              <a:avLst>
                <a:gd fmla="val 60000" name="adj1"/>
                <a:gd fmla="val 50000" name="adj2"/>
              </a:avLst>
            </a:prstGeom>
            <a:solidFill>
              <a:srgbClr val="ABBAD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6"/>
            <p:cNvSpPr txBox="1"/>
            <p:nvPr/>
          </p:nvSpPr>
          <p:spPr>
            <a:xfrm rot="1258540">
              <a:off x="4602204" y="1644664"/>
              <a:ext cx="176491" cy="320666"/>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dk1"/>
                </a:buClr>
                <a:buSzPts val="1500"/>
                <a:buFont typeface="Calibri"/>
                <a:buNone/>
              </a:pPr>
              <a:r>
                <a:t/>
              </a:r>
              <a:endParaRPr b="0" i="0" sz="1500" u="none" cap="none" strike="noStrike">
                <a:solidFill>
                  <a:schemeClr val="lt1"/>
                </a:solidFill>
                <a:latin typeface="Calibri"/>
                <a:ea typeface="Calibri"/>
                <a:cs typeface="Calibri"/>
                <a:sym typeface="Calibri"/>
              </a:endParaRPr>
            </a:p>
          </p:txBody>
        </p:sp>
        <p:sp>
          <p:nvSpPr>
            <p:cNvPr id="163" name="Google Shape;163;p6"/>
            <p:cNvSpPr/>
            <p:nvPr/>
          </p:nvSpPr>
          <p:spPr>
            <a:xfrm>
              <a:off x="4902055" y="1397898"/>
              <a:ext cx="1583537" cy="1583537"/>
            </a:xfrm>
            <a:prstGeom prst="ellipse">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6"/>
            <p:cNvSpPr txBox="1"/>
            <p:nvPr/>
          </p:nvSpPr>
          <p:spPr>
            <a:xfrm>
              <a:off x="5133959" y="1629802"/>
              <a:ext cx="1119729" cy="1119729"/>
            </a:xfrm>
            <a:prstGeom prst="rect">
              <a:avLst/>
            </a:prstGeom>
            <a:noFill/>
            <a:ln>
              <a:noFill/>
            </a:ln>
          </p:spPr>
          <p:txBody>
            <a:bodyPr anchorCtr="0" anchor="ctr" bIns="24125" lIns="24125" spcFirstLastPara="1" rIns="24125" wrap="square" tIns="24125">
              <a:noAutofit/>
            </a:bodyPr>
            <a:lstStyle/>
            <a:p>
              <a:pPr indent="0" lvl="0" marL="0" marR="0" rtl="0" algn="ctr">
                <a:lnSpc>
                  <a:spcPct val="90000"/>
                </a:lnSpc>
                <a:spcBef>
                  <a:spcPts val="0"/>
                </a:spcBef>
                <a:spcAft>
                  <a:spcPts val="0"/>
                </a:spcAft>
                <a:buClr>
                  <a:schemeClr val="lt1"/>
                </a:buClr>
                <a:buSzPts val="1900"/>
                <a:buFont typeface="Calibri"/>
                <a:buNone/>
              </a:pPr>
              <a:r>
                <a:rPr b="0" i="0" lang="pl-PL" sz="1900" u="none" cap="none" strike="noStrike">
                  <a:solidFill>
                    <a:schemeClr val="lt1"/>
                  </a:solidFill>
                  <a:latin typeface="Calibri"/>
                  <a:ea typeface="Calibri"/>
                  <a:cs typeface="Calibri"/>
                  <a:sym typeface="Calibri"/>
                </a:rPr>
                <a:t>Police</a:t>
              </a:r>
              <a:endParaRPr/>
            </a:p>
          </p:txBody>
        </p:sp>
        <p:sp>
          <p:nvSpPr>
            <p:cNvPr id="165" name="Google Shape;165;p6"/>
            <p:cNvSpPr/>
            <p:nvPr/>
          </p:nvSpPr>
          <p:spPr>
            <a:xfrm rot="6480000">
              <a:off x="5120090" y="3041320"/>
              <a:ext cx="420378" cy="534444"/>
            </a:xfrm>
            <a:prstGeom prst="rightArrow">
              <a:avLst>
                <a:gd fmla="val 60000" name="adj1"/>
                <a:gd fmla="val 50000" name="adj2"/>
              </a:avLst>
            </a:prstGeom>
            <a:solidFill>
              <a:srgbClr val="ABBAD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6"/>
            <p:cNvSpPr txBox="1"/>
            <p:nvPr/>
          </p:nvSpPr>
          <p:spPr>
            <a:xfrm rot="-4320000">
              <a:off x="5202632" y="3088239"/>
              <a:ext cx="294265" cy="320666"/>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dk1"/>
                </a:buClr>
                <a:buSzPts val="1500"/>
                <a:buFont typeface="Calibri"/>
                <a:buNone/>
              </a:pPr>
              <a:r>
                <a:t/>
              </a:r>
              <a:endParaRPr b="0" i="0" sz="1500" u="none" cap="none" strike="noStrike">
                <a:solidFill>
                  <a:schemeClr val="lt1"/>
                </a:solidFill>
                <a:latin typeface="Calibri"/>
                <a:ea typeface="Calibri"/>
                <a:cs typeface="Calibri"/>
                <a:sym typeface="Calibri"/>
              </a:endParaRPr>
            </a:p>
          </p:txBody>
        </p:sp>
        <p:sp>
          <p:nvSpPr>
            <p:cNvPr id="167" name="Google Shape;167;p6"/>
            <p:cNvSpPr/>
            <p:nvPr/>
          </p:nvSpPr>
          <p:spPr>
            <a:xfrm>
              <a:off x="4167613" y="3658278"/>
              <a:ext cx="1583537" cy="1583537"/>
            </a:xfrm>
            <a:prstGeom prst="ellipse">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6"/>
            <p:cNvSpPr txBox="1"/>
            <p:nvPr/>
          </p:nvSpPr>
          <p:spPr>
            <a:xfrm>
              <a:off x="4399517" y="3890182"/>
              <a:ext cx="1119729" cy="1119729"/>
            </a:xfrm>
            <a:prstGeom prst="rect">
              <a:avLst/>
            </a:prstGeom>
            <a:noFill/>
            <a:ln>
              <a:noFill/>
            </a:ln>
          </p:spPr>
          <p:txBody>
            <a:bodyPr anchorCtr="0" anchor="ctr" bIns="24125" lIns="24125" spcFirstLastPara="1" rIns="24125" wrap="square" tIns="24125">
              <a:noAutofit/>
            </a:bodyPr>
            <a:lstStyle/>
            <a:p>
              <a:pPr indent="0" lvl="0" marL="0" marR="0" rtl="0" algn="ctr">
                <a:lnSpc>
                  <a:spcPct val="90000"/>
                </a:lnSpc>
                <a:spcBef>
                  <a:spcPts val="0"/>
                </a:spcBef>
                <a:spcAft>
                  <a:spcPts val="0"/>
                </a:spcAft>
                <a:buClr>
                  <a:schemeClr val="lt1"/>
                </a:buClr>
                <a:buSzPts val="1900"/>
                <a:buFont typeface="Calibri"/>
                <a:buNone/>
              </a:pPr>
              <a:r>
                <a:rPr b="0" i="0" lang="pl-PL" sz="1900" u="none" cap="none" strike="noStrike">
                  <a:solidFill>
                    <a:schemeClr val="lt1"/>
                  </a:solidFill>
                  <a:latin typeface="Calibri"/>
                  <a:ea typeface="Calibri"/>
                  <a:cs typeface="Calibri"/>
                  <a:sym typeface="Calibri"/>
                </a:rPr>
                <a:t>Prosecutor</a:t>
              </a:r>
              <a:endParaRPr b="0" i="0" sz="1900" u="none" cap="none" strike="noStrike">
                <a:solidFill>
                  <a:schemeClr val="lt1"/>
                </a:solidFill>
                <a:latin typeface="Calibri"/>
                <a:ea typeface="Calibri"/>
                <a:cs typeface="Calibri"/>
                <a:sym typeface="Calibri"/>
              </a:endParaRPr>
            </a:p>
          </p:txBody>
        </p:sp>
        <p:sp>
          <p:nvSpPr>
            <p:cNvPr id="169" name="Google Shape;169;p6"/>
            <p:cNvSpPr/>
            <p:nvPr/>
          </p:nvSpPr>
          <p:spPr>
            <a:xfrm rot="10800000">
              <a:off x="3572738" y="4182825"/>
              <a:ext cx="420378" cy="534444"/>
            </a:xfrm>
            <a:prstGeom prst="rightArrow">
              <a:avLst>
                <a:gd fmla="val 60000" name="adj1"/>
                <a:gd fmla="val 50000" name="adj2"/>
              </a:avLst>
            </a:prstGeom>
            <a:solidFill>
              <a:srgbClr val="ABBAD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6"/>
            <p:cNvSpPr txBox="1"/>
            <p:nvPr/>
          </p:nvSpPr>
          <p:spPr>
            <a:xfrm>
              <a:off x="3698851" y="4289714"/>
              <a:ext cx="294265" cy="320666"/>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dk1"/>
                </a:buClr>
                <a:buSzPts val="1500"/>
                <a:buFont typeface="Calibri"/>
                <a:buNone/>
              </a:pPr>
              <a:r>
                <a:t/>
              </a:r>
              <a:endParaRPr b="0" i="0" sz="1500" u="none" cap="none" strike="noStrike">
                <a:solidFill>
                  <a:schemeClr val="lt1"/>
                </a:solidFill>
                <a:latin typeface="Calibri"/>
                <a:ea typeface="Calibri"/>
                <a:cs typeface="Calibri"/>
                <a:sym typeface="Calibri"/>
              </a:endParaRPr>
            </a:p>
          </p:txBody>
        </p:sp>
        <p:sp>
          <p:nvSpPr>
            <p:cNvPr id="171" name="Google Shape;171;p6"/>
            <p:cNvSpPr/>
            <p:nvPr/>
          </p:nvSpPr>
          <p:spPr>
            <a:xfrm>
              <a:off x="1790908" y="3658278"/>
              <a:ext cx="1583537" cy="1583537"/>
            </a:xfrm>
            <a:prstGeom prst="ellipse">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6"/>
            <p:cNvSpPr txBox="1"/>
            <p:nvPr/>
          </p:nvSpPr>
          <p:spPr>
            <a:xfrm>
              <a:off x="2022812" y="3890182"/>
              <a:ext cx="1119729" cy="1119729"/>
            </a:xfrm>
            <a:prstGeom prst="rect">
              <a:avLst/>
            </a:prstGeom>
            <a:noFill/>
            <a:ln>
              <a:noFill/>
            </a:ln>
          </p:spPr>
          <p:txBody>
            <a:bodyPr anchorCtr="0" anchor="ctr" bIns="24125" lIns="24125" spcFirstLastPara="1" rIns="24125" wrap="square" tIns="24125">
              <a:noAutofit/>
            </a:bodyPr>
            <a:lstStyle/>
            <a:p>
              <a:pPr indent="0" lvl="0" marL="0" marR="0" rtl="0" algn="ctr">
                <a:lnSpc>
                  <a:spcPct val="90000"/>
                </a:lnSpc>
                <a:spcBef>
                  <a:spcPts val="0"/>
                </a:spcBef>
                <a:spcAft>
                  <a:spcPts val="0"/>
                </a:spcAft>
                <a:buClr>
                  <a:schemeClr val="lt1"/>
                </a:buClr>
                <a:buSzPts val="1900"/>
                <a:buFont typeface="Calibri"/>
                <a:buNone/>
              </a:pPr>
              <a:r>
                <a:rPr b="0" i="0" lang="pl-PL" sz="1900" u="none" cap="none" strike="noStrike">
                  <a:solidFill>
                    <a:schemeClr val="lt1"/>
                  </a:solidFill>
                  <a:latin typeface="Calibri"/>
                  <a:ea typeface="Calibri"/>
                  <a:cs typeface="Calibri"/>
                  <a:sym typeface="Calibri"/>
                </a:rPr>
                <a:t>Court</a:t>
              </a:r>
              <a:endParaRPr/>
            </a:p>
          </p:txBody>
        </p:sp>
        <p:sp>
          <p:nvSpPr>
            <p:cNvPr id="173" name="Google Shape;173;p6"/>
            <p:cNvSpPr/>
            <p:nvPr/>
          </p:nvSpPr>
          <p:spPr>
            <a:xfrm rot="-6480000">
              <a:off x="2008944" y="3063950"/>
              <a:ext cx="420378" cy="534444"/>
            </a:xfrm>
            <a:prstGeom prst="rightArrow">
              <a:avLst>
                <a:gd fmla="val 60000" name="adj1"/>
                <a:gd fmla="val 50000" name="adj2"/>
              </a:avLst>
            </a:prstGeom>
            <a:solidFill>
              <a:srgbClr val="ABBAD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6"/>
            <p:cNvSpPr txBox="1"/>
            <p:nvPr/>
          </p:nvSpPr>
          <p:spPr>
            <a:xfrm rot="4320000">
              <a:off x="2091486" y="3230809"/>
              <a:ext cx="294265" cy="320666"/>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dk1"/>
                </a:buClr>
                <a:buSzPts val="1500"/>
                <a:buFont typeface="Calibri"/>
                <a:buNone/>
              </a:pPr>
              <a:r>
                <a:t/>
              </a:r>
              <a:endParaRPr b="0" i="0" sz="1500" u="none" cap="none" strike="noStrike">
                <a:solidFill>
                  <a:schemeClr val="lt1"/>
                </a:solidFill>
                <a:latin typeface="Calibri"/>
                <a:ea typeface="Calibri"/>
                <a:cs typeface="Calibri"/>
                <a:sym typeface="Calibri"/>
              </a:endParaRPr>
            </a:p>
          </p:txBody>
        </p:sp>
        <p:sp>
          <p:nvSpPr>
            <p:cNvPr id="175" name="Google Shape;175;p6"/>
            <p:cNvSpPr/>
            <p:nvPr/>
          </p:nvSpPr>
          <p:spPr>
            <a:xfrm>
              <a:off x="1056466" y="1397898"/>
              <a:ext cx="1583537" cy="1583537"/>
            </a:xfrm>
            <a:prstGeom prst="ellipse">
              <a:avLst/>
            </a:prstGeom>
            <a:solidFill>
              <a:srgbClr val="4372C3"/>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6"/>
            <p:cNvSpPr txBox="1"/>
            <p:nvPr/>
          </p:nvSpPr>
          <p:spPr>
            <a:xfrm>
              <a:off x="1288370" y="1629802"/>
              <a:ext cx="1119729" cy="1119729"/>
            </a:xfrm>
            <a:prstGeom prst="rect">
              <a:avLst/>
            </a:prstGeom>
            <a:noFill/>
            <a:ln>
              <a:noFill/>
            </a:ln>
          </p:spPr>
          <p:txBody>
            <a:bodyPr anchorCtr="0" anchor="ctr" bIns="24125" lIns="24125" spcFirstLastPara="1" rIns="24125" wrap="square" tIns="24125">
              <a:noAutofit/>
            </a:bodyPr>
            <a:lstStyle/>
            <a:p>
              <a:pPr indent="0" lvl="0" marL="0" marR="0" rtl="0" algn="ctr">
                <a:lnSpc>
                  <a:spcPct val="90000"/>
                </a:lnSpc>
                <a:spcBef>
                  <a:spcPts val="0"/>
                </a:spcBef>
                <a:spcAft>
                  <a:spcPts val="0"/>
                </a:spcAft>
                <a:buClr>
                  <a:schemeClr val="lt1"/>
                </a:buClr>
                <a:buSzPts val="1900"/>
                <a:buFont typeface="Calibri"/>
                <a:buNone/>
              </a:pPr>
              <a:r>
                <a:rPr b="0" i="0" lang="pl-PL" sz="1900" u="none" cap="none" strike="noStrike">
                  <a:solidFill>
                    <a:schemeClr val="lt1"/>
                  </a:solidFill>
                  <a:latin typeface="Calibri"/>
                  <a:ea typeface="Calibri"/>
                  <a:cs typeface="Calibri"/>
                  <a:sym typeface="Calibri"/>
                </a:rPr>
                <a:t>Victim</a:t>
              </a:r>
              <a:endParaRPr b="0" i="0" sz="1900" u="none" cap="none" strike="noStrike">
                <a:solidFill>
                  <a:schemeClr val="lt1"/>
                </a:solidFill>
                <a:latin typeface="Calibri"/>
                <a:ea typeface="Calibri"/>
                <a:cs typeface="Calibri"/>
                <a:sym typeface="Calibri"/>
              </a:endParaRPr>
            </a:p>
          </p:txBody>
        </p:sp>
        <p:sp>
          <p:nvSpPr>
            <p:cNvPr id="177" name="Google Shape;177;p6"/>
            <p:cNvSpPr/>
            <p:nvPr/>
          </p:nvSpPr>
          <p:spPr>
            <a:xfrm rot="-1258540">
              <a:off x="2676904" y="1556422"/>
              <a:ext cx="252130" cy="534444"/>
            </a:xfrm>
            <a:prstGeom prst="rightArrow">
              <a:avLst>
                <a:gd fmla="val 60000" name="adj1"/>
                <a:gd fmla="val 50000" name="adj2"/>
              </a:avLst>
            </a:prstGeom>
            <a:solidFill>
              <a:srgbClr val="ABBAD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6"/>
            <p:cNvSpPr txBox="1"/>
            <p:nvPr/>
          </p:nvSpPr>
          <p:spPr>
            <a:xfrm rot="-1258540">
              <a:off x="2679410" y="1676849"/>
              <a:ext cx="176491" cy="320666"/>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dk1"/>
                </a:buClr>
                <a:buSzPts val="1500"/>
                <a:buFont typeface="Calibri"/>
                <a:buNone/>
              </a:pPr>
              <a:r>
                <a:t/>
              </a:r>
              <a:endParaRPr b="0" i="0" sz="1500" u="none" cap="none" strike="noStrike">
                <a:solidFill>
                  <a:schemeClr val="lt1"/>
                </a:solidFill>
                <a:latin typeface="Calibri"/>
                <a:ea typeface="Calibri"/>
                <a:cs typeface="Calibri"/>
                <a:sym typeface="Calibri"/>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7"/>
          <p:cNvSpPr txBox="1"/>
          <p:nvPr>
            <p:ph type="title"/>
          </p:nvPr>
        </p:nvSpPr>
        <p:spPr>
          <a:xfrm>
            <a:off x="283308" y="169573"/>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Libre Franklin"/>
              <a:buNone/>
            </a:pPr>
            <a:r>
              <a:rPr lang="pl-PL">
                <a:latin typeface="Libre Franklin"/>
                <a:ea typeface="Libre Franklin"/>
                <a:cs typeface="Libre Franklin"/>
                <a:sym typeface="Libre Franklin"/>
              </a:rPr>
              <a:t>Other participants</a:t>
            </a:r>
            <a:endParaRPr>
              <a:latin typeface="Libre Franklin"/>
              <a:ea typeface="Libre Franklin"/>
              <a:cs typeface="Libre Franklin"/>
              <a:sym typeface="Libre Franklin"/>
            </a:endParaRPr>
          </a:p>
        </p:txBody>
      </p:sp>
      <p:sp>
        <p:nvSpPr>
          <p:cNvPr id="185" name="Google Shape;185;p7"/>
          <p:cNvSpPr txBox="1"/>
          <p:nvPr/>
        </p:nvSpPr>
        <p:spPr>
          <a:xfrm>
            <a:off x="337039" y="1495136"/>
            <a:ext cx="11517922" cy="4524315"/>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3600"/>
              <a:buFont typeface="Arial"/>
              <a:buChar char="•"/>
            </a:pPr>
            <a:r>
              <a:rPr b="0" i="0" lang="pl-PL" sz="3600" u="none" cap="none" strike="noStrike">
                <a:solidFill>
                  <a:schemeClr val="dk1"/>
                </a:solidFill>
                <a:latin typeface="Quattrocento Sans"/>
                <a:ea typeface="Quattrocento Sans"/>
                <a:cs typeface="Quattrocento Sans"/>
                <a:sym typeface="Quattrocento Sans"/>
              </a:rPr>
              <a:t>Parties’ representatives: defence counsel, victim’s counsel</a:t>
            </a:r>
            <a:endParaRPr b="0" i="0" sz="3600" u="none" cap="none" strike="noStrike">
              <a:solidFill>
                <a:schemeClr val="dk1"/>
              </a:solidFill>
              <a:latin typeface="Quattrocento Sans"/>
              <a:ea typeface="Quattrocento Sans"/>
              <a:cs typeface="Quattrocento Sans"/>
              <a:sym typeface="Quattrocento Sans"/>
            </a:endParaRPr>
          </a:p>
          <a:p>
            <a:pPr indent="-285750" lvl="0" marL="285750" marR="0" rtl="0" algn="l">
              <a:spcBef>
                <a:spcPts val="0"/>
              </a:spcBef>
              <a:spcAft>
                <a:spcPts val="0"/>
              </a:spcAft>
              <a:buClr>
                <a:schemeClr val="dk1"/>
              </a:buClr>
              <a:buSzPts val="3600"/>
              <a:buFont typeface="Arial"/>
              <a:buChar char="•"/>
            </a:pPr>
            <a:r>
              <a:rPr b="0" i="0" lang="pl-PL" sz="3600" u="none" cap="none" strike="noStrike">
                <a:solidFill>
                  <a:schemeClr val="dk1"/>
                </a:solidFill>
                <a:latin typeface="Quattrocento Sans"/>
                <a:ea typeface="Quattrocento Sans"/>
                <a:cs typeface="Quattrocento Sans"/>
                <a:sym typeface="Quattrocento Sans"/>
              </a:rPr>
              <a:t>Witnesses</a:t>
            </a:r>
            <a:endParaRPr b="0" i="0" sz="3600" u="none" cap="none" strike="noStrike">
              <a:solidFill>
                <a:schemeClr val="dk1"/>
              </a:solidFill>
              <a:latin typeface="Quattrocento Sans"/>
              <a:ea typeface="Quattrocento Sans"/>
              <a:cs typeface="Quattrocento Sans"/>
              <a:sym typeface="Quattrocento Sans"/>
            </a:endParaRPr>
          </a:p>
          <a:p>
            <a:pPr indent="-285750" lvl="0" marL="285750" marR="0" rtl="0" algn="l">
              <a:spcBef>
                <a:spcPts val="0"/>
              </a:spcBef>
              <a:spcAft>
                <a:spcPts val="0"/>
              </a:spcAft>
              <a:buClr>
                <a:schemeClr val="dk1"/>
              </a:buClr>
              <a:buSzPts val="3600"/>
              <a:buFont typeface="Arial"/>
              <a:buChar char="•"/>
            </a:pPr>
            <a:r>
              <a:rPr b="0" i="0" lang="pl-PL" sz="3600" u="none" cap="none" strike="noStrike">
                <a:solidFill>
                  <a:schemeClr val="dk1"/>
                </a:solidFill>
                <a:latin typeface="Quattrocento Sans"/>
                <a:ea typeface="Quattrocento Sans"/>
                <a:cs typeface="Quattrocento Sans"/>
                <a:sym typeface="Quattrocento Sans"/>
              </a:rPr>
              <a:t>Expert witnesses</a:t>
            </a:r>
            <a:endParaRPr b="0" i="0" sz="3600" u="none" cap="none" strike="noStrike">
              <a:solidFill>
                <a:schemeClr val="dk1"/>
              </a:solidFill>
              <a:latin typeface="Quattrocento Sans"/>
              <a:ea typeface="Quattrocento Sans"/>
              <a:cs typeface="Quattrocento Sans"/>
              <a:sym typeface="Quattrocento Sans"/>
            </a:endParaRPr>
          </a:p>
          <a:p>
            <a:pPr indent="-285750" lvl="0" marL="285750" marR="0" rtl="0" algn="l">
              <a:spcBef>
                <a:spcPts val="0"/>
              </a:spcBef>
              <a:spcAft>
                <a:spcPts val="0"/>
              </a:spcAft>
              <a:buClr>
                <a:schemeClr val="dk1"/>
              </a:buClr>
              <a:buSzPts val="3600"/>
              <a:buFont typeface="Arial"/>
              <a:buChar char="•"/>
            </a:pPr>
            <a:r>
              <a:rPr b="0" i="0" lang="pl-PL" sz="3600" u="none" cap="none" strike="noStrike">
                <a:solidFill>
                  <a:schemeClr val="dk1"/>
                </a:solidFill>
                <a:latin typeface="Quattrocento Sans"/>
                <a:ea typeface="Quattrocento Sans"/>
                <a:cs typeface="Quattrocento Sans"/>
                <a:sym typeface="Quattrocento Sans"/>
              </a:rPr>
              <a:t>Translators and interpreters</a:t>
            </a:r>
            <a:endParaRPr b="0" i="0" sz="3600" u="none" cap="none" strike="noStrike">
              <a:solidFill>
                <a:schemeClr val="dk1"/>
              </a:solidFill>
              <a:latin typeface="Quattrocento Sans"/>
              <a:ea typeface="Quattrocento Sans"/>
              <a:cs typeface="Quattrocento Sans"/>
              <a:sym typeface="Quattrocento Sans"/>
            </a:endParaRPr>
          </a:p>
          <a:p>
            <a:pPr indent="-285750" lvl="0" marL="285750" marR="0" rtl="0" algn="l">
              <a:spcBef>
                <a:spcPts val="0"/>
              </a:spcBef>
              <a:spcAft>
                <a:spcPts val="0"/>
              </a:spcAft>
              <a:buClr>
                <a:schemeClr val="dk1"/>
              </a:buClr>
              <a:buSzPts val="3600"/>
              <a:buFont typeface="Arial"/>
              <a:buChar char="•"/>
            </a:pPr>
            <a:r>
              <a:rPr b="0" i="0" lang="pl-PL" sz="3600" u="none" cap="none" strike="noStrike">
                <a:solidFill>
                  <a:schemeClr val="dk1"/>
                </a:solidFill>
                <a:latin typeface="Quattrocento Sans"/>
                <a:ea typeface="Quattrocento Sans"/>
                <a:cs typeface="Quattrocento Sans"/>
                <a:sym typeface="Quattrocento Sans"/>
              </a:rPr>
              <a:t>In some countries: representatives of the society/society’s interest: NGOs</a:t>
            </a:r>
            <a:endParaRPr b="0" i="0" sz="3600" u="none" cap="none" strike="noStrike">
              <a:solidFill>
                <a:schemeClr val="dk1"/>
              </a:solidFill>
              <a:latin typeface="Quattrocento Sans"/>
              <a:ea typeface="Quattrocento Sans"/>
              <a:cs typeface="Quattrocento Sans"/>
              <a:sym typeface="Quattrocento Sans"/>
            </a:endParaRPr>
          </a:p>
          <a:p>
            <a:pPr indent="0" lvl="0" marL="0" marR="0" rtl="0" algn="l">
              <a:spcBef>
                <a:spcPts val="0"/>
              </a:spcBef>
              <a:spcAft>
                <a:spcPts val="0"/>
              </a:spcAft>
              <a:buNone/>
            </a:pPr>
            <a:r>
              <a:t/>
            </a:r>
            <a:endParaRPr b="0" i="0" sz="3600" u="none" cap="none" strike="noStrike">
              <a:solidFill>
                <a:schemeClr val="dk1"/>
              </a:solidFill>
              <a:latin typeface="Quattrocento Sans"/>
              <a:ea typeface="Quattrocento Sans"/>
              <a:cs typeface="Quattrocento Sans"/>
              <a:sym typeface="Quattrocento San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8"/>
          <p:cNvSpPr txBox="1"/>
          <p:nvPr>
            <p:ph type="title"/>
          </p:nvPr>
        </p:nvSpPr>
        <p:spPr>
          <a:xfrm>
            <a:off x="283308" y="169573"/>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Libre Franklin"/>
              <a:buNone/>
            </a:pPr>
            <a:r>
              <a:rPr lang="pl-PL">
                <a:latin typeface="Libre Franklin"/>
                <a:ea typeface="Libre Franklin"/>
                <a:cs typeface="Libre Franklin"/>
                <a:sym typeface="Libre Franklin"/>
              </a:rPr>
              <a:t>Evidence</a:t>
            </a:r>
            <a:endParaRPr>
              <a:latin typeface="Libre Franklin"/>
              <a:ea typeface="Libre Franklin"/>
              <a:cs typeface="Libre Franklin"/>
              <a:sym typeface="Libre Franklin"/>
            </a:endParaRPr>
          </a:p>
        </p:txBody>
      </p:sp>
      <p:sp>
        <p:nvSpPr>
          <p:cNvPr id="192" name="Google Shape;192;p8"/>
          <p:cNvSpPr txBox="1"/>
          <p:nvPr/>
        </p:nvSpPr>
        <p:spPr>
          <a:xfrm>
            <a:off x="337039" y="1243007"/>
            <a:ext cx="11517900" cy="5633700"/>
          </a:xfrm>
          <a:prstGeom prst="rect">
            <a:avLst/>
          </a:prstGeom>
          <a:noFill/>
          <a:ln>
            <a:noFill/>
          </a:ln>
        </p:spPr>
        <p:txBody>
          <a:bodyPr anchorCtr="0" anchor="t" bIns="45700" lIns="91425" spcFirstLastPara="1" rIns="91425" wrap="square" tIns="45700">
            <a:spAutoFit/>
          </a:bodyPr>
          <a:lstStyle/>
          <a:p>
            <a:pPr indent="-285750" lvl="0" marL="285750" marR="0" rtl="0" algn="just">
              <a:spcBef>
                <a:spcPts val="0"/>
              </a:spcBef>
              <a:spcAft>
                <a:spcPts val="0"/>
              </a:spcAft>
              <a:buClr>
                <a:schemeClr val="dk1"/>
              </a:buClr>
              <a:buSzPts val="3600"/>
              <a:buFont typeface="Arial"/>
              <a:buChar char="•"/>
            </a:pPr>
            <a:r>
              <a:rPr b="0" i="0" lang="pl-PL" sz="3600" u="none" cap="none" strike="noStrike">
                <a:solidFill>
                  <a:schemeClr val="dk1"/>
                </a:solidFill>
                <a:latin typeface="Quattrocento Sans"/>
                <a:ea typeface="Quattrocento Sans"/>
                <a:cs typeface="Quattrocento Sans"/>
                <a:sym typeface="Quattrocento Sans"/>
              </a:rPr>
              <a:t>Rules of evidence – it is a set of legal rules that tell us how evidence can and cannot be collected and presented to the court</a:t>
            </a:r>
            <a:endParaRPr b="0" i="0" sz="3600" u="none" cap="none" strike="noStrike">
              <a:solidFill>
                <a:schemeClr val="dk1"/>
              </a:solidFill>
              <a:latin typeface="Quattrocento Sans"/>
              <a:ea typeface="Quattrocento Sans"/>
              <a:cs typeface="Quattrocento Sans"/>
              <a:sym typeface="Quattrocento Sans"/>
            </a:endParaRPr>
          </a:p>
          <a:p>
            <a:pPr indent="-285750" lvl="0" marL="285750" marR="0" rtl="0" algn="just">
              <a:spcBef>
                <a:spcPts val="0"/>
              </a:spcBef>
              <a:spcAft>
                <a:spcPts val="0"/>
              </a:spcAft>
              <a:buClr>
                <a:schemeClr val="dk1"/>
              </a:buClr>
              <a:buSzPts val="3600"/>
              <a:buFont typeface="Arial"/>
              <a:buChar char="•"/>
            </a:pPr>
            <a:r>
              <a:rPr b="0" i="0" lang="pl-PL" sz="3600" u="none" cap="none" strike="noStrike">
                <a:solidFill>
                  <a:schemeClr val="dk1"/>
                </a:solidFill>
                <a:latin typeface="Quattrocento Sans"/>
                <a:ea typeface="Quattrocento Sans"/>
                <a:cs typeface="Quattrocento Sans"/>
                <a:sym typeface="Quattrocento Sans"/>
              </a:rPr>
              <a:t>Evidence – an information or a source of information on the facts which are important to decide on the guilt</a:t>
            </a:r>
            <a:endParaRPr b="0" i="0" sz="3600" u="none" cap="none" strike="noStrike">
              <a:solidFill>
                <a:schemeClr val="dk1"/>
              </a:solidFill>
              <a:latin typeface="Quattrocento Sans"/>
              <a:ea typeface="Quattrocento Sans"/>
              <a:cs typeface="Quattrocento Sans"/>
              <a:sym typeface="Quattrocento Sans"/>
            </a:endParaRPr>
          </a:p>
          <a:p>
            <a:pPr indent="-285750" lvl="0" marL="285750" marR="0" rtl="0" algn="just">
              <a:spcBef>
                <a:spcPts val="0"/>
              </a:spcBef>
              <a:spcAft>
                <a:spcPts val="0"/>
              </a:spcAft>
              <a:buClr>
                <a:schemeClr val="dk1"/>
              </a:buClr>
              <a:buSzPts val="3600"/>
              <a:buFont typeface="Arial"/>
              <a:buChar char="•"/>
            </a:pPr>
            <a:r>
              <a:rPr b="0" i="0" lang="pl-PL" sz="3600" u="none" cap="none" strike="noStrike">
                <a:solidFill>
                  <a:schemeClr val="dk1"/>
                </a:solidFill>
                <a:latin typeface="Quattrocento Sans"/>
                <a:ea typeface="Quattrocento Sans"/>
                <a:cs typeface="Quattrocento Sans"/>
                <a:sym typeface="Quattrocento Sans"/>
              </a:rPr>
              <a:t>Fact-finding – it is a process of establishing factual circumstances regarding the crime</a:t>
            </a:r>
            <a:endParaRPr b="0" i="0" sz="3600" u="none" cap="none" strike="noStrike">
              <a:solidFill>
                <a:schemeClr val="dk1"/>
              </a:solidFill>
              <a:latin typeface="Quattrocento Sans"/>
              <a:ea typeface="Quattrocento Sans"/>
              <a:cs typeface="Quattrocento Sans"/>
              <a:sym typeface="Quattrocento Sans"/>
            </a:endParaRPr>
          </a:p>
          <a:p>
            <a:pPr indent="-285750" lvl="0" marL="285750" marR="0" rtl="0" algn="just">
              <a:spcBef>
                <a:spcPts val="0"/>
              </a:spcBef>
              <a:spcAft>
                <a:spcPts val="0"/>
              </a:spcAft>
              <a:buClr>
                <a:schemeClr val="dk1"/>
              </a:buClr>
              <a:buSzPts val="3600"/>
              <a:buFont typeface="Arial"/>
              <a:buChar char="•"/>
            </a:pPr>
            <a:r>
              <a:rPr b="0" i="0" lang="pl-PL" sz="3600" u="none" cap="none" strike="noStrike">
                <a:solidFill>
                  <a:schemeClr val="dk1"/>
                </a:solidFill>
                <a:latin typeface="Quattrocento Sans"/>
                <a:ea typeface="Quattrocento Sans"/>
                <a:cs typeface="Quattrocento Sans"/>
                <a:sym typeface="Quattrocento Sans"/>
              </a:rPr>
              <a:t>Exclusionary rules – legal rules which forbid to use certain evidence and order us to exclude from the evidence which the judgment will be based on</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9"/>
          <p:cNvSpPr txBox="1"/>
          <p:nvPr>
            <p:ph type="title"/>
          </p:nvPr>
        </p:nvSpPr>
        <p:spPr>
          <a:xfrm>
            <a:off x="283308" y="169573"/>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Libre Franklin"/>
              <a:buNone/>
            </a:pPr>
            <a:r>
              <a:rPr lang="pl-PL">
                <a:latin typeface="Libre Franklin"/>
                <a:ea typeface="Libre Franklin"/>
                <a:cs typeface="Libre Franklin"/>
                <a:sym typeface="Libre Franklin"/>
              </a:rPr>
              <a:t>Coercive measures</a:t>
            </a:r>
            <a:endParaRPr>
              <a:latin typeface="Libre Franklin"/>
              <a:ea typeface="Libre Franklin"/>
              <a:cs typeface="Libre Franklin"/>
              <a:sym typeface="Libre Franklin"/>
            </a:endParaRPr>
          </a:p>
        </p:txBody>
      </p:sp>
      <p:sp>
        <p:nvSpPr>
          <p:cNvPr id="199" name="Google Shape;199;p9"/>
          <p:cNvSpPr txBox="1"/>
          <p:nvPr/>
        </p:nvSpPr>
        <p:spPr>
          <a:xfrm>
            <a:off x="337039" y="1243007"/>
            <a:ext cx="11517922" cy="3416320"/>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3600"/>
              <a:buFont typeface="Arial"/>
              <a:buChar char="•"/>
            </a:pPr>
            <a:r>
              <a:rPr b="0" i="0" lang="pl-PL" sz="3600" u="none" cap="none" strike="noStrike">
                <a:solidFill>
                  <a:schemeClr val="dk1"/>
                </a:solidFill>
                <a:latin typeface="Quattrocento Sans"/>
                <a:ea typeface="Quattrocento Sans"/>
                <a:cs typeface="Quattrocento Sans"/>
                <a:sym typeface="Quattrocento Sans"/>
              </a:rPr>
              <a:t>Arrest – by the Police, short-term</a:t>
            </a:r>
            <a:endParaRPr/>
          </a:p>
          <a:p>
            <a:pPr indent="-285750" lvl="0" marL="285750" marR="0" rtl="0" algn="l">
              <a:spcBef>
                <a:spcPts val="0"/>
              </a:spcBef>
              <a:spcAft>
                <a:spcPts val="0"/>
              </a:spcAft>
              <a:buClr>
                <a:schemeClr val="dk1"/>
              </a:buClr>
              <a:buSzPts val="3600"/>
              <a:buFont typeface="Arial"/>
              <a:buChar char="•"/>
            </a:pPr>
            <a:r>
              <a:rPr b="0" i="0" lang="pl-PL" sz="3600" u="none" cap="none" strike="noStrike">
                <a:solidFill>
                  <a:schemeClr val="dk1"/>
                </a:solidFill>
                <a:latin typeface="Quattrocento Sans"/>
                <a:ea typeface="Quattrocento Sans"/>
                <a:cs typeface="Quattrocento Sans"/>
                <a:sym typeface="Quattrocento Sans"/>
              </a:rPr>
              <a:t>Pre-trial detention, detention on remand – by the court, longer</a:t>
            </a:r>
            <a:endParaRPr b="0" i="0" sz="3600" u="none" cap="none" strike="noStrike">
              <a:solidFill>
                <a:schemeClr val="dk1"/>
              </a:solidFill>
              <a:latin typeface="Quattrocento Sans"/>
              <a:ea typeface="Quattrocento Sans"/>
              <a:cs typeface="Quattrocento Sans"/>
              <a:sym typeface="Quattrocento Sans"/>
            </a:endParaRPr>
          </a:p>
          <a:p>
            <a:pPr indent="-285750" lvl="0" marL="285750" marR="0" rtl="0" algn="l">
              <a:spcBef>
                <a:spcPts val="0"/>
              </a:spcBef>
              <a:spcAft>
                <a:spcPts val="0"/>
              </a:spcAft>
              <a:buClr>
                <a:schemeClr val="dk1"/>
              </a:buClr>
              <a:buSzPts val="3600"/>
              <a:buFont typeface="Arial"/>
              <a:buChar char="•"/>
            </a:pPr>
            <a:r>
              <a:rPr b="0" i="0" lang="pl-PL" sz="3600" u="none" cap="none" strike="noStrike">
                <a:solidFill>
                  <a:schemeClr val="dk1"/>
                </a:solidFill>
                <a:latin typeface="Quattrocento Sans"/>
                <a:ea typeface="Quattrocento Sans"/>
                <a:cs typeface="Quattrocento Sans"/>
                <a:sym typeface="Quattrocento Sans"/>
              </a:rPr>
              <a:t>Bail – buying yourself out of detention on remand ;) in USA we say „to refuse bail”, because you generally have the right to bail</a:t>
            </a:r>
            <a:endParaRPr b="0" i="0" sz="3600" u="none" cap="none" strike="noStrike">
              <a:solidFill>
                <a:schemeClr val="dk1"/>
              </a:solidFill>
              <a:latin typeface="Quattrocento Sans"/>
              <a:ea typeface="Quattrocento Sans"/>
              <a:cs typeface="Quattrocento Sans"/>
              <a:sym typeface="Quattrocento Sans"/>
            </a:endParaRPr>
          </a:p>
        </p:txBody>
      </p:sp>
    </p:spTree>
  </p:cSld>
  <p:clrMapOvr>
    <a:masterClrMapping/>
  </p:clrMapOvr>
</p:sld>
</file>

<file path=ppt/theme/theme1.xml><?xml version="1.0" encoding="utf-8"?>
<a:theme xmlns:a="http://schemas.openxmlformats.org/drawingml/2006/main" xmlns:r="http://schemas.openxmlformats.org/officeDocument/2006/relationships" name="Motyw pakietu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tyw pakietu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Motyw pakietu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2022-03-01T07:50:58Z</dcterms:created>
  <dc:creator>Dorota Czerwińska</dc:creator>
</cp:coreProperties>
</file>