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nmzxV7JCnAT47PcQU5bUjSBFu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c302cb56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g2c302cb567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2c302cb567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">
  <p:cSld name="Tytuł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3"/>
          <p:cNvSpPr txBox="1">
            <a:spLocks noGrp="1"/>
          </p:cNvSpPr>
          <p:nvPr>
            <p:ph type="title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rgbClr val="354021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body" idx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rgbClr val="354021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/>
          <p:nvPr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dsumowanie">
  <p:cSld name="Podsumowani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186544" y="-1"/>
            <a:ext cx="3944790" cy="1845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22"/>
          <p:cNvSpPr>
            <a:spLocks noGrp="1"/>
          </p:cNvSpPr>
          <p:nvPr>
            <p:ph type="pic" idx="2"/>
          </p:nvPr>
        </p:nvSpPr>
        <p:spPr>
          <a:xfrm>
            <a:off x="0" y="1845128"/>
            <a:ext cx="12192000" cy="5012871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1764"/>
            </a:schemeClr>
          </a:solidFill>
          <a:ln>
            <a:noFill/>
          </a:ln>
        </p:spPr>
        <p:txBody>
          <a:bodyPr spcFirstLastPara="1" wrap="square" lIns="640075" tIns="731500" rIns="5486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ziękujemy">
  <p:cSld name="Dziękujem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>
            <a:spLocks noGrp="1"/>
          </p:cNvSpPr>
          <p:nvPr>
            <p:ph type="pic" idx="2"/>
          </p:nvPr>
        </p:nvSpPr>
        <p:spPr>
          <a:xfrm>
            <a:off x="5511344" y="0"/>
            <a:ext cx="668065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3"/>
          <p:cNvSpPr/>
          <p:nvPr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noFill/>
          <a:ln w="28575" cap="flat" cmpd="sng">
            <a:solidFill>
              <a:srgbClr val="3540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4021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3540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podziału">
  <p:cSld name="Slajd podziału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rgbClr val="354021">
              <a:alpha val="54901"/>
            </a:srgbClr>
          </a:solidFill>
          <a:ln>
            <a:noFill/>
          </a:ln>
        </p:spPr>
        <p:txBody>
          <a:bodyPr spcFirstLastPara="1" wrap="square" lIns="3657600" tIns="182875" rIns="365760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mówienie możliwości rynkowych">
  <p:cSld name="Omówienie możliwości rynkowych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808382" y="422661"/>
            <a:ext cx="5200532" cy="72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2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3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4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5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6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0" y="6248018"/>
            <a:ext cx="2435528" cy="614850"/>
          </a:xfrm>
          <a:prstGeom prst="rect">
            <a:avLst/>
          </a:prstGeom>
          <a:solidFill>
            <a:schemeClr val="accent2">
              <a:alpha val="91764"/>
            </a:schemeClr>
          </a:solidFill>
          <a:ln>
            <a:noFill/>
          </a:ln>
        </p:spPr>
        <p:txBody>
          <a:bodyPr spcFirstLastPara="1" wrap="square" lIns="274300" tIns="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7"/>
          </p:nvPr>
        </p:nvSpPr>
        <p:spPr>
          <a:xfrm>
            <a:off x="6384174" y="0"/>
            <a:ext cx="58078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ftr" idx="11"/>
          </p:nvPr>
        </p:nvSpPr>
        <p:spPr>
          <a:xfrm>
            <a:off x="2439762" y="6248018"/>
            <a:ext cx="7267426" cy="620868"/>
          </a:xfrm>
          <a:prstGeom prst="rect">
            <a:avLst/>
          </a:prstGeom>
          <a:solidFill>
            <a:schemeClr val="accent2">
              <a:alpha val="91764"/>
            </a:schemeClr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9707188" y="6248018"/>
            <a:ext cx="2495699" cy="620866"/>
          </a:xfrm>
          <a:prstGeom prst="rect">
            <a:avLst/>
          </a:prstGeom>
          <a:solidFill>
            <a:schemeClr val="accent2">
              <a:alpha val="91764"/>
            </a:schemeClr>
          </a:solidFill>
          <a:ln>
            <a:noFill/>
          </a:ln>
        </p:spPr>
        <p:txBody>
          <a:bodyPr spcFirstLastPara="1" wrap="square" lIns="457200" tIns="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 możliwości rynkowych">
  <p:cSld name="Porównanie możliwości rynkowych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2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3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4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5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6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7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D671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8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9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>
            <a:spLocks noGrp="1"/>
          </p:cNvSpPr>
          <p:nvPr>
            <p:ph type="pic" idx="13"/>
          </p:nvPr>
        </p:nvSpPr>
        <p:spPr>
          <a:xfrm>
            <a:off x="0" y="4234542"/>
            <a:ext cx="12191999" cy="2623457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za konkurencja, wersja 2">
  <p:cSld name="Nasza konkurencja, wersja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6237133"/>
            <a:ext cx="12191999" cy="620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27"/>
          <p:cNvCxnSpPr/>
          <p:nvPr/>
        </p:nvCxnSpPr>
        <p:spPr>
          <a:xfrm>
            <a:off x="7335793" y="766762"/>
            <a:ext cx="0" cy="4903903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3" name="Google Shape;163;p27"/>
          <p:cNvCxnSpPr/>
          <p:nvPr/>
        </p:nvCxnSpPr>
        <p:spPr>
          <a:xfrm>
            <a:off x="7334351" y="757238"/>
            <a:ext cx="0" cy="4903903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p27"/>
          <p:cNvSpPr/>
          <p:nvPr/>
        </p:nvSpPr>
        <p:spPr>
          <a:xfrm>
            <a:off x="5831167" y="4486275"/>
            <a:ext cx="622236" cy="622236"/>
          </a:xfrm>
          <a:prstGeom prst="rect">
            <a:avLst/>
          </a:prstGeom>
          <a:noFill/>
          <a:ln w="28575" cap="flat" cmpd="sng">
            <a:solidFill>
              <a:srgbClr val="2E6A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4564642" y="4047275"/>
            <a:ext cx="622236" cy="622236"/>
          </a:xfrm>
          <a:prstGeom prst="rect">
            <a:avLst/>
          </a:prstGeom>
          <a:noFill/>
          <a:ln w="28575" cap="flat" cmpd="sng">
            <a:solidFill>
              <a:srgbClr val="2C94D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 cap="flat" cmpd="sng">
            <a:solidFill>
              <a:srgbClr val="354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7"/>
          <p:cNvSpPr/>
          <p:nvPr/>
        </p:nvSpPr>
        <p:spPr>
          <a:xfrm>
            <a:off x="7962756" y="1603981"/>
            <a:ext cx="2057805" cy="767123"/>
          </a:xfrm>
          <a:prstGeom prst="rect">
            <a:avLst/>
          </a:prstGeom>
          <a:noFill/>
          <a:ln w="28575" cap="flat" cmpd="sng">
            <a:solidFill>
              <a:srgbClr val="768A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740427" y="571145"/>
            <a:ext cx="5355570" cy="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2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68A35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768A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3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402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540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4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5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6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7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9DD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649D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8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6A9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E6A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9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EABAB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13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ynamika rozwoju">
  <p:cSld name="Dynamika rozwoju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/>
          <p:nvPr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rgbClr val="D6E2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2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3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4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5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uletni plan działania">
  <p:cSld name="Dwuletni plan działania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9"/>
          <p:cNvGrpSpPr/>
          <p:nvPr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97" name="Google Shape;197;p29"/>
            <p:cNvCxnSpPr/>
            <p:nvPr/>
          </p:nvCxnSpPr>
          <p:spPr>
            <a:xfrm flipH="1">
              <a:off x="2749477" y="4411918"/>
              <a:ext cx="1260" cy="344415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" name="Google Shape;198;p29"/>
            <p:cNvCxnSpPr/>
            <p:nvPr/>
          </p:nvCxnSpPr>
          <p:spPr>
            <a:xfrm flipH="1">
              <a:off x="6699668" y="4411918"/>
              <a:ext cx="1260" cy="344415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" name="Google Shape;199;p29"/>
            <p:cNvCxnSpPr/>
            <p:nvPr/>
          </p:nvCxnSpPr>
          <p:spPr>
            <a:xfrm flipH="1">
              <a:off x="10643557" y="4411918"/>
              <a:ext cx="1260" cy="344415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00" name="Google Shape;200;p29"/>
          <p:cNvGrpSpPr/>
          <p:nvPr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201" name="Google Shape;201;p29"/>
            <p:cNvCxnSpPr/>
            <p:nvPr/>
          </p:nvCxnSpPr>
          <p:spPr>
            <a:xfrm flipH="1">
              <a:off x="2750737" y="2675138"/>
              <a:ext cx="1260" cy="344415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" name="Google Shape;202;p29"/>
            <p:cNvCxnSpPr/>
            <p:nvPr/>
          </p:nvCxnSpPr>
          <p:spPr>
            <a:xfrm flipH="1">
              <a:off x="5116887" y="2675138"/>
              <a:ext cx="1260" cy="344415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" name="Google Shape;203;p29"/>
            <p:cNvCxnSpPr/>
            <p:nvPr/>
          </p:nvCxnSpPr>
          <p:spPr>
            <a:xfrm flipH="1">
              <a:off x="9063434" y="2675138"/>
              <a:ext cx="1260" cy="344415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2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3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4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5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6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7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8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9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13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body" idx="14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5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16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body" idx="17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body" idx="18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body" idx="19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20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2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2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body" idx="23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24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body" idx="25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26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body" idx="27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28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body" idx="29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30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3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32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body" idx="33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body" idx="34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body" idx="35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37" name="Google Shape;237;p29"/>
          <p:cNvGrpSpPr/>
          <p:nvPr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238" name="Google Shape;238;p29"/>
            <p:cNvCxnSpPr/>
            <p:nvPr/>
          </p:nvCxnSpPr>
          <p:spPr>
            <a:xfrm>
              <a:off x="1504814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" name="Google Shape;239;p29"/>
            <p:cNvCxnSpPr/>
            <p:nvPr/>
          </p:nvCxnSpPr>
          <p:spPr>
            <a:xfrm>
              <a:off x="2301137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" name="Google Shape;240;p29"/>
            <p:cNvCxnSpPr/>
            <p:nvPr/>
          </p:nvCxnSpPr>
          <p:spPr>
            <a:xfrm>
              <a:off x="3083776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1" name="Google Shape;241;p29"/>
            <p:cNvCxnSpPr/>
            <p:nvPr/>
          </p:nvCxnSpPr>
          <p:spPr>
            <a:xfrm>
              <a:off x="3880099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2" name="Google Shape;242;p29"/>
            <p:cNvCxnSpPr/>
            <p:nvPr/>
          </p:nvCxnSpPr>
          <p:spPr>
            <a:xfrm>
              <a:off x="4655896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" name="Google Shape;243;p29"/>
            <p:cNvCxnSpPr/>
            <p:nvPr/>
          </p:nvCxnSpPr>
          <p:spPr>
            <a:xfrm>
              <a:off x="5452219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" name="Google Shape;244;p29"/>
            <p:cNvCxnSpPr/>
            <p:nvPr/>
          </p:nvCxnSpPr>
          <p:spPr>
            <a:xfrm>
              <a:off x="6234858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" name="Google Shape;245;p29"/>
            <p:cNvCxnSpPr/>
            <p:nvPr/>
          </p:nvCxnSpPr>
          <p:spPr>
            <a:xfrm>
              <a:off x="7031181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" name="Google Shape;246;p29"/>
            <p:cNvCxnSpPr/>
            <p:nvPr/>
          </p:nvCxnSpPr>
          <p:spPr>
            <a:xfrm>
              <a:off x="7813820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" name="Google Shape;247;p29"/>
            <p:cNvCxnSpPr/>
            <p:nvPr/>
          </p:nvCxnSpPr>
          <p:spPr>
            <a:xfrm>
              <a:off x="8610143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" name="Google Shape;248;p29"/>
            <p:cNvCxnSpPr/>
            <p:nvPr/>
          </p:nvCxnSpPr>
          <p:spPr>
            <a:xfrm>
              <a:off x="9399625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9" name="Google Shape;249;p29"/>
          <p:cNvGrpSpPr/>
          <p:nvPr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250" name="Google Shape;250;p29"/>
            <p:cNvSpPr/>
            <p:nvPr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rgbClr val="4D6710"/>
            </a:solidFill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rgbClr val="4D6710"/>
            </a:solidFill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rgbClr val="4D6710"/>
            </a:solidFill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29"/>
          <p:cNvGrpSpPr/>
          <p:nvPr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263" name="Google Shape;263;p29"/>
            <p:cNvCxnSpPr/>
            <p:nvPr/>
          </p:nvCxnSpPr>
          <p:spPr>
            <a:xfrm>
              <a:off x="1504814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" name="Google Shape;264;p29"/>
            <p:cNvCxnSpPr/>
            <p:nvPr/>
          </p:nvCxnSpPr>
          <p:spPr>
            <a:xfrm>
              <a:off x="2301137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5" name="Google Shape;265;p29"/>
            <p:cNvCxnSpPr/>
            <p:nvPr/>
          </p:nvCxnSpPr>
          <p:spPr>
            <a:xfrm>
              <a:off x="3083776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6" name="Google Shape;266;p29"/>
            <p:cNvCxnSpPr/>
            <p:nvPr/>
          </p:nvCxnSpPr>
          <p:spPr>
            <a:xfrm>
              <a:off x="3880099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7" name="Google Shape;267;p29"/>
            <p:cNvCxnSpPr/>
            <p:nvPr/>
          </p:nvCxnSpPr>
          <p:spPr>
            <a:xfrm>
              <a:off x="4655896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8" name="Google Shape;268;p29"/>
            <p:cNvCxnSpPr/>
            <p:nvPr/>
          </p:nvCxnSpPr>
          <p:spPr>
            <a:xfrm>
              <a:off x="5452219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" name="Google Shape;269;p29"/>
            <p:cNvCxnSpPr/>
            <p:nvPr/>
          </p:nvCxnSpPr>
          <p:spPr>
            <a:xfrm>
              <a:off x="6234858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0" name="Google Shape;270;p29"/>
            <p:cNvCxnSpPr/>
            <p:nvPr/>
          </p:nvCxnSpPr>
          <p:spPr>
            <a:xfrm>
              <a:off x="7031181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1" name="Google Shape;271;p29"/>
            <p:cNvCxnSpPr/>
            <p:nvPr/>
          </p:nvCxnSpPr>
          <p:spPr>
            <a:xfrm>
              <a:off x="7813820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" name="Google Shape;272;p29"/>
            <p:cNvCxnSpPr/>
            <p:nvPr/>
          </p:nvCxnSpPr>
          <p:spPr>
            <a:xfrm>
              <a:off x="8610143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" name="Google Shape;273;p29"/>
            <p:cNvCxnSpPr/>
            <p:nvPr/>
          </p:nvCxnSpPr>
          <p:spPr>
            <a:xfrm>
              <a:off x="9399625" y="2488864"/>
              <a:ext cx="615310" cy="0"/>
            </a:xfrm>
            <a:prstGeom prst="straightConnector1">
              <a:avLst/>
            </a:prstGeom>
            <a:noFill/>
            <a:ln w="9525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4" name="Google Shape;274;p29"/>
          <p:cNvGrpSpPr/>
          <p:nvPr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275" name="Google Shape;275;p29"/>
            <p:cNvSpPr/>
            <p:nvPr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rgbClr val="4D6710"/>
            </a:solidFill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rgbClr val="4D6710"/>
            </a:solidFill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rgbClr val="4D6710"/>
            </a:solidFill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 cap="flat" cmpd="sng">
              <a:solidFill>
                <a:srgbClr val="4D671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7" name="Google Shape;28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6237133"/>
            <a:ext cx="12191999" cy="62086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se">
  <p:cSld name="Finanse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>
            <a:spLocks noGrp="1"/>
          </p:cNvSpPr>
          <p:nvPr>
            <p:ph type="title"/>
          </p:nvPr>
        </p:nvSpPr>
        <p:spPr>
          <a:xfrm>
            <a:off x="819728" y="317739"/>
            <a:ext cx="4114800" cy="62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3" name="Google Shape;293;p30"/>
          <p:cNvSpPr txBox="1">
            <a:spLocks noGrp="1"/>
          </p:cNvSpPr>
          <p:nvPr>
            <p:ph type="body" idx="1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671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D671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671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D671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0"/>
          <p:cNvSpPr>
            <a:spLocks noGrp="1"/>
          </p:cNvSpPr>
          <p:nvPr>
            <p:ph type="pic" idx="2"/>
          </p:nvPr>
        </p:nvSpPr>
        <p:spPr>
          <a:xfrm>
            <a:off x="7598229" y="0"/>
            <a:ext cx="459377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z czteroosobowy zespół">
  <p:cSld name="Nasz czteroosobowy zespół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/>
          <p:nvPr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1"/>
          <p:cNvSpPr txBox="1">
            <a:spLocks noGrp="1"/>
          </p:cNvSpPr>
          <p:nvPr>
            <p:ph type="title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31"/>
          <p:cNvSpPr>
            <a:spLocks noGrp="1"/>
          </p:cNvSpPr>
          <p:nvPr>
            <p:ph type="pic" idx="2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31"/>
          <p:cNvSpPr txBox="1">
            <a:spLocks noGrp="1"/>
          </p:cNvSpPr>
          <p:nvPr>
            <p:ph type="body" idx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402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540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31"/>
          <p:cNvSpPr txBox="1">
            <a:spLocks noGrp="1"/>
          </p:cNvSpPr>
          <p:nvPr>
            <p:ph type="body" idx="3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31"/>
          <p:cNvSpPr/>
          <p:nvPr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 cap="flat" cmpd="sng">
            <a:solidFill>
              <a:srgbClr val="A9BD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1"/>
          <p:cNvSpPr>
            <a:spLocks noGrp="1"/>
          </p:cNvSpPr>
          <p:nvPr>
            <p:ph type="pic" idx="4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31"/>
          <p:cNvSpPr/>
          <p:nvPr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 cap="flat" cmpd="sng">
            <a:solidFill>
              <a:srgbClr val="A9BD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1"/>
          <p:cNvSpPr txBox="1">
            <a:spLocks noGrp="1"/>
          </p:cNvSpPr>
          <p:nvPr>
            <p:ph type="body" idx="5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402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540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31"/>
          <p:cNvSpPr txBox="1">
            <a:spLocks noGrp="1"/>
          </p:cNvSpPr>
          <p:nvPr>
            <p:ph type="body" idx="6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Google Shape;309;p31"/>
          <p:cNvSpPr>
            <a:spLocks noGrp="1"/>
          </p:cNvSpPr>
          <p:nvPr>
            <p:ph type="pic" idx="7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31"/>
          <p:cNvSpPr/>
          <p:nvPr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 cap="flat" cmpd="sng">
            <a:solidFill>
              <a:srgbClr val="A9BD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1"/>
          <p:cNvSpPr/>
          <p:nvPr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 cap="flat" cmpd="sng">
            <a:solidFill>
              <a:srgbClr val="A9BD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1"/>
          <p:cNvSpPr txBox="1">
            <a:spLocks noGrp="1"/>
          </p:cNvSpPr>
          <p:nvPr>
            <p:ph type="body" idx="8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402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540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31"/>
          <p:cNvSpPr txBox="1">
            <a:spLocks noGrp="1"/>
          </p:cNvSpPr>
          <p:nvPr>
            <p:ph type="body" idx="9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31"/>
          <p:cNvSpPr>
            <a:spLocks noGrp="1"/>
          </p:cNvSpPr>
          <p:nvPr>
            <p:ph type="pic" idx="13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p31"/>
          <p:cNvSpPr txBox="1">
            <a:spLocks noGrp="1"/>
          </p:cNvSpPr>
          <p:nvPr>
            <p:ph type="body" idx="14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402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540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31"/>
          <p:cNvSpPr txBox="1">
            <a:spLocks noGrp="1"/>
          </p:cNvSpPr>
          <p:nvPr>
            <p:ph type="body" idx="15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 nas">
  <p:cSld name="O na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4"/>
          <p:cNvSpPr>
            <a:spLocks noGrp="1"/>
          </p:cNvSpPr>
          <p:nvPr>
            <p:ph type="pic" idx="2"/>
          </p:nvPr>
        </p:nvSpPr>
        <p:spPr>
          <a:xfrm>
            <a:off x="0" y="3234519"/>
            <a:ext cx="12192000" cy="3623481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z ośmioosobowy zespół">
  <p:cSld name="Nasz ośmioosobowy zespół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"/>
          <p:cNvSpPr/>
          <p:nvPr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2"/>
          <p:cNvSpPr txBox="1">
            <a:spLocks noGrp="1"/>
          </p:cNvSpPr>
          <p:nvPr>
            <p:ph type="title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3" name="Google Shape;323;p32"/>
          <p:cNvSpPr>
            <a:spLocks noGrp="1"/>
          </p:cNvSpPr>
          <p:nvPr>
            <p:ph type="pic" idx="2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32"/>
          <p:cNvSpPr/>
          <p:nvPr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 cap="flat" cmpd="sng">
            <a:solidFill>
              <a:srgbClr val="A9BD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2"/>
          <p:cNvSpPr txBox="1">
            <a:spLocks noGrp="1"/>
          </p:cNvSpPr>
          <p:nvPr>
            <p:ph type="body" idx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402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540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body" idx="3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32"/>
          <p:cNvSpPr>
            <a:spLocks noGrp="1"/>
          </p:cNvSpPr>
          <p:nvPr>
            <p:ph type="pic" idx="4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32"/>
          <p:cNvSpPr/>
          <p:nvPr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 cap="flat" cmpd="sng">
            <a:solidFill>
              <a:srgbClr val="A9BD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2"/>
          <p:cNvSpPr txBox="1">
            <a:spLocks noGrp="1"/>
          </p:cNvSpPr>
          <p:nvPr>
            <p:ph type="body" idx="5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402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540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Google Shape;330;p32"/>
          <p:cNvSpPr txBox="1">
            <a:spLocks noGrp="1"/>
          </p:cNvSpPr>
          <p:nvPr>
            <p:ph type="body" idx="6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1" name="Google Shape;331;p32"/>
          <p:cNvSpPr>
            <a:spLocks noGrp="1"/>
          </p:cNvSpPr>
          <p:nvPr>
            <p:ph type="pic" idx="7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32"/>
          <p:cNvSpPr/>
          <p:nvPr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 cap="flat" cmpd="sng">
            <a:solidFill>
              <a:srgbClr val="A9BD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2"/>
          <p:cNvSpPr txBox="1">
            <a:spLocks noGrp="1"/>
          </p:cNvSpPr>
          <p:nvPr>
            <p:ph type="body" idx="8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402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540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32"/>
          <p:cNvSpPr txBox="1">
            <a:spLocks noGrp="1"/>
          </p:cNvSpPr>
          <p:nvPr>
            <p:ph type="body" idx="9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32"/>
          <p:cNvSpPr>
            <a:spLocks noGrp="1"/>
          </p:cNvSpPr>
          <p:nvPr>
            <p:ph type="pic" idx="13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32"/>
          <p:cNvSpPr/>
          <p:nvPr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 cap="flat" cmpd="sng">
            <a:solidFill>
              <a:srgbClr val="A9BD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 txBox="1">
            <a:spLocks noGrp="1"/>
          </p:cNvSpPr>
          <p:nvPr>
            <p:ph type="body" idx="14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402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540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32"/>
          <p:cNvSpPr txBox="1">
            <a:spLocks noGrp="1"/>
          </p:cNvSpPr>
          <p:nvPr>
            <p:ph type="body" idx="15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Google Shape;339;p32"/>
          <p:cNvSpPr>
            <a:spLocks noGrp="1"/>
          </p:cNvSpPr>
          <p:nvPr>
            <p:ph type="pic" idx="16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32"/>
          <p:cNvSpPr/>
          <p:nvPr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 cap="flat" cmpd="sng">
            <a:solidFill>
              <a:srgbClr val="A9BD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2"/>
          <p:cNvSpPr txBox="1">
            <a:spLocks noGrp="1"/>
          </p:cNvSpPr>
          <p:nvPr>
            <p:ph type="body" idx="17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402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540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32"/>
          <p:cNvSpPr txBox="1">
            <a:spLocks noGrp="1"/>
          </p:cNvSpPr>
          <p:nvPr>
            <p:ph type="body" idx="18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3" name="Google Shape;343;p32"/>
          <p:cNvSpPr>
            <a:spLocks noGrp="1"/>
          </p:cNvSpPr>
          <p:nvPr>
            <p:ph type="pic" idx="19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  <a:noFill/>
          <a:ln>
            <a:noFill/>
          </a:ln>
        </p:spPr>
      </p:sp>
      <p:sp>
        <p:nvSpPr>
          <p:cNvPr id="344" name="Google Shape;344;p32"/>
          <p:cNvSpPr/>
          <p:nvPr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 cap="flat" cmpd="sng">
            <a:solidFill>
              <a:srgbClr val="A9BD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2"/>
          <p:cNvSpPr txBox="1">
            <a:spLocks noGrp="1"/>
          </p:cNvSpPr>
          <p:nvPr>
            <p:ph type="body" idx="20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402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540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32"/>
          <p:cNvSpPr txBox="1">
            <a:spLocks noGrp="1"/>
          </p:cNvSpPr>
          <p:nvPr>
            <p:ph type="body" idx="2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Google Shape;347;p32"/>
          <p:cNvSpPr>
            <a:spLocks noGrp="1"/>
          </p:cNvSpPr>
          <p:nvPr>
            <p:ph type="pic" idx="22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32"/>
          <p:cNvSpPr/>
          <p:nvPr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 cap="flat" cmpd="sng">
            <a:solidFill>
              <a:srgbClr val="A9BD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2"/>
          <p:cNvSpPr txBox="1">
            <a:spLocks noGrp="1"/>
          </p:cNvSpPr>
          <p:nvPr>
            <p:ph type="body" idx="23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402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540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32"/>
          <p:cNvSpPr txBox="1">
            <a:spLocks noGrp="1"/>
          </p:cNvSpPr>
          <p:nvPr>
            <p:ph type="body" idx="24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1" name="Google Shape;351;p32"/>
          <p:cNvSpPr>
            <a:spLocks noGrp="1"/>
          </p:cNvSpPr>
          <p:nvPr>
            <p:ph type="pic" idx="25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Google Shape;352;p32"/>
          <p:cNvSpPr/>
          <p:nvPr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 cap="flat" cmpd="sng">
            <a:solidFill>
              <a:srgbClr val="A9BD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2"/>
          <p:cNvSpPr txBox="1">
            <a:spLocks noGrp="1"/>
          </p:cNvSpPr>
          <p:nvPr>
            <p:ph type="body" idx="26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402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540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32"/>
          <p:cNvSpPr txBox="1">
            <a:spLocks noGrp="1"/>
          </p:cNvSpPr>
          <p:nvPr>
            <p:ph type="body" idx="27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sowanie">
  <p:cSld name="Finansowanie"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"/>
          <p:cNvSpPr/>
          <p:nvPr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rgbClr val="D6E2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3"/>
          <p:cNvSpPr txBox="1">
            <a:spLocks noGrp="1"/>
          </p:cNvSpPr>
          <p:nvPr>
            <p:ph type="title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1" name="Google Shape;361;p33"/>
          <p:cNvSpPr txBox="1">
            <a:spLocks noGrp="1"/>
          </p:cNvSpPr>
          <p:nvPr>
            <p:ph type="body" idx="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2" name="Google Shape;362;p33"/>
          <p:cNvSpPr txBox="1">
            <a:spLocks noGrp="1"/>
          </p:cNvSpPr>
          <p:nvPr>
            <p:ph type="body" idx="2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3" name="Google Shape;363;p33"/>
          <p:cNvSpPr txBox="1">
            <a:spLocks noGrp="1"/>
          </p:cNvSpPr>
          <p:nvPr>
            <p:ph type="body" idx="3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33"/>
          <p:cNvSpPr txBox="1">
            <a:spLocks noGrp="1"/>
          </p:cNvSpPr>
          <p:nvPr>
            <p:ph type="body" idx="4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33"/>
          <p:cNvSpPr txBox="1">
            <a:spLocks noGrp="1"/>
          </p:cNvSpPr>
          <p:nvPr>
            <p:ph type="body" idx="5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Google Shape;366;p33"/>
          <p:cNvSpPr txBox="1">
            <a:spLocks noGrp="1"/>
          </p:cNvSpPr>
          <p:nvPr>
            <p:ph type="body" idx="6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7" name="Google Shape;367;p33"/>
          <p:cNvSpPr txBox="1">
            <a:spLocks noGrp="1"/>
          </p:cNvSpPr>
          <p:nvPr>
            <p:ph type="body" idx="7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8" name="Google Shape;368;p33"/>
          <p:cNvSpPr txBox="1">
            <a:spLocks noGrp="1"/>
          </p:cNvSpPr>
          <p:nvPr>
            <p:ph type="body" idx="8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9" name="Google Shape;369;p33"/>
          <p:cNvSpPr txBox="1">
            <a:spLocks noGrp="1"/>
          </p:cNvSpPr>
          <p:nvPr>
            <p:ph type="body" idx="9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Google Shape;370;p33"/>
          <p:cNvSpPr txBox="1">
            <a:spLocks noGrp="1"/>
          </p:cNvSpPr>
          <p:nvPr>
            <p:ph type="body" idx="13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1" name="Google Shape;371;p33"/>
          <p:cNvSpPr txBox="1">
            <a:spLocks noGrp="1"/>
          </p:cNvSpPr>
          <p:nvPr>
            <p:ph type="body" idx="14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2" name="Google Shape;372;p33"/>
          <p:cNvSpPr txBox="1">
            <a:spLocks noGrp="1"/>
          </p:cNvSpPr>
          <p:nvPr>
            <p:ph type="body" idx="15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blem">
  <p:cSld name="Problem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/>
          <p:nvPr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2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3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4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5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6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7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8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9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3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07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związanie">
  <p:cSld name="Rozwiązani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>
            <a:spLocks noGrp="1"/>
          </p:cNvSpPr>
          <p:nvPr>
            <p:ph type="pic" idx="2"/>
          </p:nvPr>
        </p:nvSpPr>
        <p:spPr>
          <a:xfrm>
            <a:off x="-1" y="0"/>
            <a:ext cx="449580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3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4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5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6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7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8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9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mówienie produktu">
  <p:cSld name="Omówienie produktu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/>
          <p:nvPr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rgbClr val="D6E2E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7"/>
          <p:cNvSpPr>
            <a:spLocks noGrp="1"/>
          </p:cNvSpPr>
          <p:nvPr>
            <p:ph type="pic" idx="2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7"/>
          <p:cNvSpPr>
            <a:spLocks noGrp="1"/>
          </p:cNvSpPr>
          <p:nvPr>
            <p:ph type="pic" idx="3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7"/>
          <p:cNvSpPr>
            <a:spLocks noGrp="1"/>
          </p:cNvSpPr>
          <p:nvPr>
            <p:ph type="pic" idx="4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7"/>
          <p:cNvSpPr>
            <a:spLocks noGrp="1"/>
          </p:cNvSpPr>
          <p:nvPr>
            <p:ph type="pic" idx="5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6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7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8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9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3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4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5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07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rzyści z produktu">
  <p:cSld name="Korzyści z produktu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1764"/>
            </a:schemeClr>
          </a:solidFill>
          <a:ln>
            <a:noFill/>
          </a:ln>
        </p:spPr>
        <p:txBody>
          <a:bodyPr spcFirstLastPara="1" wrap="square" lIns="91425" tIns="32461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el biznesowy">
  <p:cSld name="Model biznesowy">
    <p:bg>
      <p:bgPr>
        <a:solidFill>
          <a:schemeClr val="accent5">
            <a:alpha val="9803"/>
          </a:schemeClr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>
            <a:spLocks noGrp="1"/>
          </p:cNvSpPr>
          <p:nvPr>
            <p:ph type="pic" idx="2"/>
          </p:nvPr>
        </p:nvSpPr>
        <p:spPr>
          <a:xfrm>
            <a:off x="-1" y="0"/>
            <a:ext cx="677227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0">
                <a:srgbClr val="F9FBFD">
                  <a:alpha val="0"/>
                </a:srgbClr>
              </a:gs>
              <a:gs pos="50000">
                <a:srgbClr val="F9FBFD">
                  <a:alpha val="0"/>
                </a:srgbClr>
              </a:gs>
              <a:gs pos="100000">
                <a:srgbClr val="9ACF21">
                  <a:alpha val="9803"/>
                </a:srgbClr>
              </a:gs>
            </a:gsLst>
            <a:lin ang="0" scaled="0"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3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4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5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6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7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za konkurencja">
  <p:cSld name="Nasza konkurencj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20"/>
          <p:cNvSpPr>
            <a:spLocks noGrp="1"/>
          </p:cNvSpPr>
          <p:nvPr>
            <p:ph type="pic" idx="2"/>
          </p:nvPr>
        </p:nvSpPr>
        <p:spPr>
          <a:xfrm>
            <a:off x="4837756" y="0"/>
            <a:ext cx="7354243" cy="286247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3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4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5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07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ia rozwoju">
  <p:cSld name="Strategia rozwoju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827314" y="627486"/>
            <a:ext cx="5268686" cy="56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2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noFill/>
          <a:ln w="28575" cap="flat" cmpd="sng">
            <a:solidFill>
              <a:srgbClr val="4D67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18287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3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4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noFill/>
          <a:ln w="28575" cap="flat" cmpd="sng">
            <a:solidFill>
              <a:srgbClr val="4D67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18287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5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6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noFill/>
          <a:ln w="28575" cap="flat" cmpd="sng">
            <a:solidFill>
              <a:srgbClr val="4D67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45700" rIns="18287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671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D671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7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07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ftr" idx="11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>
            <a:spLocks noGrp="1"/>
          </p:cNvSpPr>
          <p:nvPr>
            <p:ph type="pic" idx="8"/>
          </p:nvPr>
        </p:nvSpPr>
        <p:spPr>
          <a:xfrm>
            <a:off x="6683831" y="0"/>
            <a:ext cx="550816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" descr="Zbliżenie na zieloną trawę&#10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"/>
          <p:cNvSpPr txBox="1">
            <a:spLocks noGrp="1"/>
          </p:cNvSpPr>
          <p:nvPr>
            <p:ph type="title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rgbClr val="354021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pl-PL" sz="3600" b="1">
                <a:latin typeface="Calibri"/>
                <a:ea typeface="Calibri"/>
                <a:cs typeface="Calibri"/>
                <a:sym typeface="Calibri"/>
              </a:rPr>
              <a:t>ADMISSIBILITY OF EVIDENCE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"/>
          <p:cNvSpPr txBox="1">
            <a:spLocks noGrp="1"/>
          </p:cNvSpPr>
          <p:nvPr>
            <p:ph type="body" idx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rgbClr val="354021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/>
              <a:t>Dorota Czerwińska​</a:t>
            </a:r>
            <a:endParaRPr/>
          </a:p>
        </p:txBody>
      </p:sp>
      <p:sp>
        <p:nvSpPr>
          <p:cNvPr id="384" name="Google Shape;384;p1"/>
          <p:cNvSpPr/>
          <p:nvPr/>
        </p:nvSpPr>
        <p:spPr>
          <a:xfrm>
            <a:off x="0" y="0"/>
            <a:ext cx="12192000" cy="2442052"/>
          </a:xfrm>
          <a:prstGeom prst="rect">
            <a:avLst/>
          </a:prstGeom>
          <a:solidFill>
            <a:srgbClr val="354021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"/>
          <p:cNvSpPr/>
          <p:nvPr/>
        </p:nvSpPr>
        <p:spPr>
          <a:xfrm>
            <a:off x="-1" y="4903788"/>
            <a:ext cx="12192000" cy="1954212"/>
          </a:xfrm>
          <a:prstGeom prst="rect">
            <a:avLst/>
          </a:prstGeom>
          <a:solidFill>
            <a:srgbClr val="354021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"/>
          <p:cNvSpPr/>
          <p:nvPr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"/>
          <p:cNvSpPr txBox="1">
            <a:spLocks noGrp="1"/>
          </p:cNvSpPr>
          <p:nvPr>
            <p:ph type="title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noFill/>
          <a:ln w="28575" cap="flat" cmpd="sng">
            <a:solidFill>
              <a:srgbClr val="3540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4021"/>
              </a:buClr>
              <a:buSzPts val="2400"/>
              <a:buFont typeface="Calibri"/>
              <a:buNone/>
            </a:pP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SEE YO</a:t>
            </a:r>
            <a:r>
              <a:rPr lang="pl-PL"/>
              <a:t>U NEXT WEEK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5" name="Google Shape;485;p11" descr="Obraz przedstawiający pole kiełkującej traw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11344" y="0"/>
            <a:ext cx="66806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11"/>
          <p:cNvSpPr txBox="1">
            <a:spLocks noGrp="1"/>
          </p:cNvSpPr>
          <p:nvPr>
            <p:ph type="sldNum" idx="12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"/>
          <p:cNvSpPr txBox="1">
            <a:spLocks noGrp="1"/>
          </p:cNvSpPr>
          <p:nvPr>
            <p:ph type="title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GÄFGEN V. GERMANY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"/>
          <p:cNvSpPr txBox="1">
            <a:spLocks noGrp="1"/>
          </p:cNvSpPr>
          <p:nvPr>
            <p:ph type="body" idx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/>
              <a:t>Does a threat of violence during interrogation constitute torture?</a:t>
            </a:r>
            <a:endParaRPr/>
          </a:p>
          <a:p>
            <a:pPr marL="285750" lvl="0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/>
              <a:t>Shall we also exclude evidence obtained thanks to a coerced confession?</a:t>
            </a:r>
            <a:endParaRPr/>
          </a:p>
          <a:p>
            <a:pPr marL="285750" lvl="0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/>
              <a:t>Does the end justify the means?</a:t>
            </a:r>
            <a:endParaRPr/>
          </a:p>
          <a:p>
            <a:pPr marL="285750" lvl="0" indent="-184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pic>
        <p:nvPicPr>
          <p:cNvPr id="394" name="Google Shape;394;p2" descr="Zbliżenie na roślinę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3234519"/>
            <a:ext cx="12192000" cy="362348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c302cb5678_0_0"/>
          <p:cNvSpPr txBox="1">
            <a:spLocks noGrp="1"/>
          </p:cNvSpPr>
          <p:nvPr>
            <p:ph type="title"/>
          </p:nvPr>
        </p:nvSpPr>
        <p:spPr>
          <a:xfrm>
            <a:off x="1526874" y="1329829"/>
            <a:ext cx="2043600" cy="6408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JALLOH </a:t>
            </a:r>
            <a:r>
              <a:rPr lang="pl-PL" sz="18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 GERMANY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g2c302cb5678_0_0"/>
          <p:cNvSpPr txBox="1">
            <a:spLocks noGrp="1"/>
          </p:cNvSpPr>
          <p:nvPr>
            <p:ph type="body" idx="1"/>
          </p:nvPr>
        </p:nvSpPr>
        <p:spPr>
          <a:xfrm>
            <a:off x="4412513" y="808353"/>
            <a:ext cx="6341100" cy="16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/>
              <a:t>Does administering medicine inducing vomiting constitute inhuman or degrading treatment?</a:t>
            </a:r>
            <a:endParaRPr/>
          </a:p>
          <a:p>
            <a:pPr marL="285750" lvl="0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/>
              <a:t>Shall we exclude the evidence obtained that way?</a:t>
            </a:r>
            <a:endParaRPr/>
          </a:p>
          <a:p>
            <a:pPr marL="285750" lvl="0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/>
              <a:t>Is article 6 violated if we use the evidence?</a:t>
            </a:r>
            <a:endParaRPr/>
          </a:p>
          <a:p>
            <a:pPr marL="285750" lvl="0" indent="-184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pic>
        <p:nvPicPr>
          <p:cNvPr id="403" name="Google Shape;403;g2c302cb5678_0_0" descr="Zbliżenie na roślinę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3234519"/>
            <a:ext cx="12191999" cy="362348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2c302cb5678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"/>
          <p:cNvSpPr txBox="1">
            <a:spLocks noGrp="1"/>
          </p:cNvSpPr>
          <p:nvPr>
            <p:ph type="title"/>
          </p:nvPr>
        </p:nvSpPr>
        <p:spPr>
          <a:xfrm>
            <a:off x="914400" y="1331912"/>
            <a:ext cx="1871663" cy="4192065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TORTURE V. INHUMAN OR DEGRADING TREATMENT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"/>
          <p:cNvSpPr txBox="1">
            <a:spLocks noGrp="1"/>
          </p:cNvSpPr>
          <p:nvPr>
            <p:ph type="body" idx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800"/>
              <a:buNone/>
            </a:pPr>
            <a:r>
              <a:rPr lang="pl-PL"/>
              <a:t>DEGRADING OR INHUMAN TREATMENT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"/>
          <p:cNvSpPr txBox="1">
            <a:spLocks noGrp="1"/>
          </p:cNvSpPr>
          <p:nvPr>
            <p:ph type="body" idx="2"/>
          </p:nvPr>
        </p:nvSpPr>
        <p:spPr>
          <a:xfrm>
            <a:off x="4231042" y="1032329"/>
            <a:ext cx="3433138" cy="158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l-PL" sz="1800"/>
              <a:t>duration</a:t>
            </a:r>
            <a:endParaRPr sz="1800"/>
          </a:p>
          <a:p>
            <a:pPr marL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l-PL" sz="1800"/>
              <a:t>physical or mental effects</a:t>
            </a:r>
            <a:endParaRPr sz="1800"/>
          </a:p>
          <a:p>
            <a:pPr marL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l-PL" sz="1800"/>
              <a:t>intentional or not</a:t>
            </a:r>
            <a:endParaRPr/>
          </a:p>
          <a:p>
            <a:pPr marL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l-PL" sz="1800"/>
              <a:t>purpose</a:t>
            </a:r>
            <a:endParaRPr sz="1800"/>
          </a:p>
          <a:p>
            <a:pPr marL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l-PL" sz="1800"/>
              <a:t>context</a:t>
            </a:r>
            <a:endParaRPr sz="1800"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sp>
        <p:nvSpPr>
          <p:cNvPr id="413" name="Google Shape;413;p3"/>
          <p:cNvSpPr txBox="1">
            <a:spLocks noGrp="1"/>
          </p:cNvSpPr>
          <p:nvPr>
            <p:ph type="body" idx="3"/>
          </p:nvPr>
        </p:nvSpPr>
        <p:spPr>
          <a:xfrm>
            <a:off x="8265631" y="2022134"/>
            <a:ext cx="3433138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800"/>
              <a:buNone/>
            </a:pP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THREAT…</a:t>
            </a:r>
            <a:endParaRPr/>
          </a:p>
        </p:txBody>
      </p:sp>
      <p:sp>
        <p:nvSpPr>
          <p:cNvPr id="414" name="Google Shape;414;p3"/>
          <p:cNvSpPr txBox="1">
            <a:spLocks noGrp="1"/>
          </p:cNvSpPr>
          <p:nvPr>
            <p:ph type="body" idx="4"/>
          </p:nvPr>
        </p:nvSpPr>
        <p:spPr>
          <a:xfrm>
            <a:off x="8203339" y="2409476"/>
            <a:ext cx="3433138" cy="1588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l-PL" sz="1800"/>
              <a:t>of torture or inhuman or degrading treatment may constitute violation of Article 3 itself, if it is sufficiently real and immediate</a:t>
            </a:r>
            <a:endParaRPr sz="1800"/>
          </a:p>
        </p:txBody>
      </p:sp>
      <p:sp>
        <p:nvSpPr>
          <p:cNvPr id="415" name="Google Shape;415;p3"/>
          <p:cNvSpPr txBox="1">
            <a:spLocks noGrp="1"/>
          </p:cNvSpPr>
          <p:nvPr>
            <p:ph type="body" idx="5"/>
          </p:nvPr>
        </p:nvSpPr>
        <p:spPr>
          <a:xfrm>
            <a:off x="4231042" y="2989146"/>
            <a:ext cx="3433138" cy="42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800"/>
              <a:buNone/>
            </a:pPr>
            <a:r>
              <a:rPr lang="pl-PL"/>
              <a:t>TORTURE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"/>
          <p:cNvSpPr txBox="1">
            <a:spLocks noGrp="1"/>
          </p:cNvSpPr>
          <p:nvPr>
            <p:ph type="body" idx="6"/>
          </p:nvPr>
        </p:nvSpPr>
        <p:spPr>
          <a:xfrm>
            <a:off x="4231042" y="3427943"/>
            <a:ext cx="3433138" cy="293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pl-PL" sz="1800" b="0" i="0">
                <a:solidFill>
                  <a:srgbClr val="000000"/>
                </a:solidFill>
              </a:rPr>
              <a:t> deliberate inhuman treatment causing very serious and cruel suffering 🡪 DECISIVE FACTORS: severity and intention of, </a:t>
            </a:r>
            <a:r>
              <a:rPr lang="pl-PL" sz="1800" b="0" i="1">
                <a:solidFill>
                  <a:srgbClr val="000000"/>
                </a:solidFill>
              </a:rPr>
              <a:t>inter</a:t>
            </a:r>
            <a:r>
              <a:rPr lang="pl-PL" sz="1800" b="0" i="0">
                <a:solidFill>
                  <a:srgbClr val="000000"/>
                </a:solidFill>
              </a:rPr>
              <a:t> </a:t>
            </a:r>
            <a:r>
              <a:rPr lang="pl-PL" sz="1800" b="0" i="1">
                <a:solidFill>
                  <a:srgbClr val="000000"/>
                </a:solidFill>
              </a:rPr>
              <a:t>alia</a:t>
            </a:r>
            <a:r>
              <a:rPr lang="pl-PL" sz="1800" b="0" i="0">
                <a:solidFill>
                  <a:srgbClr val="000000"/>
                </a:solidFill>
              </a:rPr>
              <a:t>, obtaining information, inflicting punishment or intimidating</a:t>
            </a:r>
            <a:endParaRPr sz="1800"/>
          </a:p>
        </p:txBody>
      </p:sp>
      <p:sp>
        <p:nvSpPr>
          <p:cNvPr id="417" name="Google Shape;417;p3"/>
          <p:cNvSpPr txBox="1">
            <a:spLocks noGrp="1"/>
          </p:cNvSpPr>
          <p:nvPr>
            <p:ph type="sldNum" idx="12"/>
          </p:nvPr>
        </p:nvSpPr>
        <p:spPr>
          <a:xfrm>
            <a:off x="8610600" y="636540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"/>
          <p:cNvSpPr txBox="1">
            <a:spLocks noGrp="1"/>
          </p:cNvSpPr>
          <p:nvPr>
            <p:ph type="title"/>
          </p:nvPr>
        </p:nvSpPr>
        <p:spPr>
          <a:xfrm>
            <a:off x="5134980" y="848536"/>
            <a:ext cx="2359514" cy="640698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pl-PL"/>
              <a:t>ADMISSIBILITY OF EVIDENCE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4" descr="Widok z góry na aleję obsadzoną drzewami i pastwiska po obu jej stronach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44958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"/>
          <p:cNvSpPr txBox="1">
            <a:spLocks noGrp="1"/>
          </p:cNvSpPr>
          <p:nvPr>
            <p:ph type="body" idx="1"/>
          </p:nvPr>
        </p:nvSpPr>
        <p:spPr>
          <a:xfrm>
            <a:off x="5024359" y="1831928"/>
            <a:ext cx="3126583" cy="64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800"/>
              <a:buNone/>
            </a:pP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THE ECTHR DOES NOT</a:t>
            </a:r>
            <a:endParaRPr/>
          </a:p>
        </p:txBody>
      </p:sp>
      <p:sp>
        <p:nvSpPr>
          <p:cNvPr id="426" name="Google Shape;426;p4"/>
          <p:cNvSpPr txBox="1">
            <a:spLocks noGrp="1"/>
          </p:cNvSpPr>
          <p:nvPr>
            <p:ph type="body" idx="3"/>
          </p:nvPr>
        </p:nvSpPr>
        <p:spPr>
          <a:xfrm>
            <a:off x="5024359" y="2425736"/>
            <a:ext cx="3126583" cy="1689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pl-PL"/>
              <a:t>determine general admissibility of particular types of evidence</a:t>
            </a:r>
            <a:endParaRPr/>
          </a:p>
        </p:txBody>
      </p:sp>
      <p:sp>
        <p:nvSpPr>
          <p:cNvPr id="427" name="Google Shape;427;p4"/>
          <p:cNvSpPr txBox="1">
            <a:spLocks noGrp="1"/>
          </p:cNvSpPr>
          <p:nvPr>
            <p:ph type="body" idx="4"/>
          </p:nvPr>
        </p:nvSpPr>
        <p:spPr>
          <a:xfrm>
            <a:off x="8610600" y="198270"/>
            <a:ext cx="3281556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800"/>
              <a:buNone/>
            </a:pP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HOWEVER, THE ECTHR </a:t>
            </a:r>
            <a:r>
              <a:rPr lang="pl-PL"/>
              <a:t>ASSESSES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4"/>
          <p:cNvSpPr txBox="1">
            <a:spLocks noGrp="1"/>
          </p:cNvSpPr>
          <p:nvPr>
            <p:ph type="body" idx="5"/>
          </p:nvPr>
        </p:nvSpPr>
        <p:spPr>
          <a:xfrm>
            <a:off x="8150942" y="859699"/>
            <a:ext cx="3741214" cy="549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pl-PL"/>
              <a:t>whether the proceedings as a whole were fair, taking into account:</a:t>
            </a:r>
            <a:endParaRPr/>
          </a:p>
          <a:p>
            <a:pPr marL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/>
              <a:t>whether unlawfully obtained evidence was used</a:t>
            </a:r>
            <a:endParaRPr/>
          </a:p>
          <a:p>
            <a:pPr marL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/>
              <a:t>the nature of the violation of Convention when obtaining the evidence</a:t>
            </a:r>
            <a:endParaRPr/>
          </a:p>
          <a:p>
            <a:pPr marL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/>
              <a:t>whether the applicant was given an opportunity to challenge the authenticity of the evidence and to oppose its use</a:t>
            </a:r>
            <a:endParaRPr/>
          </a:p>
          <a:p>
            <a:pPr marL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/>
              <a:t>the quality of the evidence</a:t>
            </a:r>
            <a:endParaRPr/>
          </a:p>
          <a:p>
            <a:pPr marL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/>
              <a:t>the circumstances in which it was obtained and whether these circumstances cast doubts on its reliability or accuracy</a:t>
            </a:r>
            <a:endParaRPr/>
          </a:p>
          <a:p>
            <a:pPr marL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/>
              <a:t>whether the evidence in question was or was not decisive for the outcome of the proceedings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"/>
          <p:cNvSpPr txBox="1">
            <a:spLocks noGrp="1"/>
          </p:cNvSpPr>
          <p:nvPr>
            <p:ph type="title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Calibri"/>
              <a:buNone/>
            </a:pP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THE COURT’S CONCLUSION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5" descr="Ikona pytania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74000" y="798229"/>
            <a:ext cx="59436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"/>
          <p:cNvSpPr txBox="1">
            <a:spLocks noGrp="1"/>
          </p:cNvSpPr>
          <p:nvPr>
            <p:ph type="body" idx="1"/>
          </p:nvPr>
        </p:nvSpPr>
        <p:spPr>
          <a:xfrm>
            <a:off x="740800" y="2681684"/>
            <a:ext cx="2351446" cy="49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800"/>
              <a:buNone/>
            </a:pP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TORTURE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"/>
          <p:cNvSpPr txBox="1">
            <a:spLocks noGrp="1"/>
          </p:cNvSpPr>
          <p:nvPr>
            <p:ph type="body" idx="6"/>
          </p:nvPr>
        </p:nvSpPr>
        <p:spPr>
          <a:xfrm>
            <a:off x="740800" y="3698650"/>
            <a:ext cx="2351446" cy="170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/>
              <a:t>use of coerced statements </a:t>
            </a:r>
            <a:r>
              <a:rPr lang="pl-PL" b="1"/>
              <a:t>and </a:t>
            </a:r>
            <a:r>
              <a:rPr lang="pl-PL"/>
              <a:t>real evidence obtained as a direct result of torture always makes the porceedings unfair</a:t>
            </a:r>
            <a:endParaRPr/>
          </a:p>
        </p:txBody>
      </p:sp>
      <p:sp>
        <p:nvSpPr>
          <p:cNvPr id="438" name="Google Shape;438;p5"/>
          <p:cNvSpPr txBox="1">
            <a:spLocks noGrp="1"/>
          </p:cNvSpPr>
          <p:nvPr>
            <p:ph type="body" idx="7"/>
          </p:nvPr>
        </p:nvSpPr>
        <p:spPr>
          <a:xfrm>
            <a:off x="4272668" y="2923784"/>
            <a:ext cx="2351446" cy="49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800"/>
              <a:buNone/>
            </a:pP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INHUMAN OR DEGRADING TREATMENT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5"/>
          <p:cNvSpPr txBox="1">
            <a:spLocks noGrp="1"/>
          </p:cNvSpPr>
          <p:nvPr>
            <p:ph type="body" idx="8"/>
          </p:nvPr>
        </p:nvSpPr>
        <p:spPr>
          <a:xfrm>
            <a:off x="4272675" y="3698650"/>
            <a:ext cx="2351400" cy="20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/>
              <a:t>use of coerced statements makes the proceedings unfair</a:t>
            </a:r>
            <a:endParaRPr/>
          </a:p>
          <a:p>
            <a:pPr marL="28575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/>
              <a:t>use of real evidence subject to review of the fairness of the proceedings as a whole</a:t>
            </a:r>
            <a:endParaRPr/>
          </a:p>
        </p:txBody>
      </p:sp>
      <p:sp>
        <p:nvSpPr>
          <p:cNvPr id="440" name="Google Shape;440;p5"/>
          <p:cNvSpPr txBox="1">
            <a:spLocks noGrp="1"/>
          </p:cNvSpPr>
          <p:nvPr>
            <p:ph type="body" idx="9"/>
          </p:nvPr>
        </p:nvSpPr>
        <p:spPr>
          <a:xfrm>
            <a:off x="7804536" y="2923784"/>
            <a:ext cx="2351446" cy="49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6710"/>
              </a:buClr>
              <a:buSzPts val="1800"/>
              <a:buNone/>
            </a:pP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OTHER CONVENTION VIOLATIONS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"/>
          <p:cNvSpPr txBox="1">
            <a:spLocks noGrp="1"/>
          </p:cNvSpPr>
          <p:nvPr>
            <p:ph type="body" idx="13"/>
          </p:nvPr>
        </p:nvSpPr>
        <p:spPr>
          <a:xfrm>
            <a:off x="7598277" y="3698650"/>
            <a:ext cx="2351446" cy="170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l-PL"/>
              <a:t>use of evidence subject to review of the fairness of the proceedings as a whole</a:t>
            </a:r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6" descr="Liść z kroplami wod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4979988" cy="6858000"/>
          </a:xfrm>
          <a:prstGeom prst="rect">
            <a:avLst/>
          </a:prstGeom>
          <a:solidFill>
            <a:schemeClr val="accent2">
              <a:alpha val="91764"/>
            </a:schemeClr>
          </a:solidFill>
          <a:ln>
            <a:noFill/>
          </a:ln>
        </p:spPr>
        <p:txBody>
          <a:bodyPr spcFirstLastPara="1" wrap="square" lIns="91425" tIns="32461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SALINAS V. TEXAS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  <p:sp>
        <p:nvSpPr>
          <p:cNvPr id="451" name="Google Shape;451;p6"/>
          <p:cNvSpPr txBox="1">
            <a:spLocks noGrp="1"/>
          </p:cNvSpPr>
          <p:nvPr>
            <p:ph type="body" idx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custodial</a:t>
            </a:r>
            <a:r>
              <a:rPr lang="pl-PL" dirty="0"/>
              <a:t> </a:t>
            </a:r>
            <a:r>
              <a:rPr lang="pl-PL" dirty="0" err="1"/>
              <a:t>interrogation</a:t>
            </a:r>
            <a:r>
              <a:rPr lang="pl-PL" dirty="0"/>
              <a:t> </a:t>
            </a:r>
            <a:r>
              <a:rPr lang="pl-PL" dirty="0" err="1"/>
              <a:t>different</a:t>
            </a:r>
            <a:r>
              <a:rPr lang="pl-PL" dirty="0"/>
              <a:t> from a non-</a:t>
            </a:r>
            <a:r>
              <a:rPr lang="pl-PL" dirty="0" err="1"/>
              <a:t>custodial</a:t>
            </a:r>
            <a:r>
              <a:rPr lang="pl-PL" dirty="0"/>
              <a:t> one?</a:t>
            </a:r>
            <a:endParaRPr dirty="0"/>
          </a:p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l-PL" dirty="0"/>
              <a:t>How much </a:t>
            </a:r>
            <a:r>
              <a:rPr lang="pl-PL" dirty="0" err="1"/>
              <a:t>can</a:t>
            </a:r>
            <a:r>
              <a:rPr lang="pl-PL" dirty="0"/>
              <a:t> we </a:t>
            </a:r>
            <a:r>
              <a:rPr lang="pl-PL" dirty="0" err="1"/>
              <a:t>require</a:t>
            </a:r>
            <a:r>
              <a:rPr lang="pl-PL" dirty="0"/>
              <a:t> from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unqualified</a:t>
            </a:r>
            <a:r>
              <a:rPr lang="pl-PL" dirty="0"/>
              <a:t> </a:t>
            </a:r>
            <a:r>
              <a:rPr lang="pl-PL" dirty="0" err="1"/>
              <a:t>defendant</a:t>
            </a:r>
            <a:r>
              <a:rPr lang="pl-PL" dirty="0"/>
              <a:t> to </a:t>
            </a:r>
            <a:r>
              <a:rPr lang="pl-PL" dirty="0" err="1"/>
              <a:t>assert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rights</a:t>
            </a:r>
            <a:r>
              <a:rPr lang="pl-PL" dirty="0"/>
              <a:t>?</a:t>
            </a:r>
            <a:endParaRPr dirty="0"/>
          </a:p>
        </p:txBody>
      </p:sp>
      <p:sp>
        <p:nvSpPr>
          <p:cNvPr id="452" name="Google Shape;452;p6"/>
          <p:cNvSpPr/>
          <p:nvPr/>
        </p:nvSpPr>
        <p:spPr>
          <a:xfrm>
            <a:off x="690283" y="4715995"/>
            <a:ext cx="3603811" cy="640698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7" descr="Obraz przedstawiający trawę, plener, przyrodę, pole, zachód słońc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67722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7"/>
          <p:cNvSpPr txBox="1">
            <a:spLocks noGrp="1"/>
          </p:cNvSpPr>
          <p:nvPr>
            <p:ph type="title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0">
                <a:srgbClr val="F9FBFD">
                  <a:alpha val="0"/>
                </a:srgbClr>
              </a:gs>
              <a:gs pos="50000">
                <a:srgbClr val="F9FBFD">
                  <a:alpha val="0"/>
                </a:srgbClr>
              </a:gs>
              <a:gs pos="100000">
                <a:srgbClr val="9ACF21">
                  <a:alpha val="9803"/>
                </a:srgbClr>
              </a:gs>
            </a:gsLst>
            <a:lin ang="0" scaled="0"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SALINAS V. TEXAS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7"/>
          <p:cNvSpPr txBox="1">
            <a:spLocks noGrp="1"/>
          </p:cNvSpPr>
          <p:nvPr>
            <p:ph type="body" idx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MAJORITY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7"/>
          <p:cNvSpPr txBox="1">
            <a:spLocks noGrp="1"/>
          </p:cNvSpPr>
          <p:nvPr>
            <p:ph type="body" idx="3"/>
          </p:nvPr>
        </p:nvSpPr>
        <p:spPr>
          <a:xfrm>
            <a:off x="7822086" y="1206225"/>
            <a:ext cx="3627792" cy="101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pl-PL" dirty="0"/>
              <a:t>The </a:t>
            </a:r>
            <a:r>
              <a:rPr lang="pl-PL" dirty="0" err="1"/>
              <a:t>suspect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to </a:t>
            </a:r>
            <a:r>
              <a:rPr lang="pl-PL" dirty="0" err="1"/>
              <a:t>explicitly</a:t>
            </a:r>
            <a:r>
              <a:rPr lang="pl-PL" dirty="0"/>
              <a:t> </a:t>
            </a:r>
            <a:r>
              <a:rPr lang="pl-PL" dirty="0" err="1"/>
              <a:t>assert</a:t>
            </a:r>
            <a:r>
              <a:rPr lang="pl-PL" dirty="0"/>
              <a:t> 5th </a:t>
            </a:r>
            <a:r>
              <a:rPr lang="pl-PL" dirty="0" err="1"/>
              <a:t>Amendment</a:t>
            </a:r>
            <a:r>
              <a:rPr lang="pl-PL" dirty="0"/>
              <a:t> </a:t>
            </a:r>
            <a:r>
              <a:rPr lang="pl-PL" dirty="0" err="1"/>
              <a:t>right</a:t>
            </a:r>
            <a:r>
              <a:rPr lang="pl-PL" dirty="0"/>
              <a:t> </a:t>
            </a:r>
            <a:r>
              <a:rPr lang="pl-PL" dirty="0" err="1"/>
              <a:t>unless</a:t>
            </a:r>
            <a:r>
              <a:rPr lang="pl-PL" dirty="0"/>
              <a:t> he </a:t>
            </a:r>
            <a:r>
              <a:rPr lang="pl-PL" dirty="0" err="1"/>
              <a:t>is</a:t>
            </a:r>
            <a:r>
              <a:rPr lang="pl-PL" dirty="0"/>
              <a:t> in </a:t>
            </a:r>
            <a:r>
              <a:rPr lang="pl-PL" dirty="0" err="1"/>
              <a:t>custody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bear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serious</a:t>
            </a:r>
            <a:r>
              <a:rPr lang="pl-PL" dirty="0"/>
              <a:t> </a:t>
            </a:r>
            <a:r>
              <a:rPr lang="pl-PL" dirty="0" err="1"/>
              <a:t>risks</a:t>
            </a:r>
            <a:r>
              <a:rPr lang="pl-PL" dirty="0"/>
              <a:t> of </a:t>
            </a:r>
            <a:r>
              <a:rPr lang="pl-PL" dirty="0" err="1"/>
              <a:t>asserting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. </a:t>
            </a:r>
            <a:r>
              <a:rPr lang="pl-PL" dirty="0" err="1"/>
              <a:t>Otherwise</a:t>
            </a:r>
            <a:r>
              <a:rPr lang="pl-PL" dirty="0"/>
              <a:t> </a:t>
            </a:r>
            <a:r>
              <a:rPr lang="pl-PL" dirty="0" err="1"/>
              <a:t>negative</a:t>
            </a:r>
            <a:r>
              <a:rPr lang="pl-PL" dirty="0"/>
              <a:t> </a:t>
            </a:r>
            <a:r>
              <a:rPr lang="pl-PL" dirty="0" err="1"/>
              <a:t>effects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be </a:t>
            </a:r>
            <a:r>
              <a:rPr lang="pl-PL" dirty="0" err="1"/>
              <a:t>derived</a:t>
            </a:r>
            <a:r>
              <a:rPr lang="pl-PL" dirty="0"/>
              <a:t> from </a:t>
            </a:r>
            <a:r>
              <a:rPr lang="pl-PL" dirty="0" err="1"/>
              <a:t>his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silence</a:t>
            </a:r>
            <a:r>
              <a:rPr lang="pl-PL" dirty="0"/>
              <a:t>.</a:t>
            </a:r>
            <a:endParaRPr dirty="0"/>
          </a:p>
        </p:txBody>
      </p:sp>
      <p:sp>
        <p:nvSpPr>
          <p:cNvPr id="462" name="Google Shape;462;p7"/>
          <p:cNvSpPr txBox="1">
            <a:spLocks noGrp="1"/>
          </p:cNvSpPr>
          <p:nvPr>
            <p:ph type="body" idx="4"/>
          </p:nvPr>
        </p:nvSpPr>
        <p:spPr>
          <a:xfrm>
            <a:off x="7822086" y="3002607"/>
            <a:ext cx="3421103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CONCURRING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7"/>
          <p:cNvSpPr txBox="1">
            <a:spLocks noGrp="1"/>
          </p:cNvSpPr>
          <p:nvPr>
            <p:ph type="body" idx="5"/>
          </p:nvPr>
        </p:nvSpPr>
        <p:spPr>
          <a:xfrm>
            <a:off x="7822086" y="3475810"/>
            <a:ext cx="3627792" cy="101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 the </a:t>
            </a:r>
            <a:r>
              <a:rPr lang="pl-PL" dirty="0" err="1"/>
              <a:t>defendant</a:t>
            </a:r>
            <a:r>
              <a:rPr lang="pl-PL" dirty="0"/>
              <a:t> </a:t>
            </a:r>
            <a:r>
              <a:rPr lang="pl-PL" dirty="0" err="1"/>
              <a:t>asserted</a:t>
            </a:r>
            <a:r>
              <a:rPr lang="pl-PL" dirty="0"/>
              <a:t> the </a:t>
            </a:r>
            <a:r>
              <a:rPr lang="pl-PL" dirty="0" err="1"/>
              <a:t>right</a:t>
            </a:r>
            <a:r>
              <a:rPr lang="pl-PL" dirty="0"/>
              <a:t> </a:t>
            </a:r>
            <a:r>
              <a:rPr lang="pl-PL" dirty="0" err="1"/>
              <a:t>explicitly</a:t>
            </a:r>
            <a:r>
              <a:rPr lang="pl-PL" dirty="0"/>
              <a:t>,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would</a:t>
            </a:r>
            <a:r>
              <a:rPr lang="pl-PL" dirty="0"/>
              <a:t> not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prevented</a:t>
            </a:r>
            <a:r>
              <a:rPr lang="pl-PL" dirty="0"/>
              <a:t> </a:t>
            </a:r>
            <a:r>
              <a:rPr lang="pl-PL" dirty="0" err="1"/>
              <a:t>negative</a:t>
            </a:r>
            <a:r>
              <a:rPr lang="pl-PL" dirty="0"/>
              <a:t> </a:t>
            </a:r>
            <a:r>
              <a:rPr lang="pl-PL" dirty="0" err="1"/>
              <a:t>effects</a:t>
            </a:r>
            <a:r>
              <a:rPr lang="pl-PL" dirty="0"/>
              <a:t> </a:t>
            </a:r>
            <a:r>
              <a:rPr lang="pl-PL" dirty="0" err="1"/>
              <a:t>being</a:t>
            </a:r>
            <a:r>
              <a:rPr lang="pl-PL" dirty="0"/>
              <a:t> </a:t>
            </a:r>
            <a:r>
              <a:rPr lang="pl-PL" dirty="0" err="1"/>
              <a:t>derived</a:t>
            </a:r>
            <a:r>
              <a:rPr lang="pl-PL" dirty="0"/>
              <a:t> from </a:t>
            </a:r>
            <a:r>
              <a:rPr lang="pl-PL" dirty="0" err="1"/>
              <a:t>his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silence</a:t>
            </a:r>
            <a:r>
              <a:rPr lang="pl-PL" dirty="0"/>
              <a:t>.</a:t>
            </a:r>
            <a:endParaRPr dirty="0"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6"/>
          </p:nvPr>
        </p:nvSpPr>
        <p:spPr>
          <a:xfrm>
            <a:off x="7822085" y="4778908"/>
            <a:ext cx="3421103" cy="4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DISSENTING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7"/>
          <p:cNvSpPr txBox="1">
            <a:spLocks noGrp="1"/>
          </p:cNvSpPr>
          <p:nvPr>
            <p:ph type="body" idx="7"/>
          </p:nvPr>
        </p:nvSpPr>
        <p:spPr>
          <a:xfrm>
            <a:off x="7822085" y="5205301"/>
            <a:ext cx="3421103" cy="101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pl-PL" dirty="0" err="1"/>
              <a:t>Remaining</a:t>
            </a:r>
            <a:r>
              <a:rPr lang="pl-PL" dirty="0"/>
              <a:t> </a:t>
            </a:r>
            <a:r>
              <a:rPr lang="pl-PL" dirty="0" err="1"/>
              <a:t>silent</a:t>
            </a:r>
            <a:r>
              <a:rPr lang="pl-PL" dirty="0"/>
              <a:t> in </a:t>
            </a:r>
            <a:r>
              <a:rPr lang="pl-PL" dirty="0" err="1"/>
              <a:t>response</a:t>
            </a:r>
            <a:r>
              <a:rPr lang="pl-PL" dirty="0"/>
              <a:t> to Police </a:t>
            </a:r>
            <a:r>
              <a:rPr lang="pl-PL" dirty="0" err="1"/>
              <a:t>questions</a:t>
            </a:r>
            <a:r>
              <a:rPr lang="pl-PL" dirty="0"/>
              <a:t> </a:t>
            </a:r>
            <a:r>
              <a:rPr lang="pl-PL" dirty="0" err="1"/>
              <a:t>posed</a:t>
            </a:r>
            <a:r>
              <a:rPr lang="pl-PL" dirty="0"/>
              <a:t> in </a:t>
            </a:r>
            <a:r>
              <a:rPr lang="pl-PL" dirty="0" err="1"/>
              <a:t>clearly</a:t>
            </a:r>
            <a:r>
              <a:rPr lang="pl-PL" dirty="0"/>
              <a:t> </a:t>
            </a:r>
            <a:r>
              <a:rPr lang="pl-PL" dirty="0" err="1"/>
              <a:t>incriminating</a:t>
            </a:r>
            <a:r>
              <a:rPr lang="pl-PL" dirty="0"/>
              <a:t> </a:t>
            </a:r>
            <a:r>
              <a:rPr lang="pl-PL" dirty="0" err="1"/>
              <a:t>circumstances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enough</a:t>
            </a:r>
            <a:r>
              <a:rPr lang="pl-PL" dirty="0"/>
              <a:t> to </a:t>
            </a:r>
            <a:r>
              <a:rPr lang="pl-PL" dirty="0" err="1"/>
              <a:t>assert</a:t>
            </a:r>
            <a:r>
              <a:rPr lang="pl-PL" dirty="0"/>
              <a:t> 5th </a:t>
            </a:r>
            <a:r>
              <a:rPr lang="pl-PL" dirty="0" err="1"/>
              <a:t>Amendment</a:t>
            </a:r>
            <a:r>
              <a:rPr lang="pl-PL" dirty="0"/>
              <a:t> </a:t>
            </a:r>
            <a:r>
              <a:rPr lang="pl-PL" dirty="0" err="1"/>
              <a:t>right</a:t>
            </a:r>
            <a:r>
              <a:rPr lang="pl-PL" dirty="0"/>
              <a:t>.</a:t>
            </a:r>
            <a:endParaRPr dirty="0"/>
          </a:p>
        </p:txBody>
      </p:sp>
      <p:sp>
        <p:nvSpPr>
          <p:cNvPr id="466" name="Google Shape;466;p7"/>
          <p:cNvSpPr txBox="1">
            <a:spLocks noGrp="1"/>
          </p:cNvSpPr>
          <p:nvPr>
            <p:ph type="sldNum" idx="12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  <p:sp>
        <p:nvSpPr>
          <p:cNvPr id="467" name="Google Shape;467;p7"/>
          <p:cNvSpPr/>
          <p:nvPr/>
        </p:nvSpPr>
        <p:spPr>
          <a:xfrm>
            <a:off x="3383071" y="0"/>
            <a:ext cx="3376958" cy="6858000"/>
          </a:xfrm>
          <a:custGeom>
            <a:avLst/>
            <a:gdLst/>
            <a:ahLst/>
            <a:cxnLst/>
            <a:rect l="l" t="t" r="r" b="b"/>
            <a:pathLst>
              <a:path w="3376958" h="6858000" extrusionOk="0">
                <a:moveTo>
                  <a:pt x="607" y="0"/>
                </a:moveTo>
                <a:lnTo>
                  <a:pt x="3376958" y="0"/>
                </a:lnTo>
                <a:cubicBezTo>
                  <a:pt x="3373329" y="2286000"/>
                  <a:pt x="3369701" y="4572000"/>
                  <a:pt x="3366072" y="6858000"/>
                </a:cubicBezTo>
                <a:lnTo>
                  <a:pt x="607" y="6858000"/>
                </a:lnTo>
                <a:cubicBezTo>
                  <a:pt x="474" y="5044440"/>
                  <a:pt x="342" y="3230880"/>
                  <a:pt x="209" y="1417320"/>
                </a:cubicBezTo>
                <a:cubicBezTo>
                  <a:pt x="-1127" y="1400810"/>
                  <a:pt x="1470803" y="1409700"/>
                  <a:pt x="1448009" y="1417320"/>
                </a:cubicBezTo>
                <a:cubicBezTo>
                  <a:pt x="1444199" y="1253490"/>
                  <a:pt x="1453023" y="1028700"/>
                  <a:pt x="1440389" y="822960"/>
                </a:cubicBezTo>
                <a:lnTo>
                  <a:pt x="7829" y="822960"/>
                </a:lnTo>
                <a:cubicBezTo>
                  <a:pt x="4085" y="533400"/>
                  <a:pt x="-1933" y="316230"/>
                  <a:pt x="607" y="0"/>
                </a:cubicBezTo>
                <a:close/>
              </a:path>
            </a:pathLst>
          </a:custGeom>
          <a:solidFill>
            <a:schemeClr val="accent5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0"/>
          <p:cNvSpPr txBox="1">
            <a:spLocks noGrp="1"/>
          </p:cNvSpPr>
          <p:nvPr>
            <p:ph type="title"/>
          </p:nvPr>
        </p:nvSpPr>
        <p:spPr>
          <a:xfrm>
            <a:off x="1186544" y="-1"/>
            <a:ext cx="3944790" cy="1845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SUMMARY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p10" descr="Widok z wysoka na plantację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845128"/>
            <a:ext cx="12192000" cy="5012871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20XX</a:t>
            </a:r>
            <a:endParaRPr/>
          </a:p>
        </p:txBody>
      </p:sp>
      <p:sp>
        <p:nvSpPr>
          <p:cNvPr id="476" name="Google Shape;476;p10"/>
          <p:cNvSpPr txBox="1">
            <a:spLocks noGrp="1"/>
          </p:cNvSpPr>
          <p:nvPr>
            <p:ph type="body" idx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1764"/>
            </a:schemeClr>
          </a:solidFill>
          <a:ln>
            <a:noFill/>
          </a:ln>
        </p:spPr>
        <p:txBody>
          <a:bodyPr spcFirstLastPara="1" wrap="square" lIns="640075" tIns="731500" rIns="5486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/>
          </a:p>
        </p:txBody>
      </p:sp>
      <p:sp>
        <p:nvSpPr>
          <p:cNvPr id="477" name="Google Shape;47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/>
                <a:ea typeface="Calibri"/>
                <a:cs typeface="Calibri"/>
                <a:sym typeface="Calibri"/>
              </a:rPr>
              <a:t>PREZENTACJA</a:t>
            </a:r>
            <a:endParaRPr/>
          </a:p>
        </p:txBody>
      </p:sp>
      <p:sp>
        <p:nvSpPr>
          <p:cNvPr id="478" name="Google Shape;47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ustom 1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Panoramiczny</PresentationFormat>
  <Paragraphs>72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Motyw pakietu Office</vt:lpstr>
      <vt:lpstr>ADMISSIBILITY OF EVIDENCE</vt:lpstr>
      <vt:lpstr>GÄFGEN V. GERMANY</vt:lpstr>
      <vt:lpstr>JALLOH V. GERMANY</vt:lpstr>
      <vt:lpstr>TORTURE V. INHUMAN OR DEGRADING TREATMENT</vt:lpstr>
      <vt:lpstr>ADMISSIBILITY OF EVIDENCE</vt:lpstr>
      <vt:lpstr>THE COURT’S CONCLUSION</vt:lpstr>
      <vt:lpstr>SALINAS V. TEXAS</vt:lpstr>
      <vt:lpstr>SALINAS V. TEXAS</vt:lpstr>
      <vt:lpstr>SUMMARY</vt:lpstr>
      <vt:lpstr>SEE YOU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ADMISSIBILITY OF EVIDENCE</dc:title>
  <dc:creator>Dorota Czerwińska</dc:creator>
  <cp:lastModifiedBy> Dorota Czerwińska</cp:lastModifiedBy>
  <cp:revision>1</cp:revision>
  <dcterms:created xsi:type="dcterms:W3CDTF">2022-04-04T20:07:28Z</dcterms:created>
  <dcterms:modified xsi:type="dcterms:W3CDTF">2024-04-04T18:06:03Z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