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52"/>
  </p:notesMasterIdLst>
  <p:handoutMasterIdLst>
    <p:handoutMasterId r:id="rId53"/>
  </p:handoutMasterIdLst>
  <p:sldIdLst>
    <p:sldId id="257" r:id="rId2"/>
    <p:sldId id="400" r:id="rId3"/>
    <p:sldId id="339" r:id="rId4"/>
    <p:sldId id="259" r:id="rId5"/>
    <p:sldId id="312" r:id="rId6"/>
    <p:sldId id="261" r:id="rId7"/>
    <p:sldId id="348" r:id="rId8"/>
    <p:sldId id="347" r:id="rId9"/>
    <p:sldId id="326" r:id="rId10"/>
    <p:sldId id="327" r:id="rId11"/>
    <p:sldId id="328" r:id="rId12"/>
    <p:sldId id="318" r:id="rId13"/>
    <p:sldId id="263" r:id="rId14"/>
    <p:sldId id="265" r:id="rId15"/>
    <p:sldId id="298" r:id="rId16"/>
    <p:sldId id="266" r:id="rId17"/>
    <p:sldId id="329" r:id="rId18"/>
    <p:sldId id="334" r:id="rId19"/>
    <p:sldId id="341" r:id="rId20"/>
    <p:sldId id="330" r:id="rId21"/>
    <p:sldId id="267" r:id="rId22"/>
    <p:sldId id="407" r:id="rId23"/>
    <p:sldId id="342" r:id="rId24"/>
    <p:sldId id="344" r:id="rId25"/>
    <p:sldId id="345" r:id="rId26"/>
    <p:sldId id="375" r:id="rId27"/>
    <p:sldId id="376" r:id="rId28"/>
    <p:sldId id="358" r:id="rId29"/>
    <p:sldId id="359" r:id="rId30"/>
    <p:sldId id="360" r:id="rId31"/>
    <p:sldId id="361" r:id="rId32"/>
    <p:sldId id="362" r:id="rId33"/>
    <p:sldId id="363" r:id="rId34"/>
    <p:sldId id="364" r:id="rId35"/>
    <p:sldId id="365" r:id="rId36"/>
    <p:sldId id="367" r:id="rId37"/>
    <p:sldId id="368" r:id="rId38"/>
    <p:sldId id="370" r:id="rId39"/>
    <p:sldId id="371" r:id="rId40"/>
    <p:sldId id="390" r:id="rId41"/>
    <p:sldId id="389" r:id="rId42"/>
    <p:sldId id="393" r:id="rId43"/>
    <p:sldId id="408" r:id="rId44"/>
    <p:sldId id="394" r:id="rId45"/>
    <p:sldId id="395" r:id="rId46"/>
    <p:sldId id="417" r:id="rId47"/>
    <p:sldId id="419" r:id="rId48"/>
    <p:sldId id="422" r:id="rId49"/>
    <p:sldId id="424" r:id="rId50"/>
    <p:sldId id="406" r:id="rId51"/>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111" d="100"/>
          <a:sy n="111" d="100"/>
        </p:scale>
        <p:origin x="165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8F94497-BCD9-419D-B64F-8EA00BD3ED8F}" type="datetimeFigureOut">
              <a:rPr lang="pl-PL" smtClean="0"/>
              <a:pPr/>
              <a:t>18.02.2025</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39F0EE6-D794-49D6-865A-026E40B17C19}" type="slidenum">
              <a:rPr lang="pl-PL" smtClean="0"/>
              <a:pPr/>
              <a:t>‹#›</a:t>
            </a:fld>
            <a:endParaRPr lang="pl-PL"/>
          </a:p>
        </p:txBody>
      </p:sp>
    </p:spTree>
    <p:extLst>
      <p:ext uri="{BB962C8B-B14F-4D97-AF65-F5344CB8AC3E}">
        <p14:creationId xmlns:p14="http://schemas.microsoft.com/office/powerpoint/2010/main" val="2623228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18.02.2025</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4</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72D85D8-BD79-4B6A-AF38-51CD001DEDC7}" type="datetime1">
              <a:rPr lang="pl-PL" smtClean="0"/>
              <a:pPr/>
              <a:t>18.02.2025</a:t>
            </a:fld>
            <a:endParaRPr lang="pl-PL"/>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pl-PL"/>
              <a:t>SPODO</a:t>
            </a: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D993C6C-2A8B-4279-B5C7-48DE9729C28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18.02.2025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872D85D8-BD79-4B6A-AF38-51CD001DEDC7}" type="datetime1">
              <a:rPr lang="pl-PL" smtClean="0"/>
              <a:pPr/>
              <a:t>18.02.2025</a:t>
            </a:fld>
            <a:endParaRPr lang="pl-PL"/>
          </a:p>
        </p:txBody>
      </p:sp>
      <p:sp>
        <p:nvSpPr>
          <p:cNvPr id="5" name="Footer Placeholder 4"/>
          <p:cNvSpPr>
            <a:spLocks noGrp="1"/>
          </p:cNvSpPr>
          <p:nvPr>
            <p:ph type="ftr" sz="quarter" idx="11"/>
          </p:nvPr>
        </p:nvSpPr>
        <p:spPr>
          <a:xfrm>
            <a:off x="457200" y="6556248"/>
            <a:ext cx="3657600" cy="228600"/>
          </a:xfrm>
        </p:spPr>
        <p:txBody>
          <a:bodyPr/>
          <a:lstStyle/>
          <a:p>
            <a:r>
              <a:rPr lang="pl-PL"/>
              <a:t>SPODO</a:t>
            </a: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18.02.2025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72D85D8-BD79-4B6A-AF38-51CD001DEDC7}" type="datetime1">
              <a:rPr lang="pl-PL" smtClean="0"/>
              <a:pPr/>
              <a:t>18.02.2025</a:t>
            </a:fld>
            <a:endParaRPr lang="pl-PL"/>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pl-PL"/>
              <a:t>SPODO</a:t>
            </a:r>
          </a:p>
        </p:txBody>
      </p:sp>
      <p:sp>
        <p:nvSpPr>
          <p:cNvPr id="6" name="Slide Number Placeholder 5"/>
          <p:cNvSpPr>
            <a:spLocks noGrp="1"/>
          </p:cNvSpPr>
          <p:nvPr>
            <p:ph type="sldNum" sz="quarter" idx="12"/>
          </p:nvPr>
        </p:nvSpPr>
        <p:spPr>
          <a:xfrm>
            <a:off x="6733952" y="6555112"/>
            <a:ext cx="588336" cy="228600"/>
          </a:xfrm>
        </p:spPr>
        <p:txBody>
          <a:bodyPr/>
          <a:lstStyle/>
          <a:p>
            <a:fld id="{7D993C6C-2A8B-4279-B5C7-48DE9729C28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18.02.2025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18.02.2025</a:t>
            </a:fld>
            <a:endParaRPr lang="pl-PL"/>
          </a:p>
        </p:txBody>
      </p:sp>
      <p:sp>
        <p:nvSpPr>
          <p:cNvPr id="8" name="Footer Placeholder 7"/>
          <p:cNvSpPr>
            <a:spLocks noGrp="1"/>
          </p:cNvSpPr>
          <p:nvPr>
            <p:ph type="ftr" sz="quarter" idx="11"/>
          </p:nvPr>
        </p:nvSpPr>
        <p:spPr/>
        <p:txBody>
          <a:bodyPr/>
          <a:lstStyle/>
          <a:p>
            <a:r>
              <a:rPr lang="pl-PL"/>
              <a:t>SPODO</a:t>
            </a:r>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72D85D8-BD79-4B6A-AF38-51CD001DEDC7}" type="datetime1">
              <a:rPr lang="pl-PL" smtClean="0"/>
              <a:pPr/>
              <a:t>18.02.2025</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72D85D8-BD79-4B6A-AF38-51CD001DEDC7}" type="datetime1">
              <a:rPr lang="pl-PL" smtClean="0"/>
              <a:pPr/>
              <a:t>18.02.2025</a:t>
            </a:fld>
            <a:endParaRPr lang="pl-PL"/>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pl-PL"/>
              <a:t>SPODO</a:t>
            </a:r>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18.02.2025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18.02.2025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72D85D8-BD79-4B6A-AF38-51CD001DEDC7}" type="datetime1">
              <a:rPr lang="pl-PL" smtClean="0"/>
              <a:pPr/>
              <a:t>18.02.2025</a:t>
            </a:fld>
            <a:endParaRPr lang="pl-PL"/>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pl-PL"/>
              <a:t>SPODO</a:t>
            </a: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D993C6C-2A8B-4279-B5C7-48DE9729C28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a:bodyPr>
          <a:lstStyle/>
          <a:p>
            <a:r>
              <a:rPr lang="pl-PL" sz="4000" dirty="0"/>
              <a:t>Jawność Życia publicznego, pojęcie informacji publicznej </a:t>
            </a:r>
            <a:r>
              <a:rPr lang="pl-PL" sz="4000" b="1" dirty="0"/>
              <a:t>dostęp do informacji publicznej, </a:t>
            </a:r>
            <a:endParaRPr lang="pl-PL" sz="4000" i="1" dirty="0"/>
          </a:p>
        </p:txBody>
      </p:sp>
      <p:sp>
        <p:nvSpPr>
          <p:cNvPr id="3" name="Podtytuł 2"/>
          <p:cNvSpPr>
            <a:spLocks noGrp="1"/>
          </p:cNvSpPr>
          <p:nvPr>
            <p:ph type="subTitle" idx="1"/>
          </p:nvPr>
        </p:nvSpPr>
        <p:spPr>
          <a:xfrm>
            <a:off x="539552" y="4437112"/>
            <a:ext cx="8136904" cy="2207096"/>
          </a:xfrm>
        </p:spPr>
        <p:txBody>
          <a:bodyPr anchor="b">
            <a:normAutofit/>
          </a:bodyPr>
          <a:lstStyle/>
          <a:p>
            <a:endParaRPr lang="pl-PL"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Zasady dostępu do informacji publicznej</a:t>
            </a:r>
          </a:p>
        </p:txBody>
      </p:sp>
      <p:sp>
        <p:nvSpPr>
          <p:cNvPr id="3" name="Symbol zastępczy zawartości 2"/>
          <p:cNvSpPr>
            <a:spLocks noGrp="1"/>
          </p:cNvSpPr>
          <p:nvPr>
            <p:ph idx="1"/>
          </p:nvPr>
        </p:nvSpPr>
        <p:spPr/>
        <p:txBody>
          <a:bodyPr>
            <a:normAutofit/>
          </a:bodyPr>
          <a:lstStyle/>
          <a:p>
            <a:pPr marL="0" indent="0" algn="just">
              <a:buNone/>
            </a:pPr>
            <a:r>
              <a:rPr lang="pl-PL" b="1" dirty="0"/>
              <a:t>Można podzielić na pierwotne i wtórne </a:t>
            </a:r>
          </a:p>
          <a:p>
            <a:pPr algn="just"/>
            <a:r>
              <a:rPr lang="pl-PL" b="1" dirty="0"/>
              <a:t>Pierwotne</a:t>
            </a:r>
            <a:r>
              <a:rPr lang="pl-PL" dirty="0"/>
              <a:t> co do zasady można jednoznacznie określić i nazwać jako właściwe wzorce postępowania. Z kolei zasady o charakterze </a:t>
            </a:r>
            <a:r>
              <a:rPr lang="pl-PL" b="1" dirty="0"/>
              <a:t>wtórnym</a:t>
            </a:r>
            <a:r>
              <a:rPr lang="pl-PL" dirty="0"/>
              <a:t> (pochodne) wynikają z analizy tych uregulowań </a:t>
            </a:r>
            <a:r>
              <a:rPr lang="pl-PL" dirty="0" err="1"/>
              <a:t>u.d.i.p</a:t>
            </a:r>
            <a:r>
              <a:rPr lang="pl-PL" dirty="0"/>
              <a:t>., które jako reguły nie zostały wprost nazwane, a mimo to zawierają w sobie pewne wytyczne postępowania. </a:t>
            </a:r>
          </a:p>
        </p:txBody>
      </p:sp>
    </p:spTree>
    <p:extLst>
      <p:ext uri="{BB962C8B-B14F-4D97-AF65-F5344CB8AC3E}">
        <p14:creationId xmlns:p14="http://schemas.microsoft.com/office/powerpoint/2010/main" val="1113707681"/>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Zasady dostępu do informacji publicznej</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Można podzielić na przedmiotowe, podmiotowe, oraz ściśle proceduralne (techniczne).</a:t>
            </a:r>
          </a:p>
          <a:p>
            <a:pPr algn="just"/>
            <a:r>
              <a:rPr lang="pl-PL" dirty="0"/>
              <a:t>W ramach </a:t>
            </a:r>
            <a:r>
              <a:rPr lang="pl-PL" b="1" dirty="0"/>
              <a:t>zasad podmiotowych </a:t>
            </a:r>
            <a:r>
              <a:rPr lang="pl-PL" dirty="0"/>
              <a:t>należy zwrócić uwagę na zasadę powszechności podmiotowej (zarówno po stronie uprawnionej informacyjnie, jak i zobowiązanej), na powiązaną z niniejszą − zasadę bezwarunkowego udostępniania). Nie bez znaczenia pozostaje również w tym miejscu zasada równości Z kolei do </a:t>
            </a:r>
            <a:r>
              <a:rPr lang="pl-PL" b="1" dirty="0"/>
              <a:t>zasad przedmiotowych </a:t>
            </a:r>
            <a:r>
              <a:rPr lang="pl-PL" dirty="0"/>
              <a:t>należy zaliczyć zasadę powszechności przedmiotowej. Natomiast grupa odnosząca się do zasad o </a:t>
            </a:r>
            <a:r>
              <a:rPr lang="pl-PL" b="1" dirty="0"/>
              <a:t>ściśle technicznym charakterze</a:t>
            </a:r>
            <a:r>
              <a:rPr lang="pl-PL" dirty="0"/>
              <a:t> odwołuje się m.in. do czasu udostępnienia, do przyjętych sposobów udostępnienia i czynności w tych ramach podejmowanych, obejmuje uregulowania determinujące istnienie należności tytułem udostępnienia, lub też ich brak oraz prawnie dopuszczalne środki ochrony w sytuacji niezaspokojenia roszczenia informacyjnego jednostki. Chodzi w tym wypadku o zasadę bezpłatności, zasadę pierwszeństwa trybu bezwnioskowego, szybkości udostępnienia oraz kontroli instancyjnej i kontroli sądowej,. </a:t>
            </a:r>
          </a:p>
          <a:p>
            <a:pPr algn="just"/>
            <a:endParaRPr lang="pl-PL" dirty="0"/>
          </a:p>
        </p:txBody>
      </p:sp>
    </p:spTree>
    <p:extLst>
      <p:ext uri="{BB962C8B-B14F-4D97-AF65-F5344CB8AC3E}">
        <p14:creationId xmlns:p14="http://schemas.microsoft.com/office/powerpoint/2010/main" val="4070782809"/>
      </p:ext>
    </p:extLst>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Zasady dostępu do informacji publicznej</a:t>
            </a:r>
          </a:p>
        </p:txBody>
      </p:sp>
      <p:sp>
        <p:nvSpPr>
          <p:cNvPr id="3" name="Symbol zastępczy zawartości 2"/>
          <p:cNvSpPr>
            <a:spLocks noGrp="1"/>
          </p:cNvSpPr>
          <p:nvPr>
            <p:ph idx="1"/>
          </p:nvPr>
        </p:nvSpPr>
        <p:spPr/>
        <p:txBody>
          <a:bodyPr>
            <a:normAutofit/>
          </a:bodyPr>
          <a:lstStyle/>
          <a:p>
            <a:pPr marL="0" indent="0" algn="just">
              <a:buNone/>
            </a:pPr>
            <a:r>
              <a:rPr lang="pl-PL" dirty="0"/>
              <a:t>Podział zasad nie ma charakteru dychotomicznego (rozłącznego), co </a:t>
            </a:r>
            <a:r>
              <a:rPr lang="pl-PL" dirty="0" err="1"/>
              <a:t>ozn</a:t>
            </a:r>
            <a:r>
              <a:rPr lang="pl-PL" dirty="0"/>
              <a:t>. że przynależność określonej zasady do jednej z grup np. zasady równości jako </a:t>
            </a:r>
            <a:r>
              <a:rPr lang="pl-PL" b="1" dirty="0"/>
              <a:t>pierwotnej</a:t>
            </a:r>
            <a:r>
              <a:rPr lang="pl-PL" dirty="0"/>
              <a:t>, nie eliminuje możliwości zaliczenia jej również do innego katalogu np. </a:t>
            </a:r>
            <a:r>
              <a:rPr lang="pl-PL" b="1" dirty="0"/>
              <a:t>do zasad podmiotowych</a:t>
            </a:r>
            <a:r>
              <a:rPr lang="pl-PL" dirty="0"/>
              <a:t>. </a:t>
            </a:r>
          </a:p>
        </p:txBody>
      </p:sp>
    </p:spTree>
    <p:extLst>
      <p:ext uri="{BB962C8B-B14F-4D97-AF65-F5344CB8AC3E}">
        <p14:creationId xmlns:p14="http://schemas.microsoft.com/office/powerpoint/2010/main" val="4239106617"/>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200" b="1" dirty="0"/>
              <a:t>Katalog zasad dostępu do informacji publicznej w świetle uregulowań </a:t>
            </a:r>
            <a:r>
              <a:rPr lang="pl-PL" sz="3200" b="1" dirty="0" err="1"/>
              <a:t>u.d.i.p</a:t>
            </a:r>
            <a:r>
              <a:rPr lang="pl-PL" sz="3200" b="1" dirty="0"/>
              <a:t>.</a:t>
            </a:r>
          </a:p>
        </p:txBody>
      </p:sp>
      <p:sp>
        <p:nvSpPr>
          <p:cNvPr id="3" name="Symbol zastępczy zawartości 2"/>
          <p:cNvSpPr>
            <a:spLocks noGrp="1"/>
          </p:cNvSpPr>
          <p:nvPr>
            <p:ph idx="1"/>
          </p:nvPr>
        </p:nvSpPr>
        <p:spPr>
          <a:xfrm>
            <a:off x="323528" y="1412776"/>
            <a:ext cx="8496944" cy="5112568"/>
          </a:xfrm>
        </p:spPr>
        <p:txBody>
          <a:bodyPr>
            <a:noAutofit/>
          </a:bodyPr>
          <a:lstStyle/>
          <a:p>
            <a:pPr algn="just"/>
            <a:r>
              <a:rPr lang="pl-PL" sz="1800" dirty="0"/>
              <a:t>Zasada powszechności podmiotowej (od strony uprawnionej i zobowiązanej informacyjnie)</a:t>
            </a:r>
          </a:p>
          <a:p>
            <a:pPr algn="just"/>
            <a:r>
              <a:rPr lang="pl-PL" sz="1800" dirty="0"/>
              <a:t>Zasada powszechności przedmiotowej</a:t>
            </a:r>
          </a:p>
          <a:p>
            <a:pPr algn="just"/>
            <a:r>
              <a:rPr lang="pl-PL" sz="1800" dirty="0"/>
              <a:t>Zasada alternatywności</a:t>
            </a:r>
          </a:p>
          <a:p>
            <a:pPr algn="just"/>
            <a:r>
              <a:rPr lang="pl-PL" sz="1800" dirty="0"/>
              <a:t>Zasada pierwszeństwa trybu bezwnioskowego</a:t>
            </a:r>
          </a:p>
          <a:p>
            <a:pPr algn="just"/>
            <a:r>
              <a:rPr lang="pl-PL" sz="1800" dirty="0"/>
              <a:t>Zasada bezpłatności</a:t>
            </a:r>
          </a:p>
          <a:p>
            <a:pPr algn="just"/>
            <a:r>
              <a:rPr lang="pl-PL" sz="1800" dirty="0"/>
              <a:t>Zasada równego dostępu do wiedzy publicznej</a:t>
            </a:r>
          </a:p>
          <a:p>
            <a:pPr algn="just"/>
            <a:r>
              <a:rPr lang="pl-PL" sz="1800" dirty="0"/>
              <a:t>Zasada bezwarunkowego udostępniania</a:t>
            </a:r>
          </a:p>
          <a:p>
            <a:pPr algn="just"/>
            <a:r>
              <a:rPr lang="pl-PL" sz="1800" dirty="0"/>
              <a:t>Zasada ograniczonego dostępu do informacji publicznej i względnej dostępności</a:t>
            </a:r>
          </a:p>
          <a:p>
            <a:pPr algn="just"/>
            <a:r>
              <a:rPr lang="pl-PL" sz="1800" dirty="0"/>
              <a:t>Zasada kontroli instancyjnej</a:t>
            </a:r>
          </a:p>
          <a:p>
            <a:pPr algn="just"/>
            <a:r>
              <a:rPr lang="pl-PL" sz="1800" dirty="0"/>
              <a:t>Zasada kontroli sądowej</a:t>
            </a:r>
          </a:p>
          <a:p>
            <a:pPr algn="just"/>
            <a:r>
              <a:rPr lang="pl-PL" sz="1800" dirty="0"/>
              <a:t>Zasada odpowiedzialności osobistej </a:t>
            </a:r>
          </a:p>
          <a:p>
            <a:pPr algn="just"/>
            <a:r>
              <a:rPr lang="pl-PL" sz="1800" dirty="0"/>
              <a:t>Zasada terminowości udostępnienia</a:t>
            </a:r>
          </a:p>
          <a:p>
            <a:pPr algn="just"/>
            <a:r>
              <a:rPr lang="pl-PL" sz="1800" dirty="0"/>
              <a:t>Zasada aktualności</a:t>
            </a:r>
          </a:p>
          <a:p>
            <a:pPr algn="just"/>
            <a:r>
              <a:rPr lang="pl-PL" sz="1800" dirty="0"/>
              <a:t>Zasada szybkości </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200" b="1" dirty="0"/>
              <a:t>Definicja informacji publicznej art. 1, art. 6 </a:t>
            </a:r>
            <a:r>
              <a:rPr lang="pl-PL" sz="3200" b="1" dirty="0" err="1"/>
              <a:t>u.d.i.p</a:t>
            </a:r>
            <a:r>
              <a:rPr lang="pl-PL" sz="3200" b="1" dirty="0"/>
              <a:t>., art. 5 ust. 2 </a:t>
            </a:r>
            <a:r>
              <a:rPr lang="pl-PL" sz="3200" b="1" dirty="0" err="1"/>
              <a:t>u.d.i.p</a:t>
            </a:r>
            <a:r>
              <a:rPr lang="pl-PL" sz="3200" b="1" dirty="0"/>
              <a:t> oraz art. 61 ust. 1 Konstytucji RP </a:t>
            </a:r>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b="1" dirty="0"/>
              <a:t>Art. 61 ust. 1  </a:t>
            </a:r>
            <a:r>
              <a:rPr lang="pl-PL" dirty="0"/>
              <a:t>- definicja podmiotowa bo prawo do informacji jest związane z </a:t>
            </a:r>
            <a:r>
              <a:rPr lang="pl-PL" b="1" dirty="0"/>
              <a:t>działalnością</a:t>
            </a:r>
            <a:r>
              <a:rPr lang="pl-PL" dirty="0"/>
              <a:t> organów władzy publicznej oraz osób pełniących funkcje publiczne, jak również z  </a:t>
            </a:r>
            <a:r>
              <a:rPr lang="pl-PL" b="1" dirty="0"/>
              <a:t>działalnością</a:t>
            </a:r>
            <a:r>
              <a:rPr lang="pl-PL" dirty="0"/>
              <a:t> organów samorządu gospodarczego i zawodowego a także innych osób oraz jednostek organizacyjnych w zakresie, w jakim wykonują one zadania władzy publicznej i gospodarują mieniem komunalnym lub majątkiem Skarbu Państwa.</a:t>
            </a:r>
          </a:p>
        </p:txBody>
      </p:sp>
    </p:spTree>
  </p:cSld>
  <p:clrMapOvr>
    <a:masterClrMapping/>
  </p:clrMapOvr>
  <p:transition>
    <p:wipe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4732" y="457200"/>
            <a:ext cx="8229600" cy="1143000"/>
          </a:xfrm>
        </p:spPr>
        <p:txBody>
          <a:bodyPr>
            <a:normAutofit fontScale="90000"/>
          </a:bodyPr>
          <a:lstStyle/>
          <a:p>
            <a:r>
              <a:rPr lang="pl-PL" sz="3200" b="1" dirty="0"/>
              <a:t>Definicja informacji publicznej art. 1, art. 6 </a:t>
            </a:r>
            <a:r>
              <a:rPr lang="pl-PL" sz="3200" b="1" dirty="0" err="1"/>
              <a:t>u.d.i.p</a:t>
            </a:r>
            <a:r>
              <a:rPr lang="pl-PL" sz="3200" b="1" dirty="0"/>
              <a:t>., art. 5 </a:t>
            </a:r>
            <a:r>
              <a:rPr lang="pl-PL" sz="3200" b="1" dirty="0" err="1"/>
              <a:t>u.d.i.p</a:t>
            </a:r>
            <a:r>
              <a:rPr lang="pl-PL" sz="3200" b="1" dirty="0"/>
              <a:t>.. oraz art. 61 ust. 1 Konstytucji RP </a:t>
            </a:r>
          </a:p>
        </p:txBody>
      </p:sp>
      <p:sp>
        <p:nvSpPr>
          <p:cNvPr id="3" name="Symbol zastępczy zawartości 2"/>
          <p:cNvSpPr>
            <a:spLocks noGrp="1"/>
          </p:cNvSpPr>
          <p:nvPr>
            <p:ph idx="1"/>
          </p:nvPr>
        </p:nvSpPr>
        <p:spPr>
          <a:xfrm>
            <a:off x="444732" y="1484784"/>
            <a:ext cx="8229600" cy="4525963"/>
          </a:xfrm>
        </p:spPr>
        <p:txBody>
          <a:bodyPr>
            <a:normAutofit/>
          </a:bodyPr>
          <a:lstStyle/>
          <a:p>
            <a:pPr algn="just">
              <a:buNone/>
            </a:pPr>
            <a:r>
              <a:rPr lang="pl-PL" dirty="0"/>
              <a:t> </a:t>
            </a:r>
            <a:r>
              <a:rPr lang="pl-PL" b="1" dirty="0"/>
              <a:t>art. 1 ust. 1 </a:t>
            </a:r>
            <a:r>
              <a:rPr lang="pl-PL" b="1" dirty="0" err="1"/>
              <a:t>u.d.i.p</a:t>
            </a:r>
            <a:r>
              <a:rPr lang="pl-PL" b="1" dirty="0"/>
              <a:t>. – definicja przedmiotowa</a:t>
            </a:r>
          </a:p>
          <a:p>
            <a:pPr algn="just">
              <a:buNone/>
            </a:pPr>
            <a:r>
              <a:rPr lang="pl-PL" b="1" dirty="0"/>
              <a:t>Każda</a:t>
            </a:r>
            <a:r>
              <a:rPr lang="pl-PL" dirty="0"/>
              <a:t> informacja o sprawach publicznych stanowi informacje publiczną w rozumieniu ustawy i podlega udostępnieniu na zasadach i w trybie określonym w niniejszej ustawie.</a:t>
            </a:r>
          </a:p>
          <a:p>
            <a:pPr algn="just">
              <a:buNone/>
            </a:pPr>
            <a:r>
              <a:rPr lang="pl-PL" dirty="0"/>
              <a:t>Definicja nieprecyzyjna, zbyt ogólna, zawierająca nieostre pojęcia, obarczona błędem </a:t>
            </a:r>
            <a:r>
              <a:rPr lang="pl-PL" i="1" dirty="0" err="1"/>
              <a:t>ignotum</a:t>
            </a:r>
            <a:r>
              <a:rPr lang="pl-PL" i="1" dirty="0"/>
              <a:t> per </a:t>
            </a:r>
            <a:r>
              <a:rPr lang="pl-PL" i="1" dirty="0" err="1"/>
              <a:t>ignotum</a:t>
            </a:r>
            <a:r>
              <a:rPr lang="pl-PL" i="1" dirty="0"/>
              <a:t> </a:t>
            </a:r>
            <a:r>
              <a:rPr lang="pl-PL" dirty="0"/>
              <a:t>polegającym na wyjaśnianiu przy użyciu określenia równie niejasnego jak to, które ma być zdefiniowane.</a:t>
            </a:r>
          </a:p>
        </p:txBody>
      </p:sp>
    </p:spTree>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5250" y="260648"/>
            <a:ext cx="8229600" cy="1143000"/>
          </a:xfrm>
        </p:spPr>
        <p:txBody>
          <a:bodyPr>
            <a:normAutofit/>
          </a:bodyPr>
          <a:lstStyle/>
          <a:p>
            <a:r>
              <a:rPr lang="pl-PL" sz="2800" b="1" dirty="0"/>
              <a:t>Definicja informacji publicznej art. 1 i art. 6 </a:t>
            </a:r>
            <a:r>
              <a:rPr lang="pl-PL" sz="2800" b="1" dirty="0" err="1"/>
              <a:t>u.d.i.p</a:t>
            </a:r>
            <a:r>
              <a:rPr lang="pl-PL" sz="2800" b="1" dirty="0"/>
              <a:t>.  oraz art. 61 ust. 1 Konstytucji RP </a:t>
            </a:r>
          </a:p>
        </p:txBody>
      </p:sp>
      <p:sp>
        <p:nvSpPr>
          <p:cNvPr id="3" name="Symbol zastępczy zawartości 2"/>
          <p:cNvSpPr>
            <a:spLocks noGrp="1"/>
          </p:cNvSpPr>
          <p:nvPr>
            <p:ph idx="1"/>
          </p:nvPr>
        </p:nvSpPr>
        <p:spPr>
          <a:xfrm>
            <a:off x="457200" y="1600200"/>
            <a:ext cx="8229600" cy="4853136"/>
          </a:xfrm>
        </p:spPr>
        <p:txBody>
          <a:bodyPr>
            <a:normAutofit fontScale="92500" lnSpcReduction="20000"/>
          </a:bodyPr>
          <a:lstStyle/>
          <a:p>
            <a:pPr marL="0" indent="0" algn="just">
              <a:buNone/>
            </a:pPr>
            <a:r>
              <a:rPr lang="pl-PL" dirty="0"/>
              <a:t>Wątpliwości interpretacyjnych nie usuwa także zawartość art. 6, jest to bowiem </a:t>
            </a:r>
            <a:r>
              <a:rPr lang="pl-PL" b="1" dirty="0"/>
              <a:t>przykładowy wykaz spraw</a:t>
            </a:r>
            <a:r>
              <a:rPr lang="pl-PL" dirty="0"/>
              <a:t>, </a:t>
            </a:r>
            <a:r>
              <a:rPr lang="pl-PL" b="1" dirty="0"/>
              <a:t>Ustawodawca posłużył się sformułowaniem w szczególności , który przesądza o otwartości katalogu spraw o których to informacje stanowią informacje publiczne. </a:t>
            </a:r>
            <a:r>
              <a:rPr lang="pl-PL" dirty="0"/>
              <a:t>Jest to egzemplifikacja otwarta przykładowa, ale i jednocześnie jest to </a:t>
            </a:r>
            <a:r>
              <a:rPr lang="pl-PL" b="1" dirty="0"/>
              <a:t>katalog informacji, które to podlegają (powinny podlegać) obligatoryjnemu opublikowaniu w BIP, tak jak to ma miejsce wówczas, gdy przepis szczególny tak stanowi.</a:t>
            </a:r>
            <a:r>
              <a:rPr lang="pl-PL" dirty="0"/>
              <a:t> </a:t>
            </a:r>
          </a:p>
          <a:p>
            <a:pPr marL="0" indent="0" algn="just">
              <a:buNone/>
            </a:pPr>
            <a:r>
              <a:rPr lang="pl-PL" dirty="0"/>
              <a:t>Jego funkcją jest wskazanie  najbardziej typowych kategorii spraw o których informacje są informacjami publicznymi. Pozwala zorientować się do jakiego typu stanów faktycznych odnosi się pojęcie informacji publicznej.</a:t>
            </a:r>
          </a:p>
          <a:p>
            <a:pPr marL="0" indent="0" algn="just">
              <a:buNone/>
            </a:pPr>
            <a:endParaRPr lang="pl-PL" dirty="0"/>
          </a:p>
        </p:txBody>
      </p:sp>
    </p:spTree>
  </p:cSld>
  <p:clrMapOvr>
    <a:masterClrMapping/>
  </p:clrMapOvr>
  <p:transition>
    <p:pull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0648"/>
            <a:ext cx="8229600" cy="1143000"/>
          </a:xfrm>
        </p:spPr>
        <p:txBody>
          <a:bodyPr>
            <a:normAutofit fontScale="90000"/>
          </a:bodyPr>
          <a:lstStyle/>
          <a:p>
            <a:r>
              <a:rPr lang="pl-PL" sz="2800" b="1" dirty="0"/>
              <a:t>Definicja informacji publicznej art. 1,art. 6 </a:t>
            </a:r>
            <a:r>
              <a:rPr lang="pl-PL" sz="2800" b="1" dirty="0" err="1"/>
              <a:t>u.d.i.p</a:t>
            </a:r>
            <a:r>
              <a:rPr lang="pl-PL" sz="2800" b="1" dirty="0"/>
              <a:t>., art. 5 ust. 2 </a:t>
            </a:r>
            <a:r>
              <a:rPr lang="pl-PL" sz="2800" b="1" dirty="0" err="1"/>
              <a:t>u.d.i.p</a:t>
            </a:r>
            <a:r>
              <a:rPr lang="pl-PL" sz="2800" b="1" dirty="0"/>
              <a:t>.  oraz art. 61 ust. 1 Konstytucji RP </a:t>
            </a:r>
          </a:p>
        </p:txBody>
      </p:sp>
      <p:sp>
        <p:nvSpPr>
          <p:cNvPr id="3" name="Symbol zastępczy zawartości 2"/>
          <p:cNvSpPr>
            <a:spLocks noGrp="1"/>
          </p:cNvSpPr>
          <p:nvPr>
            <p:ph idx="1"/>
          </p:nvPr>
        </p:nvSpPr>
        <p:spPr/>
        <p:txBody>
          <a:bodyPr>
            <a:normAutofit/>
          </a:bodyPr>
          <a:lstStyle/>
          <a:p>
            <a:r>
              <a:rPr lang="pl-PL" b="1" dirty="0"/>
              <a:t>5 grup spraw, o których to informacje stanowią informację publiczną (tzw. sprawy publiczne):</a:t>
            </a:r>
          </a:p>
          <a:p>
            <a:pPr marL="0" indent="0">
              <a:buNone/>
            </a:pPr>
            <a:r>
              <a:rPr lang="pl-PL" dirty="0"/>
              <a:t>1. Polityka wewnętrzna i zagraniczna państwa;</a:t>
            </a:r>
          </a:p>
          <a:p>
            <a:pPr marL="0" indent="0">
              <a:buNone/>
            </a:pPr>
            <a:r>
              <a:rPr lang="pl-PL" dirty="0"/>
              <a:t>2. Organizacja podmiotów będących w świetle </a:t>
            </a:r>
            <a:r>
              <a:rPr lang="pl-PL" dirty="0" err="1"/>
              <a:t>u.d.i.p</a:t>
            </a:r>
            <a:r>
              <a:rPr lang="pl-PL" dirty="0"/>
              <a:t>. zobowiązanymi informacyjnie;</a:t>
            </a:r>
          </a:p>
          <a:p>
            <a:pPr marL="0" indent="0">
              <a:buNone/>
            </a:pPr>
            <a:r>
              <a:rPr lang="pl-PL" dirty="0"/>
              <a:t>3. Działalność podmiotów będących w świetle </a:t>
            </a:r>
            <a:r>
              <a:rPr lang="pl-PL" dirty="0" err="1"/>
              <a:t>u.d.i.p</a:t>
            </a:r>
            <a:r>
              <a:rPr lang="pl-PL" dirty="0"/>
              <a:t>. zobowiązanymi informacyjnie;</a:t>
            </a:r>
          </a:p>
          <a:p>
            <a:pPr marL="0" indent="0">
              <a:buNone/>
            </a:pPr>
            <a:r>
              <a:rPr lang="pl-PL" dirty="0"/>
              <a:t>4. Dane publiczne; </a:t>
            </a:r>
          </a:p>
          <a:p>
            <a:pPr marL="0" indent="0">
              <a:buNone/>
            </a:pPr>
            <a:r>
              <a:rPr lang="pl-PL" dirty="0"/>
              <a:t>5. Majątek publiczny; </a:t>
            </a:r>
          </a:p>
        </p:txBody>
      </p:sp>
    </p:spTree>
    <p:extLst>
      <p:ext uri="{BB962C8B-B14F-4D97-AF65-F5344CB8AC3E}">
        <p14:creationId xmlns:p14="http://schemas.microsoft.com/office/powerpoint/2010/main" val="401591707"/>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3200" b="1" dirty="0"/>
              <a:t>Definicja informacji publicznej art. 1, art. 6 </a:t>
            </a:r>
            <a:r>
              <a:rPr lang="pl-PL" sz="3200" b="1" dirty="0" err="1"/>
              <a:t>u.d.i.p</a:t>
            </a:r>
            <a:r>
              <a:rPr lang="pl-PL" sz="3200" b="1" dirty="0"/>
              <a:t>., art. 5 ust. 2 </a:t>
            </a:r>
            <a:r>
              <a:rPr lang="pl-PL" sz="3200" b="1" dirty="0" err="1"/>
              <a:t>u.d.i.p</a:t>
            </a:r>
            <a:r>
              <a:rPr lang="pl-PL" sz="3200" b="1" dirty="0"/>
              <a:t>.  oraz art. 61 ust. 1 Konstytucji RP </a:t>
            </a:r>
          </a:p>
        </p:txBody>
      </p:sp>
      <p:sp>
        <p:nvSpPr>
          <p:cNvPr id="3" name="Symbol zastępczy zawartości 2"/>
          <p:cNvSpPr>
            <a:spLocks noGrp="1"/>
          </p:cNvSpPr>
          <p:nvPr>
            <p:ph idx="1"/>
          </p:nvPr>
        </p:nvSpPr>
        <p:spPr/>
        <p:txBody>
          <a:bodyPr>
            <a:normAutofit fontScale="92500"/>
          </a:bodyPr>
          <a:lstStyle/>
          <a:p>
            <a:pPr marL="0" indent="0" algn="just">
              <a:buNone/>
            </a:pPr>
            <a:r>
              <a:rPr lang="pl-PL" dirty="0"/>
              <a:t>Art. 5. ust. 2  </a:t>
            </a:r>
            <a:r>
              <a:rPr lang="pl-PL" dirty="0" err="1"/>
              <a:t>zd</a:t>
            </a:r>
            <a:r>
              <a:rPr lang="pl-PL" dirty="0"/>
              <a:t>. 2 </a:t>
            </a:r>
            <a:r>
              <a:rPr lang="pl-PL" dirty="0" err="1"/>
              <a:t>u.d.i.p</a:t>
            </a:r>
            <a:r>
              <a:rPr lang="pl-PL" dirty="0"/>
              <a:t>. wprawdzie odnosi się do ograniczeń, jest związany z zasadą limitowania dostępu do wiedzy publicznej (zasada ograniczonego dostępu do wiedzy publicznej), ale jego zawartość pozwala na wyprowadzenie wniosków w świetle </a:t>
            </a:r>
            <a:r>
              <a:rPr lang="pl-PL" b="1" dirty="0"/>
              <a:t>których informacjami które podlegają udostępnieniu są informacje o osobach pełniących funkcje publiczne, mających związek z pełnieniem tych  funkcji,  w tym   o warunkach   powierzenia   i wykonywania   funkcji,  oraz o osobach fizycznych lub przedsiębiorcach , którzy rezygnują z przysługującego im prawa (zasada względnej dostępności).</a:t>
            </a:r>
          </a:p>
        </p:txBody>
      </p:sp>
    </p:spTree>
    <p:extLst>
      <p:ext uri="{BB962C8B-B14F-4D97-AF65-F5344CB8AC3E}">
        <p14:creationId xmlns:p14="http://schemas.microsoft.com/office/powerpoint/2010/main" val="1151968126"/>
      </p:ext>
    </p:extLst>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Sposób definiowania informacji publicznej w </a:t>
            </a:r>
            <a:r>
              <a:rPr lang="pl-PL" b="1" dirty="0" err="1"/>
              <a:t>udip</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a:t>Ustawodawca w sposób zamierzony nie posługuje się katalogiem zamkniętym w art. 6 </a:t>
            </a:r>
            <a:r>
              <a:rPr lang="pl-PL" dirty="0" err="1"/>
              <a:t>udip</a:t>
            </a:r>
            <a:r>
              <a:rPr lang="pl-PL" dirty="0"/>
              <a:t>.</a:t>
            </a:r>
          </a:p>
          <a:p>
            <a:pPr algn="just"/>
            <a:r>
              <a:rPr lang="pl-PL" dirty="0"/>
              <a:t>Wobec dostępu do informacji publicznej podnosi się argument, że jest instytucją społecznego kontrolowania a formy i sposoby udostępniania wiedzy publicznej  (określone w </a:t>
            </a:r>
            <a:r>
              <a:rPr lang="pl-PL" dirty="0" err="1"/>
              <a:t>u.d.i.p</a:t>
            </a:r>
            <a:r>
              <a:rPr lang="pl-PL" dirty="0"/>
              <a:t>. – art. 3 i art. 7 ) urastają do rangi instrumentów ochrony interesu informacyjnego jednostki.</a:t>
            </a:r>
          </a:p>
          <a:p>
            <a:pPr algn="just"/>
            <a:r>
              <a:rPr lang="pl-PL" dirty="0"/>
              <a:t>Instrumenty: ustrojowe, materialne, procesowe;</a:t>
            </a:r>
          </a:p>
        </p:txBody>
      </p:sp>
    </p:spTree>
    <p:extLst>
      <p:ext uri="{BB962C8B-B14F-4D97-AF65-F5344CB8AC3E}">
        <p14:creationId xmlns:p14="http://schemas.microsoft.com/office/powerpoint/2010/main" val="2006666169"/>
      </p:ext>
    </p:extLst>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Jawność</a:t>
            </a:r>
          </a:p>
        </p:txBody>
      </p:sp>
      <p:sp>
        <p:nvSpPr>
          <p:cNvPr id="3" name="Symbol zastępczy zawartości 2"/>
          <p:cNvSpPr>
            <a:spLocks noGrp="1"/>
          </p:cNvSpPr>
          <p:nvPr>
            <p:ph idx="1"/>
          </p:nvPr>
        </p:nvSpPr>
        <p:spPr/>
        <p:txBody>
          <a:bodyPr>
            <a:normAutofit/>
          </a:bodyPr>
          <a:lstStyle/>
          <a:p>
            <a:pPr marL="0" indent="0" algn="just">
              <a:buNone/>
            </a:pPr>
            <a:r>
              <a:rPr lang="pl-PL" u="sng" dirty="0"/>
              <a:t>Można rozpatrywać na kilku poziomach:</a:t>
            </a:r>
          </a:p>
          <a:p>
            <a:pPr algn="just"/>
            <a:r>
              <a:rPr lang="pl-PL" u="sng" dirty="0"/>
              <a:t>wolność informacyjna;</a:t>
            </a:r>
          </a:p>
          <a:p>
            <a:pPr algn="just"/>
            <a:r>
              <a:rPr lang="pl-PL" u="sng" dirty="0"/>
              <a:t>prawo dostępu do informacji publicznej;</a:t>
            </a:r>
          </a:p>
          <a:p>
            <a:pPr algn="just"/>
            <a:r>
              <a:rPr lang="pl-PL" u="sng" dirty="0"/>
              <a:t>polityka informacyjna.</a:t>
            </a:r>
          </a:p>
          <a:p>
            <a:pPr algn="just"/>
            <a:endParaRPr lang="pl-PL" dirty="0"/>
          </a:p>
        </p:txBody>
      </p:sp>
    </p:spTree>
    <p:extLst>
      <p:ext uri="{BB962C8B-B14F-4D97-AF65-F5344CB8AC3E}">
        <p14:creationId xmlns:p14="http://schemas.microsoft.com/office/powerpoint/2010/main" val="2276159457"/>
      </p:ext>
    </p:extLst>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Doktrynalne definiowanie informacji publicznej </a:t>
            </a:r>
          </a:p>
        </p:txBody>
      </p:sp>
      <p:sp>
        <p:nvSpPr>
          <p:cNvPr id="3" name="Symbol zastępczy zawartości 2"/>
          <p:cNvSpPr>
            <a:spLocks noGrp="1"/>
          </p:cNvSpPr>
          <p:nvPr>
            <p:ph idx="1"/>
          </p:nvPr>
        </p:nvSpPr>
        <p:spPr/>
        <p:txBody>
          <a:bodyPr>
            <a:normAutofit lnSpcReduction="10000"/>
          </a:bodyPr>
          <a:lstStyle/>
          <a:p>
            <a:pPr algn="just"/>
            <a:r>
              <a:rPr lang="pl-PL" dirty="0"/>
              <a:t>Informacjami publicznymi są dane o charakterze ogólnym i obiektywnym, to fakty, to zdarzenia, czy też wiadomości oraz komunikaty o względnie wyznaczonym zakresie przedmiotowym. </a:t>
            </a:r>
          </a:p>
          <a:p>
            <a:pPr algn="just"/>
            <a:r>
              <a:rPr lang="pl-PL" b="1" u="sng" dirty="0"/>
              <a:t>Ubieganie się o informację publiczną, co do zasady jest pytaniem o fakty</a:t>
            </a:r>
            <a:r>
              <a:rPr lang="pl-PL" dirty="0"/>
              <a:t>, o zdarzenia lub o strukturę, o stan określonych zjawisk, </a:t>
            </a:r>
            <a:r>
              <a:rPr lang="pl-PL" b="1" dirty="0"/>
              <a:t>ale </a:t>
            </a:r>
            <a:r>
              <a:rPr lang="pl-PL" b="1" u="sng" dirty="0"/>
              <a:t>może dotyczyć również zamierzeń organów publicznych, czyli działalności projektowanej, niemniej jednak wyłącznie w zakresie prawodawstwa, bądź też polityki państwa.  </a:t>
            </a:r>
          </a:p>
        </p:txBody>
      </p:sp>
    </p:spTree>
    <p:extLst>
      <p:ext uri="{BB962C8B-B14F-4D97-AF65-F5344CB8AC3E}">
        <p14:creationId xmlns:p14="http://schemas.microsoft.com/office/powerpoint/2010/main" val="4035935041"/>
      </p:ext>
    </p:extLst>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4282" y="302181"/>
            <a:ext cx="8229600" cy="1143000"/>
          </a:xfrm>
        </p:spPr>
        <p:txBody>
          <a:bodyPr>
            <a:normAutofit fontScale="90000"/>
          </a:bodyPr>
          <a:lstStyle/>
          <a:p>
            <a:r>
              <a:rPr lang="pl-PL" b="1" dirty="0"/>
              <a:t>Elementy definicji informacji publicznej z art. 1 ust. 1 </a:t>
            </a:r>
            <a:r>
              <a:rPr lang="pl-PL" b="1" dirty="0" err="1"/>
              <a:t>u.d.i.p</a:t>
            </a:r>
            <a:r>
              <a:rPr lang="pl-PL" b="1" dirty="0"/>
              <a:t>.</a:t>
            </a:r>
          </a:p>
        </p:txBody>
      </p:sp>
      <p:sp>
        <p:nvSpPr>
          <p:cNvPr id="3" name="Symbol zastępczy zawartości 2"/>
          <p:cNvSpPr>
            <a:spLocks noGrp="1"/>
          </p:cNvSpPr>
          <p:nvPr>
            <p:ph idx="1"/>
          </p:nvPr>
        </p:nvSpPr>
        <p:spPr>
          <a:xfrm>
            <a:off x="214282" y="1412776"/>
            <a:ext cx="8643998" cy="5112568"/>
          </a:xfrm>
        </p:spPr>
        <p:txBody>
          <a:bodyPr>
            <a:normAutofit/>
          </a:bodyPr>
          <a:lstStyle/>
          <a:p>
            <a:pPr marL="0" indent="0" algn="just">
              <a:buNone/>
            </a:pPr>
            <a:r>
              <a:rPr lang="pl-PL" sz="2000" b="1" dirty="0"/>
              <a:t>Art. 1 ust. 1 </a:t>
            </a:r>
            <a:r>
              <a:rPr lang="pl-PL" sz="2000" b="1" dirty="0" err="1"/>
              <a:t>u.d.i.p</a:t>
            </a:r>
            <a:r>
              <a:rPr lang="pl-PL" sz="2000" b="1" dirty="0"/>
              <a:t>. Każda informacja o sprawach publicznych</a:t>
            </a:r>
          </a:p>
          <a:p>
            <a:pPr marL="0" indent="0" algn="just">
              <a:buNone/>
            </a:pPr>
            <a:r>
              <a:rPr lang="pl-PL" sz="2000" b="1" dirty="0"/>
              <a:t>Każda</a:t>
            </a:r>
          </a:p>
          <a:p>
            <a:pPr marL="0" indent="0" algn="just">
              <a:buNone/>
            </a:pPr>
            <a:r>
              <a:rPr lang="pl-PL" sz="2000" b="1" dirty="0"/>
              <a:t>Informacja</a:t>
            </a:r>
          </a:p>
          <a:p>
            <a:pPr marL="0" indent="0" algn="just">
              <a:buNone/>
            </a:pPr>
            <a:r>
              <a:rPr lang="pl-PL" sz="2000" b="1" dirty="0"/>
              <a:t>Sprawy publiczne</a:t>
            </a:r>
          </a:p>
          <a:p>
            <a:pPr marL="0" indent="0" algn="just">
              <a:buNone/>
            </a:pPr>
            <a:r>
              <a:rPr lang="pl-PL" sz="2000" b="1" dirty="0"/>
              <a:t>Zawartość art. 1 </a:t>
            </a:r>
            <a:r>
              <a:rPr lang="pl-PL" sz="2000" b="1" dirty="0" err="1"/>
              <a:t>u.d.i.p</a:t>
            </a:r>
            <a:r>
              <a:rPr lang="pl-PL" sz="2000" b="1" dirty="0"/>
              <a:t>., jak i również otwarty charakter art. 6 </a:t>
            </a:r>
            <a:r>
              <a:rPr lang="pl-PL" sz="2000" b="1" dirty="0" err="1"/>
              <a:t>u.d.i.p</a:t>
            </a:r>
            <a:r>
              <a:rPr lang="pl-PL" sz="2000" b="1" dirty="0"/>
              <a:t>. przesądziły </a:t>
            </a:r>
            <a:r>
              <a:rPr lang="pl-PL" sz="2000" dirty="0"/>
              <a:t>o występowaniu zasady powszechności przedmiotowej – </a:t>
            </a:r>
            <a:r>
              <a:rPr lang="pl-PL" sz="2000" b="1" dirty="0"/>
              <a:t>każda</a:t>
            </a:r>
            <a:r>
              <a:rPr lang="pl-PL" sz="2000" dirty="0"/>
              <a:t> informacja … oznacza ona szeroki katalog informacji co do których można podnosić argument, że są informacjami publicznymi i powinny podlegać udostępnieniu, chyba że zachodzi konieczność ograniczenia ze względu na wartości wymagające ochrony, o których mowa w art. 5 </a:t>
            </a:r>
            <a:r>
              <a:rPr lang="pl-PL" sz="2000" dirty="0" err="1"/>
              <a:t>u.d.i.p</a:t>
            </a:r>
            <a:r>
              <a:rPr lang="pl-PL" sz="2000" dirty="0"/>
              <a:t>.</a:t>
            </a:r>
          </a:p>
        </p:txBody>
      </p:sp>
    </p:spTree>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Sprawa publiczna</a:t>
            </a:r>
          </a:p>
        </p:txBody>
      </p:sp>
      <p:sp>
        <p:nvSpPr>
          <p:cNvPr id="3" name="Symbol zastępczy zawartości 2"/>
          <p:cNvSpPr>
            <a:spLocks noGrp="1"/>
          </p:cNvSpPr>
          <p:nvPr>
            <p:ph idx="1"/>
          </p:nvPr>
        </p:nvSpPr>
        <p:spPr/>
        <p:txBody>
          <a:bodyPr>
            <a:normAutofit fontScale="85000" lnSpcReduction="20000"/>
          </a:bodyPr>
          <a:lstStyle/>
          <a:p>
            <a:pPr algn="just"/>
            <a:r>
              <a:rPr lang="pl-PL" dirty="0"/>
              <a:t>W ujęciu potocznym sprawa publiczna jest kojarzona z czymś co odnosi się do większej grupy osób, co ma powszechne znaczenie, co posiada szeroki zasięg merytoryczny, szeroki krąg adresatów i szerokie zastosowanie. </a:t>
            </a:r>
          </a:p>
          <a:p>
            <a:pPr algn="just"/>
            <a:r>
              <a:rPr lang="pl-PL" dirty="0"/>
              <a:t>Mieć sprawę: to mieć coś na myśli, być zainteresowanym, chcieć coś od kogoś a owa publiczność sprowadza się w tym wypadku do odnoszenia sprawy do większej grupy osób. </a:t>
            </a:r>
          </a:p>
          <a:p>
            <a:pPr algn="just"/>
            <a:r>
              <a:rPr lang="pl-PL" b="1" dirty="0"/>
              <a:t>Sprawa publiczna to działanie w interesie publicznym, działanie na rzecz ogółu społeczności, to realizacja zadań w imię interesu ogółu (jako zadanie publiczne), to dysponowanie środkami publicznymi, to taka działalność podmiotów, której celem jest zaspokajanie zbiorowych (ogólnych) potrzeb obywatelskich.  </a:t>
            </a:r>
          </a:p>
        </p:txBody>
      </p:sp>
    </p:spTree>
    <p:extLst>
      <p:ext uri="{BB962C8B-B14F-4D97-AF65-F5344CB8AC3E}">
        <p14:creationId xmlns:p14="http://schemas.microsoft.com/office/powerpoint/2010/main" val="2004359622"/>
      </p:ext>
    </p:extLst>
  </p:cSld>
  <p:clrMapOvr>
    <a:masterClrMapping/>
  </p:clrMapOvr>
  <p:transition>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Wniosek o udzielenie informacji publicznej</a:t>
            </a:r>
          </a:p>
        </p:txBody>
      </p:sp>
      <p:sp>
        <p:nvSpPr>
          <p:cNvPr id="3" name="Symbol zastępczy zawartości 2"/>
          <p:cNvSpPr>
            <a:spLocks noGrp="1"/>
          </p:cNvSpPr>
          <p:nvPr>
            <p:ph idx="1"/>
          </p:nvPr>
        </p:nvSpPr>
        <p:spPr/>
        <p:txBody>
          <a:bodyPr>
            <a:normAutofit fontScale="85000" lnSpcReduction="20000"/>
          </a:bodyPr>
          <a:lstStyle/>
          <a:p>
            <a:pPr algn="just"/>
            <a:r>
              <a:rPr lang="pl-PL" dirty="0"/>
              <a:t>Wnioskiem o udzielenie informacji publicznej będzie zatem pytanie o określony stan faktyczny istniejący na dzień udzielenia odpowiedzi. </a:t>
            </a:r>
          </a:p>
          <a:p>
            <a:pPr algn="just"/>
            <a:r>
              <a:rPr lang="pl-PL" dirty="0"/>
              <a:t>Wniosek ten co do zasady nie może zmierzać do inicjowania działań (np. do wszczęcia postępowania w jakieś sprawie).</a:t>
            </a:r>
          </a:p>
          <a:p>
            <a:pPr algn="just"/>
            <a:r>
              <a:rPr lang="pl-PL" dirty="0"/>
              <a:t>Wniosek nie może zawierać niesprecyzowanych zamierzeń autora. </a:t>
            </a:r>
          </a:p>
          <a:p>
            <a:pPr algn="just"/>
            <a:r>
              <a:rPr lang="pl-PL" dirty="0"/>
              <a:t>Nie może dotyczyć spraw indywidualnych oraz zawierać polemiki z określonymi ustaleniami. </a:t>
            </a:r>
          </a:p>
          <a:p>
            <a:pPr algn="just"/>
            <a:r>
              <a:rPr lang="pl-PL" dirty="0"/>
              <a:t>Nie może zawierać prośby o interpretację informacji już znanej zainteresowanemu;</a:t>
            </a:r>
          </a:p>
          <a:p>
            <a:pPr algn="just"/>
            <a:r>
              <a:rPr lang="pl-PL" dirty="0"/>
              <a:t>Nie może stanowić próby wyłudzenia porady prawnej;</a:t>
            </a:r>
          </a:p>
          <a:p>
            <a:pPr algn="just"/>
            <a:r>
              <a:rPr lang="pl-PL" dirty="0"/>
              <a:t>Nie może prowadzić do zainicjowania działań kontrolnych, bądź badawczych przez administrację publiczną.</a:t>
            </a:r>
          </a:p>
          <a:p>
            <a:pPr algn="just"/>
            <a:endParaRPr lang="pl-PL" dirty="0"/>
          </a:p>
        </p:txBody>
      </p:sp>
    </p:spTree>
    <p:extLst>
      <p:ext uri="{BB962C8B-B14F-4D97-AF65-F5344CB8AC3E}">
        <p14:creationId xmlns:p14="http://schemas.microsoft.com/office/powerpoint/2010/main" val="3763478711"/>
      </p:ext>
    </p:extLst>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Badanie wniosku</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Chodzi o sprawdzenie przez podmiot zobowiązany informacyjnie czy:</a:t>
            </a:r>
          </a:p>
          <a:p>
            <a:pPr algn="just"/>
            <a:r>
              <a:rPr lang="pl-PL" dirty="0"/>
              <a:t>Wniosek zawiera pytanie o informację;</a:t>
            </a:r>
          </a:p>
          <a:p>
            <a:pPr algn="just"/>
            <a:r>
              <a:rPr lang="pl-PL" dirty="0"/>
              <a:t>Wniosek dotyczy informacji już istniejącej, znajdującej się w posiadaniu zobowiązanego informacyjnie (wniosek nie może zmierzać do jej wytworzenia, ona już musi być). Co do zasady informacja powinna być odzwierciedlona w treści istniejących już dokumentów;</a:t>
            </a:r>
          </a:p>
          <a:p>
            <a:pPr algn="just"/>
            <a:r>
              <a:rPr lang="pl-PL" dirty="0"/>
              <a:t>Wniosek dotyczy sprawy publicznej nie sprawy prywatnej, osobistej czy też intymnej, takiej która naruszałaby cześć, godność, dobre imię, inne dobra osobiste;</a:t>
            </a:r>
          </a:p>
        </p:txBody>
      </p:sp>
    </p:spTree>
    <p:extLst>
      <p:ext uri="{BB962C8B-B14F-4D97-AF65-F5344CB8AC3E}">
        <p14:creationId xmlns:p14="http://schemas.microsoft.com/office/powerpoint/2010/main" val="972994920"/>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Nośnik informacji</a:t>
            </a:r>
          </a:p>
        </p:txBody>
      </p:sp>
      <p:sp>
        <p:nvSpPr>
          <p:cNvPr id="3" name="Symbol zastępczy zawartości 2"/>
          <p:cNvSpPr>
            <a:spLocks noGrp="1"/>
          </p:cNvSpPr>
          <p:nvPr>
            <p:ph idx="1"/>
          </p:nvPr>
        </p:nvSpPr>
        <p:spPr/>
        <p:txBody>
          <a:bodyPr>
            <a:normAutofit/>
          </a:bodyPr>
          <a:lstStyle/>
          <a:p>
            <a:pPr algn="just"/>
            <a:r>
              <a:rPr lang="pl-PL" dirty="0"/>
              <a:t>Nośnikiem informacji publicznej może być </a:t>
            </a:r>
            <a:r>
              <a:rPr lang="pl-PL" b="1" dirty="0"/>
              <a:t>każdy dokument</a:t>
            </a:r>
            <a:r>
              <a:rPr lang="pl-PL" dirty="0"/>
              <a:t>, który </a:t>
            </a:r>
            <a:r>
              <a:rPr lang="pl-PL" b="1" dirty="0"/>
              <a:t>został utworzony, odtworzony lub przekształcony przez organy publiczne, jest przez nie przechowywany lub odnosi się do nich;</a:t>
            </a:r>
          </a:p>
          <a:p>
            <a:pPr algn="just"/>
            <a:r>
              <a:rPr lang="pl-PL" dirty="0"/>
              <a:t>Może mieć postać dokumentu tradycyjnego lub zapisu elektronicznego;</a:t>
            </a:r>
          </a:p>
          <a:p>
            <a:pPr algn="just"/>
            <a:r>
              <a:rPr lang="pl-PL" dirty="0"/>
              <a:t>Nośnikiem informacji może być też </a:t>
            </a:r>
            <a:r>
              <a:rPr lang="pl-PL" b="1" dirty="0"/>
              <a:t>człowiek</a:t>
            </a:r>
            <a:r>
              <a:rPr lang="pl-PL" dirty="0"/>
              <a:t>, mimo braku jakiegokolwiek utrwalenia informacja krąży dzięki ustnym przekazom jednej osoby lub kilku osób. </a:t>
            </a:r>
          </a:p>
        </p:txBody>
      </p:sp>
    </p:spTree>
    <p:extLst>
      <p:ext uri="{BB962C8B-B14F-4D97-AF65-F5344CB8AC3E}">
        <p14:creationId xmlns:p14="http://schemas.microsoft.com/office/powerpoint/2010/main" val="3790697364"/>
      </p:ext>
    </p:extLst>
  </p:cSld>
  <p:clrMapOvr>
    <a:masterClrMapping/>
  </p:clrMapOvr>
  <p:transition>
    <p:wipe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Udostępnienie informacji a udostępnienie nośnika wraz informacją</a:t>
            </a:r>
          </a:p>
        </p:txBody>
      </p:sp>
      <p:sp>
        <p:nvSpPr>
          <p:cNvPr id="3" name="Symbol zastępczy zawartości 2"/>
          <p:cNvSpPr>
            <a:spLocks noGrp="1"/>
          </p:cNvSpPr>
          <p:nvPr>
            <p:ph idx="1"/>
          </p:nvPr>
        </p:nvSpPr>
        <p:spPr/>
        <p:txBody>
          <a:bodyPr>
            <a:normAutofit fontScale="92500"/>
          </a:bodyPr>
          <a:lstStyle/>
          <a:p>
            <a:pPr algn="just"/>
            <a:r>
              <a:rPr lang="pl-PL" dirty="0"/>
              <a:t>Adresat wniosku zobowiązany jest do udostępnienia informacji publicznej, ale nie zawsze wraz z jej nośnikiem;</a:t>
            </a:r>
          </a:p>
          <a:p>
            <a:pPr algn="just"/>
            <a:r>
              <a:rPr lang="pl-PL" b="1" dirty="0"/>
              <a:t>W myśl art. 3 ust. 1 pkt. 2 </a:t>
            </a:r>
            <a:r>
              <a:rPr lang="pl-PL" dirty="0"/>
              <a:t>prawo do informacji obejmuje: prawo wglądu do dokumentu urzędowego, a nie prawo do jego nośnika;</a:t>
            </a:r>
          </a:p>
          <a:p>
            <a:pPr algn="just"/>
            <a:r>
              <a:rPr lang="pl-PL" b="1" dirty="0"/>
              <a:t>W myśl art. 6 ust. 1 pkt 4 </a:t>
            </a:r>
            <a:r>
              <a:rPr lang="pl-PL" dirty="0"/>
              <a:t>udostępnieniu podlega informacja o danych publicznych w tym </a:t>
            </a:r>
            <a:r>
              <a:rPr lang="pl-PL" b="1" dirty="0"/>
              <a:t>treść i postać </a:t>
            </a:r>
            <a:r>
              <a:rPr lang="pl-PL" dirty="0"/>
              <a:t>wymienionych tam dokumentów urzędowych; Udostępnieniu podlega zatem zarówno treść dokumentu urzędowego, jak i jego postać w tym również </a:t>
            </a:r>
            <a:r>
              <a:rPr lang="pl-PL" b="1" dirty="0"/>
              <a:t>kserokopia.</a:t>
            </a:r>
          </a:p>
        </p:txBody>
      </p:sp>
    </p:spTree>
    <p:extLst>
      <p:ext uri="{BB962C8B-B14F-4D97-AF65-F5344CB8AC3E}">
        <p14:creationId xmlns:p14="http://schemas.microsoft.com/office/powerpoint/2010/main" val="3439300966"/>
      </p:ext>
    </p:extLst>
  </p:cSld>
  <p:clrMapOvr>
    <a:masterClrMapping/>
  </p:clrMapOvr>
  <p:transition>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Udostępnienie informacji a udostępnienie nośnika wraz informacją</a:t>
            </a:r>
          </a:p>
        </p:txBody>
      </p:sp>
      <p:sp>
        <p:nvSpPr>
          <p:cNvPr id="3" name="Symbol zastępczy zawartości 2"/>
          <p:cNvSpPr>
            <a:spLocks noGrp="1"/>
          </p:cNvSpPr>
          <p:nvPr>
            <p:ph idx="1"/>
          </p:nvPr>
        </p:nvSpPr>
        <p:spPr/>
        <p:txBody>
          <a:bodyPr>
            <a:normAutofit fontScale="92500"/>
          </a:bodyPr>
          <a:lstStyle/>
          <a:p>
            <a:pPr algn="just"/>
            <a:r>
              <a:rPr lang="pl-PL" dirty="0"/>
              <a:t>Jeżeli nośnikiem informacji publicznej jest dokument prywatny udostępnieniu podlega jego treść – zawartość, ale nie postać - nie sam nośnik. </a:t>
            </a:r>
          </a:p>
          <a:p>
            <a:pPr algn="just"/>
            <a:r>
              <a:rPr lang="pl-PL" b="1" dirty="0"/>
              <a:t>W myśl art. 245 </a:t>
            </a:r>
            <a:r>
              <a:rPr lang="pl-PL" b="1" dirty="0" err="1"/>
              <a:t>k.p.c</a:t>
            </a:r>
            <a:r>
              <a:rPr lang="pl-PL" b="1" dirty="0"/>
              <a:t> dokument prywatny stanowi dowód tego, że osoba która go podpisała złożyła oświadczenie zawarte w dokumencie. </a:t>
            </a:r>
          </a:p>
          <a:p>
            <a:pPr algn="just"/>
            <a:r>
              <a:rPr lang="pl-PL" dirty="0"/>
              <a:t>Od dokumentu urzędowego różnią się tym, że nie pochodzą od organu państwowego, nie zostały podpisane przez funkcjonariusza publicznego i niczego urzędowo nie zaświadczają.</a:t>
            </a:r>
          </a:p>
        </p:txBody>
      </p:sp>
    </p:spTree>
    <p:extLst>
      <p:ext uri="{BB962C8B-B14F-4D97-AF65-F5344CB8AC3E}">
        <p14:creationId xmlns:p14="http://schemas.microsoft.com/office/powerpoint/2010/main" val="1496054270"/>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Rodzaje informacji w świetle </a:t>
            </a:r>
            <a:r>
              <a:rPr lang="pl-PL" b="1" dirty="0" err="1"/>
              <a:t>u.d.i.p</a:t>
            </a:r>
            <a:r>
              <a:rPr lang="pl-PL" b="1" dirty="0"/>
              <a:t>.</a:t>
            </a:r>
            <a:br>
              <a:rPr lang="pl-PL" b="1" dirty="0"/>
            </a:b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a:t>Ogólnodostępne (publiczne), o ograniczonej dostępności (których dostęp jest limitowany ze względu na konieczność ochrony pewnych wartości – art. 5 </a:t>
            </a:r>
            <a:r>
              <a:rPr lang="pl-PL" dirty="0" err="1"/>
              <a:t>u.d.i.p</a:t>
            </a:r>
            <a:r>
              <a:rPr lang="pl-PL" dirty="0"/>
              <a:t>.), o wyłączonym dostępie (prywatne);</a:t>
            </a:r>
          </a:p>
          <a:p>
            <a:pPr algn="just"/>
            <a:r>
              <a:rPr lang="pl-PL" dirty="0"/>
              <a:t>Informacje udostępniane w oparciu uregulowania </a:t>
            </a:r>
            <a:r>
              <a:rPr lang="pl-PL" dirty="0" err="1"/>
              <a:t>udip</a:t>
            </a:r>
            <a:r>
              <a:rPr lang="pl-PL" dirty="0"/>
              <a:t> i  informacje udostępniane na podstawie przepisów szczególnych: m.in. materialnego prawa administracyjnego lub prawa gospodarczego</a:t>
            </a:r>
          </a:p>
          <a:p>
            <a:pPr algn="just"/>
            <a:r>
              <a:rPr lang="pl-PL" dirty="0"/>
              <a:t>Publiczne: proste i złożone (przekształcone i przetworzone);</a:t>
            </a:r>
          </a:p>
        </p:txBody>
      </p:sp>
    </p:spTree>
    <p:extLst>
      <p:ext uri="{BB962C8B-B14F-4D97-AF65-F5344CB8AC3E}">
        <p14:creationId xmlns:p14="http://schemas.microsoft.com/office/powerpoint/2010/main" val="265486439"/>
      </p:ext>
    </p:extLst>
  </p:cSld>
  <p:clrMapOvr>
    <a:masterClrMapping/>
  </p:clrMapOvr>
  <p:transition>
    <p:pull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Informacja prosta</a:t>
            </a:r>
          </a:p>
        </p:txBody>
      </p:sp>
      <p:sp>
        <p:nvSpPr>
          <p:cNvPr id="3" name="Symbol zastępczy zawartości 2"/>
          <p:cNvSpPr>
            <a:spLocks noGrp="1"/>
          </p:cNvSpPr>
          <p:nvPr>
            <p:ph idx="1"/>
          </p:nvPr>
        </p:nvSpPr>
        <p:spPr/>
        <p:txBody>
          <a:bodyPr>
            <a:normAutofit fontScale="92500" lnSpcReduction="20000"/>
          </a:bodyPr>
          <a:lstStyle/>
          <a:p>
            <a:pPr algn="just"/>
            <a:r>
              <a:rPr lang="pl-PL" dirty="0"/>
              <a:t>Informacja, która nie wymaga przetworzenia i przekształcenia (najprostsza definicja – definicja negatywna);</a:t>
            </a:r>
          </a:p>
          <a:p>
            <a:pPr algn="just"/>
            <a:r>
              <a:rPr lang="pl-PL" dirty="0"/>
              <a:t>To informacja, którą podmiot posiada w danej chwili i którą podmiot może udostępnić w takiej formie jaką ma, a jej wyodrębnienie z pewnych zbiorów (ewidencji, rejestrów, kartotek) nie wymaga  dodatkowych nakładów osobowych lub finansowych trudnych do pogodzenia z bieżącymi działaniami  zobowiązanego;</a:t>
            </a:r>
          </a:p>
          <a:p>
            <a:pPr algn="just"/>
            <a:r>
              <a:rPr lang="pl-PL" dirty="0"/>
              <a:t>To taka informacja, którą już posiada zobowiązany i jej udostępnienie nie wymaga podejmowania jakichś ponadprzeciętnych czynności, które z informacji prostych tworzyłyby nową informację. </a:t>
            </a:r>
          </a:p>
        </p:txBody>
      </p:sp>
    </p:spTree>
    <p:extLst>
      <p:ext uri="{BB962C8B-B14F-4D97-AF65-F5344CB8AC3E}">
        <p14:creationId xmlns:p14="http://schemas.microsoft.com/office/powerpoint/2010/main" val="1584200661"/>
      </p:ext>
    </p:extLst>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Prawo do informacji</a:t>
            </a:r>
          </a:p>
        </p:txBody>
      </p:sp>
      <p:sp>
        <p:nvSpPr>
          <p:cNvPr id="3" name="Symbol zastępczy zawartości 2"/>
          <p:cNvSpPr>
            <a:spLocks noGrp="1"/>
          </p:cNvSpPr>
          <p:nvPr>
            <p:ph idx="1"/>
          </p:nvPr>
        </p:nvSpPr>
        <p:spPr/>
        <p:txBody>
          <a:bodyPr>
            <a:normAutofit fontScale="92500" lnSpcReduction="20000"/>
          </a:bodyPr>
          <a:lstStyle/>
          <a:p>
            <a:pPr algn="just"/>
            <a:r>
              <a:rPr lang="pl-PL" dirty="0"/>
              <a:t>Ma charakter fundamentalny;</a:t>
            </a:r>
          </a:p>
          <a:p>
            <a:pPr algn="just"/>
            <a:r>
              <a:rPr lang="pl-PL" dirty="0"/>
              <a:t>Uzyskało ochronę prawa międzynarodowego, jak i krajowego;</a:t>
            </a:r>
          </a:p>
          <a:p>
            <a:pPr algn="just"/>
            <a:r>
              <a:rPr lang="pl-PL" dirty="0"/>
              <a:t>Prawo do informacji jest postrzegane jako jedno z podstawowych praw człowieka;</a:t>
            </a:r>
          </a:p>
          <a:p>
            <a:pPr algn="just"/>
            <a:r>
              <a:rPr lang="pl-PL" dirty="0"/>
              <a:t>Art. 15 TFUE stanowi, że każdy obywatel UE, każda osoba fizyczna lub prawna zamieszkała lub mająca siedzibę w państwie członkowskim </a:t>
            </a:r>
            <a:r>
              <a:rPr lang="pl-PL" b="1" dirty="0"/>
              <a:t>ma prawo dostępu do dokumentów PE, Rady i Komisji</a:t>
            </a:r>
          </a:p>
          <a:p>
            <a:pPr algn="just"/>
            <a:r>
              <a:rPr lang="pl-PL" dirty="0"/>
              <a:t>Stąd Rozporządzenie PE i Rady nr 1049/2001 z 30 maja 2001 r. w sprawie publicznego dostępu do dokumentów PE, Rady i Komisji (Dz. Urz. UE L 145 z 31.05.2001, s. 43.).</a:t>
            </a:r>
          </a:p>
        </p:txBody>
      </p:sp>
    </p:spTree>
    <p:extLst>
      <p:ext uri="{BB962C8B-B14F-4D97-AF65-F5344CB8AC3E}">
        <p14:creationId xmlns:p14="http://schemas.microsoft.com/office/powerpoint/2010/main" val="1773885983"/>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Informacja złożona – przekształcona (art. 12, art. 14, art. 15 </a:t>
            </a:r>
            <a:r>
              <a:rPr lang="pl-PL" b="1" dirty="0" err="1"/>
              <a:t>udip</a:t>
            </a:r>
            <a:endParaRPr lang="pl-PL" b="1" dirty="0"/>
          </a:p>
        </p:txBody>
      </p:sp>
      <p:sp>
        <p:nvSpPr>
          <p:cNvPr id="3" name="Symbol zastępczy zawartości 2"/>
          <p:cNvSpPr>
            <a:spLocks noGrp="1"/>
          </p:cNvSpPr>
          <p:nvPr>
            <p:ph idx="1"/>
          </p:nvPr>
        </p:nvSpPr>
        <p:spPr/>
        <p:txBody>
          <a:bodyPr>
            <a:normAutofit/>
          </a:bodyPr>
          <a:lstStyle/>
          <a:p>
            <a:pPr algn="just"/>
            <a:r>
              <a:rPr lang="pl-PL" dirty="0"/>
              <a:t>Przekształcenie informacji jest zabiegiem czysto technicznym – zabiegiem </a:t>
            </a:r>
            <a:r>
              <a:rPr lang="pl-PL" b="1" dirty="0"/>
              <a:t>wobec informacji</a:t>
            </a:r>
            <a:r>
              <a:rPr lang="pl-PL" dirty="0"/>
              <a:t>, jest działaniem odnoszącym się do zewnętrznej formy wypowiedzi, czy też dokumentu. </a:t>
            </a:r>
          </a:p>
          <a:p>
            <a:pPr algn="just"/>
            <a:r>
              <a:rPr lang="pl-PL" dirty="0"/>
              <a:t>Oznacza zmianę </a:t>
            </a:r>
            <a:r>
              <a:rPr lang="pl-PL" b="1" dirty="0"/>
              <a:t>postaci</a:t>
            </a:r>
            <a:r>
              <a:rPr lang="pl-PL" dirty="0"/>
              <a:t> </a:t>
            </a:r>
            <a:r>
              <a:rPr lang="pl-PL" b="1" dirty="0"/>
              <a:t>materialnego substratu informacji bez jednoczesnego wpływu na treść komunikatu zawartego w samym przekazie</a:t>
            </a:r>
            <a:r>
              <a:rPr lang="pl-PL" dirty="0"/>
              <a:t> (M. Jabłoński, K. Wygoda) np. zeskanowanie umowy, zgranie na określony nośnik itp.</a:t>
            </a:r>
          </a:p>
        </p:txBody>
      </p:sp>
    </p:spTree>
    <p:extLst>
      <p:ext uri="{BB962C8B-B14F-4D97-AF65-F5344CB8AC3E}">
        <p14:creationId xmlns:p14="http://schemas.microsoft.com/office/powerpoint/2010/main" val="3694150812"/>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Informacja złożona - przetworzona </a:t>
            </a:r>
          </a:p>
        </p:txBody>
      </p:sp>
      <p:sp>
        <p:nvSpPr>
          <p:cNvPr id="3" name="Symbol zastępczy zawartości 2"/>
          <p:cNvSpPr>
            <a:spLocks noGrp="1"/>
          </p:cNvSpPr>
          <p:nvPr>
            <p:ph idx="1"/>
          </p:nvPr>
        </p:nvSpPr>
        <p:spPr/>
        <p:txBody>
          <a:bodyPr>
            <a:normAutofit fontScale="70000" lnSpcReduction="20000"/>
          </a:bodyPr>
          <a:lstStyle/>
          <a:p>
            <a:pPr algn="just"/>
            <a:r>
              <a:rPr lang="pl-PL" dirty="0"/>
              <a:t>Art. 3 ust. 1 </a:t>
            </a:r>
            <a:r>
              <a:rPr lang="pl-PL" dirty="0" err="1"/>
              <a:t>udip</a:t>
            </a:r>
            <a:r>
              <a:rPr lang="pl-PL" dirty="0"/>
              <a:t>. Prawo do informacji publicznej obejmuje uprawnienia do: </a:t>
            </a:r>
            <a:r>
              <a:rPr lang="pl-PL" b="1" u="sng" dirty="0"/>
              <a:t>uzyskania  informacji  publicznej,  w tym  uzyskania  informacji  przetworzonej w takim zakresie, w jakim jest to szczególnie istotne dla interesu publicznego</a:t>
            </a:r>
            <a:r>
              <a:rPr lang="pl-PL" b="1" dirty="0"/>
              <a:t>;</a:t>
            </a:r>
          </a:p>
          <a:p>
            <a:pPr algn="just"/>
            <a:r>
              <a:rPr lang="pl-PL" dirty="0"/>
              <a:t>Przetworzenie jest </a:t>
            </a:r>
            <a:r>
              <a:rPr lang="pl-PL" b="1" dirty="0"/>
              <a:t>działaniem na informacji </a:t>
            </a:r>
            <a:r>
              <a:rPr lang="pl-PL" dirty="0"/>
              <a:t>zmieniającym istniejącą  informację. Dotyczy sytuacji w  ramach której poprzez kompilację  posiadanych danych  dąży się do otrzymania całkiem nowej informacji;</a:t>
            </a:r>
          </a:p>
          <a:p>
            <a:pPr algn="just"/>
            <a:r>
              <a:rPr lang="pl-PL" dirty="0"/>
              <a:t>Informacja przetworzona jest informacją nową, nieistniejącą dotychczas  w przyjętej ostatecznie formie i postaci oraz treści, chociaż jej źródłem są dokumenty znajdujące się w posiadaniu zobowiązanego informacyjnie;</a:t>
            </a:r>
          </a:p>
          <a:p>
            <a:pPr algn="just"/>
            <a:r>
              <a:rPr lang="pl-PL" dirty="0"/>
              <a:t>Informacja przetworzona  stanowi nowy rodzaj informacji stworzony specjalnie na potrzeby podmiotu wnioskującego o udzielenie informacji publicznej. </a:t>
            </a:r>
            <a:r>
              <a:rPr lang="pl-PL" b="1" dirty="0"/>
              <a:t>Powstaje nowa jakościowo  i rodzajowo informacja.</a:t>
            </a:r>
          </a:p>
          <a:p>
            <a:pPr algn="just"/>
            <a:r>
              <a:rPr lang="pl-PL" b="1" dirty="0"/>
              <a:t>Udzielenie tej informacji wiąże się z poniesieniem  określonych środków zwłaszcza finansowych i organizacyjnych, często trudnych do pogodzenia z bieżącymi działaniami organu państwa.  </a:t>
            </a:r>
          </a:p>
        </p:txBody>
      </p:sp>
    </p:spTree>
    <p:extLst>
      <p:ext uri="{BB962C8B-B14F-4D97-AF65-F5344CB8AC3E}">
        <p14:creationId xmlns:p14="http://schemas.microsoft.com/office/powerpoint/2010/main" val="424131411"/>
      </p:ext>
    </p:extLst>
  </p:cSld>
  <p:clrMapOvr>
    <a:masterClrMapping/>
  </p:clrMapOvr>
  <p:transition>
    <p:wipe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Informacja przetworzona</a:t>
            </a:r>
          </a:p>
        </p:txBody>
      </p:sp>
      <p:sp>
        <p:nvSpPr>
          <p:cNvPr id="3" name="Symbol zastępczy zawartości 2"/>
          <p:cNvSpPr>
            <a:spLocks noGrp="1"/>
          </p:cNvSpPr>
          <p:nvPr>
            <p:ph idx="1"/>
          </p:nvPr>
        </p:nvSpPr>
        <p:spPr/>
        <p:txBody>
          <a:bodyPr/>
          <a:lstStyle/>
          <a:p>
            <a:pPr marL="0" indent="0" algn="just">
              <a:buNone/>
            </a:pPr>
            <a:r>
              <a:rPr lang="pl-PL" dirty="0"/>
              <a:t>Za sam proces przetworzenia nie można w cennikach ustalać kwot do pokrycia  np. opłat za godzinę dodatkowej pracy  pracownika. </a:t>
            </a:r>
            <a:r>
              <a:rPr lang="pl-PL" b="1" dirty="0"/>
              <a:t>Jedynymi kosztami jakie mogą zostać pobrane to koszty materialne związane z  użytymi materiałami, ale nie wysiłkiem zaangażowaniem pracownika</a:t>
            </a:r>
            <a:r>
              <a:rPr lang="pl-PL" dirty="0"/>
              <a:t>.</a:t>
            </a:r>
          </a:p>
        </p:txBody>
      </p:sp>
    </p:spTree>
    <p:extLst>
      <p:ext uri="{BB962C8B-B14F-4D97-AF65-F5344CB8AC3E}">
        <p14:creationId xmlns:p14="http://schemas.microsoft.com/office/powerpoint/2010/main" val="1873394370"/>
      </p:ext>
    </p:extLst>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Udostępnienie informacji przetworzonej </a:t>
            </a:r>
          </a:p>
        </p:txBody>
      </p:sp>
      <p:sp>
        <p:nvSpPr>
          <p:cNvPr id="3" name="Symbol zastępczy zawartości 2"/>
          <p:cNvSpPr>
            <a:spLocks noGrp="1"/>
          </p:cNvSpPr>
          <p:nvPr>
            <p:ph idx="1"/>
          </p:nvPr>
        </p:nvSpPr>
        <p:spPr/>
        <p:txBody>
          <a:bodyPr>
            <a:normAutofit/>
          </a:bodyPr>
          <a:lstStyle/>
          <a:p>
            <a:pPr algn="just"/>
            <a:r>
              <a:rPr lang="pl-PL" dirty="0"/>
              <a:t>Art. 3 ust. 1. Prawo do informacji publicznej obejmuje uprawnienia do: uzyskania  informacji  publicznej,  w tym  uzyskania  informacji  przetworzonej </a:t>
            </a:r>
            <a:r>
              <a:rPr lang="pl-PL" b="1" dirty="0"/>
              <a:t>w takim zakresie, w jakim jest to szczególnie istotne dla interesu publicznego </a:t>
            </a:r>
          </a:p>
          <a:p>
            <a:pPr algn="just"/>
            <a:r>
              <a:rPr lang="pl-PL" b="1" dirty="0"/>
              <a:t>Udostępnienie jest obwarowane szczególnym warunkiem tj. koniecznością wykazania, że jest to szczególnie istotne dla interesu publicznego.</a:t>
            </a:r>
          </a:p>
        </p:txBody>
      </p:sp>
    </p:spTree>
    <p:extLst>
      <p:ext uri="{BB962C8B-B14F-4D97-AF65-F5344CB8AC3E}">
        <p14:creationId xmlns:p14="http://schemas.microsoft.com/office/powerpoint/2010/main" val="3926538244"/>
      </p:ext>
    </p:extLst>
  </p:cSld>
  <p:clrMapOvr>
    <a:masterClrMapping/>
  </p:clrMapOvr>
  <p:transition>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Szczególna istotność dla interesu publicznego</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 </a:t>
            </a:r>
            <a:r>
              <a:rPr lang="pl-PL" b="1" dirty="0"/>
              <a:t>Interes publiczny </a:t>
            </a:r>
            <a:r>
              <a:rPr lang="pl-PL" dirty="0"/>
              <a:t>to interes mieszkańców danej </a:t>
            </a:r>
            <a:r>
              <a:rPr lang="pl-PL" dirty="0" err="1"/>
              <a:t>jst</a:t>
            </a:r>
            <a:r>
              <a:rPr lang="pl-PL" dirty="0"/>
              <a:t> lub całego społeczeństwa. Działanie w interesie publicznym to dążenie do osiągniecia celów, które mogą zadośćuczynić zbiorowości ogólnoludzkiej (F. </a:t>
            </a:r>
            <a:r>
              <a:rPr lang="pl-PL" dirty="0" err="1"/>
              <a:t>Longchamps</a:t>
            </a:r>
            <a:r>
              <a:rPr lang="pl-PL" dirty="0"/>
              <a:t>).</a:t>
            </a:r>
          </a:p>
          <a:p>
            <a:pPr algn="just"/>
            <a:r>
              <a:rPr lang="pl-PL" dirty="0"/>
              <a:t>Szczególna istotność dla interesu publicznego to kryterium nieostre i jak to podkreślał wielokrotnie NSA </a:t>
            </a:r>
            <a:r>
              <a:rPr lang="pl-PL" b="1" dirty="0"/>
              <a:t>musi być rozpatrywane przez pryzmat każdej konkretnej sprawy;</a:t>
            </a:r>
          </a:p>
          <a:p>
            <a:pPr algn="just"/>
            <a:r>
              <a:rPr lang="pl-PL" dirty="0"/>
              <a:t>Szczególna istotność dla interesu publicznego jest swoistą zaporą dla  przedkładania (dla pozytywnego rozpatrywania) wniosków awanturniczych, nękających  takich które nie mają nic wspólnego z  chęcią uzyskania informacji publicznych, a jedynie mają na celu utrudnienie pracy urzędu.</a:t>
            </a:r>
          </a:p>
          <a:p>
            <a:pPr algn="just"/>
            <a:r>
              <a:rPr lang="pl-PL" b="1" dirty="0"/>
              <a:t>Przyjmuje się, że szczególna istotność dla interesu publicznego wiąże się z tym, że informacja o którą ubiega się zainteresowany jest ważna nie tylko dla niego, ale dla większej grupy osób i uzyskanie informacji  stworzy realną możliwość wykorzystania danych dla poprawy funkcjonowania organów  administracji i lepszej ochrony interesu publicznego.</a:t>
            </a:r>
          </a:p>
        </p:txBody>
      </p:sp>
    </p:spTree>
    <p:extLst>
      <p:ext uri="{BB962C8B-B14F-4D97-AF65-F5344CB8AC3E}">
        <p14:creationId xmlns:p14="http://schemas.microsoft.com/office/powerpoint/2010/main" val="1282354588"/>
      </p:ext>
    </p:extLst>
  </p:cSld>
  <p:clrMapOvr>
    <a:masterClrMapping/>
  </p:clrMapOvr>
  <p:transition>
    <p:pull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Szczególna istotność dla interesu publicznego</a:t>
            </a:r>
          </a:p>
        </p:txBody>
      </p:sp>
      <p:sp>
        <p:nvSpPr>
          <p:cNvPr id="3" name="Symbol zastępczy zawartości 2"/>
          <p:cNvSpPr>
            <a:spLocks noGrp="1"/>
          </p:cNvSpPr>
          <p:nvPr>
            <p:ph idx="1"/>
          </p:nvPr>
        </p:nvSpPr>
        <p:spPr/>
        <p:txBody>
          <a:bodyPr>
            <a:normAutofit/>
          </a:bodyPr>
          <a:lstStyle/>
          <a:p>
            <a:pPr algn="just"/>
            <a:r>
              <a:rPr lang="pl-PL" dirty="0"/>
              <a:t>Wnioskodawca zatem musi wykazać dwa elementy:</a:t>
            </a:r>
          </a:p>
          <a:p>
            <a:pPr algn="just"/>
            <a:r>
              <a:rPr lang="pl-PL" dirty="0"/>
              <a:t>1. że </a:t>
            </a:r>
            <a:r>
              <a:rPr lang="pl-PL" b="1" dirty="0"/>
              <a:t>działa dla większej grupy osób</a:t>
            </a:r>
            <a:r>
              <a:rPr lang="pl-PL" dirty="0"/>
              <a:t>; </a:t>
            </a:r>
          </a:p>
          <a:p>
            <a:pPr algn="just"/>
            <a:r>
              <a:rPr lang="pl-PL" dirty="0"/>
              <a:t>2. że jego działanie </a:t>
            </a:r>
            <a:r>
              <a:rPr lang="pl-PL" b="1" dirty="0"/>
              <a:t>służy społecznie akceptowalnym celom związanym z naprawą  istniejących struktur administracyjnych i społecznych.</a:t>
            </a:r>
          </a:p>
          <a:p>
            <a:pPr algn="just"/>
            <a:r>
              <a:rPr lang="pl-PL" dirty="0"/>
              <a:t>W rezultacie może to prowadzić do tego, że wnioskodawcy będą utożsamiać swój interes prywatny z interesem większej grupy osób.</a:t>
            </a:r>
          </a:p>
          <a:p>
            <a:pPr marL="0" indent="0" algn="just">
              <a:buNone/>
            </a:pPr>
            <a:endParaRPr lang="pl-PL" dirty="0"/>
          </a:p>
        </p:txBody>
      </p:sp>
    </p:spTree>
    <p:extLst>
      <p:ext uri="{BB962C8B-B14F-4D97-AF65-F5344CB8AC3E}">
        <p14:creationId xmlns:p14="http://schemas.microsoft.com/office/powerpoint/2010/main" val="2869924683"/>
      </p:ext>
    </p:extLst>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Szczególna istotność dla interesu publicznego</a:t>
            </a:r>
          </a:p>
        </p:txBody>
      </p:sp>
      <p:sp>
        <p:nvSpPr>
          <p:cNvPr id="3" name="Symbol zastępczy zawartości 2"/>
          <p:cNvSpPr>
            <a:spLocks noGrp="1"/>
          </p:cNvSpPr>
          <p:nvPr>
            <p:ph idx="1"/>
          </p:nvPr>
        </p:nvSpPr>
        <p:spPr/>
        <p:txBody>
          <a:bodyPr>
            <a:normAutofit fontScale="85000" lnSpcReduction="20000"/>
          </a:bodyPr>
          <a:lstStyle/>
          <a:p>
            <a:pPr algn="just"/>
            <a:r>
              <a:rPr lang="pl-PL" dirty="0"/>
              <a:t>Wnioskodawca na etapie przedkładania wniosku nie musi i najczęściej nie wie, że informacja o którą się ubiega może posiadać status informacji przetworzonej, wiec nie ma obowiązku wykazywania od razu że działa dla ochrony szczególnie istotnego interesu publicznego. Jeżeli jednak wie lub spodziewa się tego może od razu przedstawić argumenty przemawiające za szczególną istotnością przyspieszając tym samym przedmiotową procedurę udostępnienia.</a:t>
            </a:r>
          </a:p>
          <a:p>
            <a:pPr algn="just"/>
            <a:r>
              <a:rPr lang="pl-PL" b="1" dirty="0"/>
              <a:t>To podmioty zobowiązane do udostępnienia muszą wykazać, że informacje objęte wnioskiem dotyczą informacji przetworzonej i mogą odmówić udostępnienia (decyzja administracyjna)  tylko wtedy  gdy wnioskodawca nie wykaże tej przesłanki.</a:t>
            </a:r>
          </a:p>
          <a:p>
            <a:endParaRPr lang="pl-PL" dirty="0"/>
          </a:p>
        </p:txBody>
      </p:sp>
    </p:spTree>
    <p:extLst>
      <p:ext uri="{BB962C8B-B14F-4D97-AF65-F5344CB8AC3E}">
        <p14:creationId xmlns:p14="http://schemas.microsoft.com/office/powerpoint/2010/main" val="2018010693"/>
      </p:ext>
    </p:extLst>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Szczególna istotność dla interesu publicznego</a:t>
            </a:r>
          </a:p>
        </p:txBody>
      </p:sp>
      <p:sp>
        <p:nvSpPr>
          <p:cNvPr id="3" name="Symbol zastępczy zawartości 2"/>
          <p:cNvSpPr>
            <a:spLocks noGrp="1"/>
          </p:cNvSpPr>
          <p:nvPr>
            <p:ph idx="1"/>
          </p:nvPr>
        </p:nvSpPr>
        <p:spPr/>
        <p:txBody>
          <a:bodyPr>
            <a:normAutofit/>
          </a:bodyPr>
          <a:lstStyle/>
          <a:p>
            <a:pPr algn="just"/>
            <a:r>
              <a:rPr lang="pl-PL" dirty="0"/>
              <a:t>Ostateczne jednak rozstrzygnięcie, czy zachodzi szczególna istotność jest pozostawione podmiotowi zobowiązanemu informacyjnie (uznanie administracyjne).</a:t>
            </a:r>
          </a:p>
          <a:p>
            <a:pPr algn="just"/>
            <a:r>
              <a:rPr lang="pl-PL" b="1" dirty="0"/>
              <a:t>Odmowa udostępnienia informacji przetworzonej nie zawsze musi wiązać się z całkowitą odmową. </a:t>
            </a:r>
            <a:r>
              <a:rPr lang="pl-PL" dirty="0"/>
              <a:t>Jeżeli zdaniem zobowiązanego nie zachodzi przesłanka szczególnej istotności i nie przystępuje do przetworzenia  to powinien udostępnić informację prostą. </a:t>
            </a:r>
          </a:p>
        </p:txBody>
      </p:sp>
    </p:spTree>
    <p:extLst>
      <p:ext uri="{BB962C8B-B14F-4D97-AF65-F5344CB8AC3E}">
        <p14:creationId xmlns:p14="http://schemas.microsoft.com/office/powerpoint/2010/main" val="384237258"/>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Dokument urzędowy a prawo do informacji</a:t>
            </a:r>
          </a:p>
        </p:txBody>
      </p:sp>
      <p:sp>
        <p:nvSpPr>
          <p:cNvPr id="3" name="Symbol zastępczy zawartości 2"/>
          <p:cNvSpPr>
            <a:spLocks noGrp="1"/>
          </p:cNvSpPr>
          <p:nvPr>
            <p:ph idx="1"/>
          </p:nvPr>
        </p:nvSpPr>
        <p:spPr/>
        <p:txBody>
          <a:bodyPr>
            <a:normAutofit lnSpcReduction="10000"/>
          </a:bodyPr>
          <a:lstStyle/>
          <a:p>
            <a:pPr algn="just"/>
            <a:r>
              <a:rPr lang="pl-PL" dirty="0"/>
              <a:t>Jedną z form realizacji prawa dostępu do informacji publicznej jest wgląd do dokumentu urzędowego - Art. 3 ust. 1 pkt. 2 </a:t>
            </a:r>
            <a:r>
              <a:rPr lang="pl-PL" dirty="0" err="1"/>
              <a:t>u.d.i.p</a:t>
            </a:r>
            <a:r>
              <a:rPr lang="pl-PL" dirty="0"/>
              <a:t>.;</a:t>
            </a:r>
          </a:p>
          <a:p>
            <a:pPr algn="just"/>
            <a:r>
              <a:rPr lang="pl-PL" dirty="0"/>
              <a:t>Dokumentem urzędowym w rozumieniu ustawy jest </a:t>
            </a:r>
            <a:r>
              <a:rPr lang="pl-PL" b="1" dirty="0"/>
              <a:t>treść oświadczenia woli lub   wiedzy,  </a:t>
            </a:r>
            <a:r>
              <a:rPr lang="pl-PL" dirty="0"/>
              <a:t> utrwalona   i podpisana   w dowolnej   formie   przez   funkcjonariusza publicznego w rozumieniu przepisów Kodeksu karnego, w ramach jego kompetencji, </a:t>
            </a:r>
            <a:r>
              <a:rPr lang="pl-PL" b="1" dirty="0"/>
              <a:t>skierowana do innego podmiotu lub złożona do akt sprawy (art. 6 ust. 2 </a:t>
            </a:r>
            <a:r>
              <a:rPr lang="pl-PL" b="1" dirty="0" err="1"/>
              <a:t>u.d.i.p</a:t>
            </a:r>
            <a:r>
              <a:rPr lang="pl-PL" b="1" dirty="0"/>
              <a:t>.)</a:t>
            </a:r>
          </a:p>
        </p:txBody>
      </p:sp>
    </p:spTree>
    <p:extLst>
      <p:ext uri="{BB962C8B-B14F-4D97-AF65-F5344CB8AC3E}">
        <p14:creationId xmlns:p14="http://schemas.microsoft.com/office/powerpoint/2010/main" val="212772400"/>
      </p:ext>
    </p:extLst>
  </p:cSld>
  <p:clrMapOvr>
    <a:masterClrMapping/>
  </p:clrMapOvr>
  <p:transition>
    <p:pull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Elementy kwalifikacyjne dokumentu urzędowego</a:t>
            </a:r>
          </a:p>
        </p:txBody>
      </p:sp>
      <p:sp>
        <p:nvSpPr>
          <p:cNvPr id="3" name="Symbol zastępczy zawartości 2"/>
          <p:cNvSpPr>
            <a:spLocks noGrp="1"/>
          </p:cNvSpPr>
          <p:nvPr>
            <p:ph idx="1"/>
          </p:nvPr>
        </p:nvSpPr>
        <p:spPr/>
        <p:txBody>
          <a:bodyPr>
            <a:normAutofit fontScale="77500" lnSpcReduction="20000"/>
          </a:bodyPr>
          <a:lstStyle/>
          <a:p>
            <a:pPr algn="just"/>
            <a:r>
              <a:rPr lang="pl-PL" dirty="0"/>
              <a:t>Przedmiot zawierający treść oświadczenia woli lub wiedzy;</a:t>
            </a:r>
          </a:p>
          <a:p>
            <a:pPr algn="just"/>
            <a:r>
              <a:rPr lang="pl-PL" dirty="0"/>
              <a:t>Skierowany na zewnątrz, nawet jeśli złożony do akt sprawy;</a:t>
            </a:r>
          </a:p>
          <a:p>
            <a:pPr algn="just"/>
            <a:r>
              <a:rPr lang="pl-PL" b="1" dirty="0"/>
              <a:t>Te dwa elementy muszą być spełnione łącznie, aby dany dokument mógł uzyskać status dokumentu urzędowego;</a:t>
            </a:r>
          </a:p>
          <a:p>
            <a:pPr algn="just"/>
            <a:r>
              <a:rPr lang="pl-PL" b="1" dirty="0"/>
              <a:t>Oświadczenie wiedzy i oświadczenie woli </a:t>
            </a:r>
            <a:r>
              <a:rPr lang="pl-PL" dirty="0"/>
              <a:t>– oba terminy wywodzą się z prawa cywilnego, choć na gruncie prawa administracyjnego  pierwszemu z nich przypisana jest  nieco odmienna treść;</a:t>
            </a:r>
          </a:p>
          <a:p>
            <a:pPr algn="just"/>
            <a:r>
              <a:rPr lang="pl-PL" b="1" dirty="0"/>
              <a:t>Oświadczenie wiedzy </a:t>
            </a:r>
            <a:r>
              <a:rPr lang="pl-PL" dirty="0"/>
              <a:t>-  to zbiór informacji o faktach i normach (Taras)</a:t>
            </a:r>
          </a:p>
          <a:p>
            <a:pPr algn="just"/>
            <a:r>
              <a:rPr lang="pl-PL" b="1" dirty="0"/>
              <a:t>Oświadczanie woli  </a:t>
            </a:r>
            <a:r>
              <a:rPr lang="pl-PL" dirty="0"/>
              <a:t>- przejaw woli, który wyraża zamiar wywołania skutku prawnego w postaci ustanowienia, zmiany lub zniesienia stosunku prawnego (Wierzbowski, Wiktorowska)</a:t>
            </a:r>
          </a:p>
        </p:txBody>
      </p:sp>
    </p:spTree>
    <p:extLst>
      <p:ext uri="{BB962C8B-B14F-4D97-AF65-F5344CB8AC3E}">
        <p14:creationId xmlns:p14="http://schemas.microsoft.com/office/powerpoint/2010/main" val="375803959"/>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br>
              <a:rPr lang="pl-PL" b="1" dirty="0"/>
            </a:br>
            <a:br>
              <a:rPr lang="pl-PL" b="1" dirty="0"/>
            </a:br>
            <a:r>
              <a:rPr lang="pl-PL" b="1" dirty="0"/>
              <a:t>Konstytucyjne podstawy informowania jednostki</a:t>
            </a:r>
            <a:br>
              <a:rPr lang="pl-PL" b="1" dirty="0"/>
            </a:br>
            <a:endParaRPr lang="pl-PL" b="1" dirty="0"/>
          </a:p>
        </p:txBody>
      </p:sp>
      <p:sp>
        <p:nvSpPr>
          <p:cNvPr id="3" name="Symbol zastępczy zawartości 2"/>
          <p:cNvSpPr>
            <a:spLocks noGrp="1"/>
          </p:cNvSpPr>
          <p:nvPr>
            <p:ph idx="1"/>
          </p:nvPr>
        </p:nvSpPr>
        <p:spPr>
          <a:xfrm>
            <a:off x="423081" y="1772816"/>
            <a:ext cx="8229600" cy="4525963"/>
          </a:xfrm>
        </p:spPr>
        <p:txBody>
          <a:bodyPr>
            <a:normAutofit/>
          </a:bodyPr>
          <a:lstStyle/>
          <a:p>
            <a:pPr algn="just"/>
            <a:r>
              <a:rPr lang="pl-PL" b="1" dirty="0"/>
              <a:t>Art. 61 Konstytucji RP </a:t>
            </a:r>
            <a:r>
              <a:rPr lang="pl-PL" dirty="0"/>
              <a:t>– powszechne prawo do informacji (prawo dostępu do informacji publicznej)</a:t>
            </a:r>
          </a:p>
          <a:p>
            <a:pPr algn="just"/>
            <a:r>
              <a:rPr lang="pl-PL" b="1" dirty="0"/>
              <a:t>Art. 54 ust. 1 </a:t>
            </a:r>
            <a:r>
              <a:rPr lang="pl-PL" dirty="0"/>
              <a:t>Konstytucji RP  (wolność informacji);</a:t>
            </a:r>
          </a:p>
          <a:p>
            <a:pPr algn="just"/>
            <a:r>
              <a:rPr lang="pl-PL" b="1" dirty="0"/>
              <a:t>Art. 74 ust. 3</a:t>
            </a:r>
            <a:r>
              <a:rPr lang="pl-PL" dirty="0"/>
              <a:t> Konstytucji RP (prawo do informacji o środowisku i jego ochronie);</a:t>
            </a:r>
          </a:p>
          <a:p>
            <a:pPr algn="just"/>
            <a:r>
              <a:rPr lang="pl-PL" b="1" dirty="0"/>
              <a:t>Art. 51 ust. 3 Konstytucji RP (prawo dostępu osoby do dotyczących jej urzędowych dokumentów i zbiorów – prawo do autonomii informacyjnej);</a:t>
            </a:r>
          </a:p>
        </p:txBody>
      </p:sp>
    </p:spTree>
  </p:cSld>
  <p:clrMapOvr>
    <a:masterClrMapping/>
  </p:clrMapOvr>
  <p:transition>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bezwarunkowego udostępniania informacji publicznej</a:t>
            </a:r>
          </a:p>
        </p:txBody>
      </p:sp>
      <p:sp>
        <p:nvSpPr>
          <p:cNvPr id="3" name="Symbol zastępczy zawartości 2"/>
          <p:cNvSpPr>
            <a:spLocks noGrp="1"/>
          </p:cNvSpPr>
          <p:nvPr>
            <p:ph idx="1"/>
          </p:nvPr>
        </p:nvSpPr>
        <p:spPr/>
        <p:txBody>
          <a:bodyPr>
            <a:normAutofit/>
          </a:bodyPr>
          <a:lstStyle/>
          <a:p>
            <a:pPr algn="just"/>
            <a:r>
              <a:rPr lang="pl-PL" dirty="0"/>
              <a:t>Każdemu  przysługuje,  z zastrzeżeniem  art.5,  prawo  dostępu  do informacji publicznej, zwane dalej „prawem do informacji publicznej”. </a:t>
            </a:r>
            <a:r>
              <a:rPr lang="pl-PL" b="1" dirty="0"/>
              <a:t>Od  osoby  wykonującej  prawo  do  informacji  publicznej  nie  wolno  żądać wykazania interesu prawnego lub faktycznego</a:t>
            </a:r>
            <a:r>
              <a:rPr lang="pl-PL" dirty="0"/>
              <a:t>.</a:t>
            </a:r>
          </a:p>
          <a:p>
            <a:pPr algn="just"/>
            <a:r>
              <a:rPr lang="pl-PL" dirty="0"/>
              <a:t>Nie ma zatem konieczności tłumaczenia przez wnioskodawcę dlaczego żąda określonej informacji  i w jakim celu jest ona mu potrzebna.</a:t>
            </a:r>
          </a:p>
        </p:txBody>
      </p:sp>
    </p:spTree>
    <p:extLst>
      <p:ext uri="{BB962C8B-B14F-4D97-AF65-F5344CB8AC3E}">
        <p14:creationId xmlns:p14="http://schemas.microsoft.com/office/powerpoint/2010/main" val="4024205646"/>
      </p:ext>
    </p:extLst>
  </p:cSld>
  <p:clrMapOvr>
    <a:masterClrMapping/>
  </p:clrMapOvr>
  <p:transition>
    <p:wipe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bezwarunkowego udostępnienia </a:t>
            </a:r>
          </a:p>
        </p:txBody>
      </p:sp>
      <p:sp>
        <p:nvSpPr>
          <p:cNvPr id="3" name="Symbol zastępczy zawartości 2"/>
          <p:cNvSpPr>
            <a:spLocks noGrp="1"/>
          </p:cNvSpPr>
          <p:nvPr>
            <p:ph idx="1"/>
          </p:nvPr>
        </p:nvSpPr>
        <p:spPr/>
        <p:txBody>
          <a:bodyPr>
            <a:normAutofit/>
          </a:bodyPr>
          <a:lstStyle/>
          <a:p>
            <a:pPr algn="just"/>
            <a:r>
              <a:rPr lang="pl-PL" dirty="0"/>
              <a:t>Wyjątek stanowi udostępnianie tzw. informacji przetworzonej w obszarze to której (jak zostało już uprzednio wspomniane) pojawia się konieczność wylegitymowania się tzw. szczególną istotnością dla interesu publicznego. W tym wypadku podmiot musi wykazać tzw. obiektywny interes.</a:t>
            </a:r>
          </a:p>
        </p:txBody>
      </p:sp>
    </p:spTree>
    <p:extLst>
      <p:ext uri="{BB962C8B-B14F-4D97-AF65-F5344CB8AC3E}">
        <p14:creationId xmlns:p14="http://schemas.microsoft.com/office/powerpoint/2010/main" val="2304154651"/>
      </p:ext>
    </p:extLst>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a:t>PytaniE</a:t>
            </a:r>
            <a:r>
              <a:rPr lang="pl-PL" b="1" dirty="0"/>
              <a:t> sprawdzające 1. </a:t>
            </a:r>
          </a:p>
        </p:txBody>
      </p:sp>
      <p:sp>
        <p:nvSpPr>
          <p:cNvPr id="3" name="Symbol zastępczy zawartości 2"/>
          <p:cNvSpPr>
            <a:spLocks noGrp="1"/>
          </p:cNvSpPr>
          <p:nvPr>
            <p:ph idx="1"/>
          </p:nvPr>
        </p:nvSpPr>
        <p:spPr/>
        <p:txBody>
          <a:bodyPr>
            <a:normAutofit/>
          </a:bodyPr>
          <a:lstStyle/>
          <a:p>
            <a:pPr marL="0" indent="0" algn="just">
              <a:buNone/>
            </a:pPr>
            <a:r>
              <a:rPr lang="pl-PL" dirty="0"/>
              <a:t>Czy informacja dotycząca wykonywania przez gminę i podmioty z nią powiązane zadań z zakresu gospodarki odpadami komunalnymi jest informacją publiczną?, Chodzi konkretnie o sprawozdania kwartalne sporządzone przez podmiot odbierający odpady komunalne od właścicieli nieruchomości? Kto w tym wypadku jest podmiotem zobowiązanym informacyjnie?</a:t>
            </a:r>
          </a:p>
          <a:p>
            <a:pPr algn="just"/>
            <a:endParaRPr lang="pl-PL" dirty="0"/>
          </a:p>
          <a:p>
            <a:pPr algn="just"/>
            <a:endParaRPr lang="pl-PL" dirty="0"/>
          </a:p>
        </p:txBody>
      </p:sp>
    </p:spTree>
    <p:extLst>
      <p:ext uri="{BB962C8B-B14F-4D97-AF65-F5344CB8AC3E}">
        <p14:creationId xmlns:p14="http://schemas.microsoft.com/office/powerpoint/2010/main" val="1783886293"/>
      </p:ext>
    </p:extLst>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PytaniE</a:t>
            </a:r>
            <a:r>
              <a:rPr lang="pl-PL" dirty="0"/>
              <a:t> </a:t>
            </a:r>
            <a:r>
              <a:rPr lang="pl-PL" dirty="0" err="1"/>
              <a:t>sprawDzające</a:t>
            </a:r>
            <a:r>
              <a:rPr lang="pl-PL" dirty="0"/>
              <a:t> 2</a:t>
            </a:r>
          </a:p>
        </p:txBody>
      </p:sp>
      <p:sp>
        <p:nvSpPr>
          <p:cNvPr id="3" name="Symbol zastępczy zawartości 2"/>
          <p:cNvSpPr>
            <a:spLocks noGrp="1"/>
          </p:cNvSpPr>
          <p:nvPr>
            <p:ph idx="1"/>
          </p:nvPr>
        </p:nvSpPr>
        <p:spPr/>
        <p:txBody>
          <a:bodyPr/>
          <a:lstStyle/>
          <a:p>
            <a:pPr marL="0" indent="0" algn="just">
              <a:buNone/>
            </a:pPr>
            <a:r>
              <a:rPr lang="pl-PL" dirty="0"/>
              <a:t>Czy stanowią informację publiczną: nazwa oprogramowania antywirusowego posiadanego przez urząd gminy C., liczba licencji, okres licencjonowania, data zakupu, czy cena oprogramowania?</a:t>
            </a:r>
          </a:p>
          <a:p>
            <a:pPr algn="just"/>
            <a:endParaRPr lang="pl-PL" dirty="0"/>
          </a:p>
        </p:txBody>
      </p:sp>
    </p:spTree>
    <p:extLst>
      <p:ext uri="{BB962C8B-B14F-4D97-AF65-F5344CB8AC3E}">
        <p14:creationId xmlns:p14="http://schemas.microsoft.com/office/powerpoint/2010/main" val="25629611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a:t>PytaniE</a:t>
            </a:r>
            <a:r>
              <a:rPr lang="pl-PL" b="1" dirty="0"/>
              <a:t> sprawdzające 3</a:t>
            </a:r>
          </a:p>
        </p:txBody>
      </p:sp>
      <p:sp>
        <p:nvSpPr>
          <p:cNvPr id="3" name="Symbol zastępczy zawartości 2"/>
          <p:cNvSpPr>
            <a:spLocks noGrp="1"/>
          </p:cNvSpPr>
          <p:nvPr>
            <p:ph idx="1"/>
          </p:nvPr>
        </p:nvSpPr>
        <p:spPr/>
        <p:txBody>
          <a:bodyPr/>
          <a:lstStyle/>
          <a:p>
            <a:pPr marL="0" indent="0" algn="just">
              <a:buNone/>
            </a:pPr>
            <a:r>
              <a:rPr lang="pl-PL" dirty="0"/>
              <a:t>Czy informacja dotycząca spotkań wójta Gminy M. z podmiotami zewnętrznymi - prywatnymi z okresu 1.01.2016-23.03.2016  (wg. terminarza spotkań) jest informacją publiczną? Czy taką informacją jest informacja o datach spotkań oraz o nazwach podmiotów (firmy),  o danych osób prywatnych z którą odbył spotkanie i w jakiej sprawie?</a:t>
            </a:r>
          </a:p>
        </p:txBody>
      </p:sp>
    </p:spTree>
    <p:extLst>
      <p:ext uri="{BB962C8B-B14F-4D97-AF65-F5344CB8AC3E}">
        <p14:creationId xmlns:p14="http://schemas.microsoft.com/office/powerpoint/2010/main" val="1626231214"/>
      </p:ext>
    </p:extLst>
  </p:cSld>
  <p:clrMapOvr>
    <a:masterClrMapping/>
  </p:clrMapOvr>
  <p:transition>
    <p:wipe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a:t>PytaniE</a:t>
            </a:r>
            <a:r>
              <a:rPr lang="pl-PL" b="1" dirty="0"/>
              <a:t> sprawdzające 4</a:t>
            </a:r>
          </a:p>
        </p:txBody>
      </p:sp>
      <p:sp>
        <p:nvSpPr>
          <p:cNvPr id="3" name="Symbol zastępczy zawartości 2"/>
          <p:cNvSpPr>
            <a:spLocks noGrp="1"/>
          </p:cNvSpPr>
          <p:nvPr>
            <p:ph idx="1"/>
          </p:nvPr>
        </p:nvSpPr>
        <p:spPr/>
        <p:txBody>
          <a:bodyPr>
            <a:normAutofit/>
          </a:bodyPr>
          <a:lstStyle/>
          <a:p>
            <a:pPr marL="0" indent="0" algn="just">
              <a:buNone/>
            </a:pPr>
            <a:r>
              <a:rPr lang="pl-PL" dirty="0"/>
              <a:t>Czy dodatki specjalne przyznane pracownikom Urzędu Gminy M. wraz z decyzjami przyznania podlegają udostępnieniu jako informacja publiczna? Czy podlegają udostępnieniu w trybie wnioskowym?  </a:t>
            </a:r>
          </a:p>
        </p:txBody>
      </p:sp>
    </p:spTree>
    <p:extLst>
      <p:ext uri="{BB962C8B-B14F-4D97-AF65-F5344CB8AC3E}">
        <p14:creationId xmlns:p14="http://schemas.microsoft.com/office/powerpoint/2010/main" val="3146513316"/>
      </p:ext>
    </p:extLst>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Pytanie sprawdzające 5</a:t>
            </a:r>
          </a:p>
        </p:txBody>
      </p:sp>
      <p:sp>
        <p:nvSpPr>
          <p:cNvPr id="3" name="Symbol zastępczy zawartości 2"/>
          <p:cNvSpPr>
            <a:spLocks noGrp="1"/>
          </p:cNvSpPr>
          <p:nvPr>
            <p:ph idx="1"/>
          </p:nvPr>
        </p:nvSpPr>
        <p:spPr/>
        <p:txBody>
          <a:bodyPr>
            <a:normAutofit fontScale="92500" lnSpcReduction="20000"/>
          </a:bodyPr>
          <a:lstStyle/>
          <a:p>
            <a:pPr algn="just"/>
            <a:r>
              <a:rPr lang="pl-PL" dirty="0"/>
              <a:t>W jakich terminach i jakim tytułem wypłacane były przez Urząd Gminy M. nagrody dla pracowników?. Proszę podać termin wypłat w 2015 i 2016 r. ? Kto typował do nagród, kto ustalał kwoty nagród dla poszczególnych pracowników? Ilu pracowników otrzymało nagrody w poszczególnych terminach? Ilu pracowników nie otrzymało żadnej nagrody (wraz  z prośbą o kopie wniosków o nagrodę i odmowę przyznania)? Jakie kwoty nagród i jakim tytułem otrzymali skarbnik i sekretarz? Jakie kwoty ogólne były zadysponowane w poszczególnych datach  dla pracowników szeregowych i dla kadry kierowniczej?. </a:t>
            </a:r>
          </a:p>
          <a:p>
            <a:pPr algn="just"/>
            <a:r>
              <a:rPr lang="pl-PL" dirty="0"/>
              <a:t>Czy te pytania dotyczą informacji publicznej?</a:t>
            </a:r>
          </a:p>
        </p:txBody>
      </p:sp>
    </p:spTree>
    <p:extLst>
      <p:ext uri="{BB962C8B-B14F-4D97-AF65-F5344CB8AC3E}">
        <p14:creationId xmlns:p14="http://schemas.microsoft.com/office/powerpoint/2010/main" val="26436510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Pytanie sprawdzające 6</a:t>
            </a:r>
          </a:p>
        </p:txBody>
      </p:sp>
      <p:sp>
        <p:nvSpPr>
          <p:cNvPr id="3" name="Symbol zastępczy zawartości 2"/>
          <p:cNvSpPr>
            <a:spLocks noGrp="1"/>
          </p:cNvSpPr>
          <p:nvPr>
            <p:ph idx="1"/>
          </p:nvPr>
        </p:nvSpPr>
        <p:spPr/>
        <p:txBody>
          <a:bodyPr/>
          <a:lstStyle/>
          <a:p>
            <a:pPr marL="0" indent="0" algn="just">
              <a:buNone/>
            </a:pPr>
            <a:r>
              <a:rPr lang="pl-PL" dirty="0"/>
              <a:t>Ilu pracowników liczy Urząd Gminy M.? ( w tym informacja o podstawach zatrudnienia oraz o liczbie osób przebywających na zwolnieniu lekarskim od 1.06.2015 do 30.12.2017)? Czy te pytania dotyczą informacji publicznych?</a:t>
            </a:r>
          </a:p>
        </p:txBody>
      </p:sp>
    </p:spTree>
    <p:extLst>
      <p:ext uri="{BB962C8B-B14F-4D97-AF65-F5344CB8AC3E}">
        <p14:creationId xmlns:p14="http://schemas.microsoft.com/office/powerpoint/2010/main" val="21734211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Pytanie sprawdzające 7</a:t>
            </a:r>
          </a:p>
        </p:txBody>
      </p:sp>
      <p:sp>
        <p:nvSpPr>
          <p:cNvPr id="3" name="Symbol zastępczy zawartości 2"/>
          <p:cNvSpPr>
            <a:spLocks noGrp="1"/>
          </p:cNvSpPr>
          <p:nvPr>
            <p:ph idx="1"/>
          </p:nvPr>
        </p:nvSpPr>
        <p:spPr/>
        <p:txBody>
          <a:bodyPr/>
          <a:lstStyle/>
          <a:p>
            <a:pPr algn="just"/>
            <a:r>
              <a:rPr lang="pl-PL" dirty="0"/>
              <a:t>Do urzędu  miasta wpływa obszerna i szczegółowa ankieta będąca elementem badań naukowych prowadzonych przez naukowców i uczelnię wyższą w ramach unijnego projektu. Ankieta wnioskodawcy zawiera szereg pytań dotyczących m.in. działalności organu, jego funkcjonowania, struktury. Czy tego rodzaju pytania dotyczą informacji publicznej i czy wnioskodawca może liczyć na pozytywne załatwienie jego sprawy (na otrzymanie wypełnionej ankiety)?</a:t>
            </a:r>
          </a:p>
        </p:txBody>
      </p:sp>
    </p:spTree>
    <p:extLst>
      <p:ext uri="{BB962C8B-B14F-4D97-AF65-F5344CB8AC3E}">
        <p14:creationId xmlns:p14="http://schemas.microsoft.com/office/powerpoint/2010/main" val="14130947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Pytanie sprawdzające 8</a:t>
            </a:r>
          </a:p>
        </p:txBody>
      </p:sp>
      <p:sp>
        <p:nvSpPr>
          <p:cNvPr id="3" name="Symbol zastępczy zawartości 2"/>
          <p:cNvSpPr>
            <a:spLocks noGrp="1"/>
          </p:cNvSpPr>
          <p:nvPr>
            <p:ph idx="1"/>
          </p:nvPr>
        </p:nvSpPr>
        <p:spPr/>
        <p:txBody>
          <a:bodyPr/>
          <a:lstStyle/>
          <a:p>
            <a:pPr algn="just"/>
            <a:r>
              <a:rPr lang="pl-PL" dirty="0"/>
              <a:t> Urząd gminy B. otrzymał wniosek  o udostępnienie informacji  publicznej, której przedmiotem  jest numer księgi wieczystej Domu Pomocy Społecznej położonego na terenie danej Gminy? Czy wniosek dotyczy informacji publicznej i czy organ gminy B ma obowiązek jej udostępnienia?</a:t>
            </a:r>
          </a:p>
        </p:txBody>
      </p:sp>
    </p:spTree>
    <p:extLst>
      <p:ext uri="{BB962C8B-B14F-4D97-AF65-F5344CB8AC3E}">
        <p14:creationId xmlns:p14="http://schemas.microsoft.com/office/powerpoint/2010/main" val="3557093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Powszechne prawo do informacji (art. 61</a:t>
            </a:r>
            <a:r>
              <a:rPr lang="pl-PL" b="1"/>
              <a:t>. Konstytucji </a:t>
            </a:r>
            <a:r>
              <a:rPr lang="pl-PL" b="1" dirty="0"/>
              <a:t>RP) </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Obywatel ma prawo do uzyskiwania informacji o działalności organów władzy publicznej oraz osób pełniących funkcje publiczne. Prawo to obejmuje również uzyskiwanie informacji o działalności organów samorządu gospodarczego i zawodowego a także innych osób oraz jednostek organizacyjnych w zakresie, w jakim wykonują one </a:t>
            </a:r>
            <a:r>
              <a:rPr lang="pl-PL" b="1" dirty="0"/>
              <a:t>zadania władzy publicznej i gospodarują mieniem komunalnym lub majątkiem Skarbu Państwa. </a:t>
            </a:r>
          </a:p>
          <a:p>
            <a:pPr marL="0" indent="0" algn="just">
              <a:buNone/>
            </a:pPr>
            <a:r>
              <a:rPr lang="pl-PL" dirty="0"/>
              <a:t>    Prawo do uzyskiwania informacji obejmuje dostęp do dokumentów oraz wstęp na posiedzenia kolegialnych organów władzy publicznej pochodzących z powszechnych wyborów, z możliwością rejestracji dźwięku lub obrazu.</a:t>
            </a:r>
          </a:p>
          <a:p>
            <a:pPr marL="0" indent="0" algn="just">
              <a:buNone/>
            </a:pPr>
            <a:endParaRPr lang="pl-PL" dirty="0"/>
          </a:p>
          <a:p>
            <a:pPr marL="0" indent="0" algn="just">
              <a:buNone/>
            </a:pPr>
            <a:r>
              <a:rPr lang="pl-PL" dirty="0"/>
              <a:t>    Ograniczenie prawa, o którym mowa w ust. 1 i 2, może nastąpić wyłącznie ze względu na określone w ustawach ochronę wolności i praw innych osób i podmiotów gospodarczych oraz ochronę porządku publicznego, bezpieczeństwa lub ważnego interesu gospodarczego państwa.</a:t>
            </a:r>
          </a:p>
          <a:p>
            <a:pPr marL="0" indent="0" algn="just">
              <a:buNone/>
            </a:pPr>
            <a:endParaRPr lang="pl-PL" dirty="0"/>
          </a:p>
          <a:p>
            <a:pPr marL="0" indent="0" algn="just">
              <a:buNone/>
            </a:pPr>
            <a:r>
              <a:rPr lang="pl-PL" dirty="0"/>
              <a:t>    Tryb udzielania informacji, o których mowa w ust. 1 i 2, określają ustawy, a w odniesieniu do Sejmu i Senatu ich regulaminy.</a:t>
            </a:r>
          </a:p>
        </p:txBody>
      </p:sp>
    </p:spTree>
    <p:extLst>
      <p:ext uri="{BB962C8B-B14F-4D97-AF65-F5344CB8AC3E}">
        <p14:creationId xmlns:p14="http://schemas.microsoft.com/office/powerpoint/2010/main" val="3814341186"/>
      </p:ext>
    </p:extLst>
  </p:cSld>
  <p:clrMapOvr>
    <a:masterClrMapping/>
  </p:clrMapOvr>
  <p:transition>
    <p:wipe dir="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Literatura</a:t>
            </a:r>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p:txBody>
      </p:sp>
    </p:spTree>
    <p:extLst>
      <p:ext uri="{BB962C8B-B14F-4D97-AF65-F5344CB8AC3E}">
        <p14:creationId xmlns:p14="http://schemas.microsoft.com/office/powerpoint/2010/main" val="963516"/>
      </p:ext>
    </p:extLst>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a:t>Wolność informacji art. 54 ust. 1, Prawo do informacji o środowisku i jego ochronie art. 74 ust. 3</a:t>
            </a:r>
            <a:br>
              <a:rPr lang="pl-PL" sz="2800" b="1" dirty="0"/>
            </a:br>
            <a:endParaRPr lang="pl-PL" sz="2800"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Każdemu zapewnia się wolność wyrażania swoich poglądów oraz pozyskiwania i rozpowszechniania informacji (art. 54 ust. 1)</a:t>
            </a:r>
          </a:p>
          <a:p>
            <a:pPr marL="0" indent="0" algn="just">
              <a:buNone/>
            </a:pPr>
            <a:r>
              <a:rPr lang="pl-PL" dirty="0"/>
              <a:t>Każdy ma prawo do informacji o stanie i ochronie środowiska. Szczegółowa realizacja niniejszego prawa jest regulowana przez ustawę z dnia 3 października 2008 r. o udostępnianiu informacji o środowisku i jego ochronie, udziale społeczeństwa w ochronie środowiska oraz o ocenach oddziaływania na środowisko (Dz.  U.  z  2022  </a:t>
            </a:r>
            <a:r>
              <a:rPr lang="pl-PL"/>
              <a:t>r., </a:t>
            </a:r>
            <a:r>
              <a:rPr lang="pl-PL" dirty="0"/>
              <a:t>poz.     1029) (art. 74 ust. 3)</a:t>
            </a:r>
          </a:p>
          <a:p>
            <a:pPr marL="0" indent="0" algn="just">
              <a:buNone/>
            </a:pPr>
            <a:endParaRPr lang="pl-PL" dirty="0"/>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61 Konstytucji</a:t>
            </a:r>
          </a:p>
        </p:txBody>
      </p:sp>
      <p:sp>
        <p:nvSpPr>
          <p:cNvPr id="3" name="Symbol zastępczy zawartości 2"/>
          <p:cNvSpPr>
            <a:spLocks noGrp="1"/>
          </p:cNvSpPr>
          <p:nvPr>
            <p:ph idx="1"/>
          </p:nvPr>
        </p:nvSpPr>
        <p:spPr/>
        <p:txBody>
          <a:bodyPr>
            <a:normAutofit/>
          </a:bodyPr>
          <a:lstStyle/>
          <a:p>
            <a:pPr marL="0" indent="0" algn="just">
              <a:buNone/>
            </a:pPr>
            <a:r>
              <a:rPr lang="pl-PL" dirty="0"/>
              <a:t>Konstytucja RP zagwarantowała  obywatelowi podmiotowe prawo do uzyskiwania informacji o działalności:  </a:t>
            </a:r>
          </a:p>
          <a:p>
            <a:pPr algn="just"/>
            <a:r>
              <a:rPr lang="pl-PL" dirty="0"/>
              <a:t>organów władzy publicznej</a:t>
            </a:r>
          </a:p>
          <a:p>
            <a:pPr algn="just"/>
            <a:r>
              <a:rPr lang="pl-PL" dirty="0"/>
              <a:t>osób pełniących funkcje publiczne</a:t>
            </a:r>
          </a:p>
          <a:p>
            <a:pPr algn="just"/>
            <a:r>
              <a:rPr lang="pl-PL" dirty="0"/>
              <a:t>organów samorządów specjalnych</a:t>
            </a:r>
          </a:p>
          <a:p>
            <a:pPr algn="just"/>
            <a:r>
              <a:rPr lang="pl-PL" dirty="0"/>
              <a:t>innych jednostek organizacyjnych.</a:t>
            </a:r>
          </a:p>
        </p:txBody>
      </p:sp>
    </p:spTree>
    <p:extLst>
      <p:ext uri="{BB962C8B-B14F-4D97-AF65-F5344CB8AC3E}">
        <p14:creationId xmlns:p14="http://schemas.microsoft.com/office/powerpoint/2010/main" val="2667500705"/>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Prawo dostępu do informacji publicznej</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Z punktu widzenia prawa administracyjnego </a:t>
            </a:r>
            <a:r>
              <a:rPr lang="pl-PL" b="1" dirty="0"/>
              <a:t>prawo dostępu do informacji publicznej jest publicznym prawem podmiotowym,</a:t>
            </a:r>
            <a:r>
              <a:rPr lang="pl-PL" dirty="0"/>
              <a:t> które oznacza że zainteresowany może skutecznie żądać od organów państwa określonego zachowania, egzekwowanego w razie potrzeby za pomocą  odpowiednich instytucji procesowych;</a:t>
            </a:r>
          </a:p>
          <a:p>
            <a:pPr marL="0" indent="0" algn="just">
              <a:buNone/>
            </a:pPr>
            <a:r>
              <a:rPr lang="pl-PL" b="1" dirty="0"/>
              <a:t>Korelatem tego prawa jest obowiązek drugiej strony – zobowiązanego. </a:t>
            </a:r>
            <a:r>
              <a:rPr lang="pl-PL" dirty="0"/>
              <a:t>Chodzi o udzielenie informacji publicznej. Obowiązek ten nie polega tyle na dostępności określonych informacji dla odbiorcy, ale przynajmniej oznacza konieczność aktywnego działania ze strony organu udzielającego informacji, które polega na dostarczeniu osobie  zainteresowanej na jej żądanie pewnego zakresu informacji, albo udzielenie decyzji odmownej lub stosownego poinformowania.</a:t>
            </a:r>
          </a:p>
        </p:txBody>
      </p:sp>
    </p:spTree>
    <p:extLst>
      <p:ext uri="{BB962C8B-B14F-4D97-AF65-F5344CB8AC3E}">
        <p14:creationId xmlns:p14="http://schemas.microsoft.com/office/powerpoint/2010/main" val="420634514"/>
      </p:ext>
    </p:extLst>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Prawo dostępu do informacji publicznej</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Dostęp do informacji publicznej w polskim porządku prawnym regulowany jest różnymi aktami normatywnymi, same regulacje odnoszące się  do tajemnic prawnie chronionych  zawarte są w ponad 250 aktach normatywnych;</a:t>
            </a:r>
          </a:p>
          <a:p>
            <a:pPr marL="0" indent="0" algn="just">
              <a:buNone/>
            </a:pPr>
            <a:r>
              <a:rPr lang="pl-PL" dirty="0"/>
              <a:t>Art. 1 ust. 2 </a:t>
            </a:r>
            <a:r>
              <a:rPr lang="pl-PL" dirty="0" err="1"/>
              <a:t>u.d.i.p</a:t>
            </a:r>
            <a:r>
              <a:rPr lang="pl-PL" dirty="0"/>
              <a:t>. Przepisy ustawy (</a:t>
            </a:r>
            <a:r>
              <a:rPr lang="pl-PL" dirty="0" err="1"/>
              <a:t>u.d.i.p</a:t>
            </a:r>
            <a:r>
              <a:rPr lang="pl-PL" dirty="0"/>
              <a:t>.) nie naruszają przepisów innych ustaw określających odmienne zasady i tryb dostępu do informacji będących informacjami publicznymi;</a:t>
            </a:r>
          </a:p>
          <a:p>
            <a:pPr marL="0" indent="0" algn="just">
              <a:buNone/>
            </a:pPr>
            <a:r>
              <a:rPr lang="pl-PL" dirty="0"/>
              <a:t>Podstawowe znaczenie posiada ustawa z dnia 6 września 2001 r. o dostępie do informacji publicznej, która określana jest jako ustawa matka, jako ustawa ustrojowa, jako </a:t>
            </a:r>
            <a:r>
              <a:rPr lang="pl-PL" b="1" dirty="0"/>
              <a:t>ustawa kreująca ogóle zasady dostępu do informacji publicznej.</a:t>
            </a:r>
          </a:p>
        </p:txBody>
      </p:sp>
    </p:spTree>
    <p:extLst>
      <p:ext uri="{BB962C8B-B14F-4D97-AF65-F5344CB8AC3E}">
        <p14:creationId xmlns:p14="http://schemas.microsoft.com/office/powerpoint/2010/main" val="3141364630"/>
      </p:ext>
    </p:extLst>
  </p:cSld>
  <p:clrMapOvr>
    <a:masterClrMapping/>
  </p:clrMapOvr>
  <p:transition>
    <p:pull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21188</TotalTime>
  <Words>4370</Words>
  <Application>Microsoft Office PowerPoint</Application>
  <PresentationFormat>Pokaz na ekranie (4:3)</PresentationFormat>
  <Paragraphs>208</Paragraphs>
  <Slides>50</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50</vt:i4>
      </vt:variant>
    </vt:vector>
  </HeadingPairs>
  <TitlesOfParts>
    <vt:vector size="55" baseType="lpstr">
      <vt:lpstr>Calibri</vt:lpstr>
      <vt:lpstr>Trebuchet MS</vt:lpstr>
      <vt:lpstr>Wingdings</vt:lpstr>
      <vt:lpstr>Wingdings 2</vt:lpstr>
      <vt:lpstr>Opulent</vt:lpstr>
      <vt:lpstr>Jawność Życia publicznego, pojęcie informacji publicznej dostęp do informacji publicznej, </vt:lpstr>
      <vt:lpstr>Jawność</vt:lpstr>
      <vt:lpstr>Prawo do informacji</vt:lpstr>
      <vt:lpstr>  Konstytucyjne podstawy informowania jednostki </vt:lpstr>
      <vt:lpstr>Powszechne prawo do informacji (art. 61. Konstytucji RP) </vt:lpstr>
      <vt:lpstr>Wolność informacji art. 54 ust. 1, Prawo do informacji o środowisku i jego ochronie art. 74 ust. 3 </vt:lpstr>
      <vt:lpstr>Art. 61 Konstytucji</vt:lpstr>
      <vt:lpstr>Prawo dostępu do informacji publicznej</vt:lpstr>
      <vt:lpstr>Prawo dostępu do informacji publicznej</vt:lpstr>
      <vt:lpstr>Zasady dostępu do informacji publicznej</vt:lpstr>
      <vt:lpstr>Zasady dostępu do informacji publicznej</vt:lpstr>
      <vt:lpstr>Zasady dostępu do informacji publicznej</vt:lpstr>
      <vt:lpstr>Katalog zasad dostępu do informacji publicznej w świetle uregulowań u.d.i.p.</vt:lpstr>
      <vt:lpstr>Definicja informacji publicznej art. 1, art. 6 u.d.i.p., art. 5 ust. 2 u.d.i.p oraz art. 61 ust. 1 Konstytucji RP </vt:lpstr>
      <vt:lpstr>Definicja informacji publicznej art. 1, art. 6 u.d.i.p., art. 5 u.d.i.p.. oraz art. 61 ust. 1 Konstytucji RP </vt:lpstr>
      <vt:lpstr>Definicja informacji publicznej art. 1 i art. 6 u.d.i.p.  oraz art. 61 ust. 1 Konstytucji RP </vt:lpstr>
      <vt:lpstr>Definicja informacji publicznej art. 1,art. 6 u.d.i.p., art. 5 ust. 2 u.d.i.p.  oraz art. 61 ust. 1 Konstytucji RP </vt:lpstr>
      <vt:lpstr>Definicja informacji publicznej art. 1, art. 6 u.d.i.p., art. 5 ust. 2 u.d.i.p.  oraz art. 61 ust. 1 Konstytucji RP </vt:lpstr>
      <vt:lpstr>Sposób definiowania informacji publicznej w udip</vt:lpstr>
      <vt:lpstr>Doktrynalne definiowanie informacji publicznej </vt:lpstr>
      <vt:lpstr>Elementy definicji informacji publicznej z art. 1 ust. 1 u.d.i.p.</vt:lpstr>
      <vt:lpstr>Sprawa publiczna</vt:lpstr>
      <vt:lpstr>Wniosek o udzielenie informacji publicznej</vt:lpstr>
      <vt:lpstr>Badanie wniosku</vt:lpstr>
      <vt:lpstr>Nośnik informacji</vt:lpstr>
      <vt:lpstr>Udostępnienie informacji a udostępnienie nośnika wraz informacją</vt:lpstr>
      <vt:lpstr>Udostępnienie informacji a udostępnienie nośnika wraz informacją</vt:lpstr>
      <vt:lpstr>Rodzaje informacji w świetle u.d.i.p. </vt:lpstr>
      <vt:lpstr>Informacja prosta</vt:lpstr>
      <vt:lpstr>Informacja złożona – przekształcona (art. 12, art. 14, art. 15 udip</vt:lpstr>
      <vt:lpstr>Informacja złożona - przetworzona </vt:lpstr>
      <vt:lpstr>Informacja przetworzona</vt:lpstr>
      <vt:lpstr>Udostępnienie informacji przetworzonej </vt:lpstr>
      <vt:lpstr>Szczególna istotność dla interesu publicznego</vt:lpstr>
      <vt:lpstr>Szczególna istotność dla interesu publicznego</vt:lpstr>
      <vt:lpstr>Szczególna istotność dla interesu publicznego</vt:lpstr>
      <vt:lpstr>Szczególna istotność dla interesu publicznego</vt:lpstr>
      <vt:lpstr>Dokument urzędowy a prawo do informacji</vt:lpstr>
      <vt:lpstr>Elementy kwalifikacyjne dokumentu urzędowego</vt:lpstr>
      <vt:lpstr>Zasada bezwarunkowego udostępniania informacji publicznej</vt:lpstr>
      <vt:lpstr>Zasada bezwarunkowego udostępnienia </vt:lpstr>
      <vt:lpstr>PytaniE sprawdzające 1. </vt:lpstr>
      <vt:lpstr>PytaniE sprawDzające 2</vt:lpstr>
      <vt:lpstr>PytaniE sprawdzające 3</vt:lpstr>
      <vt:lpstr>PytaniE sprawdzające 4</vt:lpstr>
      <vt:lpstr>Pytanie sprawdzające 5</vt:lpstr>
      <vt:lpstr>Pytanie sprawdzające 6</vt:lpstr>
      <vt:lpstr>Pytanie sprawdzające 7</vt:lpstr>
      <vt:lpstr>Pytanie sprawdzające 8</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500</cp:revision>
  <cp:lastPrinted>2025-02-18T07:19:26Z</cp:lastPrinted>
  <dcterms:created xsi:type="dcterms:W3CDTF">2012-03-01T14:48:30Z</dcterms:created>
  <dcterms:modified xsi:type="dcterms:W3CDTF">2025-02-18T09:16:20Z</dcterms:modified>
</cp:coreProperties>
</file>