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6" r:id="rId2"/>
    <p:sldId id="259" r:id="rId3"/>
    <p:sldId id="261" r:id="rId4"/>
    <p:sldId id="262" r:id="rId5"/>
    <p:sldId id="267" r:id="rId6"/>
    <p:sldId id="263" r:id="rId7"/>
    <p:sldId id="264" r:id="rId8"/>
    <p:sldId id="265" r:id="rId9"/>
    <p:sldId id="266" r:id="rId10"/>
    <p:sldId id="268" r:id="rId11"/>
    <p:sldId id="269" r:id="rId12"/>
    <p:sldId id="270" r:id="rId13"/>
    <p:sldId id="271" r:id="rId14"/>
    <p:sldId id="272" r:id="rId15"/>
    <p:sldId id="276" r:id="rId16"/>
    <p:sldId id="273" r:id="rId17"/>
    <p:sldId id="274" r:id="rId18"/>
    <p:sldId id="277" r:id="rId19"/>
    <p:sldId id="278" r:id="rId20"/>
    <p:sldId id="280" r:id="rId21"/>
    <p:sldId id="281" r:id="rId22"/>
    <p:sldId id="275" r:id="rId23"/>
    <p:sldId id="258" r:id="rId24"/>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p:cViewPr varScale="1">
        <p:scale>
          <a:sx n="104" d="100"/>
          <a:sy n="104" d="100"/>
        </p:scale>
        <p:origin x="232" y="5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EF8DCC-1588-8E4C-A3B2-C2F55D4B95F2}" type="datetimeFigureOut">
              <a:rPr lang="pl-PL" smtClean="0"/>
              <a:t>4.10.2023</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67C272-D044-BC47-961F-574ABF05DBBC}" type="slidenum">
              <a:rPr lang="pl-PL" smtClean="0"/>
              <a:t>‹#›</a:t>
            </a:fld>
            <a:endParaRPr lang="pl-PL"/>
          </a:p>
        </p:txBody>
      </p:sp>
    </p:spTree>
    <p:extLst>
      <p:ext uri="{BB962C8B-B14F-4D97-AF65-F5344CB8AC3E}">
        <p14:creationId xmlns:p14="http://schemas.microsoft.com/office/powerpoint/2010/main" val="3678481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1567C272-D044-BC47-961F-574ABF05DBBC}" type="slidenum">
              <a:rPr lang="pl-PL" smtClean="0"/>
              <a:t>3</a:t>
            </a:fld>
            <a:endParaRPr lang="pl-PL"/>
          </a:p>
        </p:txBody>
      </p:sp>
    </p:spTree>
    <p:extLst>
      <p:ext uri="{BB962C8B-B14F-4D97-AF65-F5344CB8AC3E}">
        <p14:creationId xmlns:p14="http://schemas.microsoft.com/office/powerpoint/2010/main" val="1517594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CC78C27-4218-24E2-9CD6-86C2E286B38B}"/>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F1F8F8EE-D762-D813-09C9-719BFB66FB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93AB825E-4DD4-D1F7-2ECB-FC6664315497}"/>
              </a:ext>
            </a:extLst>
          </p:cNvPr>
          <p:cNvSpPr>
            <a:spLocks noGrp="1"/>
          </p:cNvSpPr>
          <p:nvPr>
            <p:ph type="dt" sz="half" idx="10"/>
          </p:nvPr>
        </p:nvSpPr>
        <p:spPr/>
        <p:txBody>
          <a:bodyPr/>
          <a:lstStyle/>
          <a:p>
            <a:fld id="{A447A8E3-8DC6-5C42-9D8A-AE7050E8FC11}" type="datetimeFigureOut">
              <a:rPr lang="pl-PL" smtClean="0"/>
              <a:t>4.10.2023</a:t>
            </a:fld>
            <a:endParaRPr lang="pl-PL"/>
          </a:p>
        </p:txBody>
      </p:sp>
      <p:sp>
        <p:nvSpPr>
          <p:cNvPr id="5" name="Symbol zastępczy stopki 4">
            <a:extLst>
              <a:ext uri="{FF2B5EF4-FFF2-40B4-BE49-F238E27FC236}">
                <a16:creationId xmlns:a16="http://schemas.microsoft.com/office/drawing/2014/main" id="{402E7C5D-A76C-A39A-A853-80D5691A2385}"/>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1D3B9AF-5ED4-9075-F4B9-EBAAB78CEDD8}"/>
              </a:ext>
            </a:extLst>
          </p:cNvPr>
          <p:cNvSpPr>
            <a:spLocks noGrp="1"/>
          </p:cNvSpPr>
          <p:nvPr>
            <p:ph type="sldNum" sz="quarter" idx="12"/>
          </p:nvPr>
        </p:nvSpPr>
        <p:spPr/>
        <p:txBody>
          <a:bodyPr/>
          <a:lstStyle/>
          <a:p>
            <a:fld id="{8E541AB5-B5C7-D643-AC13-A7220BA97AE6}" type="slidenum">
              <a:rPr lang="pl-PL" smtClean="0"/>
              <a:t>‹#›</a:t>
            </a:fld>
            <a:endParaRPr lang="pl-PL"/>
          </a:p>
        </p:txBody>
      </p:sp>
    </p:spTree>
    <p:extLst>
      <p:ext uri="{BB962C8B-B14F-4D97-AF65-F5344CB8AC3E}">
        <p14:creationId xmlns:p14="http://schemas.microsoft.com/office/powerpoint/2010/main" val="3047793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D28489-0F31-8E04-2A2A-EFBA69DEF792}"/>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56BBAFFA-E578-B17E-49A5-7A46D7BCCACD}"/>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48477820-A198-7862-24E9-C73F0BDFEF4A}"/>
              </a:ext>
            </a:extLst>
          </p:cNvPr>
          <p:cNvSpPr>
            <a:spLocks noGrp="1"/>
          </p:cNvSpPr>
          <p:nvPr>
            <p:ph type="dt" sz="half" idx="10"/>
          </p:nvPr>
        </p:nvSpPr>
        <p:spPr/>
        <p:txBody>
          <a:bodyPr/>
          <a:lstStyle/>
          <a:p>
            <a:fld id="{A447A8E3-8DC6-5C42-9D8A-AE7050E8FC11}" type="datetimeFigureOut">
              <a:rPr lang="pl-PL" smtClean="0"/>
              <a:t>4.10.2023</a:t>
            </a:fld>
            <a:endParaRPr lang="pl-PL"/>
          </a:p>
        </p:txBody>
      </p:sp>
      <p:sp>
        <p:nvSpPr>
          <p:cNvPr id="5" name="Symbol zastępczy stopki 4">
            <a:extLst>
              <a:ext uri="{FF2B5EF4-FFF2-40B4-BE49-F238E27FC236}">
                <a16:creationId xmlns:a16="http://schemas.microsoft.com/office/drawing/2014/main" id="{3315BF51-B91B-E448-AB42-3A0EE1730BB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C2735236-15A1-5BD6-506B-6545FCE9E210}"/>
              </a:ext>
            </a:extLst>
          </p:cNvPr>
          <p:cNvSpPr>
            <a:spLocks noGrp="1"/>
          </p:cNvSpPr>
          <p:nvPr>
            <p:ph type="sldNum" sz="quarter" idx="12"/>
          </p:nvPr>
        </p:nvSpPr>
        <p:spPr/>
        <p:txBody>
          <a:bodyPr/>
          <a:lstStyle/>
          <a:p>
            <a:fld id="{8E541AB5-B5C7-D643-AC13-A7220BA97AE6}" type="slidenum">
              <a:rPr lang="pl-PL" smtClean="0"/>
              <a:t>‹#›</a:t>
            </a:fld>
            <a:endParaRPr lang="pl-PL"/>
          </a:p>
        </p:txBody>
      </p:sp>
    </p:spTree>
    <p:extLst>
      <p:ext uri="{BB962C8B-B14F-4D97-AF65-F5344CB8AC3E}">
        <p14:creationId xmlns:p14="http://schemas.microsoft.com/office/powerpoint/2010/main" val="784044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915D1B4A-D6AF-67EE-9F6E-0506C1793985}"/>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606B56E5-1254-BAC7-CDE9-9FF061A5C9F0}"/>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41547F88-300C-E71B-E619-1D72FD8BB58C}"/>
              </a:ext>
            </a:extLst>
          </p:cNvPr>
          <p:cNvSpPr>
            <a:spLocks noGrp="1"/>
          </p:cNvSpPr>
          <p:nvPr>
            <p:ph type="dt" sz="half" idx="10"/>
          </p:nvPr>
        </p:nvSpPr>
        <p:spPr/>
        <p:txBody>
          <a:bodyPr/>
          <a:lstStyle/>
          <a:p>
            <a:fld id="{A447A8E3-8DC6-5C42-9D8A-AE7050E8FC11}" type="datetimeFigureOut">
              <a:rPr lang="pl-PL" smtClean="0"/>
              <a:t>4.10.2023</a:t>
            </a:fld>
            <a:endParaRPr lang="pl-PL"/>
          </a:p>
        </p:txBody>
      </p:sp>
      <p:sp>
        <p:nvSpPr>
          <p:cNvPr id="5" name="Symbol zastępczy stopki 4">
            <a:extLst>
              <a:ext uri="{FF2B5EF4-FFF2-40B4-BE49-F238E27FC236}">
                <a16:creationId xmlns:a16="http://schemas.microsoft.com/office/drawing/2014/main" id="{80CD1023-2C77-B900-C522-3145D409AB8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E5833327-7CC7-E54D-D275-9D533F22A5E0}"/>
              </a:ext>
            </a:extLst>
          </p:cNvPr>
          <p:cNvSpPr>
            <a:spLocks noGrp="1"/>
          </p:cNvSpPr>
          <p:nvPr>
            <p:ph type="sldNum" sz="quarter" idx="12"/>
          </p:nvPr>
        </p:nvSpPr>
        <p:spPr/>
        <p:txBody>
          <a:bodyPr/>
          <a:lstStyle/>
          <a:p>
            <a:fld id="{8E541AB5-B5C7-D643-AC13-A7220BA97AE6}" type="slidenum">
              <a:rPr lang="pl-PL" smtClean="0"/>
              <a:t>‹#›</a:t>
            </a:fld>
            <a:endParaRPr lang="pl-PL"/>
          </a:p>
        </p:txBody>
      </p:sp>
    </p:spTree>
    <p:extLst>
      <p:ext uri="{BB962C8B-B14F-4D97-AF65-F5344CB8AC3E}">
        <p14:creationId xmlns:p14="http://schemas.microsoft.com/office/powerpoint/2010/main" val="3474732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FCED259-EA48-2500-AEE7-9D4C47CF749B}"/>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C94F0651-66BA-B2EF-E5D4-BCA20FE07796}"/>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0A7DD496-C9A2-5896-0ACE-B2FA3164BFF5}"/>
              </a:ext>
            </a:extLst>
          </p:cNvPr>
          <p:cNvSpPr>
            <a:spLocks noGrp="1"/>
          </p:cNvSpPr>
          <p:nvPr>
            <p:ph type="dt" sz="half" idx="10"/>
          </p:nvPr>
        </p:nvSpPr>
        <p:spPr/>
        <p:txBody>
          <a:bodyPr/>
          <a:lstStyle/>
          <a:p>
            <a:fld id="{A447A8E3-8DC6-5C42-9D8A-AE7050E8FC11}" type="datetimeFigureOut">
              <a:rPr lang="pl-PL" smtClean="0"/>
              <a:t>4.10.2023</a:t>
            </a:fld>
            <a:endParaRPr lang="pl-PL"/>
          </a:p>
        </p:txBody>
      </p:sp>
      <p:sp>
        <p:nvSpPr>
          <p:cNvPr id="5" name="Symbol zastępczy stopki 4">
            <a:extLst>
              <a:ext uri="{FF2B5EF4-FFF2-40B4-BE49-F238E27FC236}">
                <a16:creationId xmlns:a16="http://schemas.microsoft.com/office/drawing/2014/main" id="{5811D9E3-E6C7-F7A9-632B-02C4A4BB933E}"/>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569ACA9F-EDE9-E5E4-7D59-832659A90D43}"/>
              </a:ext>
            </a:extLst>
          </p:cNvPr>
          <p:cNvSpPr>
            <a:spLocks noGrp="1"/>
          </p:cNvSpPr>
          <p:nvPr>
            <p:ph type="sldNum" sz="quarter" idx="12"/>
          </p:nvPr>
        </p:nvSpPr>
        <p:spPr/>
        <p:txBody>
          <a:bodyPr/>
          <a:lstStyle/>
          <a:p>
            <a:fld id="{8E541AB5-B5C7-D643-AC13-A7220BA97AE6}" type="slidenum">
              <a:rPr lang="pl-PL" smtClean="0"/>
              <a:t>‹#›</a:t>
            </a:fld>
            <a:endParaRPr lang="pl-PL"/>
          </a:p>
        </p:txBody>
      </p:sp>
    </p:spTree>
    <p:extLst>
      <p:ext uri="{BB962C8B-B14F-4D97-AF65-F5344CB8AC3E}">
        <p14:creationId xmlns:p14="http://schemas.microsoft.com/office/powerpoint/2010/main" val="4092268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C620051-BBB4-1DF3-A48D-C2457A832EF9}"/>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A9A83168-E728-9732-50D6-0225EAB202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F3B44DB4-E828-A121-A1D2-5A56F0EF1FAA}"/>
              </a:ext>
            </a:extLst>
          </p:cNvPr>
          <p:cNvSpPr>
            <a:spLocks noGrp="1"/>
          </p:cNvSpPr>
          <p:nvPr>
            <p:ph type="dt" sz="half" idx="10"/>
          </p:nvPr>
        </p:nvSpPr>
        <p:spPr/>
        <p:txBody>
          <a:bodyPr/>
          <a:lstStyle/>
          <a:p>
            <a:fld id="{A447A8E3-8DC6-5C42-9D8A-AE7050E8FC11}" type="datetimeFigureOut">
              <a:rPr lang="pl-PL" smtClean="0"/>
              <a:t>4.10.2023</a:t>
            </a:fld>
            <a:endParaRPr lang="pl-PL"/>
          </a:p>
        </p:txBody>
      </p:sp>
      <p:sp>
        <p:nvSpPr>
          <p:cNvPr id="5" name="Symbol zastępczy stopki 4">
            <a:extLst>
              <a:ext uri="{FF2B5EF4-FFF2-40B4-BE49-F238E27FC236}">
                <a16:creationId xmlns:a16="http://schemas.microsoft.com/office/drawing/2014/main" id="{7747BF11-7C7D-30F3-CBE3-3E27DEC3B794}"/>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573EFF5-EBA2-C0C3-06F9-AC172A57CDBA}"/>
              </a:ext>
            </a:extLst>
          </p:cNvPr>
          <p:cNvSpPr>
            <a:spLocks noGrp="1"/>
          </p:cNvSpPr>
          <p:nvPr>
            <p:ph type="sldNum" sz="quarter" idx="12"/>
          </p:nvPr>
        </p:nvSpPr>
        <p:spPr/>
        <p:txBody>
          <a:bodyPr/>
          <a:lstStyle/>
          <a:p>
            <a:fld id="{8E541AB5-B5C7-D643-AC13-A7220BA97AE6}" type="slidenum">
              <a:rPr lang="pl-PL" smtClean="0"/>
              <a:t>‹#›</a:t>
            </a:fld>
            <a:endParaRPr lang="pl-PL"/>
          </a:p>
        </p:txBody>
      </p:sp>
    </p:spTree>
    <p:extLst>
      <p:ext uri="{BB962C8B-B14F-4D97-AF65-F5344CB8AC3E}">
        <p14:creationId xmlns:p14="http://schemas.microsoft.com/office/powerpoint/2010/main" val="597265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2DA2667-723C-19C8-FDD9-775E812EC200}"/>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ABA295A7-B902-86EA-02B4-B33BD0BB1CDE}"/>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F638B950-61D2-3380-537D-8EC367FBD833}"/>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DE361966-0522-E59E-73D5-A87DA66DD771}"/>
              </a:ext>
            </a:extLst>
          </p:cNvPr>
          <p:cNvSpPr>
            <a:spLocks noGrp="1"/>
          </p:cNvSpPr>
          <p:nvPr>
            <p:ph type="dt" sz="half" idx="10"/>
          </p:nvPr>
        </p:nvSpPr>
        <p:spPr/>
        <p:txBody>
          <a:bodyPr/>
          <a:lstStyle/>
          <a:p>
            <a:fld id="{A447A8E3-8DC6-5C42-9D8A-AE7050E8FC11}" type="datetimeFigureOut">
              <a:rPr lang="pl-PL" smtClean="0"/>
              <a:t>4.10.2023</a:t>
            </a:fld>
            <a:endParaRPr lang="pl-PL"/>
          </a:p>
        </p:txBody>
      </p:sp>
      <p:sp>
        <p:nvSpPr>
          <p:cNvPr id="6" name="Symbol zastępczy stopki 5">
            <a:extLst>
              <a:ext uri="{FF2B5EF4-FFF2-40B4-BE49-F238E27FC236}">
                <a16:creationId xmlns:a16="http://schemas.microsoft.com/office/drawing/2014/main" id="{59459019-AB5B-7D20-272C-05EFAC71B23B}"/>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7852051C-3182-6CE6-B34B-258FCDF4ADF5}"/>
              </a:ext>
            </a:extLst>
          </p:cNvPr>
          <p:cNvSpPr>
            <a:spLocks noGrp="1"/>
          </p:cNvSpPr>
          <p:nvPr>
            <p:ph type="sldNum" sz="quarter" idx="12"/>
          </p:nvPr>
        </p:nvSpPr>
        <p:spPr/>
        <p:txBody>
          <a:bodyPr/>
          <a:lstStyle/>
          <a:p>
            <a:fld id="{8E541AB5-B5C7-D643-AC13-A7220BA97AE6}" type="slidenum">
              <a:rPr lang="pl-PL" smtClean="0"/>
              <a:t>‹#›</a:t>
            </a:fld>
            <a:endParaRPr lang="pl-PL"/>
          </a:p>
        </p:txBody>
      </p:sp>
    </p:spTree>
    <p:extLst>
      <p:ext uri="{BB962C8B-B14F-4D97-AF65-F5344CB8AC3E}">
        <p14:creationId xmlns:p14="http://schemas.microsoft.com/office/powerpoint/2010/main" val="1485993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2DFF9E5-C293-3C84-8FCE-1961EBD97B43}"/>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C9CE2E27-9794-4AC9-8579-03F74E40BF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62D74405-D767-D48D-13A3-8BCE4FE5C861}"/>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6B739589-1543-14D6-32D1-DB280FDE59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C1C10247-63FC-8A1E-2ECE-0B4C73583262}"/>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D229C1C3-D09C-159F-A058-687BAECBF218}"/>
              </a:ext>
            </a:extLst>
          </p:cNvPr>
          <p:cNvSpPr>
            <a:spLocks noGrp="1"/>
          </p:cNvSpPr>
          <p:nvPr>
            <p:ph type="dt" sz="half" idx="10"/>
          </p:nvPr>
        </p:nvSpPr>
        <p:spPr/>
        <p:txBody>
          <a:bodyPr/>
          <a:lstStyle/>
          <a:p>
            <a:fld id="{A447A8E3-8DC6-5C42-9D8A-AE7050E8FC11}" type="datetimeFigureOut">
              <a:rPr lang="pl-PL" smtClean="0"/>
              <a:t>4.10.2023</a:t>
            </a:fld>
            <a:endParaRPr lang="pl-PL"/>
          </a:p>
        </p:txBody>
      </p:sp>
      <p:sp>
        <p:nvSpPr>
          <p:cNvPr id="8" name="Symbol zastępczy stopki 7">
            <a:extLst>
              <a:ext uri="{FF2B5EF4-FFF2-40B4-BE49-F238E27FC236}">
                <a16:creationId xmlns:a16="http://schemas.microsoft.com/office/drawing/2014/main" id="{B28DC7BE-B85A-AEB5-2DBC-B5320D1BB004}"/>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315D2104-D609-BF43-EA01-77211390F4C4}"/>
              </a:ext>
            </a:extLst>
          </p:cNvPr>
          <p:cNvSpPr>
            <a:spLocks noGrp="1"/>
          </p:cNvSpPr>
          <p:nvPr>
            <p:ph type="sldNum" sz="quarter" idx="12"/>
          </p:nvPr>
        </p:nvSpPr>
        <p:spPr/>
        <p:txBody>
          <a:bodyPr/>
          <a:lstStyle/>
          <a:p>
            <a:fld id="{8E541AB5-B5C7-D643-AC13-A7220BA97AE6}" type="slidenum">
              <a:rPr lang="pl-PL" smtClean="0"/>
              <a:t>‹#›</a:t>
            </a:fld>
            <a:endParaRPr lang="pl-PL"/>
          </a:p>
        </p:txBody>
      </p:sp>
    </p:spTree>
    <p:extLst>
      <p:ext uri="{BB962C8B-B14F-4D97-AF65-F5344CB8AC3E}">
        <p14:creationId xmlns:p14="http://schemas.microsoft.com/office/powerpoint/2010/main" val="187233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6FEAF86-AA86-E26F-17CF-84E4BD4FFB0A}"/>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5A5DEE7C-9850-F775-A761-E50ED18B9401}"/>
              </a:ext>
            </a:extLst>
          </p:cNvPr>
          <p:cNvSpPr>
            <a:spLocks noGrp="1"/>
          </p:cNvSpPr>
          <p:nvPr>
            <p:ph type="dt" sz="half" idx="10"/>
          </p:nvPr>
        </p:nvSpPr>
        <p:spPr/>
        <p:txBody>
          <a:bodyPr/>
          <a:lstStyle/>
          <a:p>
            <a:fld id="{A447A8E3-8DC6-5C42-9D8A-AE7050E8FC11}" type="datetimeFigureOut">
              <a:rPr lang="pl-PL" smtClean="0"/>
              <a:t>4.10.2023</a:t>
            </a:fld>
            <a:endParaRPr lang="pl-PL"/>
          </a:p>
        </p:txBody>
      </p:sp>
      <p:sp>
        <p:nvSpPr>
          <p:cNvPr id="4" name="Symbol zastępczy stopki 3">
            <a:extLst>
              <a:ext uri="{FF2B5EF4-FFF2-40B4-BE49-F238E27FC236}">
                <a16:creationId xmlns:a16="http://schemas.microsoft.com/office/drawing/2014/main" id="{F6C8B9A5-E35D-851D-894D-655AE43AFFB8}"/>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59009FF0-5AE0-4143-68D5-1B7BD83CD0D8}"/>
              </a:ext>
            </a:extLst>
          </p:cNvPr>
          <p:cNvSpPr>
            <a:spLocks noGrp="1"/>
          </p:cNvSpPr>
          <p:nvPr>
            <p:ph type="sldNum" sz="quarter" idx="12"/>
          </p:nvPr>
        </p:nvSpPr>
        <p:spPr/>
        <p:txBody>
          <a:bodyPr/>
          <a:lstStyle/>
          <a:p>
            <a:fld id="{8E541AB5-B5C7-D643-AC13-A7220BA97AE6}" type="slidenum">
              <a:rPr lang="pl-PL" smtClean="0"/>
              <a:t>‹#›</a:t>
            </a:fld>
            <a:endParaRPr lang="pl-PL"/>
          </a:p>
        </p:txBody>
      </p:sp>
    </p:spTree>
    <p:extLst>
      <p:ext uri="{BB962C8B-B14F-4D97-AF65-F5344CB8AC3E}">
        <p14:creationId xmlns:p14="http://schemas.microsoft.com/office/powerpoint/2010/main" val="3942223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7AA3219C-2E05-A7DF-8A7B-EC74C5439D78}"/>
              </a:ext>
            </a:extLst>
          </p:cNvPr>
          <p:cNvSpPr>
            <a:spLocks noGrp="1"/>
          </p:cNvSpPr>
          <p:nvPr>
            <p:ph type="dt" sz="half" idx="10"/>
          </p:nvPr>
        </p:nvSpPr>
        <p:spPr/>
        <p:txBody>
          <a:bodyPr/>
          <a:lstStyle/>
          <a:p>
            <a:fld id="{A447A8E3-8DC6-5C42-9D8A-AE7050E8FC11}" type="datetimeFigureOut">
              <a:rPr lang="pl-PL" smtClean="0"/>
              <a:t>4.10.2023</a:t>
            </a:fld>
            <a:endParaRPr lang="pl-PL"/>
          </a:p>
        </p:txBody>
      </p:sp>
      <p:sp>
        <p:nvSpPr>
          <p:cNvPr id="3" name="Symbol zastępczy stopki 2">
            <a:extLst>
              <a:ext uri="{FF2B5EF4-FFF2-40B4-BE49-F238E27FC236}">
                <a16:creationId xmlns:a16="http://schemas.microsoft.com/office/drawing/2014/main" id="{011D6803-5914-67EF-5603-65CE0871FF39}"/>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EDBDCC47-A0E2-552F-9248-72E904053BCA}"/>
              </a:ext>
            </a:extLst>
          </p:cNvPr>
          <p:cNvSpPr>
            <a:spLocks noGrp="1"/>
          </p:cNvSpPr>
          <p:nvPr>
            <p:ph type="sldNum" sz="quarter" idx="12"/>
          </p:nvPr>
        </p:nvSpPr>
        <p:spPr/>
        <p:txBody>
          <a:bodyPr/>
          <a:lstStyle/>
          <a:p>
            <a:fld id="{8E541AB5-B5C7-D643-AC13-A7220BA97AE6}" type="slidenum">
              <a:rPr lang="pl-PL" smtClean="0"/>
              <a:t>‹#›</a:t>
            </a:fld>
            <a:endParaRPr lang="pl-PL"/>
          </a:p>
        </p:txBody>
      </p:sp>
    </p:spTree>
    <p:extLst>
      <p:ext uri="{BB962C8B-B14F-4D97-AF65-F5344CB8AC3E}">
        <p14:creationId xmlns:p14="http://schemas.microsoft.com/office/powerpoint/2010/main" val="429723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9F244DD-D79B-8DBC-F9A9-83FC2710996A}"/>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2BF3429D-B8AE-4FCD-D534-AC5626D901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2A7716AC-1C89-3C12-78AF-36CB947636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CFE40CE6-A439-63EE-0408-71F640AECD63}"/>
              </a:ext>
            </a:extLst>
          </p:cNvPr>
          <p:cNvSpPr>
            <a:spLocks noGrp="1"/>
          </p:cNvSpPr>
          <p:nvPr>
            <p:ph type="dt" sz="half" idx="10"/>
          </p:nvPr>
        </p:nvSpPr>
        <p:spPr/>
        <p:txBody>
          <a:bodyPr/>
          <a:lstStyle/>
          <a:p>
            <a:fld id="{A447A8E3-8DC6-5C42-9D8A-AE7050E8FC11}" type="datetimeFigureOut">
              <a:rPr lang="pl-PL" smtClean="0"/>
              <a:t>4.10.2023</a:t>
            </a:fld>
            <a:endParaRPr lang="pl-PL"/>
          </a:p>
        </p:txBody>
      </p:sp>
      <p:sp>
        <p:nvSpPr>
          <p:cNvPr id="6" name="Symbol zastępczy stopki 5">
            <a:extLst>
              <a:ext uri="{FF2B5EF4-FFF2-40B4-BE49-F238E27FC236}">
                <a16:creationId xmlns:a16="http://schemas.microsoft.com/office/drawing/2014/main" id="{4D342BA8-5065-04DA-73AD-DC8B6551B059}"/>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7B92A61C-AED7-0005-CEA0-773FD4854F7D}"/>
              </a:ext>
            </a:extLst>
          </p:cNvPr>
          <p:cNvSpPr>
            <a:spLocks noGrp="1"/>
          </p:cNvSpPr>
          <p:nvPr>
            <p:ph type="sldNum" sz="quarter" idx="12"/>
          </p:nvPr>
        </p:nvSpPr>
        <p:spPr/>
        <p:txBody>
          <a:bodyPr/>
          <a:lstStyle/>
          <a:p>
            <a:fld id="{8E541AB5-B5C7-D643-AC13-A7220BA97AE6}" type="slidenum">
              <a:rPr lang="pl-PL" smtClean="0"/>
              <a:t>‹#›</a:t>
            </a:fld>
            <a:endParaRPr lang="pl-PL"/>
          </a:p>
        </p:txBody>
      </p:sp>
    </p:spTree>
    <p:extLst>
      <p:ext uri="{BB962C8B-B14F-4D97-AF65-F5344CB8AC3E}">
        <p14:creationId xmlns:p14="http://schemas.microsoft.com/office/powerpoint/2010/main" val="1918073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BA814EE-1925-8645-3D2B-6788142529AA}"/>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BE4C6784-B761-A458-8C0F-F8374BA2A1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CC3D1489-4107-4618-616D-2612CB643F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A1BE06DD-ADF5-9B9F-889C-CF563646BC4C}"/>
              </a:ext>
            </a:extLst>
          </p:cNvPr>
          <p:cNvSpPr>
            <a:spLocks noGrp="1"/>
          </p:cNvSpPr>
          <p:nvPr>
            <p:ph type="dt" sz="half" idx="10"/>
          </p:nvPr>
        </p:nvSpPr>
        <p:spPr/>
        <p:txBody>
          <a:bodyPr/>
          <a:lstStyle/>
          <a:p>
            <a:fld id="{A447A8E3-8DC6-5C42-9D8A-AE7050E8FC11}" type="datetimeFigureOut">
              <a:rPr lang="pl-PL" smtClean="0"/>
              <a:t>4.10.2023</a:t>
            </a:fld>
            <a:endParaRPr lang="pl-PL"/>
          </a:p>
        </p:txBody>
      </p:sp>
      <p:sp>
        <p:nvSpPr>
          <p:cNvPr id="6" name="Symbol zastępczy stopki 5">
            <a:extLst>
              <a:ext uri="{FF2B5EF4-FFF2-40B4-BE49-F238E27FC236}">
                <a16:creationId xmlns:a16="http://schemas.microsoft.com/office/drawing/2014/main" id="{ACFFAD45-D1C0-64DB-1D9E-CD8AFE8A508B}"/>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3DF7F51E-9B01-9FA7-5DFC-474A399A53E2}"/>
              </a:ext>
            </a:extLst>
          </p:cNvPr>
          <p:cNvSpPr>
            <a:spLocks noGrp="1"/>
          </p:cNvSpPr>
          <p:nvPr>
            <p:ph type="sldNum" sz="quarter" idx="12"/>
          </p:nvPr>
        </p:nvSpPr>
        <p:spPr/>
        <p:txBody>
          <a:bodyPr/>
          <a:lstStyle/>
          <a:p>
            <a:fld id="{8E541AB5-B5C7-D643-AC13-A7220BA97AE6}" type="slidenum">
              <a:rPr lang="pl-PL" smtClean="0"/>
              <a:t>‹#›</a:t>
            </a:fld>
            <a:endParaRPr lang="pl-PL"/>
          </a:p>
        </p:txBody>
      </p:sp>
    </p:spTree>
    <p:extLst>
      <p:ext uri="{BB962C8B-B14F-4D97-AF65-F5344CB8AC3E}">
        <p14:creationId xmlns:p14="http://schemas.microsoft.com/office/powerpoint/2010/main" val="2585388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E1E2F9D0-8674-08F6-9913-BC1B657BC9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4AC94C9E-7C26-3A4B-F41F-A87560AF2B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C829055-F564-3740-FD19-F85231189C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47A8E3-8DC6-5C42-9D8A-AE7050E8FC11}" type="datetimeFigureOut">
              <a:rPr lang="pl-PL" smtClean="0"/>
              <a:t>4.10.2023</a:t>
            </a:fld>
            <a:endParaRPr lang="pl-PL"/>
          </a:p>
        </p:txBody>
      </p:sp>
      <p:sp>
        <p:nvSpPr>
          <p:cNvPr id="5" name="Symbol zastępczy stopki 4">
            <a:extLst>
              <a:ext uri="{FF2B5EF4-FFF2-40B4-BE49-F238E27FC236}">
                <a16:creationId xmlns:a16="http://schemas.microsoft.com/office/drawing/2014/main" id="{EB0DEC45-9D76-D956-A2D9-0F2CAF98FB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9283CDBE-D65E-3BC3-39DB-FCB6C08DE8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541AB5-B5C7-D643-AC13-A7220BA97AE6}" type="slidenum">
              <a:rPr lang="pl-PL" smtClean="0"/>
              <a:t>‹#›</a:t>
            </a:fld>
            <a:endParaRPr lang="pl-PL"/>
          </a:p>
        </p:txBody>
      </p:sp>
    </p:spTree>
    <p:extLst>
      <p:ext uri="{BB962C8B-B14F-4D97-AF65-F5344CB8AC3E}">
        <p14:creationId xmlns:p14="http://schemas.microsoft.com/office/powerpoint/2010/main" val="16060482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07600B80-F433-41CE-6769-F51526A4C838}"/>
              </a:ext>
            </a:extLst>
          </p:cNvPr>
          <p:cNvSpPr>
            <a:spLocks noGrp="1"/>
          </p:cNvSpPr>
          <p:nvPr>
            <p:ph type="ctrTitle"/>
          </p:nvPr>
        </p:nvSpPr>
        <p:spPr>
          <a:xfrm>
            <a:off x="247135" y="4473146"/>
            <a:ext cx="7549979" cy="1830076"/>
          </a:xfrm>
        </p:spPr>
        <p:txBody>
          <a:bodyPr anchor="b">
            <a:normAutofit/>
          </a:bodyPr>
          <a:lstStyle/>
          <a:p>
            <a:pPr algn="l"/>
            <a:r>
              <a:rPr lang="pl-PL" sz="3700" b="1" dirty="0">
                <a:solidFill>
                  <a:srgbClr val="FFFFFF"/>
                </a:solidFill>
              </a:rPr>
              <a:t>Kodeks karny wykonawczy. </a:t>
            </a:r>
            <a:br>
              <a:rPr lang="pl-PL" sz="3700" b="1" dirty="0">
                <a:solidFill>
                  <a:srgbClr val="FFFFFF"/>
                </a:solidFill>
              </a:rPr>
            </a:br>
            <a:r>
              <a:rPr lang="pl-PL" sz="3700" b="1" dirty="0">
                <a:solidFill>
                  <a:srgbClr val="FFFFFF"/>
                </a:solidFill>
              </a:rPr>
              <a:t>Język kodeksu, sposób uregulowania oraz odesłania pozaprawne</a:t>
            </a:r>
          </a:p>
        </p:txBody>
      </p:sp>
      <p:sp>
        <p:nvSpPr>
          <p:cNvPr id="17" name="Rectangle 16">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Obraz 3" descr="Obraz zawierający logo&#10;&#10;Opis wygenerowany automatycznie">
            <a:extLst>
              <a:ext uri="{FF2B5EF4-FFF2-40B4-BE49-F238E27FC236}">
                <a16:creationId xmlns:a16="http://schemas.microsoft.com/office/drawing/2014/main" id="{7BDB4DA7-F1E2-D22D-AC78-865BBADBD798}"/>
              </a:ext>
            </a:extLst>
          </p:cNvPr>
          <p:cNvPicPr>
            <a:picLocks noChangeAspect="1"/>
          </p:cNvPicPr>
          <p:nvPr/>
        </p:nvPicPr>
        <p:blipFill>
          <a:blip r:embed="rId2"/>
          <a:stretch>
            <a:fillRect/>
          </a:stretch>
        </p:blipFill>
        <p:spPr>
          <a:xfrm>
            <a:off x="6429837" y="2980187"/>
            <a:ext cx="4677665" cy="783509"/>
          </a:xfrm>
          <a:prstGeom prst="rect">
            <a:avLst/>
          </a:prstGeom>
        </p:spPr>
      </p:pic>
    </p:spTree>
    <p:extLst>
      <p:ext uri="{BB962C8B-B14F-4D97-AF65-F5344CB8AC3E}">
        <p14:creationId xmlns:p14="http://schemas.microsoft.com/office/powerpoint/2010/main" val="22007424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19D5434-D133-FEE9-FAE7-64FDBD34EF89}"/>
              </a:ext>
            </a:extLst>
          </p:cNvPr>
          <p:cNvSpPr>
            <a:spLocks noGrp="1"/>
          </p:cNvSpPr>
          <p:nvPr>
            <p:ph type="title"/>
          </p:nvPr>
        </p:nvSpPr>
        <p:spPr>
          <a:xfrm>
            <a:off x="1371599" y="294538"/>
            <a:ext cx="9895951" cy="1033669"/>
          </a:xfrm>
        </p:spPr>
        <p:txBody>
          <a:bodyPr>
            <a:normAutofit/>
          </a:bodyPr>
          <a:lstStyle/>
          <a:p>
            <a:pPr algn="r"/>
            <a:r>
              <a:rPr lang="pl-PL" sz="4000" dirty="0">
                <a:solidFill>
                  <a:srgbClr val="FFFFFF"/>
                </a:solidFill>
              </a:rPr>
              <a:t>specyfika</a:t>
            </a:r>
          </a:p>
        </p:txBody>
      </p:sp>
      <p:sp>
        <p:nvSpPr>
          <p:cNvPr id="3" name="Symbol zastępczy zawartości 2">
            <a:extLst>
              <a:ext uri="{FF2B5EF4-FFF2-40B4-BE49-F238E27FC236}">
                <a16:creationId xmlns:a16="http://schemas.microsoft.com/office/drawing/2014/main" id="{23F33E24-F376-8ECC-FDE0-A45898740D4C}"/>
              </a:ext>
            </a:extLst>
          </p:cNvPr>
          <p:cNvSpPr>
            <a:spLocks noGrp="1"/>
          </p:cNvSpPr>
          <p:nvPr>
            <p:ph idx="1"/>
          </p:nvPr>
        </p:nvSpPr>
        <p:spPr>
          <a:xfrm>
            <a:off x="566349" y="1891970"/>
            <a:ext cx="11059297" cy="4839839"/>
          </a:xfrm>
        </p:spPr>
        <p:txBody>
          <a:bodyPr anchor="ctr">
            <a:normAutofit/>
          </a:bodyPr>
          <a:lstStyle/>
          <a:p>
            <a:r>
              <a:rPr lang="pl-PL" dirty="0"/>
              <a:t>elastyczności procesu wykonywania kary</a:t>
            </a:r>
          </a:p>
          <a:p>
            <a:r>
              <a:rPr lang="pl-PL" dirty="0"/>
              <a:t>wolna progresja</a:t>
            </a:r>
          </a:p>
          <a:p>
            <a:r>
              <a:rPr lang="pl-PL" dirty="0"/>
              <a:t>indywidualizacja</a:t>
            </a:r>
          </a:p>
          <a:p>
            <a:r>
              <a:rPr lang="pl-PL" dirty="0"/>
              <a:t>aksjologiczne zadania stawiana poszczególnym środkom reakcji na przestępstwa, </a:t>
            </a:r>
          </a:p>
          <a:p>
            <a:r>
              <a:rPr lang="pl-PL" dirty="0"/>
              <a:t>działania realizowane w toku wykonywania sankcji mają za zadanie realizację celów począwszy od sprawiedliwej odpłaty, przez prewencję generalną, a na prewencji indywidualnej kończąc, uwzględniając cele terapeutyczne i wskazania medyczne oraz inne ustawowo wskazane elementy (np. dyscyplina wojskowa).</a:t>
            </a:r>
            <a:endParaRPr lang="pl-PL" sz="2000" dirty="0"/>
          </a:p>
          <a:p>
            <a:endParaRPr lang="pl-PL" sz="2000" dirty="0"/>
          </a:p>
        </p:txBody>
      </p:sp>
    </p:spTree>
    <p:extLst>
      <p:ext uri="{BB962C8B-B14F-4D97-AF65-F5344CB8AC3E}">
        <p14:creationId xmlns:p14="http://schemas.microsoft.com/office/powerpoint/2010/main" val="1574173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19D5434-D133-FEE9-FAE7-64FDBD34EF89}"/>
              </a:ext>
            </a:extLst>
          </p:cNvPr>
          <p:cNvSpPr>
            <a:spLocks noGrp="1"/>
          </p:cNvSpPr>
          <p:nvPr>
            <p:ph type="title"/>
          </p:nvPr>
        </p:nvSpPr>
        <p:spPr>
          <a:xfrm>
            <a:off x="1371599" y="294538"/>
            <a:ext cx="9895951" cy="1033669"/>
          </a:xfrm>
        </p:spPr>
        <p:txBody>
          <a:bodyPr>
            <a:normAutofit/>
          </a:bodyPr>
          <a:lstStyle/>
          <a:p>
            <a:pPr algn="r"/>
            <a:r>
              <a:rPr lang="pl-PL" sz="4000" dirty="0">
                <a:solidFill>
                  <a:srgbClr val="FFFFFF"/>
                </a:solidFill>
              </a:rPr>
              <a:t>problemy wykładni</a:t>
            </a:r>
          </a:p>
        </p:txBody>
      </p:sp>
      <p:sp>
        <p:nvSpPr>
          <p:cNvPr id="3" name="Symbol zastępczy zawartości 2">
            <a:extLst>
              <a:ext uri="{FF2B5EF4-FFF2-40B4-BE49-F238E27FC236}">
                <a16:creationId xmlns:a16="http://schemas.microsoft.com/office/drawing/2014/main" id="{23F33E24-F376-8ECC-FDE0-A45898740D4C}"/>
              </a:ext>
            </a:extLst>
          </p:cNvPr>
          <p:cNvSpPr>
            <a:spLocks noGrp="1"/>
          </p:cNvSpPr>
          <p:nvPr>
            <p:ph idx="1"/>
          </p:nvPr>
        </p:nvSpPr>
        <p:spPr>
          <a:xfrm>
            <a:off x="370704" y="2187146"/>
            <a:ext cx="11615350" cy="4802121"/>
          </a:xfrm>
        </p:spPr>
        <p:txBody>
          <a:bodyPr anchor="ctr">
            <a:normAutofit lnSpcReduction="10000"/>
          </a:bodyPr>
          <a:lstStyle/>
          <a:p>
            <a:r>
              <a:rPr lang="pl-PL" sz="2400" dirty="0"/>
              <a:t>precyzja językowych sformułowań i ich jednoznaczność w perspektywie problemów języka prawnego i języka prawniczego</a:t>
            </a:r>
          </a:p>
          <a:p>
            <a:r>
              <a:rPr lang="pl-PL" sz="2400" dirty="0"/>
              <a:t>interpretator musi liczyć się ze sposobami redagowania, zaś tworzący prawo muszą respektować istniejące w danej kulturze prawnej zasady interpretacji tekstów prawnych</a:t>
            </a:r>
          </a:p>
          <a:p>
            <a:r>
              <a:rPr lang="pl-PL" sz="2400" dirty="0"/>
              <a:t>dyrektywa redagowania tekstów prawnych zgodnie z powszechnie przyjętymi regułami języka polskiego, nakaz respektowania hierarchii aktów normatywnych, czy dyrektywa jedności terminologicznej</a:t>
            </a:r>
          </a:p>
          <a:p>
            <a:r>
              <a:rPr lang="pl-PL" sz="2400" dirty="0"/>
              <a:t>w pierwszej kolejności wykładnia językowa, </a:t>
            </a:r>
          </a:p>
          <a:p>
            <a:r>
              <a:rPr lang="pl-PL" sz="2400" dirty="0"/>
              <a:t>przestrzeganie znaczenia reguł języka potocznego, </a:t>
            </a:r>
          </a:p>
          <a:p>
            <a:r>
              <a:rPr lang="pl-PL" sz="2400" dirty="0"/>
              <a:t>uwzględnianie definicji legalnych</a:t>
            </a:r>
          </a:p>
          <a:p>
            <a:r>
              <a:rPr lang="pl-PL" sz="2400" dirty="0"/>
              <a:t>zakazu wykładni synonimicznej i homonimicznej</a:t>
            </a:r>
          </a:p>
          <a:p>
            <a:r>
              <a:rPr lang="pl-PL" sz="2400" dirty="0"/>
              <a:t>argumentum a </a:t>
            </a:r>
            <a:r>
              <a:rPr lang="pl-PL" sz="2400" dirty="0" err="1"/>
              <a:t>rubrica</a:t>
            </a:r>
            <a:r>
              <a:rPr lang="pl-PL" sz="2400" dirty="0"/>
              <a:t> (wykładnia systemowa)</a:t>
            </a:r>
          </a:p>
          <a:p>
            <a:pPr marL="0" indent="0">
              <a:buNone/>
            </a:pPr>
            <a:endParaRPr lang="pl-PL" sz="2000" dirty="0"/>
          </a:p>
          <a:p>
            <a:pPr marL="0" indent="0">
              <a:buNone/>
            </a:pPr>
            <a:endParaRPr lang="pl-PL" sz="2000" dirty="0"/>
          </a:p>
          <a:p>
            <a:endParaRPr lang="pl-PL" sz="2000" dirty="0"/>
          </a:p>
        </p:txBody>
      </p:sp>
    </p:spTree>
    <p:extLst>
      <p:ext uri="{BB962C8B-B14F-4D97-AF65-F5344CB8AC3E}">
        <p14:creationId xmlns:p14="http://schemas.microsoft.com/office/powerpoint/2010/main" val="1457059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19D5434-D133-FEE9-FAE7-64FDBD34EF89}"/>
              </a:ext>
            </a:extLst>
          </p:cNvPr>
          <p:cNvSpPr>
            <a:spLocks noGrp="1"/>
          </p:cNvSpPr>
          <p:nvPr>
            <p:ph type="title"/>
          </p:nvPr>
        </p:nvSpPr>
        <p:spPr>
          <a:xfrm>
            <a:off x="1371599" y="294538"/>
            <a:ext cx="9895951" cy="1033669"/>
          </a:xfrm>
        </p:spPr>
        <p:txBody>
          <a:bodyPr>
            <a:normAutofit/>
          </a:bodyPr>
          <a:lstStyle/>
          <a:p>
            <a:pPr algn="r"/>
            <a:r>
              <a:rPr lang="pl-PL" sz="4000" dirty="0">
                <a:solidFill>
                  <a:srgbClr val="FFFFFF"/>
                </a:solidFill>
              </a:rPr>
              <a:t>problemy wykładni</a:t>
            </a:r>
          </a:p>
        </p:txBody>
      </p:sp>
      <p:sp>
        <p:nvSpPr>
          <p:cNvPr id="3" name="Symbol zastępczy zawartości 2">
            <a:extLst>
              <a:ext uri="{FF2B5EF4-FFF2-40B4-BE49-F238E27FC236}">
                <a16:creationId xmlns:a16="http://schemas.microsoft.com/office/drawing/2014/main" id="{23F33E24-F376-8ECC-FDE0-A45898740D4C}"/>
              </a:ext>
            </a:extLst>
          </p:cNvPr>
          <p:cNvSpPr>
            <a:spLocks noGrp="1"/>
          </p:cNvSpPr>
          <p:nvPr>
            <p:ph idx="1"/>
          </p:nvPr>
        </p:nvSpPr>
        <p:spPr>
          <a:xfrm>
            <a:off x="716692" y="2149428"/>
            <a:ext cx="11059297" cy="4839839"/>
          </a:xfrm>
        </p:spPr>
        <p:txBody>
          <a:bodyPr anchor="ctr">
            <a:normAutofit/>
          </a:bodyPr>
          <a:lstStyle/>
          <a:p>
            <a:pPr marL="0" indent="0">
              <a:buNone/>
            </a:pPr>
            <a:endParaRPr lang="pl-PL" dirty="0"/>
          </a:p>
          <a:p>
            <a:pPr marL="0" indent="0">
              <a:buNone/>
            </a:pPr>
            <a:endParaRPr lang="pl-PL" dirty="0"/>
          </a:p>
          <a:p>
            <a:r>
              <a:rPr lang="pl-PL" dirty="0"/>
              <a:t>treść przepisów powinna być jasna i precyzyjna, co pozwala na zastosowanie podstawowej reguły wykładni w postaci formuły </a:t>
            </a:r>
            <a:r>
              <a:rPr lang="pl-PL" dirty="0" err="1"/>
              <a:t>clara</a:t>
            </a:r>
            <a:r>
              <a:rPr lang="pl-PL" dirty="0"/>
              <a:t> non </a:t>
            </a:r>
            <a:r>
              <a:rPr lang="pl-PL" dirty="0" err="1"/>
              <a:t>sunt</a:t>
            </a:r>
            <a:r>
              <a:rPr lang="pl-PL" dirty="0"/>
              <a:t> </a:t>
            </a:r>
            <a:r>
              <a:rPr lang="pl-PL" dirty="0" err="1"/>
              <a:t>interpretanda</a:t>
            </a:r>
            <a:endParaRPr lang="pl-PL" dirty="0"/>
          </a:p>
          <a:p>
            <a:r>
              <a:rPr lang="pl-PL" dirty="0"/>
              <a:t>problemy z jednoznacznością czy ostrością wynikają z właściwości języka, bądź są zamierzonym działaniem </a:t>
            </a:r>
            <a:r>
              <a:rPr lang="pl-PL" dirty="0" err="1"/>
              <a:t>normodawcy</a:t>
            </a:r>
            <a:r>
              <a:rPr lang="pl-PL" dirty="0"/>
              <a:t> tworzącego swoisty luz decyzyjny w obszarze konkretnych regulacji</a:t>
            </a:r>
          </a:p>
          <a:p>
            <a:r>
              <a:rPr lang="pl-PL" dirty="0"/>
              <a:t>zamierzony luz interpretacyjny w procesie stosowania prawa może być często zabiegiem pożądanym i z taką sytuacją mamy do czynienia w kodeksie karnym wykonawczym</a:t>
            </a:r>
          </a:p>
          <a:p>
            <a:pPr marL="0" indent="0">
              <a:buNone/>
            </a:pPr>
            <a:endParaRPr lang="pl-PL" sz="2000" dirty="0"/>
          </a:p>
          <a:p>
            <a:pPr marL="0" indent="0">
              <a:buNone/>
            </a:pPr>
            <a:endParaRPr lang="pl-PL" sz="2000" dirty="0"/>
          </a:p>
          <a:p>
            <a:endParaRPr lang="pl-PL" sz="2000" dirty="0"/>
          </a:p>
        </p:txBody>
      </p:sp>
    </p:spTree>
    <p:extLst>
      <p:ext uri="{BB962C8B-B14F-4D97-AF65-F5344CB8AC3E}">
        <p14:creationId xmlns:p14="http://schemas.microsoft.com/office/powerpoint/2010/main" val="22928086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19D5434-D133-FEE9-FAE7-64FDBD34EF89}"/>
              </a:ext>
            </a:extLst>
          </p:cNvPr>
          <p:cNvSpPr>
            <a:spLocks noGrp="1"/>
          </p:cNvSpPr>
          <p:nvPr>
            <p:ph type="title"/>
          </p:nvPr>
        </p:nvSpPr>
        <p:spPr>
          <a:xfrm>
            <a:off x="1371599" y="294538"/>
            <a:ext cx="9895951" cy="1033669"/>
          </a:xfrm>
        </p:spPr>
        <p:txBody>
          <a:bodyPr>
            <a:normAutofit/>
          </a:bodyPr>
          <a:lstStyle/>
          <a:p>
            <a:pPr algn="r"/>
            <a:r>
              <a:rPr lang="pl-PL" sz="4000" dirty="0">
                <a:solidFill>
                  <a:srgbClr val="FFFFFF"/>
                </a:solidFill>
              </a:rPr>
              <a:t>język </a:t>
            </a:r>
            <a:r>
              <a:rPr lang="pl-PL" sz="4000" dirty="0" err="1">
                <a:solidFill>
                  <a:srgbClr val="FFFFFF"/>
                </a:solidFill>
              </a:rPr>
              <a:t>kkw</a:t>
            </a:r>
            <a:endParaRPr lang="pl-PL" sz="4000" dirty="0">
              <a:solidFill>
                <a:srgbClr val="FFFFFF"/>
              </a:solidFill>
            </a:endParaRPr>
          </a:p>
        </p:txBody>
      </p:sp>
      <p:sp>
        <p:nvSpPr>
          <p:cNvPr id="3" name="Symbol zastępczy zawartości 2">
            <a:extLst>
              <a:ext uri="{FF2B5EF4-FFF2-40B4-BE49-F238E27FC236}">
                <a16:creationId xmlns:a16="http://schemas.microsoft.com/office/drawing/2014/main" id="{23F33E24-F376-8ECC-FDE0-A45898740D4C}"/>
              </a:ext>
            </a:extLst>
          </p:cNvPr>
          <p:cNvSpPr>
            <a:spLocks noGrp="1"/>
          </p:cNvSpPr>
          <p:nvPr>
            <p:ph idx="1"/>
          </p:nvPr>
        </p:nvSpPr>
        <p:spPr>
          <a:xfrm>
            <a:off x="716692" y="2149428"/>
            <a:ext cx="11059297" cy="4839839"/>
          </a:xfrm>
        </p:spPr>
        <p:txBody>
          <a:bodyPr anchor="ctr">
            <a:normAutofit/>
          </a:bodyPr>
          <a:lstStyle/>
          <a:p>
            <a:r>
              <a:rPr lang="pl-PL" sz="3200" dirty="0"/>
              <a:t>w kodeksie karnym, wykonawczym występują liczne zwroty nieostre i niewyraźne, tworzące przestrzeń do ich wykładni</a:t>
            </a:r>
          </a:p>
          <a:p>
            <a:r>
              <a:rPr lang="pl-PL" sz="3200" dirty="0"/>
              <a:t>klauzule generalne </a:t>
            </a:r>
          </a:p>
          <a:p>
            <a:r>
              <a:rPr lang="pl-PL" sz="3200" dirty="0"/>
              <a:t>luz dyskrecjonalnych decyzji, przestrzeń uznania organów postępowania wykonawczego w zakresie wydawania rozstrzygnięć lub decyzji </a:t>
            </a:r>
          </a:p>
          <a:p>
            <a:r>
              <a:rPr lang="pl-PL" sz="3200" dirty="0"/>
              <a:t>zwroty niedookreślone </a:t>
            </a:r>
          </a:p>
          <a:p>
            <a:r>
              <a:rPr lang="pl-PL" sz="3200" dirty="0"/>
              <a:t>zwroty szacunkowe</a:t>
            </a:r>
          </a:p>
          <a:p>
            <a:r>
              <a:rPr lang="pl-PL" sz="3200" dirty="0"/>
              <a:t>zwroty prognostyczne </a:t>
            </a:r>
          </a:p>
          <a:p>
            <a:pPr marL="0" indent="0">
              <a:buNone/>
            </a:pPr>
            <a:endParaRPr lang="pl-PL" sz="2000" dirty="0"/>
          </a:p>
          <a:p>
            <a:pPr marL="0" indent="0">
              <a:buNone/>
            </a:pPr>
            <a:endParaRPr lang="pl-PL" sz="2000" dirty="0"/>
          </a:p>
          <a:p>
            <a:endParaRPr lang="pl-PL" sz="2000" dirty="0"/>
          </a:p>
        </p:txBody>
      </p:sp>
    </p:spTree>
    <p:extLst>
      <p:ext uri="{BB962C8B-B14F-4D97-AF65-F5344CB8AC3E}">
        <p14:creationId xmlns:p14="http://schemas.microsoft.com/office/powerpoint/2010/main" val="11664692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19D5434-D133-FEE9-FAE7-64FDBD34EF89}"/>
              </a:ext>
            </a:extLst>
          </p:cNvPr>
          <p:cNvSpPr>
            <a:spLocks noGrp="1"/>
          </p:cNvSpPr>
          <p:nvPr>
            <p:ph type="title"/>
          </p:nvPr>
        </p:nvSpPr>
        <p:spPr>
          <a:xfrm>
            <a:off x="1371599" y="294538"/>
            <a:ext cx="9895951" cy="1033669"/>
          </a:xfrm>
        </p:spPr>
        <p:txBody>
          <a:bodyPr>
            <a:normAutofit/>
          </a:bodyPr>
          <a:lstStyle/>
          <a:p>
            <a:pPr algn="r"/>
            <a:r>
              <a:rPr lang="pl-PL" sz="4000" dirty="0">
                <a:solidFill>
                  <a:srgbClr val="FFFFFF"/>
                </a:solidFill>
              </a:rPr>
              <a:t>nieostrość, niedookreśloność</a:t>
            </a:r>
          </a:p>
        </p:txBody>
      </p:sp>
      <p:sp>
        <p:nvSpPr>
          <p:cNvPr id="3" name="Symbol zastępczy zawartości 2">
            <a:extLst>
              <a:ext uri="{FF2B5EF4-FFF2-40B4-BE49-F238E27FC236}">
                <a16:creationId xmlns:a16="http://schemas.microsoft.com/office/drawing/2014/main" id="{23F33E24-F376-8ECC-FDE0-A45898740D4C}"/>
              </a:ext>
            </a:extLst>
          </p:cNvPr>
          <p:cNvSpPr>
            <a:spLocks noGrp="1"/>
          </p:cNvSpPr>
          <p:nvPr>
            <p:ph idx="1"/>
          </p:nvPr>
        </p:nvSpPr>
        <p:spPr>
          <a:xfrm>
            <a:off x="716692" y="2149428"/>
            <a:ext cx="11059297" cy="4839839"/>
          </a:xfrm>
        </p:spPr>
        <p:txBody>
          <a:bodyPr anchor="ctr">
            <a:normAutofit/>
          </a:bodyPr>
          <a:lstStyle/>
          <a:p>
            <a:pPr marL="0" indent="0">
              <a:buNone/>
            </a:pPr>
            <a:endParaRPr lang="pl-PL" sz="2000" dirty="0"/>
          </a:p>
          <a:p>
            <a:endParaRPr lang="pl-PL" sz="2000" dirty="0"/>
          </a:p>
        </p:txBody>
      </p:sp>
      <p:sp>
        <p:nvSpPr>
          <p:cNvPr id="5" name="pole tekstowe 4">
            <a:extLst>
              <a:ext uri="{FF2B5EF4-FFF2-40B4-BE49-F238E27FC236}">
                <a16:creationId xmlns:a16="http://schemas.microsoft.com/office/drawing/2014/main" id="{7A532E33-F2A2-7900-949F-281E8A6B3697}"/>
              </a:ext>
            </a:extLst>
          </p:cNvPr>
          <p:cNvSpPr txBox="1"/>
          <p:nvPr/>
        </p:nvSpPr>
        <p:spPr>
          <a:xfrm>
            <a:off x="210064" y="1737520"/>
            <a:ext cx="11874843" cy="5170646"/>
          </a:xfrm>
          <a:prstGeom prst="rect">
            <a:avLst/>
          </a:prstGeom>
          <a:noFill/>
        </p:spPr>
        <p:txBody>
          <a:bodyPr wrap="square" rtlCol="0">
            <a:spAutoFit/>
          </a:bodyPr>
          <a:lstStyle/>
          <a:p>
            <a:pPr marL="285750" indent="-285750">
              <a:buFont typeface="Arial" panose="020B0604020202020204" pitchFamily="34" charset="0"/>
              <a:buChar char="•"/>
            </a:pPr>
            <a:r>
              <a:rPr lang="pl-PL" sz="2400" dirty="0"/>
              <a:t>niedookreśloność dotyczy znaczenia zwrotów (zwrot będący nazwą ma nieokreśloną, niewyraźną treść). </a:t>
            </a:r>
          </a:p>
          <a:p>
            <a:pPr marL="285750" indent="-285750">
              <a:buFont typeface="Arial" panose="020B0604020202020204" pitchFamily="34" charset="0"/>
              <a:buChar char="•"/>
            </a:pPr>
            <a:r>
              <a:rPr lang="pl-PL" sz="2400" dirty="0"/>
              <a:t>nieostrość nazw polega na tym, że mimo zapoznania się z cechami danych przedmiotów nie o każdym z nich potrafimy orzec, czy jest on, czy nie jest desygnatem określonej nazwy, zatem czy wchodzi do jej aktualnego zakresu, czy nie wchodzi (społeczna szkodliwość czynu, znacząca rola w grupie, rodzaj i rozmiar ujemnych następstw, bez wyrządzania zbędnych dolegliwości, wzmożona obserwacja </a:t>
            </a:r>
            <a:r>
              <a:rPr lang="pl-PL" sz="2400" dirty="0" err="1"/>
              <a:t>zachowań</a:t>
            </a:r>
            <a:r>
              <a:rPr lang="pl-PL" sz="2400" dirty="0"/>
              <a:t>). </a:t>
            </a:r>
          </a:p>
          <a:p>
            <a:pPr marL="285750" indent="-285750">
              <a:buFont typeface="Arial" panose="020B0604020202020204" pitchFamily="34" charset="0"/>
              <a:buChar char="•"/>
            </a:pPr>
            <a:r>
              <a:rPr lang="pl-PL" sz="2400" dirty="0"/>
              <a:t>niepełna słownikową treścią danej nazwy (np. pomoc psychologiczna, rodzina i inne osoby bliskie), co szczególnie jest problematyczne w przypadku nazw abstrakcyjnych, gdzie trudność polega na szczególnym kłopocie rozpoznania cech zachowania się zdarzeń, stanów rzeczy itp. (np. niezbędne do kultu religijnego książki i przedmioty – nie diagnostyczna cecha terminu niezbędne do kultu, odpowiednia wartość odżywcza oraz wymogi religijne i kulturowe w zakresie posiłków). </a:t>
            </a:r>
          </a:p>
          <a:p>
            <a:endParaRPr lang="pl-PL" dirty="0"/>
          </a:p>
        </p:txBody>
      </p:sp>
    </p:spTree>
    <p:extLst>
      <p:ext uri="{BB962C8B-B14F-4D97-AF65-F5344CB8AC3E}">
        <p14:creationId xmlns:p14="http://schemas.microsoft.com/office/powerpoint/2010/main" val="3392241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19D5434-D133-FEE9-FAE7-64FDBD34EF89}"/>
              </a:ext>
            </a:extLst>
          </p:cNvPr>
          <p:cNvSpPr>
            <a:spLocks noGrp="1"/>
          </p:cNvSpPr>
          <p:nvPr>
            <p:ph type="title"/>
          </p:nvPr>
        </p:nvSpPr>
        <p:spPr>
          <a:xfrm>
            <a:off x="1371599" y="294538"/>
            <a:ext cx="9895951" cy="1033669"/>
          </a:xfrm>
        </p:spPr>
        <p:txBody>
          <a:bodyPr>
            <a:normAutofit/>
          </a:bodyPr>
          <a:lstStyle/>
          <a:p>
            <a:pPr algn="r"/>
            <a:r>
              <a:rPr lang="pl-PL" sz="4000" dirty="0">
                <a:solidFill>
                  <a:srgbClr val="FFFFFF"/>
                </a:solidFill>
              </a:rPr>
              <a:t>nieostrość, niedookreśloność</a:t>
            </a:r>
          </a:p>
        </p:txBody>
      </p:sp>
      <p:sp>
        <p:nvSpPr>
          <p:cNvPr id="3" name="Symbol zastępczy zawartości 2">
            <a:extLst>
              <a:ext uri="{FF2B5EF4-FFF2-40B4-BE49-F238E27FC236}">
                <a16:creationId xmlns:a16="http://schemas.microsoft.com/office/drawing/2014/main" id="{23F33E24-F376-8ECC-FDE0-A45898740D4C}"/>
              </a:ext>
            </a:extLst>
          </p:cNvPr>
          <p:cNvSpPr>
            <a:spLocks noGrp="1"/>
          </p:cNvSpPr>
          <p:nvPr>
            <p:ph idx="1"/>
          </p:nvPr>
        </p:nvSpPr>
        <p:spPr>
          <a:xfrm>
            <a:off x="716692" y="2149428"/>
            <a:ext cx="11059297" cy="4839839"/>
          </a:xfrm>
        </p:spPr>
        <p:txBody>
          <a:bodyPr anchor="ctr">
            <a:normAutofit/>
          </a:bodyPr>
          <a:lstStyle/>
          <a:p>
            <a:pPr marL="0" indent="0">
              <a:buNone/>
            </a:pPr>
            <a:endParaRPr lang="pl-PL" sz="2000" dirty="0"/>
          </a:p>
          <a:p>
            <a:endParaRPr lang="pl-PL" sz="2000" dirty="0"/>
          </a:p>
        </p:txBody>
      </p:sp>
      <p:sp>
        <p:nvSpPr>
          <p:cNvPr id="5" name="pole tekstowe 4">
            <a:extLst>
              <a:ext uri="{FF2B5EF4-FFF2-40B4-BE49-F238E27FC236}">
                <a16:creationId xmlns:a16="http://schemas.microsoft.com/office/drawing/2014/main" id="{7A532E33-F2A2-7900-949F-281E8A6B3697}"/>
              </a:ext>
            </a:extLst>
          </p:cNvPr>
          <p:cNvSpPr txBox="1"/>
          <p:nvPr/>
        </p:nvSpPr>
        <p:spPr>
          <a:xfrm>
            <a:off x="158576" y="1958867"/>
            <a:ext cx="11874843" cy="4524315"/>
          </a:xfrm>
          <a:prstGeom prst="rect">
            <a:avLst/>
          </a:prstGeom>
          <a:noFill/>
        </p:spPr>
        <p:txBody>
          <a:bodyPr wrap="square" rtlCol="0">
            <a:spAutoFit/>
          </a:bodyPr>
          <a:lstStyle/>
          <a:p>
            <a:pPr marL="285750" indent="-285750">
              <a:buFont typeface="Arial" panose="020B0604020202020204" pitchFamily="34" charset="0"/>
              <a:buChar char="•"/>
            </a:pPr>
            <a:r>
              <a:rPr lang="pl-PL" sz="2400" dirty="0"/>
              <a:t>niedookreśloność może dotyczyć także wyrazów będących czasownikami, ale także przymiotnikami oraz przysłówków (podejmowanie odpowiednich działań, przedmioty wartościowe, ważny, szczególnie istotny, zwroty powszechnie uznawane za wulgarne lub obelżywe, w miarę możliwości, podjęcie starań o znalezienie pracy, systematycznie). </a:t>
            </a:r>
          </a:p>
          <a:p>
            <a:pPr marL="285750" indent="-285750">
              <a:buFont typeface="Arial" panose="020B0604020202020204" pitchFamily="34" charset="0"/>
              <a:buChar char="•"/>
            </a:pPr>
            <a:r>
              <a:rPr lang="pl-PL" sz="2400" dirty="0"/>
              <a:t>niedookreśloność zwrotów pociąga za sobą nieostrość tych zwrotów i jest cechą o charakterze językowym, a po części logicznym</a:t>
            </a:r>
          </a:p>
          <a:p>
            <a:pPr marL="285750" indent="-285750">
              <a:buFont typeface="Arial" panose="020B0604020202020204" pitchFamily="34" charset="0"/>
              <a:buChar char="•"/>
            </a:pPr>
            <a:r>
              <a:rPr lang="pl-PL" sz="2400" dirty="0"/>
              <a:t>nieostrość jest przede wszystkim kategorią logiczną – dotyczy nie tyle treści co zakresu danych wyrazów czy zwrotów.</a:t>
            </a:r>
          </a:p>
          <a:p>
            <a:pPr marL="285750" indent="-285750">
              <a:buFont typeface="Arial" panose="020B0604020202020204" pitchFamily="34" charset="0"/>
              <a:buChar char="•"/>
            </a:pPr>
            <a:r>
              <a:rPr lang="pl-PL" sz="2400" dirty="0"/>
              <a:t>problem zwrotów </a:t>
            </a:r>
            <a:r>
              <a:rPr lang="pl-PL" sz="2400" dirty="0" err="1"/>
              <a:t>niedookreslnych</a:t>
            </a:r>
            <a:r>
              <a:rPr lang="pl-PL" sz="2400" dirty="0"/>
              <a:t>/nieostrych zawsze jest wymagający dla stosującego prawo, może być eliminowany przez tworzenie definicji legalnych lub pełniejsze wskazanie kontekstu dla interpretacji tych określeń (w formie ustawowo określonych warunków zastosowania). </a:t>
            </a:r>
          </a:p>
        </p:txBody>
      </p:sp>
    </p:spTree>
    <p:extLst>
      <p:ext uri="{BB962C8B-B14F-4D97-AF65-F5344CB8AC3E}">
        <p14:creationId xmlns:p14="http://schemas.microsoft.com/office/powerpoint/2010/main" val="17190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19D5434-D133-FEE9-FAE7-64FDBD34EF89}"/>
              </a:ext>
            </a:extLst>
          </p:cNvPr>
          <p:cNvSpPr>
            <a:spLocks noGrp="1"/>
          </p:cNvSpPr>
          <p:nvPr>
            <p:ph type="title"/>
          </p:nvPr>
        </p:nvSpPr>
        <p:spPr>
          <a:xfrm>
            <a:off x="1371599" y="294538"/>
            <a:ext cx="9895951" cy="1033669"/>
          </a:xfrm>
        </p:spPr>
        <p:txBody>
          <a:bodyPr>
            <a:normAutofit/>
          </a:bodyPr>
          <a:lstStyle/>
          <a:p>
            <a:pPr algn="r"/>
            <a:r>
              <a:rPr lang="pl-PL" sz="4000" dirty="0">
                <a:solidFill>
                  <a:srgbClr val="FFFFFF"/>
                </a:solidFill>
              </a:rPr>
              <a:t>uznanie</a:t>
            </a:r>
          </a:p>
        </p:txBody>
      </p:sp>
      <p:sp>
        <p:nvSpPr>
          <p:cNvPr id="3" name="Symbol zastępczy zawartości 2">
            <a:extLst>
              <a:ext uri="{FF2B5EF4-FFF2-40B4-BE49-F238E27FC236}">
                <a16:creationId xmlns:a16="http://schemas.microsoft.com/office/drawing/2014/main" id="{23F33E24-F376-8ECC-FDE0-A45898740D4C}"/>
              </a:ext>
            </a:extLst>
          </p:cNvPr>
          <p:cNvSpPr>
            <a:spLocks noGrp="1"/>
          </p:cNvSpPr>
          <p:nvPr>
            <p:ph idx="1"/>
          </p:nvPr>
        </p:nvSpPr>
        <p:spPr>
          <a:xfrm>
            <a:off x="566349" y="1801105"/>
            <a:ext cx="11059297" cy="4839839"/>
          </a:xfrm>
        </p:spPr>
        <p:txBody>
          <a:bodyPr anchor="ctr">
            <a:noAutofit/>
          </a:bodyPr>
          <a:lstStyle/>
          <a:p>
            <a:r>
              <a:rPr lang="pl-PL" dirty="0"/>
              <a:t>w </a:t>
            </a:r>
            <a:r>
              <a:rPr lang="pl-PL" dirty="0" err="1"/>
              <a:t>kkw</a:t>
            </a:r>
            <a:r>
              <a:rPr lang="pl-PL" dirty="0"/>
              <a:t> ustawodawca uzależnia przyznanie prawa czy też nałożenie obowiązku, względnie przewiduje inny schemat rozstrzygnięcia od uznania właściwego organu postępowania wykonawczego</a:t>
            </a:r>
          </a:p>
          <a:p>
            <a:r>
              <a:rPr lang="pl-PL" dirty="0"/>
              <a:t>przepisy kodeksu w tym obszarze posługują się konstrukcją: „organ może” zachować się wobec skazanego w sposób opisany w ustawie</a:t>
            </a:r>
          </a:p>
          <a:p>
            <a:r>
              <a:rPr lang="pl-PL" dirty="0"/>
              <a:t>czasami może to być formuła mocniej wiążąca organ w postaci „organ powinien” – gdzie określenie „powinien” znaczy wyraźnie coś więcej niż tylko „może”. </a:t>
            </a:r>
          </a:p>
          <a:p>
            <a:endParaRPr lang="pl-PL" sz="2400" dirty="0"/>
          </a:p>
        </p:txBody>
      </p:sp>
    </p:spTree>
    <p:extLst>
      <p:ext uri="{BB962C8B-B14F-4D97-AF65-F5344CB8AC3E}">
        <p14:creationId xmlns:p14="http://schemas.microsoft.com/office/powerpoint/2010/main" val="41907366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19D5434-D133-FEE9-FAE7-64FDBD34EF89}"/>
              </a:ext>
            </a:extLst>
          </p:cNvPr>
          <p:cNvSpPr>
            <a:spLocks noGrp="1"/>
          </p:cNvSpPr>
          <p:nvPr>
            <p:ph type="title"/>
          </p:nvPr>
        </p:nvSpPr>
        <p:spPr>
          <a:xfrm>
            <a:off x="1371599" y="294538"/>
            <a:ext cx="9895951" cy="1033669"/>
          </a:xfrm>
        </p:spPr>
        <p:txBody>
          <a:bodyPr>
            <a:normAutofit/>
          </a:bodyPr>
          <a:lstStyle/>
          <a:p>
            <a:pPr algn="r"/>
            <a:r>
              <a:rPr lang="pl-PL" sz="4000" dirty="0">
                <a:solidFill>
                  <a:srgbClr val="FFFFFF"/>
                </a:solidFill>
              </a:rPr>
              <a:t>klauzule generalne</a:t>
            </a:r>
          </a:p>
        </p:txBody>
      </p:sp>
      <p:sp>
        <p:nvSpPr>
          <p:cNvPr id="3" name="Symbol zastępczy zawartości 2">
            <a:extLst>
              <a:ext uri="{FF2B5EF4-FFF2-40B4-BE49-F238E27FC236}">
                <a16:creationId xmlns:a16="http://schemas.microsoft.com/office/drawing/2014/main" id="{23F33E24-F376-8ECC-FDE0-A45898740D4C}"/>
              </a:ext>
            </a:extLst>
          </p:cNvPr>
          <p:cNvSpPr>
            <a:spLocks noGrp="1"/>
          </p:cNvSpPr>
          <p:nvPr>
            <p:ph idx="1"/>
          </p:nvPr>
        </p:nvSpPr>
        <p:spPr>
          <a:xfrm>
            <a:off x="716692" y="2149428"/>
            <a:ext cx="11059297" cy="4839839"/>
          </a:xfrm>
        </p:spPr>
        <p:txBody>
          <a:bodyPr anchor="ctr">
            <a:normAutofit/>
          </a:bodyPr>
          <a:lstStyle/>
          <a:p>
            <a:pPr marL="0" indent="0">
              <a:buNone/>
            </a:pPr>
            <a:endParaRPr lang="pl-PL" sz="2000" dirty="0"/>
          </a:p>
          <a:p>
            <a:endParaRPr lang="pl-PL" sz="2000" dirty="0"/>
          </a:p>
        </p:txBody>
      </p:sp>
      <p:sp>
        <p:nvSpPr>
          <p:cNvPr id="7" name="pole tekstowe 6">
            <a:extLst>
              <a:ext uri="{FF2B5EF4-FFF2-40B4-BE49-F238E27FC236}">
                <a16:creationId xmlns:a16="http://schemas.microsoft.com/office/drawing/2014/main" id="{24F1D28E-96A1-4F55-99D3-8D83ECC34319}"/>
              </a:ext>
            </a:extLst>
          </p:cNvPr>
          <p:cNvSpPr txBox="1"/>
          <p:nvPr/>
        </p:nvSpPr>
        <p:spPr>
          <a:xfrm>
            <a:off x="1040026" y="2097366"/>
            <a:ext cx="10412627" cy="4247317"/>
          </a:xfrm>
          <a:prstGeom prst="rect">
            <a:avLst/>
          </a:prstGeom>
          <a:noFill/>
        </p:spPr>
        <p:txBody>
          <a:bodyPr wrap="square" rtlCol="0">
            <a:spAutoFit/>
          </a:bodyPr>
          <a:lstStyle/>
          <a:p>
            <a:pPr marL="342900" indent="-342900">
              <a:buFont typeface="Arial" panose="020B0604020202020204" pitchFamily="34" charset="0"/>
              <a:buChar char="•"/>
            </a:pPr>
            <a:r>
              <a:rPr lang="pl-PL" sz="2800" dirty="0"/>
              <a:t>oznaczają one w praktyce legislacyjne nakierowanie uwagi adresata normy prawnej (zarówno adresata zwykłego, jaki adresata kwalifikowanego, np. sądu, organu postępowania wykonawczego) na konieczność rozważenia potrzeby uwzględnienia kryterium pozaprawnego w ramach budowy wzoru zachowania lub podstawy decyzji stosowania prawa</a:t>
            </a:r>
          </a:p>
          <a:p>
            <a:pPr marL="342900" indent="-342900">
              <a:buFont typeface="Arial" panose="020B0604020202020204" pitchFamily="34" charset="0"/>
              <a:buChar char="•"/>
            </a:pPr>
            <a:r>
              <a:rPr lang="pl-PL" sz="2800" dirty="0"/>
              <a:t>elastyczność procesu stosowania prawa wymusza w określonych warunkach wprowadzenie do treści przepisów danej gałęzi prawa zestawów kryteriów pozaprawnych. </a:t>
            </a:r>
          </a:p>
          <a:p>
            <a:endParaRPr lang="pl-PL" dirty="0"/>
          </a:p>
        </p:txBody>
      </p:sp>
    </p:spTree>
    <p:extLst>
      <p:ext uri="{BB962C8B-B14F-4D97-AF65-F5344CB8AC3E}">
        <p14:creationId xmlns:p14="http://schemas.microsoft.com/office/powerpoint/2010/main" val="26732318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19D5434-D133-FEE9-FAE7-64FDBD34EF89}"/>
              </a:ext>
            </a:extLst>
          </p:cNvPr>
          <p:cNvSpPr>
            <a:spLocks noGrp="1"/>
          </p:cNvSpPr>
          <p:nvPr>
            <p:ph type="title"/>
          </p:nvPr>
        </p:nvSpPr>
        <p:spPr>
          <a:xfrm>
            <a:off x="1371599" y="294538"/>
            <a:ext cx="9895951" cy="1033669"/>
          </a:xfrm>
        </p:spPr>
        <p:txBody>
          <a:bodyPr>
            <a:normAutofit/>
          </a:bodyPr>
          <a:lstStyle/>
          <a:p>
            <a:pPr algn="r"/>
            <a:r>
              <a:rPr lang="pl-PL" sz="4000" dirty="0">
                <a:solidFill>
                  <a:srgbClr val="FFFFFF"/>
                </a:solidFill>
              </a:rPr>
              <a:t>klauzule generalne</a:t>
            </a:r>
          </a:p>
        </p:txBody>
      </p:sp>
      <p:sp>
        <p:nvSpPr>
          <p:cNvPr id="3" name="Symbol zastępczy zawartości 2">
            <a:extLst>
              <a:ext uri="{FF2B5EF4-FFF2-40B4-BE49-F238E27FC236}">
                <a16:creationId xmlns:a16="http://schemas.microsoft.com/office/drawing/2014/main" id="{23F33E24-F376-8ECC-FDE0-A45898740D4C}"/>
              </a:ext>
            </a:extLst>
          </p:cNvPr>
          <p:cNvSpPr>
            <a:spLocks noGrp="1"/>
          </p:cNvSpPr>
          <p:nvPr>
            <p:ph idx="1"/>
          </p:nvPr>
        </p:nvSpPr>
        <p:spPr>
          <a:xfrm>
            <a:off x="716692" y="2149428"/>
            <a:ext cx="11059297" cy="4839839"/>
          </a:xfrm>
        </p:spPr>
        <p:txBody>
          <a:bodyPr anchor="ctr">
            <a:normAutofit/>
          </a:bodyPr>
          <a:lstStyle/>
          <a:p>
            <a:pPr marL="0" indent="0">
              <a:buNone/>
            </a:pPr>
            <a:endParaRPr lang="pl-PL" sz="2000" dirty="0"/>
          </a:p>
          <a:p>
            <a:endParaRPr lang="pl-PL" sz="2000" dirty="0"/>
          </a:p>
        </p:txBody>
      </p:sp>
      <p:sp>
        <p:nvSpPr>
          <p:cNvPr id="7" name="pole tekstowe 6">
            <a:extLst>
              <a:ext uri="{FF2B5EF4-FFF2-40B4-BE49-F238E27FC236}">
                <a16:creationId xmlns:a16="http://schemas.microsoft.com/office/drawing/2014/main" id="{24F1D28E-96A1-4F55-99D3-8D83ECC34319}"/>
              </a:ext>
            </a:extLst>
          </p:cNvPr>
          <p:cNvSpPr txBox="1"/>
          <p:nvPr/>
        </p:nvSpPr>
        <p:spPr>
          <a:xfrm>
            <a:off x="1049294" y="1885279"/>
            <a:ext cx="10093412" cy="5539978"/>
          </a:xfrm>
          <a:prstGeom prst="rect">
            <a:avLst/>
          </a:prstGeom>
          <a:noFill/>
        </p:spPr>
        <p:txBody>
          <a:bodyPr wrap="square" rtlCol="0">
            <a:spAutoFit/>
          </a:bodyPr>
          <a:lstStyle/>
          <a:p>
            <a:pPr marL="342900" indent="-342900">
              <a:buFont typeface="Arial" panose="020B0604020202020204" pitchFamily="34" charset="0"/>
              <a:buChar char="•"/>
            </a:pPr>
            <a:r>
              <a:rPr lang="pl-PL" sz="2800" dirty="0"/>
              <a:t>przykładami klauzul generalnych, zawartych kodeksie karnym wykonawczym, traktowanych jako pozaprawne kryteria niezbędne dla prawidłowej realizacji postępowania wykonawczego są np.:  „społecznie pożądane postawy”, „postępy skazanego w resocjalizacji”, „względy wychowawcze”, „ujemna ocena postawy i zachowania skazanego”, „zdolności współżycia społecznego”, „motywacja polityczna, religijna lub przekonania ideowe”, „dobre zachowanie”, „stopień demoralizacji”, „nadużycie zaufania”, „poczucie odpowiedzialności”, „stan zdrowia”, „potrzeba inicjowania, podtrzymywania i zacieśniania więzi uczuciowej z dziećmi”. </a:t>
            </a:r>
          </a:p>
          <a:p>
            <a:pPr marL="342900" indent="-342900">
              <a:buFont typeface="Arial" panose="020B0604020202020204" pitchFamily="34" charset="0"/>
              <a:buChar char="•"/>
            </a:pPr>
            <a:endParaRPr lang="pl-PL" sz="2800" dirty="0"/>
          </a:p>
          <a:p>
            <a:endParaRPr lang="pl-PL" dirty="0"/>
          </a:p>
        </p:txBody>
      </p:sp>
    </p:spTree>
    <p:extLst>
      <p:ext uri="{BB962C8B-B14F-4D97-AF65-F5344CB8AC3E}">
        <p14:creationId xmlns:p14="http://schemas.microsoft.com/office/powerpoint/2010/main" val="3232883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19D5434-D133-FEE9-FAE7-64FDBD34EF89}"/>
              </a:ext>
            </a:extLst>
          </p:cNvPr>
          <p:cNvSpPr>
            <a:spLocks noGrp="1"/>
          </p:cNvSpPr>
          <p:nvPr>
            <p:ph type="title"/>
          </p:nvPr>
        </p:nvSpPr>
        <p:spPr>
          <a:xfrm>
            <a:off x="1371599" y="294538"/>
            <a:ext cx="9895951" cy="1033669"/>
          </a:xfrm>
        </p:spPr>
        <p:txBody>
          <a:bodyPr>
            <a:normAutofit/>
          </a:bodyPr>
          <a:lstStyle/>
          <a:p>
            <a:pPr algn="r"/>
            <a:r>
              <a:rPr lang="pl-PL" sz="4000" dirty="0">
                <a:solidFill>
                  <a:srgbClr val="FFFFFF"/>
                </a:solidFill>
              </a:rPr>
              <a:t>klauzule generalne</a:t>
            </a:r>
          </a:p>
        </p:txBody>
      </p:sp>
      <p:sp>
        <p:nvSpPr>
          <p:cNvPr id="3" name="Symbol zastępczy zawartości 2">
            <a:extLst>
              <a:ext uri="{FF2B5EF4-FFF2-40B4-BE49-F238E27FC236}">
                <a16:creationId xmlns:a16="http://schemas.microsoft.com/office/drawing/2014/main" id="{23F33E24-F376-8ECC-FDE0-A45898740D4C}"/>
              </a:ext>
            </a:extLst>
          </p:cNvPr>
          <p:cNvSpPr>
            <a:spLocks noGrp="1"/>
          </p:cNvSpPr>
          <p:nvPr>
            <p:ph idx="1"/>
          </p:nvPr>
        </p:nvSpPr>
        <p:spPr>
          <a:xfrm>
            <a:off x="716692" y="2149428"/>
            <a:ext cx="11059297" cy="4839839"/>
          </a:xfrm>
        </p:spPr>
        <p:txBody>
          <a:bodyPr anchor="ctr">
            <a:normAutofit/>
          </a:bodyPr>
          <a:lstStyle/>
          <a:p>
            <a:pPr marL="0" indent="0">
              <a:buNone/>
            </a:pPr>
            <a:endParaRPr lang="pl-PL" sz="2000" dirty="0"/>
          </a:p>
          <a:p>
            <a:endParaRPr lang="pl-PL" sz="2000" dirty="0"/>
          </a:p>
        </p:txBody>
      </p:sp>
      <p:sp>
        <p:nvSpPr>
          <p:cNvPr id="7" name="pole tekstowe 6">
            <a:extLst>
              <a:ext uri="{FF2B5EF4-FFF2-40B4-BE49-F238E27FC236}">
                <a16:creationId xmlns:a16="http://schemas.microsoft.com/office/drawing/2014/main" id="{24F1D28E-96A1-4F55-99D3-8D83ECC34319}"/>
              </a:ext>
            </a:extLst>
          </p:cNvPr>
          <p:cNvSpPr txBox="1"/>
          <p:nvPr/>
        </p:nvSpPr>
        <p:spPr>
          <a:xfrm>
            <a:off x="1049294" y="1885279"/>
            <a:ext cx="10093412" cy="5539978"/>
          </a:xfrm>
          <a:prstGeom prst="rect">
            <a:avLst/>
          </a:prstGeom>
          <a:noFill/>
        </p:spPr>
        <p:txBody>
          <a:bodyPr wrap="square" rtlCol="0">
            <a:spAutoFit/>
          </a:bodyPr>
          <a:lstStyle/>
          <a:p>
            <a:pPr marL="342900" indent="-342900">
              <a:buFont typeface="Arial" panose="020B0604020202020204" pitchFamily="34" charset="0"/>
              <a:buChar char="•"/>
            </a:pPr>
            <a:r>
              <a:rPr lang="pl-PL" sz="2800" dirty="0"/>
              <a:t>klauzule odsyłające (to określenia, które wprowadzają do praktyki stosowania prawa mechanizmy wartościowania i aksjologii spoza obszaru samego prawa</a:t>
            </a:r>
          </a:p>
          <a:p>
            <a:pPr marL="342900" indent="-342900">
              <a:buFont typeface="Arial" panose="020B0604020202020204" pitchFamily="34" charset="0"/>
              <a:buChar char="•"/>
            </a:pPr>
            <a:endParaRPr lang="pl-PL" sz="2800" dirty="0"/>
          </a:p>
          <a:p>
            <a:pPr marL="342900" indent="-342900">
              <a:buFont typeface="Arial" panose="020B0604020202020204" pitchFamily="34" charset="0"/>
              <a:buChar char="•"/>
            </a:pPr>
            <a:r>
              <a:rPr lang="pl-PL" sz="2800" dirty="0"/>
              <a:t>tworzą możliwość odwołania się („odsyłają”) do kryteriów niezdefiniowanych w prawie, w związku z czym do ustalenia ich treści potrzebne jest odwołanie się do innych wartości (ocen) lub norm, niewłączonych na tym etapie do systemu prawnego </a:t>
            </a:r>
          </a:p>
          <a:p>
            <a:pPr marL="342900" indent="-342900">
              <a:buFont typeface="Arial" panose="020B0604020202020204" pitchFamily="34" charset="0"/>
              <a:buChar char="•"/>
            </a:pPr>
            <a:endParaRPr lang="pl-PL" sz="2800" dirty="0"/>
          </a:p>
          <a:p>
            <a:pPr marL="342900" indent="-342900">
              <a:buFont typeface="Arial" panose="020B0604020202020204" pitchFamily="34" charset="0"/>
              <a:buChar char="•"/>
            </a:pPr>
            <a:r>
              <a:rPr lang="pl-PL" sz="2800" dirty="0"/>
              <a:t>(np. moralne, ekonomiczne, polityczne lub gospodarcze) </a:t>
            </a:r>
          </a:p>
          <a:p>
            <a:pPr marL="342900" indent="-342900">
              <a:buFont typeface="Arial" panose="020B0604020202020204" pitchFamily="34" charset="0"/>
              <a:buChar char="•"/>
            </a:pPr>
            <a:endParaRPr lang="pl-PL" sz="2800" dirty="0"/>
          </a:p>
          <a:p>
            <a:pPr marL="342900" indent="-342900">
              <a:buFont typeface="Arial" panose="020B0604020202020204" pitchFamily="34" charset="0"/>
              <a:buChar char="•"/>
            </a:pPr>
            <a:endParaRPr lang="pl-PL" sz="2800" dirty="0"/>
          </a:p>
          <a:p>
            <a:endParaRPr lang="pl-PL" dirty="0"/>
          </a:p>
        </p:txBody>
      </p:sp>
    </p:spTree>
    <p:extLst>
      <p:ext uri="{BB962C8B-B14F-4D97-AF65-F5344CB8AC3E}">
        <p14:creationId xmlns:p14="http://schemas.microsoft.com/office/powerpoint/2010/main" val="1017138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19D5434-D133-FEE9-FAE7-64FDBD34EF89}"/>
              </a:ext>
            </a:extLst>
          </p:cNvPr>
          <p:cNvSpPr>
            <a:spLocks noGrp="1"/>
          </p:cNvSpPr>
          <p:nvPr>
            <p:ph type="title"/>
          </p:nvPr>
        </p:nvSpPr>
        <p:spPr>
          <a:xfrm>
            <a:off x="1371599" y="294538"/>
            <a:ext cx="9895951" cy="1033669"/>
          </a:xfrm>
        </p:spPr>
        <p:txBody>
          <a:bodyPr>
            <a:normAutofit/>
          </a:bodyPr>
          <a:lstStyle/>
          <a:p>
            <a:pPr algn="r"/>
            <a:r>
              <a:rPr lang="pl-PL" sz="4000" dirty="0">
                <a:solidFill>
                  <a:srgbClr val="FFFFFF"/>
                </a:solidFill>
              </a:rPr>
              <a:t>wykładnia</a:t>
            </a:r>
          </a:p>
        </p:txBody>
      </p:sp>
      <p:sp>
        <p:nvSpPr>
          <p:cNvPr id="3" name="Symbol zastępczy zawartości 2">
            <a:extLst>
              <a:ext uri="{FF2B5EF4-FFF2-40B4-BE49-F238E27FC236}">
                <a16:creationId xmlns:a16="http://schemas.microsoft.com/office/drawing/2014/main" id="{23F33E24-F376-8ECC-FDE0-A45898740D4C}"/>
              </a:ext>
            </a:extLst>
          </p:cNvPr>
          <p:cNvSpPr>
            <a:spLocks noGrp="1"/>
          </p:cNvSpPr>
          <p:nvPr>
            <p:ph idx="1"/>
          </p:nvPr>
        </p:nvSpPr>
        <p:spPr>
          <a:xfrm>
            <a:off x="716692" y="2149428"/>
            <a:ext cx="11059297" cy="4839839"/>
          </a:xfrm>
        </p:spPr>
        <p:txBody>
          <a:bodyPr anchor="ctr">
            <a:normAutofit fontScale="92500"/>
          </a:bodyPr>
          <a:lstStyle/>
          <a:p>
            <a:r>
              <a:rPr lang="pl-PL" dirty="0"/>
              <a:t>problem języka tekstów prawnych jest często jedną z podstawowych barier w prawidłowej wykładni przepisów danej gałęzi prawa, ze względu na przyjętą siatkę pojęciową służącą do opisu służącego do subsumpcji w konkretnych sytuacjach. </a:t>
            </a:r>
          </a:p>
          <a:p>
            <a:r>
              <a:rPr lang="pl-PL" dirty="0"/>
              <a:t>prawidłowe ustalenie znaczenia określonych zwrotów należy do najtrudniejszych kwestii filozofii języka</a:t>
            </a:r>
          </a:p>
          <a:p>
            <a:r>
              <a:rPr lang="pl-PL" dirty="0"/>
              <a:t>znaczenie przepisu (jego wykładnia) to każdorazowe ustalenie sytuacji, podmiotów czy obiektów, do których dana norma lub jej fragment się odnosi.</a:t>
            </a:r>
          </a:p>
          <a:p>
            <a:r>
              <a:rPr lang="pl-PL" dirty="0" err="1"/>
              <a:t>E.Łętowska</a:t>
            </a:r>
            <a:r>
              <a:rPr lang="pl-PL" dirty="0"/>
              <a:t>: „Myśl, iż w działaniu prawo objawia się poprzez efekty wykładni, w zbyt nikły sposób eksponowana w czasie studiów prawoznawstwa i studiów zmierzających do przygotowania zawodowego (aplikacje), w negatywny  sposób oddziałuje na przygotowanie zawodowe prawników.</a:t>
            </a:r>
          </a:p>
          <a:p>
            <a:endParaRPr lang="pl-PL" sz="2000" dirty="0"/>
          </a:p>
          <a:p>
            <a:endParaRPr lang="pl-PL" sz="2000" dirty="0"/>
          </a:p>
        </p:txBody>
      </p:sp>
    </p:spTree>
    <p:extLst>
      <p:ext uri="{BB962C8B-B14F-4D97-AF65-F5344CB8AC3E}">
        <p14:creationId xmlns:p14="http://schemas.microsoft.com/office/powerpoint/2010/main" val="9618849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19D5434-D133-FEE9-FAE7-64FDBD34EF89}"/>
              </a:ext>
            </a:extLst>
          </p:cNvPr>
          <p:cNvSpPr>
            <a:spLocks noGrp="1"/>
          </p:cNvSpPr>
          <p:nvPr>
            <p:ph type="title"/>
          </p:nvPr>
        </p:nvSpPr>
        <p:spPr>
          <a:xfrm>
            <a:off x="1371599" y="294538"/>
            <a:ext cx="9895951" cy="1033669"/>
          </a:xfrm>
        </p:spPr>
        <p:txBody>
          <a:bodyPr>
            <a:normAutofit/>
          </a:bodyPr>
          <a:lstStyle/>
          <a:p>
            <a:pPr algn="r"/>
            <a:r>
              <a:rPr lang="pl-PL" sz="4000" dirty="0">
                <a:solidFill>
                  <a:srgbClr val="FFFFFF"/>
                </a:solidFill>
              </a:rPr>
              <a:t>zwroty szacunkowe</a:t>
            </a:r>
          </a:p>
        </p:txBody>
      </p:sp>
      <p:sp>
        <p:nvSpPr>
          <p:cNvPr id="3" name="Symbol zastępczy zawartości 2">
            <a:extLst>
              <a:ext uri="{FF2B5EF4-FFF2-40B4-BE49-F238E27FC236}">
                <a16:creationId xmlns:a16="http://schemas.microsoft.com/office/drawing/2014/main" id="{23F33E24-F376-8ECC-FDE0-A45898740D4C}"/>
              </a:ext>
            </a:extLst>
          </p:cNvPr>
          <p:cNvSpPr>
            <a:spLocks noGrp="1"/>
          </p:cNvSpPr>
          <p:nvPr>
            <p:ph idx="1"/>
          </p:nvPr>
        </p:nvSpPr>
        <p:spPr>
          <a:xfrm>
            <a:off x="459350" y="1801105"/>
            <a:ext cx="11059297" cy="4839839"/>
          </a:xfrm>
        </p:spPr>
        <p:txBody>
          <a:bodyPr anchor="ctr">
            <a:normAutofit/>
          </a:bodyPr>
          <a:lstStyle/>
          <a:p>
            <a:pPr marL="0" indent="0">
              <a:buNone/>
            </a:pPr>
            <a:endParaRPr lang="pl-PL" sz="2000" dirty="0"/>
          </a:p>
          <a:p>
            <a:endParaRPr lang="pl-PL" sz="2000" dirty="0"/>
          </a:p>
        </p:txBody>
      </p:sp>
      <p:sp>
        <p:nvSpPr>
          <p:cNvPr id="5" name="pole tekstowe 4">
            <a:extLst>
              <a:ext uri="{FF2B5EF4-FFF2-40B4-BE49-F238E27FC236}">
                <a16:creationId xmlns:a16="http://schemas.microsoft.com/office/drawing/2014/main" id="{009A871A-467D-BAEA-2D86-635604837ABF}"/>
              </a:ext>
            </a:extLst>
          </p:cNvPr>
          <p:cNvSpPr txBox="1"/>
          <p:nvPr/>
        </p:nvSpPr>
        <p:spPr>
          <a:xfrm>
            <a:off x="852616" y="1622745"/>
            <a:ext cx="10565027" cy="5816977"/>
          </a:xfrm>
          <a:prstGeom prst="rect">
            <a:avLst/>
          </a:prstGeom>
          <a:noFill/>
        </p:spPr>
        <p:txBody>
          <a:bodyPr wrap="square" rtlCol="0">
            <a:spAutoFit/>
          </a:bodyPr>
          <a:lstStyle/>
          <a:p>
            <a:pPr marL="285750" indent="-285750">
              <a:buFont typeface="Arial" panose="020B0604020202020204" pitchFamily="34" charset="0"/>
              <a:buChar char="•"/>
            </a:pPr>
            <a:r>
              <a:rPr lang="pl-PL" sz="2800" dirty="0"/>
              <a:t>zwroty szacunkowe - nakazujące adresatowi normy dokonanie swoistej oceny stopnia natężenia wystąpienia określonych istotnych zdaniem ustawodawcy faktów</a:t>
            </a:r>
          </a:p>
          <a:p>
            <a:pPr marL="285750" indent="-285750">
              <a:buFont typeface="Arial" panose="020B0604020202020204" pitchFamily="34" charset="0"/>
              <a:buChar char="•"/>
            </a:pPr>
            <a:r>
              <a:rPr lang="pl-PL" sz="2800" dirty="0"/>
              <a:t>np.: „uzasadnione wypadki”, „szczególne okoliczności”, „poważne zagrożenie społeczne”, „poważne zagrożenie dla bezpieczeństwa zakładu”, „uzasadnione powody”, „odpowiednie wyżywienie”, „szczególnie uzasadnione wypadki”, „poważne niebezpieczeństwo grożące życiu”, „w miarę możliwości”, „wypadki szczególnie ważne”, „rażące naruszenie porządku prawnego”, „długotrwała przeszkoda”, „przyczynił się w stopniu nieznacznym”, „zbyt ciężkie skutki”, „znaczna wysokość grzywny”, „przekroczenie naruszające w poważnym stopniu obowiązujące dyscyplinę i porządek”. </a:t>
            </a:r>
          </a:p>
          <a:p>
            <a:endParaRPr lang="pl-PL" dirty="0"/>
          </a:p>
          <a:p>
            <a:endParaRPr lang="pl-PL" dirty="0"/>
          </a:p>
        </p:txBody>
      </p:sp>
    </p:spTree>
    <p:extLst>
      <p:ext uri="{BB962C8B-B14F-4D97-AF65-F5344CB8AC3E}">
        <p14:creationId xmlns:p14="http://schemas.microsoft.com/office/powerpoint/2010/main" val="29440446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19D5434-D133-FEE9-FAE7-64FDBD34EF89}"/>
              </a:ext>
            </a:extLst>
          </p:cNvPr>
          <p:cNvSpPr>
            <a:spLocks noGrp="1"/>
          </p:cNvSpPr>
          <p:nvPr>
            <p:ph type="title"/>
          </p:nvPr>
        </p:nvSpPr>
        <p:spPr>
          <a:xfrm>
            <a:off x="1371599" y="294538"/>
            <a:ext cx="9895951" cy="1033669"/>
          </a:xfrm>
        </p:spPr>
        <p:txBody>
          <a:bodyPr>
            <a:normAutofit/>
          </a:bodyPr>
          <a:lstStyle/>
          <a:p>
            <a:pPr algn="r"/>
            <a:r>
              <a:rPr lang="pl-PL" sz="4000" dirty="0">
                <a:solidFill>
                  <a:srgbClr val="FFFFFF"/>
                </a:solidFill>
              </a:rPr>
              <a:t>zwroty szacunkowe</a:t>
            </a:r>
          </a:p>
        </p:txBody>
      </p:sp>
      <p:sp>
        <p:nvSpPr>
          <p:cNvPr id="3" name="Symbol zastępczy zawartości 2">
            <a:extLst>
              <a:ext uri="{FF2B5EF4-FFF2-40B4-BE49-F238E27FC236}">
                <a16:creationId xmlns:a16="http://schemas.microsoft.com/office/drawing/2014/main" id="{23F33E24-F376-8ECC-FDE0-A45898740D4C}"/>
              </a:ext>
            </a:extLst>
          </p:cNvPr>
          <p:cNvSpPr>
            <a:spLocks noGrp="1"/>
          </p:cNvSpPr>
          <p:nvPr>
            <p:ph idx="1"/>
          </p:nvPr>
        </p:nvSpPr>
        <p:spPr>
          <a:xfrm>
            <a:off x="459350" y="1801105"/>
            <a:ext cx="11059297" cy="4839839"/>
          </a:xfrm>
        </p:spPr>
        <p:txBody>
          <a:bodyPr anchor="ctr">
            <a:normAutofit/>
          </a:bodyPr>
          <a:lstStyle/>
          <a:p>
            <a:pPr marL="0" indent="0">
              <a:buNone/>
            </a:pPr>
            <a:endParaRPr lang="pl-PL" sz="2000" dirty="0"/>
          </a:p>
          <a:p>
            <a:endParaRPr lang="pl-PL" sz="2000" dirty="0"/>
          </a:p>
        </p:txBody>
      </p:sp>
      <p:sp>
        <p:nvSpPr>
          <p:cNvPr id="5" name="pole tekstowe 4">
            <a:extLst>
              <a:ext uri="{FF2B5EF4-FFF2-40B4-BE49-F238E27FC236}">
                <a16:creationId xmlns:a16="http://schemas.microsoft.com/office/drawing/2014/main" id="{009A871A-467D-BAEA-2D86-635604837ABF}"/>
              </a:ext>
            </a:extLst>
          </p:cNvPr>
          <p:cNvSpPr txBox="1"/>
          <p:nvPr/>
        </p:nvSpPr>
        <p:spPr>
          <a:xfrm>
            <a:off x="864973" y="1622745"/>
            <a:ext cx="10653674" cy="5724644"/>
          </a:xfrm>
          <a:prstGeom prst="rect">
            <a:avLst/>
          </a:prstGeom>
          <a:noFill/>
        </p:spPr>
        <p:txBody>
          <a:bodyPr wrap="square" rtlCol="0">
            <a:spAutoFit/>
          </a:bodyPr>
          <a:lstStyle/>
          <a:p>
            <a:pPr marL="457200" indent="-457200">
              <a:buFont typeface="Arial" panose="020B0604020202020204" pitchFamily="34" charset="0"/>
              <a:buChar char="•"/>
            </a:pPr>
            <a:r>
              <a:rPr lang="pl-PL" sz="2800" dirty="0"/>
              <a:t>zwroty szacunkowe zawierają dwa wyraźnie wyodrębnione składniki. </a:t>
            </a:r>
          </a:p>
          <a:p>
            <a:pPr marL="457200" indent="-457200">
              <a:buFont typeface="Arial" panose="020B0604020202020204" pitchFamily="34" charset="0"/>
              <a:buChar char="•"/>
            </a:pPr>
            <a:r>
              <a:rPr lang="pl-PL" sz="2800" dirty="0"/>
              <a:t>pierwszy z nich to odwołanie się do faktów (np. powody, okoliczności, następstwa, zróżnicowanie itp.), których wystąpienie powinno być ustalone (stwierdzone) w procesie stosowania prawa</a:t>
            </a:r>
          </a:p>
          <a:p>
            <a:pPr marL="457200" indent="-457200">
              <a:buFont typeface="Arial" panose="020B0604020202020204" pitchFamily="34" charset="0"/>
              <a:buChar char="•"/>
            </a:pPr>
            <a:r>
              <a:rPr lang="pl-PL" sz="2800" dirty="0"/>
              <a:t>drugi składnik to wskazanie „oceny – ustalenie stopnia natężenia”, które prowadzą do wyrażenia swoistej kwalifikacji (ważne, szczególne, rażące, długotrwałe, odpowiednie itp.). </a:t>
            </a:r>
          </a:p>
          <a:p>
            <a:pPr marL="285750" indent="-285750">
              <a:buFont typeface="Arial" panose="020B0604020202020204" pitchFamily="34" charset="0"/>
              <a:buChar char="•"/>
            </a:pPr>
            <a:endParaRPr lang="pl-PL" sz="2800" dirty="0"/>
          </a:p>
          <a:p>
            <a:pPr marL="285750" indent="-285750">
              <a:buFont typeface="Arial" panose="020B0604020202020204" pitchFamily="34" charset="0"/>
              <a:buChar char="•"/>
            </a:pPr>
            <a:r>
              <a:rPr lang="pl-PL" sz="2800" dirty="0"/>
              <a:t>ustawodawca, formułując zwroty szacunkowe, wskazuje na konieczność oszacowania stopnia, wielkości, wagi, intensywności wystąpienia danego stanu rzeczy opisanego w jej nazwie jako fakt.</a:t>
            </a:r>
          </a:p>
          <a:p>
            <a:pPr marL="285750" indent="-285750">
              <a:buFont typeface="Arial" panose="020B0604020202020204" pitchFamily="34" charset="0"/>
              <a:buChar char="•"/>
            </a:pPr>
            <a:endParaRPr lang="pl-PL" sz="2200" dirty="0"/>
          </a:p>
          <a:p>
            <a:endParaRPr lang="pl-PL" dirty="0"/>
          </a:p>
          <a:p>
            <a:endParaRPr lang="pl-PL" dirty="0"/>
          </a:p>
        </p:txBody>
      </p:sp>
    </p:spTree>
    <p:extLst>
      <p:ext uri="{BB962C8B-B14F-4D97-AF65-F5344CB8AC3E}">
        <p14:creationId xmlns:p14="http://schemas.microsoft.com/office/powerpoint/2010/main" val="17243193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19D5434-D133-FEE9-FAE7-64FDBD34EF89}"/>
              </a:ext>
            </a:extLst>
          </p:cNvPr>
          <p:cNvSpPr>
            <a:spLocks noGrp="1"/>
          </p:cNvSpPr>
          <p:nvPr>
            <p:ph type="title"/>
          </p:nvPr>
        </p:nvSpPr>
        <p:spPr>
          <a:xfrm>
            <a:off x="1371599" y="294538"/>
            <a:ext cx="9895951" cy="1033669"/>
          </a:xfrm>
        </p:spPr>
        <p:txBody>
          <a:bodyPr>
            <a:normAutofit/>
          </a:bodyPr>
          <a:lstStyle/>
          <a:p>
            <a:pPr algn="r"/>
            <a:r>
              <a:rPr lang="pl-PL" sz="4000" dirty="0">
                <a:solidFill>
                  <a:srgbClr val="FFFFFF"/>
                </a:solidFill>
              </a:rPr>
              <a:t>zwroty prognostyczne</a:t>
            </a:r>
          </a:p>
        </p:txBody>
      </p:sp>
      <p:sp>
        <p:nvSpPr>
          <p:cNvPr id="3" name="Symbol zastępczy zawartości 2">
            <a:extLst>
              <a:ext uri="{FF2B5EF4-FFF2-40B4-BE49-F238E27FC236}">
                <a16:creationId xmlns:a16="http://schemas.microsoft.com/office/drawing/2014/main" id="{23F33E24-F376-8ECC-FDE0-A45898740D4C}"/>
              </a:ext>
            </a:extLst>
          </p:cNvPr>
          <p:cNvSpPr>
            <a:spLocks noGrp="1"/>
          </p:cNvSpPr>
          <p:nvPr>
            <p:ph idx="1"/>
          </p:nvPr>
        </p:nvSpPr>
        <p:spPr>
          <a:xfrm>
            <a:off x="716692" y="2149428"/>
            <a:ext cx="11059297" cy="4839839"/>
          </a:xfrm>
        </p:spPr>
        <p:txBody>
          <a:bodyPr anchor="ctr">
            <a:normAutofit/>
          </a:bodyPr>
          <a:lstStyle/>
          <a:p>
            <a:pPr marL="0" indent="0">
              <a:buNone/>
            </a:pPr>
            <a:endParaRPr lang="pl-PL" sz="2000" dirty="0"/>
          </a:p>
          <a:p>
            <a:endParaRPr lang="pl-PL" sz="2000" dirty="0"/>
          </a:p>
        </p:txBody>
      </p:sp>
      <p:sp>
        <p:nvSpPr>
          <p:cNvPr id="4" name="pole tekstowe 3">
            <a:extLst>
              <a:ext uri="{FF2B5EF4-FFF2-40B4-BE49-F238E27FC236}">
                <a16:creationId xmlns:a16="http://schemas.microsoft.com/office/drawing/2014/main" id="{199C75B2-04E9-3E71-1D4D-525E49F35210}"/>
              </a:ext>
            </a:extLst>
          </p:cNvPr>
          <p:cNvSpPr txBox="1"/>
          <p:nvPr/>
        </p:nvSpPr>
        <p:spPr>
          <a:xfrm>
            <a:off x="416011" y="1717589"/>
            <a:ext cx="11508259" cy="4801314"/>
          </a:xfrm>
          <a:prstGeom prst="rect">
            <a:avLst/>
          </a:prstGeom>
          <a:noFill/>
        </p:spPr>
        <p:txBody>
          <a:bodyPr wrap="square" rtlCol="0">
            <a:spAutoFit/>
          </a:bodyPr>
          <a:lstStyle/>
          <a:p>
            <a:pPr marL="342900" indent="-342900">
              <a:buFont typeface="Arial" panose="020B0604020202020204" pitchFamily="34" charset="0"/>
              <a:buChar char="•"/>
            </a:pPr>
            <a:r>
              <a:rPr lang="pl-PL" sz="2400" dirty="0"/>
              <a:t>zwroty prognostyczne (np. „uzasadnione przypuszczenie”) oraz mechanizmy szacowania ryzyka (art. 169b </a:t>
            </a:r>
            <a:r>
              <a:rPr lang="pl-PL" sz="2400" dirty="0" err="1"/>
              <a:t>kkw</a:t>
            </a:r>
            <a:r>
              <a:rPr lang="pl-PL" sz="2400" dirty="0"/>
              <a:t>). </a:t>
            </a:r>
          </a:p>
          <a:p>
            <a:pPr marL="342900" indent="-342900">
              <a:buFont typeface="Arial" panose="020B0604020202020204" pitchFamily="34" charset="0"/>
              <a:buChar char="•"/>
            </a:pPr>
            <a:r>
              <a:rPr lang="pl-PL" sz="2400" dirty="0"/>
              <a:t>ustalenia tego typu, dotyczące prognozowania przyszłego zachowania skazanych opierają się na wiedzy dotyczącej statycznych i historycznych czynników z przeszłości. </a:t>
            </a:r>
          </a:p>
          <a:p>
            <a:pPr marL="342900" indent="-342900">
              <a:buFont typeface="Arial" panose="020B0604020202020204" pitchFamily="34" charset="0"/>
              <a:buChar char="•"/>
            </a:pPr>
            <a:r>
              <a:rPr lang="pl-PL" sz="2400" dirty="0"/>
              <a:t>prognozowanie sytuacji i zachowania osób nie jest proste, nie opiera się na bezwyjątkowych prawach ogólnych wyjaśniających przyczyny badanych </a:t>
            </a:r>
            <a:r>
              <a:rPr lang="pl-PL" sz="2400" dirty="0" err="1"/>
              <a:t>zachowań</a:t>
            </a:r>
            <a:r>
              <a:rPr lang="pl-PL" sz="2400" dirty="0"/>
              <a:t>. </a:t>
            </a:r>
          </a:p>
          <a:p>
            <a:pPr marL="342900" indent="-342900">
              <a:buFont typeface="Arial" panose="020B0604020202020204" pitchFamily="34" charset="0"/>
              <a:buChar char="•"/>
            </a:pPr>
            <a:r>
              <a:rPr lang="pl-PL" sz="2400" dirty="0"/>
              <a:t>dlatego szacowanie ryzyka może być ujmowane tylko jako prawdopodobieństwo. </a:t>
            </a:r>
          </a:p>
          <a:p>
            <a:pPr marL="342900" indent="-342900">
              <a:buFont typeface="Arial" panose="020B0604020202020204" pitchFamily="34" charset="0"/>
              <a:buChar char="•"/>
            </a:pPr>
            <a:r>
              <a:rPr lang="pl-PL" sz="2400" dirty="0"/>
              <a:t>diagnoza, prognoza czy szacowanie ryzyka od dawna są stałym elementem wymiaru sprawiedliwości. </a:t>
            </a:r>
          </a:p>
          <a:p>
            <a:pPr marL="342900" indent="-342900">
              <a:buFont typeface="Arial" panose="020B0604020202020204" pitchFamily="34" charset="0"/>
              <a:buChar char="•"/>
            </a:pPr>
            <a:r>
              <a:rPr lang="pl-PL" sz="2400" dirty="0"/>
              <a:t>procedury oceniania i formułowania wniosków co do przewidywanych przyszłych </a:t>
            </a:r>
            <a:r>
              <a:rPr lang="pl-PL" sz="2400" dirty="0" err="1"/>
              <a:t>zachowań</a:t>
            </a:r>
            <a:r>
              <a:rPr lang="pl-PL" sz="2400" dirty="0"/>
              <a:t> sprawców, stanowią podstawę wielu rozstrzygnięć w toku postępowania karnego. </a:t>
            </a:r>
          </a:p>
          <a:p>
            <a:endParaRPr lang="pl-PL" dirty="0"/>
          </a:p>
        </p:txBody>
      </p:sp>
    </p:spTree>
    <p:extLst>
      <p:ext uri="{BB962C8B-B14F-4D97-AF65-F5344CB8AC3E}">
        <p14:creationId xmlns:p14="http://schemas.microsoft.com/office/powerpoint/2010/main" val="34620619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4EB84919-2EEC-5DE3-7A6B-585FC950F736}"/>
              </a:ext>
            </a:extLst>
          </p:cNvPr>
          <p:cNvSpPr>
            <a:spLocks noGrp="1"/>
          </p:cNvSpPr>
          <p:nvPr>
            <p:ph type="title"/>
          </p:nvPr>
        </p:nvSpPr>
        <p:spPr>
          <a:xfrm>
            <a:off x="466722" y="586855"/>
            <a:ext cx="3201366" cy="664139"/>
          </a:xfrm>
        </p:spPr>
        <p:txBody>
          <a:bodyPr anchor="b">
            <a:normAutofit/>
          </a:bodyPr>
          <a:lstStyle/>
          <a:p>
            <a:r>
              <a:rPr lang="pl-PL" sz="4000" dirty="0">
                <a:solidFill>
                  <a:srgbClr val="FFFFFF"/>
                </a:solidFill>
              </a:rPr>
              <a:t>Literatura</a:t>
            </a:r>
          </a:p>
        </p:txBody>
      </p:sp>
      <p:sp>
        <p:nvSpPr>
          <p:cNvPr id="3" name="Symbol zastępczy zawartości 2">
            <a:extLst>
              <a:ext uri="{FF2B5EF4-FFF2-40B4-BE49-F238E27FC236}">
                <a16:creationId xmlns:a16="http://schemas.microsoft.com/office/drawing/2014/main" id="{93384BF9-D49C-E878-33A2-F86990B860E9}"/>
              </a:ext>
            </a:extLst>
          </p:cNvPr>
          <p:cNvSpPr>
            <a:spLocks noGrp="1"/>
          </p:cNvSpPr>
          <p:nvPr>
            <p:ph idx="1"/>
          </p:nvPr>
        </p:nvSpPr>
        <p:spPr>
          <a:xfrm>
            <a:off x="4367695" y="197708"/>
            <a:ext cx="7630716" cy="6858000"/>
          </a:xfrm>
        </p:spPr>
        <p:txBody>
          <a:bodyPr anchor="ctr">
            <a:normAutofit fontScale="62500" lnSpcReduction="20000"/>
          </a:bodyPr>
          <a:lstStyle/>
          <a:p>
            <a:pPr algn="just"/>
            <a:r>
              <a:rPr lang="pl-PL" sz="1800" kern="100" dirty="0" err="1">
                <a:effectLst/>
                <a:latin typeface="Arial" panose="020B0604020202020204" pitchFamily="34" charset="0"/>
                <a:ea typeface="Calibri" panose="020F0502020204030204" pitchFamily="34" charset="0"/>
                <a:cs typeface="Times New Roman" panose="02020603050405020304" pitchFamily="18" charset="0"/>
              </a:rPr>
              <a:t>L.Morawski</a:t>
            </a:r>
            <a:r>
              <a:rPr lang="pl-PL" sz="1800" kern="100" dirty="0">
                <a:effectLst/>
                <a:latin typeface="Arial" panose="020B0604020202020204" pitchFamily="34" charset="0"/>
                <a:ea typeface="Calibri" panose="020F0502020204030204" pitchFamily="34" charset="0"/>
                <a:cs typeface="Times New Roman" panose="02020603050405020304" pitchFamily="18" charset="0"/>
              </a:rPr>
              <a:t>, Zasady wykładni prawa, Toruń 2006 </a:t>
            </a:r>
            <a:endParaRPr lang="pl-PL"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pl-PL" sz="1800" kern="100" dirty="0" err="1">
                <a:effectLst/>
                <a:latin typeface="Arial" panose="020B0604020202020204" pitchFamily="34" charset="0"/>
                <a:ea typeface="Calibri" panose="020F0502020204030204" pitchFamily="34" charset="0"/>
                <a:cs typeface="Times New Roman" panose="02020603050405020304" pitchFamily="18" charset="0"/>
              </a:rPr>
              <a:t>E.Łętowska</a:t>
            </a:r>
            <a:r>
              <a:rPr lang="pl-PL" sz="1800" kern="100" dirty="0">
                <a:effectLst/>
                <a:latin typeface="Arial" panose="020B0604020202020204" pitchFamily="34" charset="0"/>
                <a:ea typeface="Calibri" panose="020F0502020204030204" pitchFamily="34" charset="0"/>
                <a:cs typeface="Times New Roman" panose="02020603050405020304" pitchFamily="18" charset="0"/>
              </a:rPr>
              <a:t>, Kilka uwag o praktyce wykładni, Kwartalnik prawa prywatnego, 2002/1</a:t>
            </a:r>
            <a:endParaRPr lang="pl-PL"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sz="1800" kern="100" dirty="0" err="1">
                <a:effectLst/>
                <a:latin typeface="Arial" panose="020B0604020202020204" pitchFamily="34" charset="0"/>
                <a:ea typeface="Calibri" panose="020F0502020204030204" pitchFamily="34" charset="0"/>
                <a:cs typeface="Times New Roman" panose="02020603050405020304" pitchFamily="18" charset="0"/>
              </a:rPr>
              <a:t>R.Dworkin</a:t>
            </a:r>
            <a:r>
              <a:rPr lang="en-US" sz="1800" kern="100" dirty="0">
                <a:effectLst/>
                <a:latin typeface="Arial" panose="020B0604020202020204" pitchFamily="34" charset="0"/>
                <a:ea typeface="Calibri" panose="020F0502020204030204" pitchFamily="34" charset="0"/>
                <a:cs typeface="Times New Roman" panose="02020603050405020304" pitchFamily="18" charset="0"/>
              </a:rPr>
              <a:t>, Law’s Empire, London 1986</a:t>
            </a:r>
            <a:endParaRPr lang="pl-PL"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pl-PL" sz="1800" kern="100" dirty="0" err="1">
                <a:effectLst/>
                <a:latin typeface="Arial" panose="020B0604020202020204" pitchFamily="34" charset="0"/>
                <a:ea typeface="Calibri" panose="020F0502020204030204" pitchFamily="34" charset="0"/>
                <a:cs typeface="Times New Roman" panose="02020603050405020304" pitchFamily="18" charset="0"/>
              </a:rPr>
              <a:t>Z.Hołda</a:t>
            </a:r>
            <a:r>
              <a:rPr lang="pl-PL" sz="1800" kern="100" dirty="0">
                <a:effectLst/>
                <a:latin typeface="Arial" panose="020B0604020202020204" pitchFamily="34" charset="0"/>
                <a:ea typeface="Calibri" panose="020F0502020204030204" pitchFamily="34" charset="0"/>
                <a:cs typeface="Times New Roman" panose="02020603050405020304" pitchFamily="18" charset="0"/>
              </a:rPr>
              <a:t>, (w:) J. Hołda, Z. Hołda, Prawo karne wykonawcze, Wydanie III, Kraków 2006</a:t>
            </a:r>
            <a:endParaRPr lang="pl-PL"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pl-PL" sz="1800" kern="100" dirty="0" err="1">
                <a:effectLst/>
                <a:latin typeface="Arial" panose="020B0604020202020204" pitchFamily="34" charset="0"/>
                <a:ea typeface="Calibri" panose="020F0502020204030204" pitchFamily="34" charset="0"/>
                <a:cs typeface="Times New Roman" panose="02020603050405020304" pitchFamily="18" charset="0"/>
              </a:rPr>
              <a:t>S.Lelental</a:t>
            </a:r>
            <a:r>
              <a:rPr lang="pl-PL" sz="1800" kern="100" dirty="0">
                <a:effectLst/>
                <a:latin typeface="Arial" panose="020B0604020202020204" pitchFamily="34" charset="0"/>
                <a:ea typeface="Calibri" panose="020F0502020204030204" pitchFamily="34" charset="0"/>
                <a:cs typeface="Times New Roman" panose="02020603050405020304" pitchFamily="18" charset="0"/>
              </a:rPr>
              <a:t>, Wykład prawa karnego wykonawczego z elementami polityki kryminalnej, Łódź 1996</a:t>
            </a:r>
            <a:endParaRPr lang="pl-PL"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pl-PL" sz="1800" kern="100" dirty="0">
                <a:effectLst/>
                <a:latin typeface="Arial" panose="020B0604020202020204" pitchFamily="34" charset="0"/>
                <a:ea typeface="Calibri" panose="020F0502020204030204" pitchFamily="34" charset="0"/>
                <a:cs typeface="Times New Roman" panose="02020603050405020304" pitchFamily="18" charset="0"/>
              </a:rPr>
              <a:t>L. Bogunia, Nauka prawa karnego wykonawczego i dyscypliny pokrewne, „Nowa kodyfikacja prawa karnego”, t. X, red. L. Bogunia, Wrocław 2002</a:t>
            </a:r>
            <a:endParaRPr lang="pl-PL"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pl-PL" sz="1800" kern="100" dirty="0" err="1">
                <a:effectLst/>
                <a:latin typeface="Arial" panose="020B0604020202020204" pitchFamily="34" charset="0"/>
                <a:ea typeface="Calibri" panose="020F0502020204030204" pitchFamily="34" charset="0"/>
                <a:cs typeface="Times New Roman" panose="02020603050405020304" pitchFamily="18" charset="0"/>
              </a:rPr>
              <a:t>S.Pawela</a:t>
            </a:r>
            <a:r>
              <a:rPr lang="pl-PL" sz="1800" kern="100" dirty="0">
                <a:effectLst/>
                <a:latin typeface="Arial" panose="020B0604020202020204" pitchFamily="34" charset="0"/>
                <a:ea typeface="Calibri" panose="020F0502020204030204" pitchFamily="34" charset="0"/>
                <a:cs typeface="Times New Roman" panose="02020603050405020304" pitchFamily="18" charset="0"/>
              </a:rPr>
              <a:t>, Prawo karne wykonawcze. Zarys systemu, 2. wydanie, Wolters Kluwer 2007</a:t>
            </a:r>
            <a:endParaRPr lang="pl-PL"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pl-PL" sz="1800" kern="100" dirty="0" err="1">
                <a:effectLst/>
                <a:latin typeface="Arial" panose="020B0604020202020204" pitchFamily="34" charset="0"/>
                <a:ea typeface="Calibri" panose="020F0502020204030204" pitchFamily="34" charset="0"/>
                <a:cs typeface="Times New Roman" panose="02020603050405020304" pitchFamily="18" charset="0"/>
              </a:rPr>
              <a:t>J.Śliwowski</a:t>
            </a:r>
            <a:r>
              <a:rPr lang="pl-PL" sz="1800" kern="100" dirty="0">
                <a:effectLst/>
                <a:latin typeface="Arial" panose="020B0604020202020204" pitchFamily="34" charset="0"/>
                <a:ea typeface="Calibri" panose="020F0502020204030204" pitchFamily="34" charset="0"/>
                <a:cs typeface="Times New Roman" panose="02020603050405020304" pitchFamily="18" charset="0"/>
              </a:rPr>
              <a:t>, Prawo i polityka penitencjarna, Warszawa 1982</a:t>
            </a:r>
            <a:endParaRPr lang="pl-PL"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pl-PL" sz="1800" kern="100" dirty="0" err="1">
                <a:effectLst/>
                <a:latin typeface="Arial" panose="020B0604020202020204" pitchFamily="34" charset="0"/>
                <a:ea typeface="Calibri" panose="020F0502020204030204" pitchFamily="34" charset="0"/>
                <a:cs typeface="Times New Roman" panose="02020603050405020304" pitchFamily="18" charset="0"/>
              </a:rPr>
              <a:t>J.Bafia</a:t>
            </a:r>
            <a:r>
              <a:rPr lang="pl-PL" sz="1800" kern="100" dirty="0">
                <a:effectLst/>
                <a:latin typeface="Arial" panose="020B0604020202020204" pitchFamily="34" charset="0"/>
                <a:ea typeface="Calibri" panose="020F0502020204030204" pitchFamily="34" charset="0"/>
                <a:cs typeface="Times New Roman" panose="02020603050405020304" pitchFamily="18" charset="0"/>
              </a:rPr>
              <a:t>, Zasady prawa i polityki penitencjarnej, Warszawa 1988</a:t>
            </a:r>
            <a:endParaRPr lang="pl-PL"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pl-PL" sz="1800" kern="100" dirty="0" err="1">
                <a:effectLst/>
                <a:latin typeface="Arial" panose="020B0604020202020204" pitchFamily="34" charset="0"/>
                <a:ea typeface="Calibri" panose="020F0502020204030204" pitchFamily="34" charset="0"/>
                <a:cs typeface="Times New Roman" panose="02020603050405020304" pitchFamily="18" charset="0"/>
              </a:rPr>
              <a:t>S.Walczak</a:t>
            </a:r>
            <a:r>
              <a:rPr lang="pl-PL" sz="1800" kern="100" dirty="0">
                <a:effectLst/>
                <a:latin typeface="Arial" panose="020B0604020202020204" pitchFamily="34" charset="0"/>
                <a:ea typeface="Calibri" panose="020F0502020204030204" pitchFamily="34" charset="0"/>
                <a:cs typeface="Times New Roman" panose="02020603050405020304" pitchFamily="18" charset="0"/>
              </a:rPr>
              <a:t>, Prawo penitencjarne. Zarys systemu, Warszawa 1972</a:t>
            </a:r>
            <a:endParaRPr lang="pl-PL"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pl-PL" sz="1800" kern="100" dirty="0" err="1">
                <a:effectLst/>
                <a:latin typeface="Arial" panose="020B0604020202020204" pitchFamily="34" charset="0"/>
                <a:ea typeface="Calibri" panose="020F0502020204030204" pitchFamily="34" charset="0"/>
                <a:cs typeface="Times New Roman" panose="02020603050405020304" pitchFamily="18" charset="0"/>
              </a:rPr>
              <a:t>J.Wąsik</a:t>
            </a:r>
            <a:r>
              <a:rPr lang="pl-PL" sz="1800" kern="100" dirty="0">
                <a:effectLst/>
                <a:latin typeface="Arial" panose="020B0604020202020204" pitchFamily="34" charset="0"/>
                <a:ea typeface="Calibri" panose="020F0502020204030204" pitchFamily="34" charset="0"/>
                <a:cs typeface="Times New Roman" panose="02020603050405020304" pitchFamily="18" charset="0"/>
              </a:rPr>
              <a:t>, Prawo karne wykonawcze. Część ogólna, Wrocław 1985</a:t>
            </a:r>
            <a:endParaRPr lang="pl-PL"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pl-PL" sz="1800" kern="100" dirty="0">
                <a:effectLst/>
                <a:latin typeface="Arial" panose="020B0604020202020204" pitchFamily="34" charset="0"/>
                <a:ea typeface="Calibri" panose="020F0502020204030204" pitchFamily="34" charset="0"/>
                <a:cs typeface="Times New Roman" panose="02020603050405020304" pitchFamily="18" charset="0"/>
              </a:rPr>
              <a:t>K. Postulski, Właściwość i skład sądu w postępowaniu karnym wykonawczym, „Biblioteka Sędziego” 1988/74,</a:t>
            </a:r>
            <a:endParaRPr lang="pl-PL"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pl-PL" sz="1800" kern="100" dirty="0" err="1">
                <a:effectLst/>
                <a:latin typeface="Arial" panose="020B0604020202020204" pitchFamily="34" charset="0"/>
                <a:ea typeface="Calibri" panose="020F0502020204030204" pitchFamily="34" charset="0"/>
                <a:cs typeface="Times New Roman" panose="02020603050405020304" pitchFamily="18" charset="0"/>
              </a:rPr>
              <a:t>A.Marek</a:t>
            </a:r>
            <a:r>
              <a:rPr lang="pl-PL" sz="1800" kern="100" dirty="0">
                <a:effectLst/>
                <a:latin typeface="Arial" panose="020B0604020202020204" pitchFamily="34" charset="0"/>
                <a:ea typeface="Calibri" panose="020F0502020204030204" pitchFamily="34" charset="0"/>
                <a:cs typeface="Times New Roman" panose="02020603050405020304" pitchFamily="18" charset="0"/>
              </a:rPr>
              <a:t>, Rozdział I. Pojęcie prawa karnego, jego funkcje i podział, (w:) System prawa karnego. Zagadnienia ogólne, Tom I, red. </a:t>
            </a:r>
            <a:r>
              <a:rPr lang="pl-PL" sz="1800" kern="100" dirty="0" err="1">
                <a:effectLst/>
                <a:latin typeface="Arial" panose="020B0604020202020204" pitchFamily="34" charset="0"/>
                <a:ea typeface="Calibri" panose="020F0502020204030204" pitchFamily="34" charset="0"/>
                <a:cs typeface="Times New Roman" panose="02020603050405020304" pitchFamily="18" charset="0"/>
              </a:rPr>
              <a:t>A.Marek</a:t>
            </a:r>
            <a:r>
              <a:rPr lang="pl-PL" sz="1800" kern="100" dirty="0">
                <a:effectLst/>
                <a:latin typeface="Arial" panose="020B0604020202020204" pitchFamily="34" charset="0"/>
                <a:ea typeface="Calibri" panose="020F0502020204030204" pitchFamily="34" charset="0"/>
                <a:cs typeface="Times New Roman" panose="02020603050405020304" pitchFamily="18" charset="0"/>
              </a:rPr>
              <a:t>, Warszawa 2010, s. 7.</a:t>
            </a:r>
            <a:endParaRPr lang="pl-PL"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pl-PL" sz="1800" kern="100" dirty="0" err="1">
                <a:effectLst/>
                <a:latin typeface="Arial" panose="020B0604020202020204" pitchFamily="34" charset="0"/>
                <a:ea typeface="Calibri" panose="020F0502020204030204" pitchFamily="34" charset="0"/>
                <a:cs typeface="Times New Roman" panose="02020603050405020304" pitchFamily="18" charset="0"/>
              </a:rPr>
              <a:t>J.Śliwowski</a:t>
            </a:r>
            <a:r>
              <a:rPr lang="pl-PL" sz="1800" kern="100" dirty="0">
                <a:effectLst/>
                <a:latin typeface="Arial" panose="020B0604020202020204" pitchFamily="34" charset="0"/>
                <a:ea typeface="Calibri" panose="020F0502020204030204" pitchFamily="34" charset="0"/>
                <a:cs typeface="Times New Roman" panose="02020603050405020304" pitchFamily="18" charset="0"/>
              </a:rPr>
              <a:t>, Prawo karne, Wydanie drugie poprawione i uzupełnione. Warszawa 1979, s. 17.</a:t>
            </a:r>
            <a:endParaRPr lang="pl-PL"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pl-PL" sz="1800" kern="100" dirty="0" err="1">
                <a:effectLst/>
                <a:latin typeface="Arial" panose="020B0604020202020204" pitchFamily="34" charset="0"/>
                <a:ea typeface="Calibri" panose="020F0502020204030204" pitchFamily="34" charset="0"/>
                <a:cs typeface="Times New Roman" panose="02020603050405020304" pitchFamily="18" charset="0"/>
              </a:rPr>
              <a:t>M.Zieliński</a:t>
            </a:r>
            <a:r>
              <a:rPr lang="pl-PL" sz="1800" kern="100" dirty="0">
                <a:effectLst/>
                <a:latin typeface="Arial" panose="020B0604020202020204" pitchFamily="34" charset="0"/>
                <a:ea typeface="Calibri" panose="020F0502020204030204" pitchFamily="34" charset="0"/>
                <a:cs typeface="Times New Roman" panose="02020603050405020304" pitchFamily="18" charset="0"/>
              </a:rPr>
              <a:t>, Wykładnia prawa. Zasady-reguły-wskazówki, Warszawa 2017</a:t>
            </a:r>
            <a:endParaRPr lang="pl-PL"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pl-PL" sz="1800" kern="100" dirty="0" err="1">
                <a:effectLst/>
                <a:latin typeface="Arial" panose="020B0604020202020204" pitchFamily="34" charset="0"/>
                <a:ea typeface="Calibri" panose="020F0502020204030204" pitchFamily="34" charset="0"/>
                <a:cs typeface="Times New Roman" panose="02020603050405020304" pitchFamily="18" charset="0"/>
              </a:rPr>
              <a:t>L.Leszczyński</a:t>
            </a:r>
            <a:r>
              <a:rPr lang="pl-PL" sz="1800" kern="100" dirty="0">
                <a:effectLst/>
                <a:latin typeface="Arial" panose="020B0604020202020204" pitchFamily="34" charset="0"/>
                <a:ea typeface="Calibri" panose="020F0502020204030204" pitchFamily="34" charset="0"/>
                <a:cs typeface="Times New Roman" panose="02020603050405020304" pitchFamily="18" charset="0"/>
              </a:rPr>
              <a:t>, Zagadnienia teorii </a:t>
            </a:r>
            <a:r>
              <a:rPr lang="pl-PL" sz="1800" kern="100" dirty="0" err="1">
                <a:effectLst/>
                <a:latin typeface="Arial" panose="020B0604020202020204" pitchFamily="34" charset="0"/>
                <a:ea typeface="Calibri" panose="020F0502020204030204" pitchFamily="34" charset="0"/>
                <a:cs typeface="Times New Roman" panose="02020603050405020304" pitchFamily="18" charset="0"/>
              </a:rPr>
              <a:t>sosowania</a:t>
            </a:r>
            <a:r>
              <a:rPr lang="pl-PL" sz="1800" kern="100" dirty="0">
                <a:effectLst/>
                <a:latin typeface="Arial" panose="020B0604020202020204" pitchFamily="34" charset="0"/>
                <a:ea typeface="Calibri" panose="020F0502020204030204" pitchFamily="34" charset="0"/>
                <a:cs typeface="Times New Roman" panose="02020603050405020304" pitchFamily="18" charset="0"/>
              </a:rPr>
              <a:t> prawa. Doktryna i tezy orzecznictwa, Kraków 2001</a:t>
            </a:r>
            <a:endParaRPr lang="pl-PL"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pl-PL" sz="1800" kern="100" dirty="0" err="1">
                <a:effectLst/>
                <a:latin typeface="Arial" panose="020B0604020202020204" pitchFamily="34" charset="0"/>
                <a:ea typeface="Calibri" panose="020F0502020204030204" pitchFamily="34" charset="0"/>
                <a:cs typeface="Times New Roman" panose="02020603050405020304" pitchFamily="18" charset="0"/>
              </a:rPr>
              <a:t>Z.Ziembiński</a:t>
            </a:r>
            <a:r>
              <a:rPr lang="pl-PL" sz="1800" kern="100" dirty="0">
                <a:effectLst/>
                <a:latin typeface="Arial" panose="020B0604020202020204" pitchFamily="34" charset="0"/>
                <a:ea typeface="Calibri" panose="020F0502020204030204" pitchFamily="34" charset="0"/>
                <a:cs typeface="Times New Roman" panose="02020603050405020304" pitchFamily="18" charset="0"/>
              </a:rPr>
              <a:t>, Kompetencja i norma kompetencyjna, Ruch Prawniczy, Ekonomiczny i Socjologiczny z 1969r., z. 4</a:t>
            </a:r>
            <a:endParaRPr lang="pl-PL"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pl-PL" sz="1800" kern="100" dirty="0" err="1">
                <a:effectLst/>
                <a:latin typeface="Arial" panose="020B0604020202020204" pitchFamily="34" charset="0"/>
                <a:ea typeface="Calibri" panose="020F0502020204030204" pitchFamily="34" charset="0"/>
                <a:cs typeface="Times New Roman" panose="02020603050405020304" pitchFamily="18" charset="0"/>
              </a:rPr>
              <a:t>A.Bator</a:t>
            </a:r>
            <a:r>
              <a:rPr lang="pl-PL" sz="1800" kern="100" dirty="0">
                <a:effectLst/>
                <a:latin typeface="Arial" panose="020B0604020202020204" pitchFamily="34" charset="0"/>
                <a:ea typeface="Calibri" panose="020F0502020204030204" pitchFamily="34" charset="0"/>
                <a:cs typeface="Times New Roman" panose="02020603050405020304" pitchFamily="18" charset="0"/>
              </a:rPr>
              <a:t>, [w:] Prawniczy słownik wyrazów trudnych, red. </a:t>
            </a:r>
            <a:r>
              <a:rPr lang="pl-PL" sz="1800" kern="100" dirty="0" err="1">
                <a:effectLst/>
                <a:latin typeface="Arial" panose="020B0604020202020204" pitchFamily="34" charset="0"/>
                <a:ea typeface="Calibri" panose="020F0502020204030204" pitchFamily="34" charset="0"/>
                <a:cs typeface="Times New Roman" panose="02020603050405020304" pitchFamily="18" charset="0"/>
              </a:rPr>
              <a:t>J.Boć</a:t>
            </a:r>
            <a:r>
              <a:rPr lang="pl-PL" sz="1800" kern="100" dirty="0">
                <a:effectLst/>
                <a:latin typeface="Arial" panose="020B0604020202020204" pitchFamily="34" charset="0"/>
                <a:ea typeface="Calibri" panose="020F0502020204030204" pitchFamily="34" charset="0"/>
                <a:cs typeface="Times New Roman" panose="02020603050405020304" pitchFamily="18" charset="0"/>
              </a:rPr>
              <a:t>, Kolonia Limited 2004</a:t>
            </a:r>
            <a:endParaRPr lang="pl-PL"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pl-PL" sz="1800" kern="100" dirty="0" err="1">
                <a:effectLst/>
                <a:latin typeface="Arial" panose="020B0604020202020204" pitchFamily="34" charset="0"/>
                <a:ea typeface="Calibri" panose="020F0502020204030204" pitchFamily="34" charset="0"/>
                <a:cs typeface="Times New Roman" panose="02020603050405020304" pitchFamily="18" charset="0"/>
              </a:rPr>
              <a:t>A.Bator</a:t>
            </a:r>
            <a:r>
              <a:rPr lang="pl-PL" sz="1800" kern="100" dirty="0">
                <a:effectLst/>
                <a:latin typeface="Arial" panose="020B0604020202020204" pitchFamily="34" charset="0"/>
                <a:ea typeface="Calibri" panose="020F0502020204030204" pitchFamily="34" charset="0"/>
                <a:cs typeface="Times New Roman" panose="02020603050405020304" pitchFamily="18" charset="0"/>
              </a:rPr>
              <a:t>, Kompetencja w prawie i prawoznawstwie, Wrocław 2004</a:t>
            </a:r>
            <a:endParaRPr lang="pl-PL"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pl-PL" sz="1800" kern="100" dirty="0" err="1">
                <a:effectLst/>
                <a:latin typeface="Arial" panose="020B0604020202020204" pitchFamily="34" charset="0"/>
                <a:ea typeface="Calibri" panose="020F0502020204030204" pitchFamily="34" charset="0"/>
                <a:cs typeface="Times New Roman" panose="02020603050405020304" pitchFamily="18" charset="0"/>
              </a:rPr>
              <a:t>L.Leszczyński</a:t>
            </a:r>
            <a:r>
              <a:rPr lang="pl-PL" sz="1800" kern="100" dirty="0">
                <a:effectLst/>
                <a:latin typeface="Arial" panose="020B0604020202020204" pitchFamily="34" charset="0"/>
                <a:ea typeface="Calibri" panose="020F0502020204030204" pitchFamily="34" charset="0"/>
                <a:cs typeface="Times New Roman" panose="02020603050405020304" pitchFamily="18" charset="0"/>
              </a:rPr>
              <a:t>, Kryteria pozaprawne w sądowej wykładni prawa, Warszawa 2022</a:t>
            </a:r>
            <a:endParaRPr lang="pl-PL"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pl-PL" sz="1800" kern="100" dirty="0">
                <a:effectLst/>
                <a:latin typeface="Arial" panose="020B0604020202020204" pitchFamily="34" charset="0"/>
                <a:ea typeface="Calibri" panose="020F0502020204030204" pitchFamily="34" charset="0"/>
                <a:cs typeface="Times New Roman" panose="02020603050405020304" pitchFamily="18" charset="0"/>
              </a:rPr>
              <a:t>Z. Ziembiński, Problemy podstawowe prawoznawstwa, Warszawa 1980</a:t>
            </a:r>
            <a:endParaRPr lang="pl-PL"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pl-PL" sz="1800" kern="100" dirty="0" err="1">
                <a:effectLst/>
                <a:latin typeface="Arial" panose="020B0604020202020204" pitchFamily="34" charset="0"/>
                <a:ea typeface="Calibri" panose="020F0502020204030204" pitchFamily="34" charset="0"/>
                <a:cs typeface="Times New Roman" panose="02020603050405020304" pitchFamily="18" charset="0"/>
              </a:rPr>
              <a:t>B.Stańdo</a:t>
            </a:r>
            <a:r>
              <a:rPr lang="pl-PL" sz="1800" kern="100" dirty="0">
                <a:effectLst/>
                <a:latin typeface="Arial" panose="020B0604020202020204" pitchFamily="34" charset="0"/>
                <a:ea typeface="Calibri" panose="020F0502020204030204" pitchFamily="34" charset="0"/>
                <a:cs typeface="Times New Roman" panose="02020603050405020304" pitchFamily="18" charset="0"/>
              </a:rPr>
              <a:t>-Kawecka, Wybrane problemy profesjonalizacji organów probacyjnych i klasyfikacji sprawców oddanych pod dozór do grup ryzyka, Nowa Kodyfikacja Prawa Karnego, tom XXXIII, Wrocław 2014</a:t>
            </a:r>
            <a:endParaRPr lang="pl-PL"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pl-PL" sz="1800" kern="100" dirty="0" err="1">
                <a:effectLst/>
                <a:latin typeface="Arial" panose="020B0604020202020204" pitchFamily="34" charset="0"/>
                <a:ea typeface="Calibri" panose="020F0502020204030204" pitchFamily="34" charset="0"/>
                <a:cs typeface="Times New Roman" panose="02020603050405020304" pitchFamily="18" charset="0"/>
              </a:rPr>
              <a:t>L.A.Craig</a:t>
            </a:r>
            <a:r>
              <a:rPr lang="pl-PL" sz="1800" kern="100" dirty="0">
                <a:effectLst/>
                <a:latin typeface="Arial" panose="020B0604020202020204" pitchFamily="34" charset="0"/>
                <a:ea typeface="Calibri" panose="020F0502020204030204" pitchFamily="34" charset="0"/>
                <a:cs typeface="Times New Roman" panose="02020603050405020304" pitchFamily="18" charset="0"/>
              </a:rPr>
              <a:t>, </a:t>
            </a:r>
            <a:r>
              <a:rPr lang="pl-PL" sz="1800" kern="100" dirty="0" err="1">
                <a:effectLst/>
                <a:latin typeface="Arial" panose="020B0604020202020204" pitchFamily="34" charset="0"/>
                <a:ea typeface="Calibri" panose="020F0502020204030204" pitchFamily="34" charset="0"/>
                <a:cs typeface="Times New Roman" panose="02020603050405020304" pitchFamily="18" charset="0"/>
              </a:rPr>
              <a:t>K.D.Browne</a:t>
            </a:r>
            <a:r>
              <a:rPr lang="pl-PL" sz="1800" kern="100" dirty="0">
                <a:effectLst/>
                <a:latin typeface="Arial" panose="020B0604020202020204" pitchFamily="34" charset="0"/>
                <a:ea typeface="Calibri" panose="020F0502020204030204" pitchFamily="34" charset="0"/>
                <a:cs typeface="Times New Roman" panose="02020603050405020304" pitchFamily="18" charset="0"/>
              </a:rPr>
              <a:t>, Metody oceny ryzyka recydywy przestępstw seksualnych, Dziecko Krzywdzone. Teoria, badania, praktyka, Vol 6, No 1 (2007)</a:t>
            </a:r>
            <a:endParaRPr lang="pl-PL"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sz="2000" dirty="0"/>
          </a:p>
        </p:txBody>
      </p:sp>
    </p:spTree>
    <p:extLst>
      <p:ext uri="{BB962C8B-B14F-4D97-AF65-F5344CB8AC3E}">
        <p14:creationId xmlns:p14="http://schemas.microsoft.com/office/powerpoint/2010/main" val="2554767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19D5434-D133-FEE9-FAE7-64FDBD34EF89}"/>
              </a:ext>
            </a:extLst>
          </p:cNvPr>
          <p:cNvSpPr>
            <a:spLocks noGrp="1"/>
          </p:cNvSpPr>
          <p:nvPr>
            <p:ph type="title"/>
          </p:nvPr>
        </p:nvSpPr>
        <p:spPr>
          <a:xfrm>
            <a:off x="1371599" y="294538"/>
            <a:ext cx="9895951" cy="1033669"/>
          </a:xfrm>
        </p:spPr>
        <p:txBody>
          <a:bodyPr>
            <a:normAutofit/>
          </a:bodyPr>
          <a:lstStyle/>
          <a:p>
            <a:pPr algn="r"/>
            <a:r>
              <a:rPr lang="pl-PL" sz="4000" dirty="0">
                <a:solidFill>
                  <a:srgbClr val="FFFFFF"/>
                </a:solidFill>
              </a:rPr>
              <a:t>wykładnia </a:t>
            </a:r>
            <a:r>
              <a:rPr lang="pl-PL" sz="4000" dirty="0" err="1">
                <a:solidFill>
                  <a:srgbClr val="FFFFFF"/>
                </a:solidFill>
              </a:rPr>
              <a:t>kkw</a:t>
            </a:r>
            <a:endParaRPr lang="pl-PL" sz="4000" dirty="0">
              <a:solidFill>
                <a:srgbClr val="FFFFFF"/>
              </a:solidFill>
            </a:endParaRPr>
          </a:p>
        </p:txBody>
      </p:sp>
      <p:sp>
        <p:nvSpPr>
          <p:cNvPr id="3" name="Symbol zastępczy zawartości 2">
            <a:extLst>
              <a:ext uri="{FF2B5EF4-FFF2-40B4-BE49-F238E27FC236}">
                <a16:creationId xmlns:a16="http://schemas.microsoft.com/office/drawing/2014/main" id="{23F33E24-F376-8ECC-FDE0-A45898740D4C}"/>
              </a:ext>
            </a:extLst>
          </p:cNvPr>
          <p:cNvSpPr>
            <a:spLocks noGrp="1"/>
          </p:cNvSpPr>
          <p:nvPr>
            <p:ph idx="1"/>
          </p:nvPr>
        </p:nvSpPr>
        <p:spPr>
          <a:xfrm>
            <a:off x="459351" y="1885280"/>
            <a:ext cx="11267212" cy="4846530"/>
          </a:xfrm>
        </p:spPr>
        <p:txBody>
          <a:bodyPr anchor="ctr">
            <a:noAutofit/>
          </a:bodyPr>
          <a:lstStyle/>
          <a:p>
            <a:r>
              <a:rPr lang="pl-PL" sz="2200" dirty="0"/>
              <a:t>przepisy prawa karnego wykonawczego stosowane są przez cały zespół organów (art. 2 </a:t>
            </a:r>
            <a:r>
              <a:rPr lang="pl-PL" sz="2200" dirty="0" err="1"/>
              <a:t>kkw</a:t>
            </a:r>
            <a:r>
              <a:rPr lang="pl-PL" sz="2200" dirty="0"/>
              <a:t>), reprezentowanych przez osoby o bardzo zróżnicowanych kompetencjach do prowadzenia wykładni prawa</a:t>
            </a:r>
          </a:p>
          <a:p>
            <a:r>
              <a:rPr lang="pl-PL" sz="2200" dirty="0"/>
              <a:t>obok prawników mamy często do czynienia z pedagogami, terapeutami czy też przedstawicielami wielu innych specjalności, bez formalnego wykształcenia prawniczego</a:t>
            </a:r>
          </a:p>
          <a:p>
            <a:r>
              <a:rPr lang="pl-PL" sz="2200" dirty="0"/>
              <a:t>sytuacja ta wcale nie musi być wadą tego systemu, ale z całą pewnością tworzy spore wzywanie w zakresie prawidłowej wykładni przepisów prawnych. </a:t>
            </a:r>
          </a:p>
          <a:p>
            <a:r>
              <a:rPr lang="pl-PL" sz="2200" dirty="0" err="1"/>
              <a:t>R.Dworkinem</a:t>
            </a:r>
            <a:r>
              <a:rPr lang="pl-PL" sz="2200" dirty="0"/>
              <a:t> - zadaniem osób stosujących prawo jest poszukiwanie jak najlepszej interpretacji przepisów prawnych, a więc takiej która bierze pod uwagę nie tylko tekst prawny, ale w jak największym stopniu stara się uwzględniać istniejące orzecznictwo, dorobek doktryny oraz respektuje godne kontynuacji tradycje, zasady sprawiedliwości i moralności społecznej.</a:t>
            </a:r>
          </a:p>
          <a:p>
            <a:r>
              <a:rPr lang="pl-PL" sz="2200" dirty="0" err="1"/>
              <a:t>Z.Hołda</a:t>
            </a:r>
            <a:r>
              <a:rPr lang="pl-PL" sz="2200" dirty="0"/>
              <a:t> - Przedmiotem prawa karnego wykonawczego jest (...) bardzo delikatna materia, gdzie państwo demonstruje swoją siłę i stosuje drastyczne środki, a człowiek łatwo może paść jego ofiarą </a:t>
            </a:r>
          </a:p>
        </p:txBody>
      </p:sp>
    </p:spTree>
    <p:extLst>
      <p:ext uri="{BB962C8B-B14F-4D97-AF65-F5344CB8AC3E}">
        <p14:creationId xmlns:p14="http://schemas.microsoft.com/office/powerpoint/2010/main" val="4287042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19D5434-D133-FEE9-FAE7-64FDBD34EF89}"/>
              </a:ext>
            </a:extLst>
          </p:cNvPr>
          <p:cNvSpPr>
            <a:spLocks noGrp="1"/>
          </p:cNvSpPr>
          <p:nvPr>
            <p:ph type="title"/>
          </p:nvPr>
        </p:nvSpPr>
        <p:spPr>
          <a:xfrm>
            <a:off x="1371599" y="294538"/>
            <a:ext cx="9895951" cy="1033669"/>
          </a:xfrm>
        </p:spPr>
        <p:txBody>
          <a:bodyPr>
            <a:normAutofit/>
          </a:bodyPr>
          <a:lstStyle/>
          <a:p>
            <a:pPr algn="r"/>
            <a:r>
              <a:rPr lang="pl-PL" sz="4000" dirty="0">
                <a:solidFill>
                  <a:srgbClr val="FFFFFF"/>
                </a:solidFill>
              </a:rPr>
              <a:t>wykładnia </a:t>
            </a:r>
            <a:r>
              <a:rPr lang="pl-PL" sz="4000" dirty="0" err="1">
                <a:solidFill>
                  <a:srgbClr val="FFFFFF"/>
                </a:solidFill>
              </a:rPr>
              <a:t>kkw</a:t>
            </a:r>
            <a:endParaRPr lang="pl-PL" sz="4000" dirty="0">
              <a:solidFill>
                <a:srgbClr val="FFFFFF"/>
              </a:solidFill>
            </a:endParaRPr>
          </a:p>
        </p:txBody>
      </p:sp>
      <p:sp>
        <p:nvSpPr>
          <p:cNvPr id="3" name="Symbol zastępczy zawartości 2">
            <a:extLst>
              <a:ext uri="{FF2B5EF4-FFF2-40B4-BE49-F238E27FC236}">
                <a16:creationId xmlns:a16="http://schemas.microsoft.com/office/drawing/2014/main" id="{23F33E24-F376-8ECC-FDE0-A45898740D4C}"/>
              </a:ext>
            </a:extLst>
          </p:cNvPr>
          <p:cNvSpPr>
            <a:spLocks noGrp="1"/>
          </p:cNvSpPr>
          <p:nvPr>
            <p:ph idx="1"/>
          </p:nvPr>
        </p:nvSpPr>
        <p:spPr>
          <a:xfrm>
            <a:off x="677560" y="2149428"/>
            <a:ext cx="11059297" cy="4839839"/>
          </a:xfrm>
        </p:spPr>
        <p:txBody>
          <a:bodyPr anchor="ctr">
            <a:normAutofit lnSpcReduction="10000"/>
          </a:bodyPr>
          <a:lstStyle/>
          <a:p>
            <a:pPr marL="0" indent="0">
              <a:buNone/>
            </a:pPr>
            <a:r>
              <a:rPr lang="pl-PL" kern="100" dirty="0">
                <a:effectLst/>
                <a:latin typeface="Arial" panose="020B0604020202020204" pitchFamily="34" charset="0"/>
                <a:ea typeface="Calibri" panose="020F0502020204030204" pitchFamily="34" charset="0"/>
                <a:cs typeface="Times New Roman" panose="02020603050405020304" pitchFamily="18" charset="0"/>
              </a:rPr>
              <a:t>wykładnia w obrębie prawa karnego wykonawczego wymaga uwzględnienia: </a:t>
            </a:r>
          </a:p>
          <a:p>
            <a:r>
              <a:rPr lang="pl-PL" kern="100" dirty="0">
                <a:effectLst/>
                <a:latin typeface="Arial" panose="020B0604020202020204" pitchFamily="34" charset="0"/>
                <a:ea typeface="Calibri" panose="020F0502020204030204" pitchFamily="34" charset="0"/>
                <a:cs typeface="Times New Roman" panose="02020603050405020304" pitchFamily="18" charset="0"/>
              </a:rPr>
              <a:t>problematyki praw człowieka </a:t>
            </a:r>
          </a:p>
          <a:p>
            <a:r>
              <a:rPr lang="pl-PL" kern="100" dirty="0">
                <a:effectLst/>
                <a:latin typeface="Arial" panose="020B0604020202020204" pitchFamily="34" charset="0"/>
                <a:ea typeface="Calibri" panose="020F0502020204030204" pitchFamily="34" charset="0"/>
                <a:cs typeface="Times New Roman" panose="02020603050405020304" pitchFamily="18" charset="0"/>
              </a:rPr>
              <a:t>psychologii, </a:t>
            </a:r>
          </a:p>
          <a:p>
            <a:r>
              <a:rPr lang="pl-PL" kern="100" dirty="0">
                <a:effectLst/>
                <a:latin typeface="Arial" panose="020B0604020202020204" pitchFamily="34" charset="0"/>
                <a:ea typeface="Calibri" panose="020F0502020204030204" pitchFamily="34" charset="0"/>
                <a:cs typeface="Times New Roman" panose="02020603050405020304" pitchFamily="18" charset="0"/>
              </a:rPr>
              <a:t>pedagogiki, </a:t>
            </a:r>
          </a:p>
          <a:p>
            <a:r>
              <a:rPr lang="pl-PL" kern="100" dirty="0">
                <a:effectLst/>
                <a:latin typeface="Arial" panose="020B0604020202020204" pitchFamily="34" charset="0"/>
                <a:ea typeface="Calibri" panose="020F0502020204030204" pitchFamily="34" charset="0"/>
                <a:cs typeface="Times New Roman" panose="02020603050405020304" pitchFamily="18" charset="0"/>
              </a:rPr>
              <a:t>psychiatrii, </a:t>
            </a:r>
          </a:p>
          <a:p>
            <a:r>
              <a:rPr lang="pl-PL" kern="100" dirty="0">
                <a:effectLst/>
                <a:latin typeface="Arial" panose="020B0604020202020204" pitchFamily="34" charset="0"/>
                <a:ea typeface="Calibri" panose="020F0502020204030204" pitchFamily="34" charset="0"/>
                <a:cs typeface="Times New Roman" panose="02020603050405020304" pitchFamily="18" charset="0"/>
              </a:rPr>
              <a:t>socjologii, </a:t>
            </a:r>
          </a:p>
          <a:p>
            <a:r>
              <a:rPr lang="pl-PL" kern="100" dirty="0">
                <a:effectLst/>
                <a:latin typeface="Arial" panose="020B0604020202020204" pitchFamily="34" charset="0"/>
                <a:ea typeface="Calibri" panose="020F0502020204030204" pitchFamily="34" charset="0"/>
                <a:cs typeface="Times New Roman" panose="02020603050405020304" pitchFamily="18" charset="0"/>
              </a:rPr>
              <a:t>filozofii, </a:t>
            </a:r>
          </a:p>
          <a:p>
            <a:r>
              <a:rPr lang="pl-PL" kern="100" dirty="0">
                <a:latin typeface="Arial" panose="020B0604020202020204" pitchFamily="34" charset="0"/>
                <a:ea typeface="Calibri" panose="020F0502020204030204" pitchFamily="34" charset="0"/>
                <a:cs typeface="Times New Roman" panose="02020603050405020304" pitchFamily="18" charset="0"/>
              </a:rPr>
              <a:t>e</a:t>
            </a:r>
            <a:r>
              <a:rPr lang="pl-PL" kern="100" dirty="0">
                <a:effectLst/>
                <a:latin typeface="Arial" panose="020B0604020202020204" pitchFamily="34" charset="0"/>
                <a:ea typeface="Calibri" panose="020F0502020204030204" pitchFamily="34" charset="0"/>
                <a:cs typeface="Times New Roman" panose="02020603050405020304" pitchFamily="18" charset="0"/>
              </a:rPr>
              <a:t>tyki</a:t>
            </a:r>
          </a:p>
          <a:p>
            <a:r>
              <a:rPr lang="pl-PL" kern="100" dirty="0">
                <a:effectLst/>
                <a:latin typeface="Arial" panose="020B0604020202020204" pitchFamily="34" charset="0"/>
                <a:ea typeface="Calibri" panose="020F0502020204030204" pitchFamily="34" charset="0"/>
                <a:cs typeface="Times New Roman" panose="02020603050405020304" pitchFamily="18" charset="0"/>
              </a:rPr>
              <a:t>ekonomii</a:t>
            </a:r>
            <a:endParaRPr lang="pl-PL"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pl-PL" sz="2000" dirty="0"/>
          </a:p>
          <a:p>
            <a:endParaRPr lang="pl-PL" sz="2000" dirty="0"/>
          </a:p>
        </p:txBody>
      </p:sp>
    </p:spTree>
    <p:extLst>
      <p:ext uri="{BB962C8B-B14F-4D97-AF65-F5344CB8AC3E}">
        <p14:creationId xmlns:p14="http://schemas.microsoft.com/office/powerpoint/2010/main" val="3793037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19D5434-D133-FEE9-FAE7-64FDBD34EF89}"/>
              </a:ext>
            </a:extLst>
          </p:cNvPr>
          <p:cNvSpPr>
            <a:spLocks noGrp="1"/>
          </p:cNvSpPr>
          <p:nvPr>
            <p:ph type="title"/>
          </p:nvPr>
        </p:nvSpPr>
        <p:spPr>
          <a:xfrm>
            <a:off x="1371599" y="294538"/>
            <a:ext cx="9895951" cy="1033669"/>
          </a:xfrm>
        </p:spPr>
        <p:txBody>
          <a:bodyPr>
            <a:normAutofit/>
          </a:bodyPr>
          <a:lstStyle/>
          <a:p>
            <a:pPr algn="r"/>
            <a:r>
              <a:rPr lang="pl-PL" sz="4000" dirty="0" err="1">
                <a:solidFill>
                  <a:srgbClr val="FFFFFF"/>
                </a:solidFill>
              </a:rPr>
              <a:t>kkw</a:t>
            </a:r>
            <a:endParaRPr lang="pl-PL" sz="4000" dirty="0">
              <a:solidFill>
                <a:srgbClr val="FFFFFF"/>
              </a:solidFill>
            </a:endParaRPr>
          </a:p>
        </p:txBody>
      </p:sp>
      <p:sp>
        <p:nvSpPr>
          <p:cNvPr id="3" name="Symbol zastępczy zawartości 2">
            <a:extLst>
              <a:ext uri="{FF2B5EF4-FFF2-40B4-BE49-F238E27FC236}">
                <a16:creationId xmlns:a16="http://schemas.microsoft.com/office/drawing/2014/main" id="{23F33E24-F376-8ECC-FDE0-A45898740D4C}"/>
              </a:ext>
            </a:extLst>
          </p:cNvPr>
          <p:cNvSpPr>
            <a:spLocks noGrp="1"/>
          </p:cNvSpPr>
          <p:nvPr>
            <p:ph idx="1"/>
          </p:nvPr>
        </p:nvSpPr>
        <p:spPr>
          <a:xfrm>
            <a:off x="566349" y="1723623"/>
            <a:ext cx="11059297" cy="4839839"/>
          </a:xfrm>
        </p:spPr>
        <p:txBody>
          <a:bodyPr anchor="ctr">
            <a:normAutofit/>
          </a:bodyPr>
          <a:lstStyle/>
          <a:p>
            <a:r>
              <a:rPr lang="pl-PL" dirty="0"/>
              <a:t>szczególną cechą przepisów prawa karnego wykonawczego jest tzw. społeczna funkcja stosowania norm tego prawa – prewencja kryminalna</a:t>
            </a:r>
          </a:p>
          <a:p>
            <a:r>
              <a:rPr lang="pl-PL" dirty="0"/>
              <a:t>treść norm prawa karnego wykonawczego zorientowana jest bowiem na takie ukształtowanie wykonywania kar i innych środków prawnych reakcji na przestępstwo, które najskuteczniej powinno przyczynić się do ograniczenia recydywy przestępców</a:t>
            </a:r>
          </a:p>
          <a:p>
            <a:r>
              <a:rPr lang="pl-PL" dirty="0"/>
              <a:t>przepisy prawa karnego wykonawczego oceniane są przede wszystkim przez pryzmat ich efektywności/skuteczności w zakresie przywracani społeczeństwu osób, które znalazły się w konflikcie z prawem i spotkały się z tego tytułu z ostrą reakcją państwa. </a:t>
            </a:r>
          </a:p>
          <a:p>
            <a:endParaRPr lang="pl-PL" sz="2000" dirty="0"/>
          </a:p>
        </p:txBody>
      </p:sp>
    </p:spTree>
    <p:extLst>
      <p:ext uri="{BB962C8B-B14F-4D97-AF65-F5344CB8AC3E}">
        <p14:creationId xmlns:p14="http://schemas.microsoft.com/office/powerpoint/2010/main" val="2619581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19D5434-D133-FEE9-FAE7-64FDBD34EF89}"/>
              </a:ext>
            </a:extLst>
          </p:cNvPr>
          <p:cNvSpPr>
            <a:spLocks noGrp="1"/>
          </p:cNvSpPr>
          <p:nvPr>
            <p:ph type="title"/>
          </p:nvPr>
        </p:nvSpPr>
        <p:spPr>
          <a:xfrm>
            <a:off x="1371599" y="294538"/>
            <a:ext cx="9895951" cy="1033669"/>
          </a:xfrm>
        </p:spPr>
        <p:txBody>
          <a:bodyPr>
            <a:normAutofit/>
          </a:bodyPr>
          <a:lstStyle/>
          <a:p>
            <a:pPr algn="r"/>
            <a:r>
              <a:rPr lang="pl-PL" sz="4000" dirty="0">
                <a:solidFill>
                  <a:srgbClr val="FFFFFF"/>
                </a:solidFill>
              </a:rPr>
              <a:t>przedmiot </a:t>
            </a:r>
            <a:r>
              <a:rPr lang="pl-PL" sz="4000" dirty="0" err="1">
                <a:solidFill>
                  <a:srgbClr val="FFFFFF"/>
                </a:solidFill>
              </a:rPr>
              <a:t>kkw</a:t>
            </a:r>
            <a:endParaRPr lang="pl-PL" sz="4000" dirty="0">
              <a:solidFill>
                <a:srgbClr val="FFFFFF"/>
              </a:solidFill>
            </a:endParaRPr>
          </a:p>
        </p:txBody>
      </p:sp>
      <p:sp>
        <p:nvSpPr>
          <p:cNvPr id="3" name="Symbol zastępczy zawartości 2">
            <a:extLst>
              <a:ext uri="{FF2B5EF4-FFF2-40B4-BE49-F238E27FC236}">
                <a16:creationId xmlns:a16="http://schemas.microsoft.com/office/drawing/2014/main" id="{23F33E24-F376-8ECC-FDE0-A45898740D4C}"/>
              </a:ext>
            </a:extLst>
          </p:cNvPr>
          <p:cNvSpPr>
            <a:spLocks noGrp="1"/>
          </p:cNvSpPr>
          <p:nvPr>
            <p:ph idx="1"/>
          </p:nvPr>
        </p:nvSpPr>
        <p:spPr>
          <a:xfrm>
            <a:off x="716692" y="2149428"/>
            <a:ext cx="11059297" cy="4839839"/>
          </a:xfrm>
        </p:spPr>
        <p:txBody>
          <a:bodyPr anchor="ctr">
            <a:normAutofit fontScale="92500" lnSpcReduction="10000"/>
          </a:bodyPr>
          <a:lstStyle/>
          <a:p>
            <a:pPr marL="0" indent="0">
              <a:buNone/>
            </a:pPr>
            <a:r>
              <a:rPr lang="pl-PL" dirty="0"/>
              <a:t>przedmiotem prawa karnego wykonawczego jest:</a:t>
            </a:r>
          </a:p>
          <a:p>
            <a:r>
              <a:rPr lang="pl-PL" dirty="0"/>
              <a:t>określenie trybu postępowania zmierzającego do wykonania orzeczonych kar lub innych środków reakcji na przestępstwo (wykroczenie)</a:t>
            </a:r>
          </a:p>
          <a:p>
            <a:r>
              <a:rPr lang="pl-PL" dirty="0"/>
              <a:t>nakreślenie celów, które w toku ich wykonywania powinny zostać osiągnięte, </a:t>
            </a:r>
          </a:p>
          <a:p>
            <a:r>
              <a:rPr lang="pl-PL" dirty="0"/>
              <a:t>wskazanie kształtu poszczególnych kar i środków oraz zasad ich wykonywania</a:t>
            </a:r>
          </a:p>
          <a:p>
            <a:endParaRPr lang="pl-PL" dirty="0"/>
          </a:p>
          <a:p>
            <a:pPr marL="0" indent="0">
              <a:buNone/>
            </a:pPr>
            <a:r>
              <a:rPr lang="pl-PL" dirty="0"/>
              <a:t>specyfiką przepisów prawa karnego wykonawczego jest wyraźne przemieszanie regulacji mających charakter procesowo-wykonawczy, z regulacjami materialno-wykonawczymi</a:t>
            </a:r>
          </a:p>
          <a:p>
            <a:pPr marL="0" indent="0">
              <a:buNone/>
            </a:pPr>
            <a:endParaRPr lang="pl-PL" dirty="0"/>
          </a:p>
          <a:p>
            <a:pPr marL="0" indent="0">
              <a:buNone/>
            </a:pPr>
            <a:r>
              <a:rPr lang="pl-PL" dirty="0"/>
              <a:t>w ramach kodeksu wyróżniamy także trzecią grupę przepisów, są to regulacje ustrojowo-organizacyjne</a:t>
            </a:r>
          </a:p>
          <a:p>
            <a:pPr marL="0" indent="0">
              <a:buNone/>
            </a:pPr>
            <a:endParaRPr lang="pl-PL" sz="2000" dirty="0"/>
          </a:p>
          <a:p>
            <a:pPr marL="0" indent="0">
              <a:buNone/>
            </a:pPr>
            <a:endParaRPr lang="pl-PL" sz="2000" dirty="0"/>
          </a:p>
          <a:p>
            <a:endParaRPr lang="pl-PL" sz="2000" dirty="0"/>
          </a:p>
        </p:txBody>
      </p:sp>
    </p:spTree>
    <p:extLst>
      <p:ext uri="{BB962C8B-B14F-4D97-AF65-F5344CB8AC3E}">
        <p14:creationId xmlns:p14="http://schemas.microsoft.com/office/powerpoint/2010/main" val="1715417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19D5434-D133-FEE9-FAE7-64FDBD34EF89}"/>
              </a:ext>
            </a:extLst>
          </p:cNvPr>
          <p:cNvSpPr>
            <a:spLocks noGrp="1"/>
          </p:cNvSpPr>
          <p:nvPr>
            <p:ph type="title"/>
          </p:nvPr>
        </p:nvSpPr>
        <p:spPr>
          <a:xfrm>
            <a:off x="1371599" y="294538"/>
            <a:ext cx="9895951" cy="1033669"/>
          </a:xfrm>
        </p:spPr>
        <p:txBody>
          <a:bodyPr>
            <a:normAutofit/>
          </a:bodyPr>
          <a:lstStyle/>
          <a:p>
            <a:pPr algn="r"/>
            <a:r>
              <a:rPr lang="pl-PL" sz="4000" dirty="0">
                <a:solidFill>
                  <a:srgbClr val="FFFFFF"/>
                </a:solidFill>
              </a:rPr>
              <a:t>art.1§2kkw</a:t>
            </a:r>
          </a:p>
        </p:txBody>
      </p:sp>
      <p:sp>
        <p:nvSpPr>
          <p:cNvPr id="3" name="Symbol zastępczy zawartości 2">
            <a:extLst>
              <a:ext uri="{FF2B5EF4-FFF2-40B4-BE49-F238E27FC236}">
                <a16:creationId xmlns:a16="http://schemas.microsoft.com/office/drawing/2014/main" id="{23F33E24-F376-8ECC-FDE0-A45898740D4C}"/>
              </a:ext>
            </a:extLst>
          </p:cNvPr>
          <p:cNvSpPr>
            <a:spLocks noGrp="1"/>
          </p:cNvSpPr>
          <p:nvPr>
            <p:ph idx="1"/>
          </p:nvPr>
        </p:nvSpPr>
        <p:spPr>
          <a:xfrm>
            <a:off x="459350" y="1742304"/>
            <a:ext cx="11477277" cy="5246964"/>
          </a:xfrm>
        </p:spPr>
        <p:txBody>
          <a:bodyPr anchor="ctr">
            <a:normAutofit/>
          </a:bodyPr>
          <a:lstStyle/>
          <a:p>
            <a:pPr marL="0" indent="0">
              <a:buNone/>
            </a:pPr>
            <a:endParaRPr lang="pl-PL" sz="2000" dirty="0"/>
          </a:p>
          <a:p>
            <a:r>
              <a:rPr lang="pl-PL" sz="2400" dirty="0"/>
              <a:t>zgodnie z art. 1§2 </a:t>
            </a:r>
            <a:r>
              <a:rPr lang="pl-PL" sz="2400" dirty="0" err="1"/>
              <a:t>kkw</a:t>
            </a:r>
            <a:r>
              <a:rPr lang="pl-PL" sz="2400" dirty="0"/>
              <a:t> w postępowaniu wykonawczym w kwestiach nieuregulowanych w kodeksie karnym wykonawczym stosuje się odpowiednio przepisy kodeksu postępowania karnego</a:t>
            </a:r>
          </a:p>
          <a:p>
            <a:r>
              <a:rPr lang="pl-PL" sz="2400" dirty="0"/>
              <a:t>w pierwszej kolejności przy wykładni należy opierać się na założeniu względnej samodzielności kodeksu karnego wykonawczego, formułującego podstawowy zakres znaczeń, pojęci i zasad wykorzystywanych przy interpretacji szczegółowych instytucji prawnych. </a:t>
            </a:r>
          </a:p>
          <a:p>
            <a:r>
              <a:rPr lang="pl-PL" sz="2400" dirty="0"/>
              <a:t>do przepisów kodeksu postępowania karnego można sięgać tylko wówczas, gdy wątpliwości tych nie jesteśmy w stanie rozwiać na gruncie przepisów </a:t>
            </a:r>
            <a:r>
              <a:rPr lang="pl-PL" sz="2400" dirty="0" err="1"/>
              <a:t>kkw</a:t>
            </a:r>
            <a:r>
              <a:rPr lang="pl-PL" sz="2400" dirty="0"/>
              <a:t>, przy zastosowaniu wszystkich obowiązujących zasad wykładni i reguł logicznego rozumowania. </a:t>
            </a:r>
          </a:p>
          <a:p>
            <a:r>
              <a:rPr lang="pl-PL" sz="2400" dirty="0"/>
              <a:t>wyjątkowy charakter tego odesłania polega na tym, że przepisy kodeksu postepowania karnego stosowane są jedynie pomocniczo i tylko w koniecznym zakresie mogą one być stosowane w postępowaniu wykonawczym.</a:t>
            </a:r>
          </a:p>
          <a:p>
            <a:endParaRPr lang="pl-PL" sz="2000" dirty="0"/>
          </a:p>
        </p:txBody>
      </p:sp>
    </p:spTree>
    <p:extLst>
      <p:ext uri="{BB962C8B-B14F-4D97-AF65-F5344CB8AC3E}">
        <p14:creationId xmlns:p14="http://schemas.microsoft.com/office/powerpoint/2010/main" val="1442350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19D5434-D133-FEE9-FAE7-64FDBD34EF89}"/>
              </a:ext>
            </a:extLst>
          </p:cNvPr>
          <p:cNvSpPr>
            <a:spLocks noGrp="1"/>
          </p:cNvSpPr>
          <p:nvPr>
            <p:ph type="title"/>
          </p:nvPr>
        </p:nvSpPr>
        <p:spPr>
          <a:xfrm>
            <a:off x="1371599" y="294538"/>
            <a:ext cx="9895951" cy="1033669"/>
          </a:xfrm>
        </p:spPr>
        <p:txBody>
          <a:bodyPr>
            <a:normAutofit/>
          </a:bodyPr>
          <a:lstStyle/>
          <a:p>
            <a:pPr algn="r"/>
            <a:r>
              <a:rPr lang="pl-PL" sz="4000" dirty="0">
                <a:solidFill>
                  <a:srgbClr val="FFFFFF"/>
                </a:solidFill>
              </a:rPr>
              <a:t>język</a:t>
            </a:r>
          </a:p>
        </p:txBody>
      </p:sp>
      <p:sp>
        <p:nvSpPr>
          <p:cNvPr id="3" name="Symbol zastępczy zawartości 2">
            <a:extLst>
              <a:ext uri="{FF2B5EF4-FFF2-40B4-BE49-F238E27FC236}">
                <a16:creationId xmlns:a16="http://schemas.microsoft.com/office/drawing/2014/main" id="{23F33E24-F376-8ECC-FDE0-A45898740D4C}"/>
              </a:ext>
            </a:extLst>
          </p:cNvPr>
          <p:cNvSpPr>
            <a:spLocks noGrp="1"/>
          </p:cNvSpPr>
          <p:nvPr>
            <p:ph idx="1"/>
          </p:nvPr>
        </p:nvSpPr>
        <p:spPr>
          <a:xfrm>
            <a:off x="459351" y="1622746"/>
            <a:ext cx="11389872" cy="5109064"/>
          </a:xfrm>
        </p:spPr>
        <p:txBody>
          <a:bodyPr anchor="ctr">
            <a:normAutofit/>
          </a:bodyPr>
          <a:lstStyle/>
          <a:p>
            <a:pPr marL="0" indent="0">
              <a:buNone/>
            </a:pPr>
            <a:endParaRPr lang="pl-PL" sz="2400" dirty="0"/>
          </a:p>
          <a:p>
            <a:r>
              <a:rPr lang="pl-PL" sz="2400" dirty="0"/>
              <a:t>prawo karne sensu largo (prawo karne materialne, prawo karne procesowe, prawo karne wykonawcze oraz prawo wykroczeń prawo karne gospodarcze, prawo karne międzynarodowe i prawo karne skarbowe)</a:t>
            </a:r>
          </a:p>
          <a:p>
            <a:r>
              <a:rPr lang="pl-PL" sz="2400" dirty="0"/>
              <a:t>determinuje to charakterystyczny kierunek konstruowania przepisów prawa karnego w postaci wyraźnie zadekretowanego podstawowego celu określanego jako: ochrona państwa, ustanowionych w nim stosunków społecznych i ekonomicznych oraz ochrona praw i wolności człowieka przed zamachami określanymi jako przestępstwa/wykroczenia</a:t>
            </a:r>
          </a:p>
          <a:p>
            <a:r>
              <a:rPr lang="pl-PL" sz="2400" dirty="0"/>
              <a:t>oznacza to, że przepisy te charakteryzują się imperatywnym i wartościującym formatem, mają cechy uniwersalizmu i ze względu na daleko idące konsekwencje ich zastosowania wpisują się z zasadę subsydiarności</a:t>
            </a:r>
          </a:p>
        </p:txBody>
      </p:sp>
    </p:spTree>
    <p:extLst>
      <p:ext uri="{BB962C8B-B14F-4D97-AF65-F5344CB8AC3E}">
        <p14:creationId xmlns:p14="http://schemas.microsoft.com/office/powerpoint/2010/main" val="1183891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19D5434-D133-FEE9-FAE7-64FDBD34EF89}"/>
              </a:ext>
            </a:extLst>
          </p:cNvPr>
          <p:cNvSpPr>
            <a:spLocks noGrp="1"/>
          </p:cNvSpPr>
          <p:nvPr>
            <p:ph type="title"/>
          </p:nvPr>
        </p:nvSpPr>
        <p:spPr>
          <a:xfrm>
            <a:off x="1371599" y="294538"/>
            <a:ext cx="9895951" cy="1033669"/>
          </a:xfrm>
        </p:spPr>
        <p:txBody>
          <a:bodyPr>
            <a:normAutofit/>
          </a:bodyPr>
          <a:lstStyle/>
          <a:p>
            <a:pPr algn="r"/>
            <a:r>
              <a:rPr lang="pl-PL" sz="4000" dirty="0">
                <a:solidFill>
                  <a:srgbClr val="FFFFFF"/>
                </a:solidFill>
              </a:rPr>
              <a:t>samowystarczalność?</a:t>
            </a:r>
          </a:p>
        </p:txBody>
      </p:sp>
      <p:sp>
        <p:nvSpPr>
          <p:cNvPr id="3" name="Symbol zastępczy zawartości 2">
            <a:extLst>
              <a:ext uri="{FF2B5EF4-FFF2-40B4-BE49-F238E27FC236}">
                <a16:creationId xmlns:a16="http://schemas.microsoft.com/office/drawing/2014/main" id="{23F33E24-F376-8ECC-FDE0-A45898740D4C}"/>
              </a:ext>
            </a:extLst>
          </p:cNvPr>
          <p:cNvSpPr>
            <a:spLocks noGrp="1"/>
          </p:cNvSpPr>
          <p:nvPr>
            <p:ph idx="1"/>
          </p:nvPr>
        </p:nvSpPr>
        <p:spPr>
          <a:xfrm>
            <a:off x="172995" y="1590742"/>
            <a:ext cx="11825415" cy="5398526"/>
          </a:xfrm>
        </p:spPr>
        <p:txBody>
          <a:bodyPr anchor="ctr">
            <a:normAutofit/>
          </a:bodyPr>
          <a:lstStyle/>
          <a:p>
            <a:r>
              <a:rPr lang="pl-PL" dirty="0"/>
              <a:t>stosowanie przepisów kodeksu karnego wykonawczego musi odwoływać się lub chociaż wspierać się na innych dziedzinach prawoznawstwa</a:t>
            </a:r>
          </a:p>
          <a:p>
            <a:r>
              <a:rPr lang="pl-PL" dirty="0"/>
              <a:t>prawo karne wykonawcze poza szeroko rozumianym prawem karnym wykorzystuje prawo i naukę prawa administracyjnego, cywilnego, pracy, konstytucyjnego, międzynarodowego</a:t>
            </a:r>
          </a:p>
          <a:p>
            <a:r>
              <a:rPr lang="pl-PL" dirty="0"/>
              <a:t>oznacza to, że w wykładni prawa karnego wykonawczego bardzo często dochodzi do przekraczania typowych dla danej gałęzi prawa a nawet prawoznawstwa metod i technik ustalania znaczeń i interpretacji.</a:t>
            </a:r>
          </a:p>
          <a:p>
            <a:endParaRPr lang="pl-PL" sz="2000" dirty="0"/>
          </a:p>
        </p:txBody>
      </p:sp>
    </p:spTree>
    <p:extLst>
      <p:ext uri="{BB962C8B-B14F-4D97-AF65-F5344CB8AC3E}">
        <p14:creationId xmlns:p14="http://schemas.microsoft.com/office/powerpoint/2010/main" val="3037001587"/>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TotalTime>
  <Words>2349</Words>
  <Application>Microsoft Macintosh PowerPoint</Application>
  <PresentationFormat>Panoramiczny</PresentationFormat>
  <Paragraphs>149</Paragraphs>
  <Slides>23</Slides>
  <Notes>1</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23</vt:i4>
      </vt:variant>
    </vt:vector>
  </HeadingPairs>
  <TitlesOfParts>
    <vt:vector size="27" baseType="lpstr">
      <vt:lpstr>Arial</vt:lpstr>
      <vt:lpstr>Calibri</vt:lpstr>
      <vt:lpstr>Calibri Light</vt:lpstr>
      <vt:lpstr>Motyw pakietu Office</vt:lpstr>
      <vt:lpstr>Kodeks karny wykonawczy.  Język kodeksu, sposób uregulowania oraz odesłania pozaprawne</vt:lpstr>
      <vt:lpstr>wykładnia</vt:lpstr>
      <vt:lpstr>wykładnia kkw</vt:lpstr>
      <vt:lpstr>wykładnia kkw</vt:lpstr>
      <vt:lpstr>kkw</vt:lpstr>
      <vt:lpstr>przedmiot kkw</vt:lpstr>
      <vt:lpstr>art.1§2kkw</vt:lpstr>
      <vt:lpstr>język</vt:lpstr>
      <vt:lpstr>samowystarczalność?</vt:lpstr>
      <vt:lpstr>specyfika</vt:lpstr>
      <vt:lpstr>problemy wykładni</vt:lpstr>
      <vt:lpstr>problemy wykładni</vt:lpstr>
      <vt:lpstr>język kkw</vt:lpstr>
      <vt:lpstr>nieostrość, niedookreśloność</vt:lpstr>
      <vt:lpstr>nieostrość, niedookreśloność</vt:lpstr>
      <vt:lpstr>uznanie</vt:lpstr>
      <vt:lpstr>klauzule generalne</vt:lpstr>
      <vt:lpstr>klauzule generalne</vt:lpstr>
      <vt:lpstr>klauzule generalne</vt:lpstr>
      <vt:lpstr>zwroty szacunkowe</vt:lpstr>
      <vt:lpstr>zwroty szacunkowe</vt:lpstr>
      <vt:lpstr>zwroty prognostyczne</vt:lpstr>
      <vt:lpstr>Literatura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Kodeks karny wykonawczy.  Język kodeksu, sposób uregulowania oraz odesłania pozaprawne</dc:title>
  <dc:creator>Tomasz Kalisz</dc:creator>
  <cp:lastModifiedBy>Tomasz Kalisz</cp:lastModifiedBy>
  <cp:revision>1</cp:revision>
  <dcterms:created xsi:type="dcterms:W3CDTF">2023-10-04T18:46:34Z</dcterms:created>
  <dcterms:modified xsi:type="dcterms:W3CDTF">2023-10-04T20:37:10Z</dcterms:modified>
</cp:coreProperties>
</file>