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20" r:id="rId1"/>
  </p:sldMasterIdLst>
  <p:notesMasterIdLst>
    <p:notesMasterId r:id="rId45"/>
  </p:notesMasterIdLst>
  <p:sldIdLst>
    <p:sldId id="256" r:id="rId2"/>
    <p:sldId id="257" r:id="rId3"/>
    <p:sldId id="258" r:id="rId4"/>
    <p:sldId id="272" r:id="rId5"/>
    <p:sldId id="271" r:id="rId6"/>
    <p:sldId id="259" r:id="rId7"/>
    <p:sldId id="274" r:id="rId8"/>
    <p:sldId id="273" r:id="rId9"/>
    <p:sldId id="260" r:id="rId10"/>
    <p:sldId id="275" r:id="rId11"/>
    <p:sldId id="276" r:id="rId12"/>
    <p:sldId id="261" r:id="rId13"/>
    <p:sldId id="265" r:id="rId14"/>
    <p:sldId id="277" r:id="rId15"/>
    <p:sldId id="278" r:id="rId16"/>
    <p:sldId id="262" r:id="rId17"/>
    <p:sldId id="279" r:id="rId18"/>
    <p:sldId id="263" r:id="rId19"/>
    <p:sldId id="280" r:id="rId20"/>
    <p:sldId id="281" r:id="rId21"/>
    <p:sldId id="264" r:id="rId22"/>
    <p:sldId id="284" r:id="rId23"/>
    <p:sldId id="266" r:id="rId24"/>
    <p:sldId id="283" r:id="rId25"/>
    <p:sldId id="267" r:id="rId26"/>
    <p:sldId id="268" r:id="rId27"/>
    <p:sldId id="285" r:id="rId28"/>
    <p:sldId id="286" r:id="rId29"/>
    <p:sldId id="287" r:id="rId30"/>
    <p:sldId id="290" r:id="rId31"/>
    <p:sldId id="289" r:id="rId32"/>
    <p:sldId id="291" r:id="rId33"/>
    <p:sldId id="292" r:id="rId34"/>
    <p:sldId id="293" r:id="rId35"/>
    <p:sldId id="294" r:id="rId36"/>
    <p:sldId id="295" r:id="rId37"/>
    <p:sldId id="296" r:id="rId38"/>
    <p:sldId id="297" r:id="rId39"/>
    <p:sldId id="298" r:id="rId40"/>
    <p:sldId id="299" r:id="rId41"/>
    <p:sldId id="300" r:id="rId42"/>
    <p:sldId id="301" r:id="rId43"/>
    <p:sldId id="288" r:id="rId4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35EC6A-9A2C-431C-923F-5ADC34C7FE6B}" type="datetimeFigureOut">
              <a:rPr lang="pl-PL" smtClean="0"/>
              <a:pPr/>
              <a:t>2018-06-12</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95DD8-A45F-432D-B9AC-EC895AD919DE}" type="slidenum">
              <a:rPr lang="pl-PL" smtClean="0"/>
              <a:pPr/>
              <a:t>‹#›</a:t>
            </a:fld>
            <a:endParaRPr lang="pl-PL"/>
          </a:p>
        </p:txBody>
      </p:sp>
    </p:spTree>
    <p:extLst>
      <p:ext uri="{BB962C8B-B14F-4D97-AF65-F5344CB8AC3E}">
        <p14:creationId xmlns:p14="http://schemas.microsoft.com/office/powerpoint/2010/main" val="522459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F895DD8-A45F-432D-B9AC-EC895AD919DE}" type="slidenum">
              <a:rPr lang="pl-PL" smtClean="0"/>
              <a:pPr/>
              <a:t>1</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F895DD8-A45F-432D-B9AC-EC895AD919DE}" type="slidenum">
              <a:rPr lang="pl-PL" smtClean="0"/>
              <a:pPr/>
              <a:t>10</a:t>
            </a:fld>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F895DD8-A45F-432D-B9AC-EC895AD919DE}" type="slidenum">
              <a:rPr lang="pl-PL" smtClean="0"/>
              <a:pPr/>
              <a:t>11</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F895DD8-A45F-432D-B9AC-EC895AD919DE}" type="slidenum">
              <a:rPr lang="pl-PL" smtClean="0"/>
              <a:pPr/>
              <a:t>12</a:t>
            </a:fld>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F895DD8-A45F-432D-B9AC-EC895AD919DE}" type="slidenum">
              <a:rPr lang="pl-PL" smtClean="0"/>
              <a:pPr/>
              <a:t>13</a:t>
            </a:fld>
            <a:endParaRPr 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F895DD8-A45F-432D-B9AC-EC895AD919DE}" type="slidenum">
              <a:rPr lang="pl-PL" smtClean="0"/>
              <a:pPr/>
              <a:t>14</a:t>
            </a:fld>
            <a:endParaRPr lang="pl-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F895DD8-A45F-432D-B9AC-EC895AD919DE}" type="slidenum">
              <a:rPr lang="pl-PL" smtClean="0"/>
              <a:pPr/>
              <a:t>15</a:t>
            </a:fld>
            <a:endParaRPr lang="pl-P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F895DD8-A45F-432D-B9AC-EC895AD919DE}" type="slidenum">
              <a:rPr lang="pl-PL" smtClean="0"/>
              <a:pPr/>
              <a:t>16</a:t>
            </a:fld>
            <a:endParaRPr lang="pl-P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F895DD8-A45F-432D-B9AC-EC895AD919DE}" type="slidenum">
              <a:rPr lang="pl-PL" smtClean="0"/>
              <a:pPr/>
              <a:t>17</a:t>
            </a:fld>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F895DD8-A45F-432D-B9AC-EC895AD919DE}" type="slidenum">
              <a:rPr lang="pl-PL" smtClean="0"/>
              <a:pPr/>
              <a:t>18</a:t>
            </a:fld>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F895DD8-A45F-432D-B9AC-EC895AD919DE}" type="slidenum">
              <a:rPr lang="pl-PL" smtClean="0"/>
              <a:pPr/>
              <a:t>19</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F895DD8-A45F-432D-B9AC-EC895AD919DE}" type="slidenum">
              <a:rPr lang="pl-PL" smtClean="0"/>
              <a:pPr/>
              <a:t>2</a:t>
            </a:fld>
            <a:endParaRPr 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F895DD8-A45F-432D-B9AC-EC895AD919DE}" type="slidenum">
              <a:rPr lang="pl-PL" smtClean="0"/>
              <a:pPr/>
              <a:t>20</a:t>
            </a:fld>
            <a:endParaRPr lang="pl-P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F895DD8-A45F-432D-B9AC-EC895AD919DE}" type="slidenum">
              <a:rPr lang="pl-PL" smtClean="0"/>
              <a:pPr/>
              <a:t>21</a:t>
            </a:fld>
            <a:endParaRPr lang="pl-P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F895DD8-A45F-432D-B9AC-EC895AD919DE}" type="slidenum">
              <a:rPr lang="pl-PL" smtClean="0"/>
              <a:pPr/>
              <a:t>22</a:t>
            </a:fld>
            <a:endParaRPr lang="pl-P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F895DD8-A45F-432D-B9AC-EC895AD919DE}" type="slidenum">
              <a:rPr lang="pl-PL" smtClean="0"/>
              <a:pPr/>
              <a:t>23</a:t>
            </a:fld>
            <a:endParaRPr lang="pl-P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F895DD8-A45F-432D-B9AC-EC895AD919DE}" type="slidenum">
              <a:rPr lang="pl-PL" smtClean="0"/>
              <a:pPr/>
              <a:t>24</a:t>
            </a:fld>
            <a:endParaRPr lang="pl-P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F895DD8-A45F-432D-B9AC-EC895AD919DE}" type="slidenum">
              <a:rPr lang="pl-PL" smtClean="0"/>
              <a:pPr/>
              <a:t>25</a:t>
            </a:fld>
            <a:endParaRPr lang="pl-P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F895DD8-A45F-432D-B9AC-EC895AD919DE}" type="slidenum">
              <a:rPr lang="pl-PL" smtClean="0"/>
              <a:pPr/>
              <a:t>26</a:t>
            </a:fld>
            <a:endParaRPr lang="pl-P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F895DD8-A45F-432D-B9AC-EC895AD919DE}" type="slidenum">
              <a:rPr lang="pl-PL" smtClean="0"/>
              <a:pPr/>
              <a:t>27</a:t>
            </a:fld>
            <a:endParaRPr lang="pl-P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F895DD8-A45F-432D-B9AC-EC895AD919DE}" type="slidenum">
              <a:rPr lang="pl-PL" smtClean="0"/>
              <a:pPr/>
              <a:t>28</a:t>
            </a:fld>
            <a:endParaRPr lang="pl-P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F895DD8-A45F-432D-B9AC-EC895AD919DE}" type="slidenum">
              <a:rPr lang="pl-PL" smtClean="0"/>
              <a:pPr/>
              <a:t>29</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F895DD8-A45F-432D-B9AC-EC895AD919DE}" type="slidenum">
              <a:rPr lang="pl-PL" smtClean="0"/>
              <a:pPr/>
              <a:t>3</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F895DD8-A45F-432D-B9AC-EC895AD919DE}" type="slidenum">
              <a:rPr lang="pl-PL" smtClean="0"/>
              <a:pPr/>
              <a:t>4</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F895DD8-A45F-432D-B9AC-EC895AD919DE}" type="slidenum">
              <a:rPr lang="pl-PL" smtClean="0"/>
              <a:pPr/>
              <a:t>5</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F895DD8-A45F-432D-B9AC-EC895AD919DE}" type="slidenum">
              <a:rPr lang="pl-PL" smtClean="0"/>
              <a:pPr/>
              <a:t>6</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F895DD8-A45F-432D-B9AC-EC895AD919DE}" type="slidenum">
              <a:rPr lang="pl-PL" smtClean="0"/>
              <a:pPr/>
              <a:t>7</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F895DD8-A45F-432D-B9AC-EC895AD919DE}" type="slidenum">
              <a:rPr lang="pl-PL" smtClean="0"/>
              <a:pPr/>
              <a:t>8</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F895DD8-A45F-432D-B9AC-EC895AD919DE}" type="slidenum">
              <a:rPr lang="pl-PL" smtClean="0"/>
              <a:pPr/>
              <a:t>9</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2"/>
      </p:bgRef>
    </p:bg>
    <p:spTree>
      <p:nvGrpSpPr>
        <p:cNvPr id="1" name=""/>
        <p:cNvGrpSpPr/>
        <p:nvPr/>
      </p:nvGrpSpPr>
      <p:grpSpPr>
        <a:xfrm>
          <a:off x="0" y="0"/>
          <a:ext cx="0" cy="0"/>
          <a:chOff x="0" y="0"/>
          <a:chExt cx="0" cy="0"/>
        </a:xfrm>
      </p:grpSpPr>
      <p:sp>
        <p:nvSpPr>
          <p:cNvPr id="7" name="Dowolny kształt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Dowolny kształt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ytuł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fld id="{9EE4E050-85BD-43C5-A277-1EC1FE27A1FC}" type="datetimeFigureOut">
              <a:rPr lang="pl-PL" smtClean="0"/>
              <a:pPr/>
              <a:t>2018-06-12</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A92C526A-604B-4B76-BCAE-E610E34B1146}"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9EE4E050-85BD-43C5-A277-1EC1FE27A1FC}" type="datetimeFigureOut">
              <a:rPr lang="pl-PL" smtClean="0"/>
              <a:pPr/>
              <a:t>2018-06-12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92C526A-604B-4B76-BCAE-E610E34B114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9EE4E050-85BD-43C5-A277-1EC1FE27A1FC}" type="datetimeFigureOut">
              <a:rPr lang="pl-PL" smtClean="0"/>
              <a:pPr/>
              <a:t>2018-06-12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92C526A-604B-4B76-BCAE-E610E34B114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lgn="l">
              <a:defRPr/>
            </a:lvl1p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9EE4E050-85BD-43C5-A277-1EC1FE27A1FC}" type="datetimeFigureOut">
              <a:rPr lang="pl-PL" smtClean="0"/>
              <a:pPr/>
              <a:t>2018-06-12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92C526A-604B-4B76-BCAE-E610E34B114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2"/>
      </p:bgRef>
    </p:bg>
    <p:spTree>
      <p:nvGrpSpPr>
        <p:cNvPr id="1" name=""/>
        <p:cNvGrpSpPr/>
        <p:nvPr/>
      </p:nvGrpSpPr>
      <p:grpSpPr>
        <a:xfrm>
          <a:off x="0" y="0"/>
          <a:ext cx="0" cy="0"/>
          <a:chOff x="0" y="0"/>
          <a:chExt cx="0" cy="0"/>
        </a:xfrm>
      </p:grpSpPr>
      <p:sp>
        <p:nvSpPr>
          <p:cNvPr id="7" name="Dowolny kształt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Dowolny kształt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ytuł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9EE4E050-85BD-43C5-A277-1EC1FE27A1FC}" type="datetimeFigureOut">
              <a:rPr lang="pl-PL" smtClean="0"/>
              <a:pPr/>
              <a:t>2018-06-12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92C526A-604B-4B76-BCAE-E610E34B1146}"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7467600" cy="114300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9EE4E050-85BD-43C5-A277-1EC1FE27A1FC}" type="datetimeFigureOut">
              <a:rPr lang="pl-PL" smtClean="0"/>
              <a:pPr/>
              <a:t>2018-06-12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92C526A-604B-4B76-BCAE-E610E34B114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9EE4E050-85BD-43C5-A277-1EC1FE27A1FC}" type="datetimeFigureOut">
              <a:rPr lang="pl-PL" smtClean="0"/>
              <a:pPr/>
              <a:t>2018-06-12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A92C526A-604B-4B76-BCAE-E610E34B114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320"/>
            <a:ext cx="7470648" cy="1143000"/>
          </a:xfrm>
        </p:spPr>
        <p:txBody>
          <a:bodyPr anchor="ctr"/>
          <a:lstStyle>
            <a:lvl1pPr algn="l">
              <a:defRPr sz="4600"/>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fld id="{9EE4E050-85BD-43C5-A277-1EC1FE27A1FC}" type="datetimeFigureOut">
              <a:rPr lang="pl-PL" smtClean="0"/>
              <a:pPr/>
              <a:t>2018-06-12</a:t>
            </a:fld>
            <a:endParaRPr lang="pl-PL"/>
          </a:p>
        </p:txBody>
      </p:sp>
      <p:sp>
        <p:nvSpPr>
          <p:cNvPr id="8" name="Symbol zastępczy numeru slajdu 7"/>
          <p:cNvSpPr>
            <a:spLocks noGrp="1"/>
          </p:cNvSpPr>
          <p:nvPr>
            <p:ph type="sldNum" sz="quarter" idx="11"/>
          </p:nvPr>
        </p:nvSpPr>
        <p:spPr/>
        <p:txBody>
          <a:bodyPr/>
          <a:lstStyle/>
          <a:p>
            <a:fld id="{A92C526A-604B-4B76-BCAE-E610E34B1146}" type="slidenum">
              <a:rPr lang="pl-PL" smtClean="0"/>
              <a:pPr/>
              <a:t>‹#›</a:t>
            </a:fld>
            <a:endParaRPr lang="pl-PL"/>
          </a:p>
        </p:txBody>
      </p:sp>
      <p:sp>
        <p:nvSpPr>
          <p:cNvPr id="9" name="Symbol zastępczy stopki 8"/>
          <p:cNvSpPr>
            <a:spLocks noGrp="1"/>
          </p:cNvSpPr>
          <p:nvPr>
            <p:ph type="ftr" sz="quarter" idx="12"/>
          </p:nvPr>
        </p:nvSpPr>
        <p:spPr/>
        <p:txBody>
          <a:bodyPr/>
          <a:lstStyle/>
          <a:p>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9EE4E050-85BD-43C5-A277-1EC1FE27A1FC}" type="datetimeFigureOut">
              <a:rPr lang="pl-PL" smtClean="0"/>
              <a:pPr/>
              <a:t>2018-06-12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92C526A-604B-4B76-BCAE-E610E34B114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9EE4E050-85BD-43C5-A277-1EC1FE27A1FC}" type="datetimeFigureOut">
              <a:rPr lang="pl-PL" smtClean="0"/>
              <a:pPr/>
              <a:t>2018-06-12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156448" y="6422064"/>
            <a:ext cx="762000" cy="365125"/>
          </a:xfrm>
        </p:spPr>
        <p:txBody>
          <a:bodyPr/>
          <a:lstStyle/>
          <a:p>
            <a:fld id="{A92C526A-604B-4B76-BCAE-E610E34B114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457200" y="6422064"/>
            <a:ext cx="2133600" cy="365125"/>
          </a:xfrm>
        </p:spPr>
        <p:txBody>
          <a:bodyPr/>
          <a:lstStyle/>
          <a:p>
            <a:fld id="{9EE4E050-85BD-43C5-A277-1EC1FE27A1FC}" type="datetimeFigureOut">
              <a:rPr lang="pl-PL" smtClean="0"/>
              <a:pPr/>
              <a:t>2018-06-12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92C526A-604B-4B76-BCAE-E610E34B114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Dowolny kształt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Dowolny kształt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Symbol zastępczy tytułu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EE4E050-85BD-43C5-A277-1EC1FE27A1FC}" type="datetimeFigureOut">
              <a:rPr lang="pl-PL" smtClean="0"/>
              <a:pPr/>
              <a:t>2018-06-12</a:t>
            </a:fld>
            <a:endParaRPr lang="pl-PL"/>
          </a:p>
        </p:txBody>
      </p:sp>
      <p:sp>
        <p:nvSpPr>
          <p:cNvPr id="22" name="Symbol zastępczy stopki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pl-PL"/>
          </a:p>
        </p:txBody>
      </p:sp>
      <p:sp>
        <p:nvSpPr>
          <p:cNvPr id="18" name="Symbol zastępczy numeru slajdu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92C526A-604B-4B76-BCAE-E610E34B1146}"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listarobinsonow.p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0GK7nhV4sNk"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ctrTitle"/>
          </p:nvPr>
        </p:nvSpPr>
        <p:spPr>
          <a:xfrm>
            <a:off x="429064" y="3337560"/>
            <a:ext cx="8286340" cy="2301240"/>
          </a:xfrm>
        </p:spPr>
        <p:txBody>
          <a:bodyPr>
            <a:normAutofit/>
          </a:bodyPr>
          <a:lstStyle/>
          <a:p>
            <a:r>
              <a:rPr lang="pl-PL" dirty="0" smtClean="0"/>
              <a:t>KONSUMENT A INFORMACJA</a:t>
            </a:r>
            <a:br>
              <a:rPr lang="pl-PL" dirty="0" smtClean="0"/>
            </a:br>
            <a:r>
              <a:rPr lang="pl-PL" dirty="0" smtClean="0"/>
              <a:t>nieuczciwe praktyki rynkowe</a:t>
            </a:r>
            <a:endParaRPr lang="pl-PL" dirty="0"/>
          </a:p>
        </p:txBody>
      </p:sp>
      <p:sp>
        <p:nvSpPr>
          <p:cNvPr id="2" name="pole tekstowe 1"/>
          <p:cNvSpPr txBox="1"/>
          <p:nvPr/>
        </p:nvSpPr>
        <p:spPr>
          <a:xfrm>
            <a:off x="5652120" y="5805264"/>
            <a:ext cx="3096344" cy="369332"/>
          </a:xfrm>
          <a:prstGeom prst="rect">
            <a:avLst/>
          </a:prstGeom>
          <a:noFill/>
        </p:spPr>
        <p:txBody>
          <a:bodyPr wrap="square" rtlCol="0">
            <a:spAutoFit/>
          </a:bodyPr>
          <a:lstStyle/>
          <a:p>
            <a:r>
              <a:rPr lang="pl-PL" b="1" i="1" dirty="0" smtClean="0"/>
              <a:t>mgr Barbara </a:t>
            </a:r>
            <a:r>
              <a:rPr lang="pl-PL" b="1" i="1" dirty="0" err="1" smtClean="0"/>
              <a:t>Trybulińska</a:t>
            </a:r>
            <a:endParaRPr lang="pl-PL" b="1" i="1" dirty="0"/>
          </a:p>
        </p:txBody>
      </p:sp>
    </p:spTree>
    <p:extLst>
      <p:ext uri="{BB962C8B-B14F-4D97-AF65-F5344CB8AC3E}">
        <p14:creationId xmlns:p14="http://schemas.microsoft.com/office/powerpoint/2010/main" val="3286272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00100" y="357166"/>
            <a:ext cx="7024744" cy="1143000"/>
          </a:xfrm>
        </p:spPr>
        <p:txBody>
          <a:bodyPr>
            <a:normAutofit/>
          </a:bodyPr>
          <a:lstStyle/>
          <a:p>
            <a:pPr algn="ctr"/>
            <a:r>
              <a:rPr lang="pl-PL" sz="3200" b="1" dirty="0" smtClean="0"/>
              <a:t>USTAWA O ŚWIADCZENIU USŁUG DROGĄ ELEKTRONICZNĄ</a:t>
            </a:r>
            <a:endParaRPr lang="pl-PL" sz="3200" b="1" dirty="0"/>
          </a:p>
        </p:txBody>
      </p:sp>
      <p:sp>
        <p:nvSpPr>
          <p:cNvPr id="3" name="Symbol zastępczy zawartości 2"/>
          <p:cNvSpPr>
            <a:spLocks noGrp="1"/>
          </p:cNvSpPr>
          <p:nvPr>
            <p:ph idx="1"/>
          </p:nvPr>
        </p:nvSpPr>
        <p:spPr>
          <a:xfrm>
            <a:off x="467544" y="1785926"/>
            <a:ext cx="8208912" cy="4739418"/>
          </a:xfrm>
        </p:spPr>
        <p:txBody>
          <a:bodyPr>
            <a:normAutofit/>
          </a:bodyPr>
          <a:lstStyle/>
          <a:p>
            <a:pPr marL="68580" indent="0" algn="ctr">
              <a:buNone/>
            </a:pPr>
            <a:r>
              <a:rPr lang="pl-PL" sz="2400" b="1" dirty="0" smtClean="0"/>
              <a:t>Art</a:t>
            </a:r>
            <a:r>
              <a:rPr lang="pl-PL" sz="2400" b="1" dirty="0"/>
              <a:t>. </a:t>
            </a:r>
            <a:r>
              <a:rPr lang="pl-PL" sz="2400" b="1" dirty="0" smtClean="0"/>
              <a:t>6</a:t>
            </a:r>
            <a:r>
              <a:rPr lang="pl-PL" sz="2400" dirty="0" smtClean="0"/>
              <a:t> </a:t>
            </a:r>
          </a:p>
          <a:p>
            <a:pPr marL="68580" indent="0" algn="just">
              <a:buNone/>
            </a:pPr>
            <a:r>
              <a:rPr lang="pl-PL" sz="2400" dirty="0" smtClean="0"/>
              <a:t>Usługodawca </a:t>
            </a:r>
            <a:r>
              <a:rPr lang="pl-PL" sz="2400" dirty="0"/>
              <a:t>jest obowiązany zapewnić usługobiorcy dostęp do aktualnej informacji o: </a:t>
            </a:r>
          </a:p>
          <a:p>
            <a:pPr marL="68580" indent="0" algn="just">
              <a:buNone/>
            </a:pPr>
            <a:r>
              <a:rPr lang="pl-PL" sz="2400" dirty="0"/>
              <a:t>1) szczególnych zagrożeniach związanych z korzystaniem z usługi świadczonej drogą elektroniczną; </a:t>
            </a:r>
          </a:p>
          <a:p>
            <a:pPr marL="68580" indent="0" algn="just">
              <a:buNone/>
            </a:pPr>
            <a:r>
              <a:rPr lang="pl-PL" sz="2400" dirty="0"/>
              <a:t>2) funkcji i celu oprogramowania lub danych niebędących składnikiem treści usługi, wprowadzanych przez usługodawcę do systemu teleinformatycznego, którym posługuje się usługobiorca</a:t>
            </a:r>
            <a:r>
              <a:rPr lang="pl-PL" sz="2400" dirty="0" smtClean="0"/>
              <a:t>.</a:t>
            </a:r>
            <a:endParaRPr lang="pl-PL" sz="2400" dirty="0"/>
          </a:p>
        </p:txBody>
      </p:sp>
    </p:spTree>
    <p:extLst>
      <p:ext uri="{BB962C8B-B14F-4D97-AF65-F5344CB8AC3E}">
        <p14:creationId xmlns:p14="http://schemas.microsoft.com/office/powerpoint/2010/main" val="1740487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28662" y="0"/>
            <a:ext cx="7024744" cy="1143000"/>
          </a:xfrm>
        </p:spPr>
        <p:txBody>
          <a:bodyPr>
            <a:normAutofit/>
          </a:bodyPr>
          <a:lstStyle/>
          <a:p>
            <a:pPr algn="ctr"/>
            <a:r>
              <a:rPr lang="pl-PL" sz="3200" b="1" dirty="0" smtClean="0"/>
              <a:t>USTAWA O ŚWIADCZENIU USŁUG DROGĄ ELEKTRONICZNĄ</a:t>
            </a:r>
            <a:endParaRPr lang="pl-PL" sz="3200" b="1" dirty="0"/>
          </a:p>
        </p:txBody>
      </p:sp>
      <p:sp>
        <p:nvSpPr>
          <p:cNvPr id="3" name="Symbol zastępczy zawartości 2"/>
          <p:cNvSpPr>
            <a:spLocks noGrp="1"/>
          </p:cNvSpPr>
          <p:nvPr>
            <p:ph idx="1"/>
          </p:nvPr>
        </p:nvSpPr>
        <p:spPr>
          <a:xfrm>
            <a:off x="467544" y="1214422"/>
            <a:ext cx="8208912" cy="5310922"/>
          </a:xfrm>
        </p:spPr>
        <p:txBody>
          <a:bodyPr>
            <a:noAutofit/>
          </a:bodyPr>
          <a:lstStyle/>
          <a:p>
            <a:pPr marL="68580" indent="0" algn="ctr">
              <a:buNone/>
            </a:pPr>
            <a:r>
              <a:rPr lang="pl-PL" sz="2000" b="1" dirty="0" smtClean="0"/>
              <a:t>Art</a:t>
            </a:r>
            <a:r>
              <a:rPr lang="pl-PL" sz="2000" b="1" dirty="0"/>
              <a:t>. </a:t>
            </a:r>
            <a:r>
              <a:rPr lang="pl-PL" sz="2000" b="1" dirty="0" smtClean="0"/>
              <a:t>9</a:t>
            </a:r>
            <a:endParaRPr lang="pl-PL" sz="2000" dirty="0" smtClean="0"/>
          </a:p>
          <a:p>
            <a:pPr marL="68580" indent="0" algn="just">
              <a:buNone/>
            </a:pPr>
            <a:r>
              <a:rPr lang="pl-PL" sz="2000" dirty="0" smtClean="0"/>
              <a:t>1. Informacja handlowa jest wyraźnie wyodrębniana i oznaczana w sposób niebudzący wątpliwości, że jest to informacja handlowa. </a:t>
            </a:r>
          </a:p>
          <a:p>
            <a:pPr marL="68580" indent="0" algn="just">
              <a:buNone/>
            </a:pPr>
            <a:r>
              <a:rPr lang="pl-PL" sz="2000" dirty="0" smtClean="0"/>
              <a:t>2. Informacja handlowa zawiera: </a:t>
            </a:r>
          </a:p>
          <a:p>
            <a:pPr marL="68580" indent="0" algn="just">
              <a:buNone/>
            </a:pPr>
            <a:r>
              <a:rPr lang="pl-PL" sz="2000" dirty="0" smtClean="0"/>
              <a:t>1) oznaczenie podmiotu, na którego zlecenie jest ona rozpowszechniana, oraz jego adresy elektroniczne; </a:t>
            </a:r>
          </a:p>
          <a:p>
            <a:pPr marL="68580" indent="0" algn="just">
              <a:buNone/>
            </a:pPr>
            <a:r>
              <a:rPr lang="pl-PL" sz="2000" dirty="0" smtClean="0"/>
              <a:t>2) wyraźny opis form działalności promocyjnej, w szczególności obniżek cen, nieodpłatnych świadczeń pieniężnych lub rzeczowych i innych korzyści związanych z promowanym towarem, usługą lub wizerunkiem, a także jednoznaczne określenie warunków niezbędnych do skorzystania z tych korzyści, o ile są one składnikiem oferty; </a:t>
            </a:r>
          </a:p>
          <a:p>
            <a:pPr marL="68580" indent="0" algn="just">
              <a:buNone/>
            </a:pPr>
            <a:r>
              <a:rPr lang="pl-PL" sz="2000" dirty="0" smtClean="0"/>
              <a:t>3) wszelkie informacje, które mogą mieć wpływ na określenie zakresu odpowiedzialności stron, w szczególności ostrzeżenia i zastrzeżenia. 3. Przepisy ust. 1 i 2 nie naruszają przepisów ustawy: 1) z dnia 16 kwietnia 1993 r. o zwalczaniu nieuczciwej konkurencji (Dz. U. z 2003 r. Nr 153, poz. 1503, z </a:t>
            </a:r>
            <a:r>
              <a:rPr lang="pl-PL" sz="2000" dirty="0" err="1" smtClean="0"/>
              <a:t>późn</a:t>
            </a:r>
            <a:r>
              <a:rPr lang="pl-PL" sz="2000" dirty="0" smtClean="0"/>
              <a:t>. zm.8) ) oraz 2) z dnia 19 listopada 2009 r. o grach hazardowych (Dz. U. Nr 201, poz. 1540, z </a:t>
            </a:r>
            <a:r>
              <a:rPr lang="pl-PL" sz="2000" dirty="0" err="1" smtClean="0"/>
              <a:t>późn</a:t>
            </a:r>
            <a:r>
              <a:rPr lang="pl-PL" sz="2000" dirty="0" smtClean="0"/>
              <a:t>. zm.9) </a:t>
            </a:r>
            <a:endParaRPr lang="pl-PL" sz="2000" dirty="0"/>
          </a:p>
        </p:txBody>
      </p:sp>
    </p:spTree>
    <p:extLst>
      <p:ext uri="{BB962C8B-B14F-4D97-AF65-F5344CB8AC3E}">
        <p14:creationId xmlns:p14="http://schemas.microsoft.com/office/powerpoint/2010/main" val="1740487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3608" y="620688"/>
            <a:ext cx="7024744" cy="1143000"/>
          </a:xfrm>
        </p:spPr>
        <p:txBody>
          <a:bodyPr>
            <a:normAutofit/>
          </a:bodyPr>
          <a:lstStyle/>
          <a:p>
            <a:pPr algn="ctr"/>
            <a:r>
              <a:rPr lang="pl-PL" sz="3200" b="1" dirty="0" smtClean="0"/>
              <a:t>USTAWA O ŚWIADCZENIU USŁUG DROGĄ ELEKTRONICZNĄ</a:t>
            </a:r>
            <a:endParaRPr lang="pl-PL" sz="3200" dirty="0"/>
          </a:p>
        </p:txBody>
      </p:sp>
      <p:sp>
        <p:nvSpPr>
          <p:cNvPr id="3" name="Symbol zastępczy zawartości 2"/>
          <p:cNvSpPr>
            <a:spLocks noGrp="1"/>
          </p:cNvSpPr>
          <p:nvPr>
            <p:ph idx="1"/>
          </p:nvPr>
        </p:nvSpPr>
        <p:spPr>
          <a:xfrm>
            <a:off x="467544" y="1916832"/>
            <a:ext cx="8208912" cy="4608512"/>
          </a:xfrm>
        </p:spPr>
        <p:txBody>
          <a:bodyPr>
            <a:normAutofit fontScale="92500"/>
          </a:bodyPr>
          <a:lstStyle/>
          <a:p>
            <a:pPr marL="68580" indent="0" algn="ctr">
              <a:buNone/>
            </a:pPr>
            <a:r>
              <a:rPr lang="pl-PL" sz="2500" b="1" dirty="0" smtClean="0"/>
              <a:t>Art</a:t>
            </a:r>
            <a:r>
              <a:rPr lang="pl-PL" sz="2500" b="1" dirty="0"/>
              <a:t>. </a:t>
            </a:r>
            <a:r>
              <a:rPr lang="pl-PL" sz="2500" b="1" dirty="0" smtClean="0"/>
              <a:t>10</a:t>
            </a:r>
            <a:r>
              <a:rPr lang="pl-PL" sz="2500" dirty="0" smtClean="0"/>
              <a:t> </a:t>
            </a:r>
          </a:p>
          <a:p>
            <a:pPr marL="68580" indent="0" algn="just">
              <a:buNone/>
            </a:pPr>
            <a:r>
              <a:rPr lang="pl-PL" sz="2500" dirty="0" smtClean="0"/>
              <a:t>1</a:t>
            </a:r>
            <a:r>
              <a:rPr lang="pl-PL" sz="2500" dirty="0"/>
              <a:t>. Zakazane jest przesyłanie niezamówionej informacji handlowej skierowanej do oznaczonego odbiorcy będącego osobą fizyczną za pomocą środków komunikacji elektronicznej, w szczególności poczty elektronicznej. </a:t>
            </a:r>
          </a:p>
          <a:p>
            <a:pPr marL="68580" indent="0" algn="just">
              <a:buNone/>
            </a:pPr>
            <a:r>
              <a:rPr lang="pl-PL" sz="2500" dirty="0"/>
              <a:t>2. Informację handlową uważa się za zamówioną, jeżeli odbiorca wyraził zgodę na otrzymywanie takiej informacji, w szczególności udostępnił w tym celu identyfikujący go adres elektroniczny. </a:t>
            </a:r>
          </a:p>
          <a:p>
            <a:pPr marL="68580" indent="0" algn="just">
              <a:buNone/>
            </a:pPr>
            <a:r>
              <a:rPr lang="pl-PL" sz="2500" dirty="0"/>
              <a:t>3. Działanie, o którym mowa w ust. 1, stanowi czyn nieuczciwej konkurencji w rozumieniu przepisów ustawy, o której mowa w art. 9 ust. 3 pkt 1</a:t>
            </a:r>
            <a:r>
              <a:rPr lang="pl-PL" sz="2500" dirty="0" smtClean="0"/>
              <a:t>.</a:t>
            </a:r>
            <a:endParaRPr lang="pl-PL" sz="2500" dirty="0"/>
          </a:p>
        </p:txBody>
      </p:sp>
    </p:spTree>
    <p:extLst>
      <p:ext uri="{BB962C8B-B14F-4D97-AF65-F5344CB8AC3E}">
        <p14:creationId xmlns:p14="http://schemas.microsoft.com/office/powerpoint/2010/main" val="2287667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214290"/>
            <a:ext cx="7920880" cy="1261366"/>
          </a:xfrm>
        </p:spPr>
        <p:txBody>
          <a:bodyPr>
            <a:noAutofit/>
          </a:bodyPr>
          <a:lstStyle/>
          <a:p>
            <a:pPr algn="ctr"/>
            <a:r>
              <a:rPr lang="pl-PL" sz="3200" b="1" dirty="0" smtClean="0"/>
              <a:t>INFORMACJE OBOWIĄZKOWE PRZY UMOWIE ZAWIERANEJ NA ODLEGŁOŚĆ</a:t>
            </a:r>
            <a:endParaRPr lang="pl-PL" sz="3200" b="1" dirty="0"/>
          </a:p>
        </p:txBody>
      </p:sp>
      <p:sp>
        <p:nvSpPr>
          <p:cNvPr id="3" name="Symbol zastępczy zawartości 2"/>
          <p:cNvSpPr>
            <a:spLocks noGrp="1"/>
          </p:cNvSpPr>
          <p:nvPr>
            <p:ph idx="1"/>
          </p:nvPr>
        </p:nvSpPr>
        <p:spPr>
          <a:xfrm>
            <a:off x="467544" y="1484784"/>
            <a:ext cx="8208912" cy="5040560"/>
          </a:xfrm>
        </p:spPr>
        <p:txBody>
          <a:bodyPr>
            <a:noAutofit/>
          </a:bodyPr>
          <a:lstStyle/>
          <a:p>
            <a:r>
              <a:rPr lang="pl-PL" sz="2400" b="1" dirty="0" smtClean="0"/>
              <a:t>główne cechy świadczenia</a:t>
            </a:r>
          </a:p>
          <a:p>
            <a:r>
              <a:rPr lang="pl-PL" sz="2400" b="1" dirty="0" smtClean="0"/>
              <a:t>swoje dane identyfikujące</a:t>
            </a:r>
          </a:p>
          <a:p>
            <a:r>
              <a:rPr lang="pl-PL" sz="2400" b="1" dirty="0" smtClean="0"/>
              <a:t>adres </a:t>
            </a:r>
            <a:r>
              <a:rPr lang="pl-PL" sz="2400" b="1" dirty="0"/>
              <a:t>przedsiębiorstwa</a:t>
            </a:r>
            <a:r>
              <a:rPr lang="pl-PL" sz="2400" dirty="0"/>
              <a:t>, </a:t>
            </a:r>
            <a:r>
              <a:rPr lang="pl-PL" sz="2400" dirty="0" smtClean="0"/>
              <a:t>adres </a:t>
            </a:r>
            <a:r>
              <a:rPr lang="pl-PL" sz="2400" dirty="0"/>
              <a:t>poczty elektronicznej oraz </a:t>
            </a:r>
            <a:r>
              <a:rPr lang="pl-PL" sz="2400" dirty="0" smtClean="0"/>
              <a:t>numery </a:t>
            </a:r>
            <a:r>
              <a:rPr lang="pl-PL" sz="2400" dirty="0"/>
              <a:t>telefonu lub faksu </a:t>
            </a:r>
            <a:endParaRPr lang="pl-PL" sz="2400" dirty="0" smtClean="0"/>
          </a:p>
          <a:p>
            <a:r>
              <a:rPr lang="pl-PL" sz="2400" dirty="0"/>
              <a:t>a</a:t>
            </a:r>
            <a:r>
              <a:rPr lang="pl-PL" sz="2400" dirty="0" smtClean="0"/>
              <a:t>dres do składania reklamacji, gdy jest inny niż w/w</a:t>
            </a:r>
            <a:endParaRPr lang="pl-PL" sz="2400" dirty="0"/>
          </a:p>
          <a:p>
            <a:r>
              <a:rPr lang="pl-PL" sz="2400" b="1" dirty="0" smtClean="0"/>
              <a:t>łączna cena </a:t>
            </a:r>
            <a:r>
              <a:rPr lang="pl-PL" sz="2400" b="1" dirty="0"/>
              <a:t>lub </a:t>
            </a:r>
            <a:r>
              <a:rPr lang="pl-PL" sz="2400" b="1" dirty="0" smtClean="0"/>
              <a:t>wynagrodzenie </a:t>
            </a:r>
            <a:r>
              <a:rPr lang="pl-PL" sz="2400" b="1" dirty="0"/>
              <a:t>za </a:t>
            </a:r>
            <a:r>
              <a:rPr lang="pl-PL" sz="2400" b="1" dirty="0" smtClean="0"/>
              <a:t>świadczenie</a:t>
            </a:r>
            <a:r>
              <a:rPr lang="pl-PL" sz="2400" dirty="0" smtClean="0"/>
              <a:t>; </a:t>
            </a:r>
            <a:r>
              <a:rPr lang="pl-PL" sz="2400" b="1" dirty="0" smtClean="0"/>
              <a:t>opłaty </a:t>
            </a:r>
            <a:r>
              <a:rPr lang="pl-PL" sz="2400" b="1" dirty="0"/>
              <a:t>za transport, dostarczenie, usługi </a:t>
            </a:r>
            <a:r>
              <a:rPr lang="pl-PL" sz="2400" b="1" dirty="0" smtClean="0"/>
              <a:t>pocztowe</a:t>
            </a:r>
          </a:p>
          <a:p>
            <a:r>
              <a:rPr lang="pl-PL" sz="2400" b="1" dirty="0" smtClean="0"/>
              <a:t>koszty </a:t>
            </a:r>
            <a:r>
              <a:rPr lang="pl-PL" sz="2400" b="1" dirty="0"/>
              <a:t>korzystania ze środka porozumiewania się na odległość w celu zawarcia </a:t>
            </a:r>
            <a:r>
              <a:rPr lang="pl-PL" sz="2400" b="1" dirty="0" smtClean="0"/>
              <a:t>umowy</a:t>
            </a:r>
            <a:endParaRPr lang="pl-PL" sz="2400" dirty="0"/>
          </a:p>
          <a:p>
            <a:r>
              <a:rPr lang="pl-PL" sz="2400" b="1" dirty="0" smtClean="0"/>
              <a:t>sposób </a:t>
            </a:r>
            <a:r>
              <a:rPr lang="pl-PL" sz="2400" b="1" dirty="0"/>
              <a:t>i </a:t>
            </a:r>
            <a:r>
              <a:rPr lang="pl-PL" sz="2400" b="1" dirty="0" smtClean="0"/>
              <a:t>termin zapłaty</a:t>
            </a:r>
            <a:endParaRPr lang="pl-PL" sz="2400" dirty="0"/>
          </a:p>
          <a:p>
            <a:r>
              <a:rPr lang="pl-PL" sz="2400" dirty="0" smtClean="0"/>
              <a:t>sposób </a:t>
            </a:r>
            <a:r>
              <a:rPr lang="pl-PL" sz="2400" dirty="0"/>
              <a:t>i </a:t>
            </a:r>
            <a:r>
              <a:rPr lang="pl-PL" sz="2400" dirty="0" smtClean="0"/>
              <a:t>termin spełnienia </a:t>
            </a:r>
            <a:r>
              <a:rPr lang="pl-PL" sz="2400" dirty="0"/>
              <a:t>świadczenia przez </a:t>
            </a:r>
            <a:r>
              <a:rPr lang="pl-PL" sz="2400" dirty="0" smtClean="0"/>
              <a:t>przedsiębiorcę; procedura rozpatrywania reklamacji</a:t>
            </a:r>
            <a:endParaRPr lang="pl-PL" sz="2400" dirty="0"/>
          </a:p>
        </p:txBody>
      </p:sp>
    </p:spTree>
    <p:extLst>
      <p:ext uri="{BB962C8B-B14F-4D97-AF65-F5344CB8AC3E}">
        <p14:creationId xmlns:p14="http://schemas.microsoft.com/office/powerpoint/2010/main" val="2237832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214290"/>
            <a:ext cx="7920880" cy="1261366"/>
          </a:xfrm>
        </p:spPr>
        <p:txBody>
          <a:bodyPr>
            <a:noAutofit/>
          </a:bodyPr>
          <a:lstStyle/>
          <a:p>
            <a:pPr algn="ctr"/>
            <a:r>
              <a:rPr lang="pl-PL" sz="3200" b="1" dirty="0" smtClean="0"/>
              <a:t>INFORMACJE OBOWIĄZKOWE PRZY UMOWIE ZAWIERANEJ NA ODLEGŁOŚĆ</a:t>
            </a:r>
            <a:endParaRPr lang="pl-PL" sz="3200" b="1" dirty="0"/>
          </a:p>
        </p:txBody>
      </p:sp>
      <p:sp>
        <p:nvSpPr>
          <p:cNvPr id="3" name="Symbol zastępczy zawartości 2"/>
          <p:cNvSpPr>
            <a:spLocks noGrp="1"/>
          </p:cNvSpPr>
          <p:nvPr>
            <p:ph idx="1"/>
          </p:nvPr>
        </p:nvSpPr>
        <p:spPr>
          <a:xfrm>
            <a:off x="467544" y="1484784"/>
            <a:ext cx="8208912" cy="5040560"/>
          </a:xfrm>
        </p:spPr>
        <p:txBody>
          <a:bodyPr>
            <a:noAutofit/>
          </a:bodyPr>
          <a:lstStyle/>
          <a:p>
            <a:pPr algn="just"/>
            <a:r>
              <a:rPr lang="pl-PL" sz="2400" dirty="0" smtClean="0"/>
              <a:t>sposób </a:t>
            </a:r>
            <a:r>
              <a:rPr lang="pl-PL" sz="2400" dirty="0"/>
              <a:t>i </a:t>
            </a:r>
            <a:r>
              <a:rPr lang="pl-PL" sz="2400" dirty="0" smtClean="0"/>
              <a:t>termin</a:t>
            </a:r>
            <a:r>
              <a:rPr lang="pl-PL" sz="2400" dirty="0"/>
              <a:t> </a:t>
            </a:r>
            <a:r>
              <a:rPr lang="pl-PL" sz="2400" b="1" dirty="0"/>
              <a:t>wykonania prawa odstąpienia od </a:t>
            </a:r>
            <a:r>
              <a:rPr lang="pl-PL" sz="2400" b="1" dirty="0" smtClean="0"/>
              <a:t>umowy</a:t>
            </a:r>
          </a:p>
          <a:p>
            <a:pPr algn="just"/>
            <a:r>
              <a:rPr lang="pl-PL" sz="2400" b="1" dirty="0" smtClean="0"/>
              <a:t>koszty </a:t>
            </a:r>
            <a:r>
              <a:rPr lang="pl-PL" sz="2400" b="1" dirty="0"/>
              <a:t>zwrotu rzeczy w przypadku odstąpienia od </a:t>
            </a:r>
            <a:r>
              <a:rPr lang="pl-PL" sz="2400" b="1" dirty="0" smtClean="0"/>
              <a:t>umowy</a:t>
            </a:r>
            <a:endParaRPr lang="pl-PL" sz="2400" dirty="0"/>
          </a:p>
          <a:p>
            <a:pPr algn="just"/>
            <a:r>
              <a:rPr lang="pl-PL" sz="2400" dirty="0" smtClean="0"/>
              <a:t>obowiązek </a:t>
            </a:r>
            <a:r>
              <a:rPr lang="pl-PL" sz="2400" dirty="0"/>
              <a:t> zwrotu przedsiębiorcy uzasadnionych kosztów związanych z odstąpieniem od umowy przy rozpoczęciu wykonywania usługi;</a:t>
            </a:r>
          </a:p>
          <a:p>
            <a:pPr algn="just"/>
            <a:r>
              <a:rPr lang="pl-PL" sz="2400" b="1" dirty="0" smtClean="0"/>
              <a:t>wyjątki, </a:t>
            </a:r>
            <a:r>
              <a:rPr lang="pl-PL" sz="2400" b="1" dirty="0"/>
              <a:t>w przypadku których nie przysługuje prawo odstąpienia od umowy</a:t>
            </a:r>
            <a:r>
              <a:rPr lang="pl-PL" sz="2400" dirty="0"/>
              <a:t> </a:t>
            </a:r>
          </a:p>
          <a:p>
            <a:pPr algn="just"/>
            <a:r>
              <a:rPr lang="pl-PL" sz="2400" dirty="0" smtClean="0"/>
              <a:t>obowiązek </a:t>
            </a:r>
            <a:r>
              <a:rPr lang="pl-PL" sz="2400" dirty="0"/>
              <a:t>przedsiębiorcy dostarczenia </a:t>
            </a:r>
            <a:r>
              <a:rPr lang="pl-PL" sz="2400" b="1" dirty="0"/>
              <a:t>rzeczy bez </a:t>
            </a:r>
            <a:r>
              <a:rPr lang="pl-PL" sz="2400" b="1" dirty="0" smtClean="0"/>
              <a:t>wad</a:t>
            </a:r>
            <a:endParaRPr lang="pl-PL" sz="2400" dirty="0"/>
          </a:p>
          <a:p>
            <a:pPr algn="just"/>
            <a:r>
              <a:rPr lang="pl-PL" sz="2400" dirty="0" smtClean="0"/>
              <a:t>istnienie,</a:t>
            </a:r>
            <a:r>
              <a:rPr lang="pl-PL" sz="2400" dirty="0"/>
              <a:t> a także </a:t>
            </a:r>
            <a:r>
              <a:rPr lang="pl-PL" sz="2400" dirty="0" smtClean="0"/>
              <a:t>treść gwarancji </a:t>
            </a:r>
            <a:r>
              <a:rPr lang="pl-PL" sz="2400" dirty="0"/>
              <a:t>i usług </a:t>
            </a:r>
            <a:r>
              <a:rPr lang="pl-PL" sz="2400" dirty="0" smtClean="0"/>
              <a:t>posprzedażnych</a:t>
            </a:r>
            <a:endParaRPr lang="pl-PL" sz="2400" dirty="0"/>
          </a:p>
        </p:txBody>
      </p:sp>
    </p:spTree>
    <p:extLst>
      <p:ext uri="{BB962C8B-B14F-4D97-AF65-F5344CB8AC3E}">
        <p14:creationId xmlns:p14="http://schemas.microsoft.com/office/powerpoint/2010/main" val="2237832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214290"/>
            <a:ext cx="7920880" cy="1261366"/>
          </a:xfrm>
        </p:spPr>
        <p:txBody>
          <a:bodyPr>
            <a:noAutofit/>
          </a:bodyPr>
          <a:lstStyle/>
          <a:p>
            <a:pPr algn="ctr"/>
            <a:r>
              <a:rPr lang="pl-PL" sz="3200" b="1" dirty="0" smtClean="0"/>
              <a:t>INFORMACJE OBOWIĄZKOWE PRZY UMOWIE ZAWIERANEJ NA ODLEGŁOŚĆ</a:t>
            </a:r>
            <a:endParaRPr lang="pl-PL" sz="3200" b="1" dirty="0"/>
          </a:p>
        </p:txBody>
      </p:sp>
      <p:sp>
        <p:nvSpPr>
          <p:cNvPr id="3" name="Symbol zastępczy zawartości 2"/>
          <p:cNvSpPr>
            <a:spLocks noGrp="1"/>
          </p:cNvSpPr>
          <p:nvPr>
            <p:ph idx="1"/>
          </p:nvPr>
        </p:nvSpPr>
        <p:spPr>
          <a:xfrm>
            <a:off x="467544" y="1484784"/>
            <a:ext cx="8208912" cy="5040560"/>
          </a:xfrm>
        </p:spPr>
        <p:txBody>
          <a:bodyPr>
            <a:noAutofit/>
          </a:bodyPr>
          <a:lstStyle/>
          <a:p>
            <a:pPr algn="just"/>
            <a:r>
              <a:rPr lang="pl-PL" sz="2400" dirty="0" smtClean="0"/>
              <a:t>kodeks </a:t>
            </a:r>
            <a:r>
              <a:rPr lang="pl-PL" sz="2400" dirty="0"/>
              <a:t>dobrych praktyk </a:t>
            </a:r>
          </a:p>
          <a:p>
            <a:pPr algn="just"/>
            <a:r>
              <a:rPr lang="pl-PL" sz="2400" b="1" dirty="0" smtClean="0"/>
              <a:t>czas </a:t>
            </a:r>
            <a:r>
              <a:rPr lang="pl-PL" sz="2400" b="1" dirty="0"/>
              <a:t>trwania umowy </a:t>
            </a:r>
            <a:r>
              <a:rPr lang="pl-PL" sz="2400" b="1" dirty="0" smtClean="0"/>
              <a:t>lub sposób </a:t>
            </a:r>
            <a:r>
              <a:rPr lang="pl-PL" sz="2400" b="1" dirty="0"/>
              <a:t>i </a:t>
            </a:r>
            <a:r>
              <a:rPr lang="pl-PL" sz="2400" b="1" dirty="0" smtClean="0"/>
              <a:t>przesłanki </a:t>
            </a:r>
            <a:r>
              <a:rPr lang="pl-PL" sz="2400" b="1" dirty="0"/>
              <a:t>jej </a:t>
            </a:r>
            <a:r>
              <a:rPr lang="pl-PL" sz="2400" b="1" dirty="0" smtClean="0"/>
              <a:t>wypowiedzenia</a:t>
            </a:r>
            <a:endParaRPr lang="pl-PL" sz="2400" dirty="0"/>
          </a:p>
          <a:p>
            <a:pPr algn="just"/>
            <a:r>
              <a:rPr lang="pl-PL" sz="2400" dirty="0" smtClean="0"/>
              <a:t>minimalny czas </a:t>
            </a:r>
            <a:r>
              <a:rPr lang="pl-PL" sz="2400" dirty="0"/>
              <a:t>trwania zobowiązań </a:t>
            </a:r>
            <a:r>
              <a:rPr lang="pl-PL" sz="2400" dirty="0" smtClean="0"/>
              <a:t>konsumenta </a:t>
            </a:r>
          </a:p>
          <a:p>
            <a:pPr algn="just"/>
            <a:r>
              <a:rPr lang="pl-PL" sz="2400" dirty="0" smtClean="0"/>
              <a:t>wysokość i sposób złożenia kaucji </a:t>
            </a:r>
          </a:p>
          <a:p>
            <a:pPr algn="just"/>
            <a:r>
              <a:rPr lang="pl-PL" sz="2400" b="1" dirty="0" smtClean="0"/>
              <a:t>funkcjonalność treści cyfrowych</a:t>
            </a:r>
            <a:r>
              <a:rPr lang="pl-PL" sz="2400" dirty="0" smtClean="0"/>
              <a:t> </a:t>
            </a:r>
          </a:p>
          <a:p>
            <a:pPr algn="just"/>
            <a:r>
              <a:rPr lang="pl-PL" sz="2400" b="1" dirty="0" smtClean="0"/>
              <a:t>mające znaczenie </a:t>
            </a:r>
            <a:r>
              <a:rPr lang="pl-PL" sz="2400" b="1" dirty="0" err="1" smtClean="0"/>
              <a:t>interoperacyjności</a:t>
            </a:r>
            <a:r>
              <a:rPr lang="pl-PL" sz="2400" b="1" dirty="0" smtClean="0"/>
              <a:t> treści cyfrowych</a:t>
            </a:r>
            <a:r>
              <a:rPr lang="pl-PL" sz="2400" dirty="0" smtClean="0"/>
              <a:t> ze sprzętem komputerowym i oprogramowaniem </a:t>
            </a:r>
          </a:p>
          <a:p>
            <a:pPr algn="just"/>
            <a:r>
              <a:rPr lang="pl-PL" sz="2400" dirty="0" smtClean="0"/>
              <a:t>możliwości skorzystania z </a:t>
            </a:r>
            <a:r>
              <a:rPr lang="pl-PL" sz="2400" b="1" dirty="0" smtClean="0"/>
              <a:t>pozasądowych sposobów rozpatrywania reklamacji i dochodzenia roszczeń</a:t>
            </a:r>
            <a:endParaRPr lang="pl-PL" sz="2400" dirty="0"/>
          </a:p>
        </p:txBody>
      </p:sp>
    </p:spTree>
    <p:extLst>
      <p:ext uri="{BB962C8B-B14F-4D97-AF65-F5344CB8AC3E}">
        <p14:creationId xmlns:p14="http://schemas.microsoft.com/office/powerpoint/2010/main" val="2237832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3608" y="620688"/>
            <a:ext cx="7024744" cy="1143000"/>
          </a:xfrm>
        </p:spPr>
        <p:txBody>
          <a:bodyPr>
            <a:normAutofit/>
          </a:bodyPr>
          <a:lstStyle/>
          <a:p>
            <a:pPr algn="ctr"/>
            <a:r>
              <a:rPr lang="pl-PL" sz="3200" b="1" dirty="0" smtClean="0"/>
              <a:t>PRODUKTY ŻYWNOŚCIOWE</a:t>
            </a:r>
            <a:endParaRPr lang="pl-PL" sz="3200" b="1" dirty="0"/>
          </a:p>
        </p:txBody>
      </p:sp>
      <p:sp>
        <p:nvSpPr>
          <p:cNvPr id="3" name="Symbol zastępczy zawartości 2"/>
          <p:cNvSpPr>
            <a:spLocks noGrp="1"/>
          </p:cNvSpPr>
          <p:nvPr>
            <p:ph idx="1"/>
          </p:nvPr>
        </p:nvSpPr>
        <p:spPr>
          <a:xfrm>
            <a:off x="467544" y="1844824"/>
            <a:ext cx="8208912" cy="4680520"/>
          </a:xfrm>
        </p:spPr>
        <p:txBody>
          <a:bodyPr>
            <a:normAutofit/>
          </a:bodyPr>
          <a:lstStyle/>
          <a:p>
            <a:pPr algn="just"/>
            <a:r>
              <a:rPr lang="pl-PL" sz="2400" dirty="0" smtClean="0"/>
              <a:t>Żywność w opakowaniach:</a:t>
            </a:r>
          </a:p>
          <a:p>
            <a:pPr algn="just">
              <a:buFont typeface="Courier New" pitchFamily="49" charset="0"/>
              <a:buChar char="o"/>
            </a:pPr>
            <a:r>
              <a:rPr lang="pl-PL" sz="2400" dirty="0" smtClean="0"/>
              <a:t>Nazwa</a:t>
            </a:r>
          </a:p>
          <a:p>
            <a:pPr algn="just">
              <a:buFont typeface="Courier New" pitchFamily="49" charset="0"/>
              <a:buChar char="o"/>
            </a:pPr>
            <a:r>
              <a:rPr lang="pl-PL" sz="2400" dirty="0" smtClean="0"/>
              <a:t>Wykaz składników</a:t>
            </a:r>
          </a:p>
          <a:p>
            <a:pPr algn="just">
              <a:buFont typeface="Courier New" pitchFamily="49" charset="0"/>
              <a:buChar char="o"/>
            </a:pPr>
            <a:r>
              <a:rPr lang="pl-PL" sz="2400" dirty="0" smtClean="0"/>
              <a:t>Termin przydatności do spożycia, data minimalnej trwałości</a:t>
            </a:r>
          </a:p>
          <a:p>
            <a:pPr algn="just">
              <a:buFont typeface="Courier New" pitchFamily="49" charset="0"/>
              <a:buChar char="o"/>
            </a:pPr>
            <a:r>
              <a:rPr lang="pl-PL" sz="2400" dirty="0" smtClean="0"/>
              <a:t>Oznaczenie producenta</a:t>
            </a:r>
          </a:p>
          <a:p>
            <a:pPr algn="just">
              <a:buFont typeface="Courier New" pitchFamily="49" charset="0"/>
              <a:buChar char="o"/>
            </a:pPr>
            <a:r>
              <a:rPr lang="pl-PL" sz="2400" dirty="0" smtClean="0"/>
              <a:t>Oznaczenie partii produkcyjnej </a:t>
            </a:r>
          </a:p>
          <a:p>
            <a:pPr algn="just">
              <a:buFont typeface="Courier New" pitchFamily="49" charset="0"/>
              <a:buChar char="o"/>
            </a:pPr>
            <a:r>
              <a:rPr lang="pl-PL" sz="2400" dirty="0" smtClean="0"/>
              <a:t>Informacja o zawartości netto</a:t>
            </a:r>
          </a:p>
          <a:p>
            <a:pPr algn="just">
              <a:buFont typeface="Courier New" pitchFamily="49" charset="0"/>
              <a:buChar char="o"/>
            </a:pPr>
            <a:r>
              <a:rPr lang="pl-PL" sz="2400" dirty="0" smtClean="0"/>
              <a:t>Alergeny</a:t>
            </a:r>
          </a:p>
        </p:txBody>
      </p:sp>
    </p:spTree>
    <p:extLst>
      <p:ext uri="{BB962C8B-B14F-4D97-AF65-F5344CB8AC3E}">
        <p14:creationId xmlns:p14="http://schemas.microsoft.com/office/powerpoint/2010/main" val="3420671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3608" y="620688"/>
            <a:ext cx="7024744" cy="1143000"/>
          </a:xfrm>
        </p:spPr>
        <p:txBody>
          <a:bodyPr>
            <a:normAutofit/>
          </a:bodyPr>
          <a:lstStyle/>
          <a:p>
            <a:pPr algn="ctr"/>
            <a:r>
              <a:rPr lang="pl-PL" sz="3200" b="1" dirty="0" smtClean="0"/>
              <a:t>PRODUKTY ŻYWNOŚCIOWE</a:t>
            </a:r>
            <a:endParaRPr lang="pl-PL" sz="3200" b="1" dirty="0"/>
          </a:p>
        </p:txBody>
      </p:sp>
      <p:sp>
        <p:nvSpPr>
          <p:cNvPr id="3" name="Symbol zastępczy zawartości 2"/>
          <p:cNvSpPr>
            <a:spLocks noGrp="1"/>
          </p:cNvSpPr>
          <p:nvPr>
            <p:ph idx="1"/>
          </p:nvPr>
        </p:nvSpPr>
        <p:spPr>
          <a:xfrm>
            <a:off x="467544" y="1714488"/>
            <a:ext cx="8208912" cy="4810856"/>
          </a:xfrm>
        </p:spPr>
        <p:txBody>
          <a:bodyPr>
            <a:noAutofit/>
          </a:bodyPr>
          <a:lstStyle/>
          <a:p>
            <a:pPr algn="just"/>
            <a:r>
              <a:rPr lang="pl-PL" sz="2400" dirty="0" smtClean="0"/>
              <a:t>Żywność bez opakowań bądź pakowana przy sprzedaży:</a:t>
            </a:r>
          </a:p>
          <a:p>
            <a:pPr algn="just">
              <a:buFont typeface="Courier New" pitchFamily="49" charset="0"/>
              <a:buChar char="o"/>
            </a:pPr>
            <a:r>
              <a:rPr lang="pl-PL" sz="2300" dirty="0" smtClean="0"/>
              <a:t>Nazwa</a:t>
            </a:r>
          </a:p>
          <a:p>
            <a:pPr algn="just">
              <a:buFont typeface="Courier New" pitchFamily="49" charset="0"/>
              <a:buChar char="o"/>
            </a:pPr>
            <a:r>
              <a:rPr lang="pl-PL" sz="2300" dirty="0" smtClean="0"/>
              <a:t>Dodatkowe informacje</a:t>
            </a:r>
          </a:p>
          <a:p>
            <a:pPr algn="just">
              <a:buFont typeface="Courier New" pitchFamily="49" charset="0"/>
              <a:buChar char="o"/>
            </a:pPr>
            <a:r>
              <a:rPr lang="pl-PL" sz="2300" b="1" dirty="0"/>
              <a:t>Obowiązek oznakowania żywności nieopakowanej nie będzie spełniony, jeśli wymagane informacje będą przechowywane na zapleczu, w gablocie, w pudełku pod ladą, czy w inny sposób, który uniemożliwi nam zapoznanie się z nimi przed dokonaniem zakupu. Podobnie, jeśli nie będzie możliwa identyfikacja oznakowania z konkretnym produktem (np. w sytuacji sprzedaży kilku produktów o nazwie „szynka</a:t>
            </a:r>
            <a:r>
              <a:rPr lang="pl-PL" sz="2300" b="1" dirty="0" smtClean="0"/>
              <a:t>”).</a:t>
            </a:r>
            <a:endParaRPr lang="pl-PL" sz="2300" b="1" dirty="0"/>
          </a:p>
        </p:txBody>
      </p:sp>
    </p:spTree>
    <p:extLst>
      <p:ext uri="{BB962C8B-B14F-4D97-AF65-F5344CB8AC3E}">
        <p14:creationId xmlns:p14="http://schemas.microsoft.com/office/powerpoint/2010/main" val="3420671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282" y="214290"/>
            <a:ext cx="8929718" cy="1143000"/>
          </a:xfrm>
        </p:spPr>
        <p:txBody>
          <a:bodyPr>
            <a:noAutofit/>
          </a:bodyPr>
          <a:lstStyle/>
          <a:p>
            <a:pPr algn="ctr"/>
            <a:r>
              <a:rPr lang="pl-PL" sz="3200" b="1" dirty="0" smtClean="0"/>
              <a:t>USTAWA O MIKROORGANIZMACH I ORGANIZMACH GENETYCZNIE MODYFIKOWANYCH</a:t>
            </a:r>
            <a:endParaRPr lang="pl-PL" sz="3200" b="1" dirty="0"/>
          </a:p>
        </p:txBody>
      </p:sp>
      <p:sp>
        <p:nvSpPr>
          <p:cNvPr id="3" name="Symbol zastępczy zawartości 2"/>
          <p:cNvSpPr>
            <a:spLocks noGrp="1"/>
          </p:cNvSpPr>
          <p:nvPr>
            <p:ph idx="1"/>
          </p:nvPr>
        </p:nvSpPr>
        <p:spPr>
          <a:xfrm>
            <a:off x="467544" y="1556792"/>
            <a:ext cx="8208912" cy="4968552"/>
          </a:xfrm>
        </p:spPr>
        <p:txBody>
          <a:bodyPr>
            <a:noAutofit/>
          </a:bodyPr>
          <a:lstStyle/>
          <a:p>
            <a:pPr marL="68580" indent="0" algn="ctr">
              <a:buNone/>
            </a:pPr>
            <a:r>
              <a:rPr lang="pl-PL" sz="2400" b="1" dirty="0" smtClean="0"/>
              <a:t>Art</a:t>
            </a:r>
            <a:r>
              <a:rPr lang="pl-PL" sz="2400" b="1" dirty="0"/>
              <a:t>. 47 [Obowiązek oznakowania produktów GMO]</a:t>
            </a:r>
          </a:p>
          <a:p>
            <a:pPr marL="68580" indent="0" algn="just">
              <a:buNone/>
            </a:pPr>
            <a:r>
              <a:rPr lang="pl-PL" sz="2400" dirty="0"/>
              <a:t>1. Wprowadza się obowiązek oznakowania produktów GMO.</a:t>
            </a:r>
          </a:p>
          <a:p>
            <a:pPr marL="68580" indent="0" algn="just">
              <a:buNone/>
            </a:pPr>
            <a:r>
              <a:rPr lang="pl-PL" sz="2400" dirty="0"/>
              <a:t>2. Oznakowanie produktu GMO powinno zawierać następujące informacje:</a:t>
            </a:r>
          </a:p>
          <a:p>
            <a:pPr marL="68580" indent="0" algn="just">
              <a:buNone/>
            </a:pPr>
            <a:r>
              <a:rPr lang="pl-PL" sz="2400" dirty="0"/>
              <a:t>1) nazwę produktu GMO i nazwy zawartych w nim GMO;</a:t>
            </a:r>
          </a:p>
          <a:p>
            <a:pPr marL="68580" indent="0" algn="just">
              <a:buNone/>
            </a:pPr>
            <a:r>
              <a:rPr lang="pl-PL" sz="2400" dirty="0"/>
              <a:t>2) imię i nazwisko lub nazwę producenta lub importera oraz adres;</a:t>
            </a:r>
          </a:p>
          <a:p>
            <a:pPr marL="68580" indent="0" algn="just">
              <a:buNone/>
            </a:pPr>
            <a:r>
              <a:rPr lang="pl-PL" sz="2400" dirty="0"/>
              <a:t>3) przewidywany obszar stosowania produktu GMO: przemysł, rolnictwo, leśnictwo, powszechne użytkowanie przez konsumentów lub inne specjalistyczne zastosowanie;</a:t>
            </a:r>
          </a:p>
          <a:p>
            <a:pPr>
              <a:buNone/>
            </a:pPr>
            <a:endParaRPr lang="pl-PL" sz="2400" dirty="0"/>
          </a:p>
        </p:txBody>
      </p:sp>
    </p:spTree>
    <p:extLst>
      <p:ext uri="{BB962C8B-B14F-4D97-AF65-F5344CB8AC3E}">
        <p14:creationId xmlns:p14="http://schemas.microsoft.com/office/powerpoint/2010/main" val="1560635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282" y="214290"/>
            <a:ext cx="8929718" cy="1143000"/>
          </a:xfrm>
        </p:spPr>
        <p:txBody>
          <a:bodyPr>
            <a:noAutofit/>
          </a:bodyPr>
          <a:lstStyle/>
          <a:p>
            <a:pPr algn="ctr"/>
            <a:r>
              <a:rPr lang="pl-PL" sz="3200" b="1" dirty="0" smtClean="0"/>
              <a:t>USTAWA O MIKROORGANIZMACH I ORGANIZMACH GENETYCZNIE MODYFIKOWANYCH</a:t>
            </a:r>
            <a:endParaRPr lang="pl-PL" sz="3200" b="1" dirty="0"/>
          </a:p>
        </p:txBody>
      </p:sp>
      <p:sp>
        <p:nvSpPr>
          <p:cNvPr id="3" name="Symbol zastępczy zawartości 2"/>
          <p:cNvSpPr>
            <a:spLocks noGrp="1"/>
          </p:cNvSpPr>
          <p:nvPr>
            <p:ph idx="1"/>
          </p:nvPr>
        </p:nvSpPr>
        <p:spPr>
          <a:xfrm>
            <a:off x="467544" y="1556792"/>
            <a:ext cx="8208912" cy="4968552"/>
          </a:xfrm>
        </p:spPr>
        <p:txBody>
          <a:bodyPr>
            <a:normAutofit fontScale="92500" lnSpcReduction="10000"/>
          </a:bodyPr>
          <a:lstStyle/>
          <a:p>
            <a:pPr marL="68580" indent="0" algn="just">
              <a:buNone/>
            </a:pPr>
            <a:r>
              <a:rPr lang="pl-PL" sz="2600" dirty="0" smtClean="0"/>
              <a:t>4</a:t>
            </a:r>
            <a:r>
              <a:rPr lang="pl-PL" sz="2600" dirty="0"/>
              <a:t>) zastosowanie produktu GMO i dokładne warunki użytkowania wraz z informacją, w uzasadnionych przypadkach, o rodzaju środowiska, dla którego produkt jest odpowiedni;</a:t>
            </a:r>
          </a:p>
          <a:p>
            <a:pPr marL="68580" indent="0" algn="just">
              <a:buNone/>
            </a:pPr>
            <a:r>
              <a:rPr lang="pl-PL" sz="2600" dirty="0"/>
              <a:t>5) szczególne wymagania dotyczące magazynowania i transportu, jeżeli zostały określone w zezwoleniu;</a:t>
            </a:r>
          </a:p>
          <a:p>
            <a:pPr marL="68580" indent="0" algn="just">
              <a:buNone/>
            </a:pPr>
            <a:r>
              <a:rPr lang="pl-PL" sz="2600" dirty="0"/>
              <a:t>6) informacje o różnicy wartości użytkowej między produktem GMO a jego tradycyjnym odpowiednikiem;</a:t>
            </a:r>
          </a:p>
          <a:p>
            <a:pPr marL="68580" indent="0" algn="just">
              <a:buNone/>
            </a:pPr>
            <a:r>
              <a:rPr lang="pl-PL" sz="2600" dirty="0"/>
              <a:t>7) środki, jakie powinny być podjęte w przypadku niezamierzonego uwolnienia GMO, niezgodnego z wymaganiami dotyczącymi wprowadzenia produktu GMO do obrotu, jeżeli zostały określone w zezwoleniu;</a:t>
            </a:r>
          </a:p>
          <a:p>
            <a:pPr marL="68580" indent="0" algn="just">
              <a:buNone/>
            </a:pPr>
            <a:r>
              <a:rPr lang="pl-PL" sz="2600" dirty="0"/>
              <a:t>8) numer zezwolenia</a:t>
            </a:r>
            <a:r>
              <a:rPr lang="pl-PL" sz="2600" dirty="0" smtClean="0"/>
              <a:t>.</a:t>
            </a:r>
            <a:endParaRPr lang="pl-PL" sz="2600" dirty="0"/>
          </a:p>
        </p:txBody>
      </p:sp>
    </p:spTree>
    <p:extLst>
      <p:ext uri="{BB962C8B-B14F-4D97-AF65-F5344CB8AC3E}">
        <p14:creationId xmlns:p14="http://schemas.microsoft.com/office/powerpoint/2010/main" val="1560635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b="1" dirty="0" smtClean="0"/>
              <a:t>WSTĘP</a:t>
            </a:r>
            <a:endParaRPr lang="pl-PL" b="1" dirty="0"/>
          </a:p>
        </p:txBody>
      </p:sp>
      <p:sp>
        <p:nvSpPr>
          <p:cNvPr id="3" name="Symbol zastępczy zawartości 2"/>
          <p:cNvSpPr>
            <a:spLocks noGrp="1"/>
          </p:cNvSpPr>
          <p:nvPr>
            <p:ph idx="1"/>
          </p:nvPr>
        </p:nvSpPr>
        <p:spPr/>
        <p:txBody>
          <a:bodyPr>
            <a:noAutofit/>
          </a:bodyPr>
          <a:lstStyle/>
          <a:p>
            <a:pPr algn="just"/>
            <a:r>
              <a:rPr lang="pl-PL" sz="2400" dirty="0" smtClean="0"/>
              <a:t>Szczególne zainteresowanie tym zagadnieniem zarówno w doktrynie jak i praktyce</a:t>
            </a:r>
          </a:p>
          <a:p>
            <a:pPr algn="just"/>
            <a:r>
              <a:rPr lang="pl-PL" sz="2400" dirty="0" smtClean="0"/>
              <a:t>Przyczyna: </a:t>
            </a:r>
            <a:r>
              <a:rPr lang="pl-PL" sz="2400" b="1" dirty="0" smtClean="0"/>
              <a:t>deficyt informacji</a:t>
            </a:r>
            <a:r>
              <a:rPr lang="pl-PL" sz="2400" dirty="0" smtClean="0"/>
              <a:t>, rozumiany jako </a:t>
            </a:r>
            <a:r>
              <a:rPr lang="pl-PL" sz="2400" dirty="0"/>
              <a:t>brak specjalistycznej wiedzy konsumenta (prawnej, </a:t>
            </a:r>
            <a:r>
              <a:rPr lang="pl-PL" sz="2400" dirty="0" smtClean="0"/>
              <a:t>ekonomicznej</a:t>
            </a:r>
            <a:r>
              <a:rPr lang="pl-PL" sz="2400" dirty="0"/>
              <a:t>, technicznej) na temat zasad </a:t>
            </a:r>
            <a:r>
              <a:rPr lang="pl-PL" sz="2400" dirty="0" smtClean="0"/>
              <a:t>i warunków </a:t>
            </a:r>
            <a:r>
              <a:rPr lang="pl-PL" sz="2400" dirty="0"/>
              <a:t>oferowanych mu towarów </a:t>
            </a:r>
            <a:r>
              <a:rPr lang="pl-PL" sz="2400" dirty="0" smtClean="0"/>
              <a:t>i usług</a:t>
            </a:r>
            <a:endParaRPr lang="pl-PL" sz="2400" dirty="0"/>
          </a:p>
          <a:p>
            <a:pPr algn="just"/>
            <a:r>
              <a:rPr lang="pl-PL" sz="2400" dirty="0"/>
              <a:t>Prawo konsumenta do informacji </a:t>
            </a:r>
            <a:r>
              <a:rPr lang="pl-PL" sz="2400" dirty="0" smtClean="0"/>
              <a:t>- jedna </a:t>
            </a:r>
            <a:r>
              <a:rPr lang="pl-PL" sz="2400" dirty="0"/>
              <a:t>z </a:t>
            </a:r>
            <a:r>
              <a:rPr lang="pl-PL" sz="2400" b="1" dirty="0"/>
              <a:t>fundamentalnych gwarancji </a:t>
            </a:r>
            <a:r>
              <a:rPr lang="pl-PL" sz="2400" dirty="0"/>
              <a:t>jego bezpiecznego i świadomego uczestnictwa na </a:t>
            </a:r>
            <a:r>
              <a:rPr lang="pl-PL" sz="2400" dirty="0" smtClean="0"/>
              <a:t>rynku</a:t>
            </a:r>
          </a:p>
          <a:p>
            <a:pPr algn="just"/>
            <a:r>
              <a:rPr lang="pl-PL" sz="2400" dirty="0"/>
              <a:t>I</a:t>
            </a:r>
            <a:r>
              <a:rPr lang="pl-PL" sz="2400" dirty="0" smtClean="0"/>
              <a:t>nformacja </a:t>
            </a:r>
            <a:r>
              <a:rPr lang="pl-PL" sz="2400" dirty="0"/>
              <a:t>stanowi </a:t>
            </a:r>
            <a:r>
              <a:rPr lang="pl-PL" sz="2400" dirty="0" smtClean="0"/>
              <a:t>podstawowy </a:t>
            </a:r>
            <a:r>
              <a:rPr lang="pl-PL" sz="2400" dirty="0"/>
              <a:t>element działań o charakterze ochronnym</a:t>
            </a:r>
            <a:r>
              <a:rPr lang="pl-PL" sz="2400" dirty="0" smtClean="0"/>
              <a:t>.</a:t>
            </a:r>
            <a:endParaRPr lang="pl-PL" sz="2400" dirty="0"/>
          </a:p>
        </p:txBody>
      </p:sp>
    </p:spTree>
    <p:extLst>
      <p:ext uri="{BB962C8B-B14F-4D97-AF65-F5344CB8AC3E}">
        <p14:creationId xmlns:p14="http://schemas.microsoft.com/office/powerpoint/2010/main" val="3318488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3608" y="188640"/>
            <a:ext cx="7024744" cy="1143000"/>
          </a:xfrm>
        </p:spPr>
        <p:txBody>
          <a:bodyPr>
            <a:normAutofit/>
          </a:bodyPr>
          <a:lstStyle/>
          <a:p>
            <a:pPr algn="ctr"/>
            <a:r>
              <a:rPr lang="pl-PL" sz="3200" b="1" dirty="0" smtClean="0"/>
              <a:t>INFORMACJE DOTYCZĄCE LEKÓW</a:t>
            </a:r>
            <a:endParaRPr lang="pl-PL" sz="3200" b="1" dirty="0"/>
          </a:p>
        </p:txBody>
      </p:sp>
      <p:sp>
        <p:nvSpPr>
          <p:cNvPr id="3" name="Symbol zastępczy zawartości 2"/>
          <p:cNvSpPr>
            <a:spLocks noGrp="1"/>
          </p:cNvSpPr>
          <p:nvPr>
            <p:ph idx="1"/>
          </p:nvPr>
        </p:nvSpPr>
        <p:spPr>
          <a:xfrm>
            <a:off x="467544" y="1556792"/>
            <a:ext cx="8208912" cy="4968552"/>
          </a:xfrm>
        </p:spPr>
        <p:txBody>
          <a:bodyPr>
            <a:normAutofit/>
          </a:bodyPr>
          <a:lstStyle/>
          <a:p>
            <a:pPr algn="just"/>
            <a:r>
              <a:rPr lang="pl-PL" sz="2800" dirty="0"/>
              <a:t>Informacje, które powinny znaleźć się w ulotce, to m.in.:</a:t>
            </a:r>
            <a:endParaRPr lang="pl-PL" sz="2400" b="1" dirty="0"/>
          </a:p>
          <a:p>
            <a:pPr algn="just">
              <a:buFont typeface="Courier New" pitchFamily="49" charset="0"/>
              <a:buChar char="o"/>
            </a:pPr>
            <a:r>
              <a:rPr lang="pl-PL" sz="2400" dirty="0" smtClean="0"/>
              <a:t>nazwa </a:t>
            </a:r>
            <a:r>
              <a:rPr lang="pl-PL" sz="2400" dirty="0"/>
              <a:t>leku i powszechnie stosowana nazwa substancji czynnej (jeżeli lek zawiera tylko jedną substancję czynną);</a:t>
            </a:r>
          </a:p>
          <a:p>
            <a:pPr algn="just">
              <a:buFont typeface="Courier New" pitchFamily="49" charset="0"/>
              <a:buChar char="o"/>
            </a:pPr>
            <a:r>
              <a:rPr lang="pl-PL" sz="2400" dirty="0" smtClean="0"/>
              <a:t>wskazania </a:t>
            </a:r>
            <a:r>
              <a:rPr lang="pl-PL" sz="2400" dirty="0"/>
              <a:t>do stosowania;</a:t>
            </a:r>
          </a:p>
          <a:p>
            <a:pPr algn="just">
              <a:buFont typeface="Courier New" pitchFamily="49" charset="0"/>
              <a:buChar char="o"/>
            </a:pPr>
            <a:r>
              <a:rPr lang="pl-PL" sz="2400" dirty="0" smtClean="0"/>
              <a:t>informacje </a:t>
            </a:r>
            <a:r>
              <a:rPr lang="pl-PL" sz="2400" dirty="0"/>
              <a:t>niezbędne przed rozpoczęciem stosowania leku (przeciwwskazania, odpowiednie środki ostrożności związane ze stosowaniem leku, interakcje np. z alkoholem</a:t>
            </a:r>
            <a:r>
              <a:rPr lang="pl-PL" sz="2400" dirty="0" smtClean="0"/>
              <a:t>);</a:t>
            </a:r>
            <a:endParaRPr lang="pl-PL" sz="2400" dirty="0"/>
          </a:p>
        </p:txBody>
      </p:sp>
    </p:spTree>
    <p:extLst>
      <p:ext uri="{BB962C8B-B14F-4D97-AF65-F5344CB8AC3E}">
        <p14:creationId xmlns:p14="http://schemas.microsoft.com/office/powerpoint/2010/main" val="2046268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3608" y="188640"/>
            <a:ext cx="7024744" cy="1143000"/>
          </a:xfrm>
        </p:spPr>
        <p:txBody>
          <a:bodyPr>
            <a:normAutofit/>
          </a:bodyPr>
          <a:lstStyle/>
          <a:p>
            <a:pPr algn="ctr"/>
            <a:r>
              <a:rPr lang="pl-PL" sz="3200" b="1" dirty="0" smtClean="0"/>
              <a:t>INFORMACJE DOTYCZĄCE LEKÓW</a:t>
            </a:r>
            <a:endParaRPr lang="pl-PL" sz="3200" b="1" dirty="0"/>
          </a:p>
        </p:txBody>
      </p:sp>
      <p:sp>
        <p:nvSpPr>
          <p:cNvPr id="3" name="Symbol zastępczy zawartości 2"/>
          <p:cNvSpPr>
            <a:spLocks noGrp="1"/>
          </p:cNvSpPr>
          <p:nvPr>
            <p:ph idx="1"/>
          </p:nvPr>
        </p:nvSpPr>
        <p:spPr>
          <a:xfrm>
            <a:off x="467544" y="1556792"/>
            <a:ext cx="8208912" cy="4968552"/>
          </a:xfrm>
        </p:spPr>
        <p:txBody>
          <a:bodyPr>
            <a:normAutofit/>
          </a:bodyPr>
          <a:lstStyle/>
          <a:p>
            <a:pPr algn="just">
              <a:buFont typeface="Courier New" pitchFamily="49" charset="0"/>
              <a:buChar char="o"/>
            </a:pPr>
            <a:r>
              <a:rPr lang="pl-PL" sz="2400" dirty="0" smtClean="0"/>
              <a:t>ostrzeżenia </a:t>
            </a:r>
            <a:r>
              <a:rPr lang="pl-PL" sz="2400" dirty="0"/>
              <a:t>dotyczące: szczególnych grup użytkowników (w szczególności dzieci, kobiet w ciąży i karmiących piersią, pacjentów w podeszłym wieku);</a:t>
            </a:r>
          </a:p>
          <a:p>
            <a:pPr algn="just">
              <a:buFont typeface="Courier New" pitchFamily="49" charset="0"/>
              <a:buChar char="o"/>
            </a:pPr>
            <a:r>
              <a:rPr lang="pl-PL" sz="2400" dirty="0" smtClean="0"/>
              <a:t>opis </a:t>
            </a:r>
            <a:r>
              <a:rPr lang="pl-PL" sz="2400" dirty="0"/>
              <a:t>niepożądanych działań, które mogą wystąpić podczas prawidłowego stosowania produktu leczniczego;</a:t>
            </a:r>
          </a:p>
          <a:p>
            <a:pPr algn="just">
              <a:buFont typeface="Courier New" pitchFamily="49" charset="0"/>
              <a:buChar char="o"/>
            </a:pPr>
            <a:r>
              <a:rPr lang="pl-PL" sz="2400" dirty="0" smtClean="0"/>
              <a:t>ostrzeżenie </a:t>
            </a:r>
            <a:r>
              <a:rPr lang="pl-PL" sz="2400" dirty="0"/>
              <a:t>o zakazie stosowania produktu leczniczego po upływie terminu ważności; </a:t>
            </a:r>
          </a:p>
          <a:p>
            <a:pPr algn="just">
              <a:buFont typeface="Courier New" pitchFamily="49" charset="0"/>
              <a:buChar char="o"/>
            </a:pPr>
            <a:r>
              <a:rPr lang="pl-PL" sz="2400" dirty="0" smtClean="0"/>
              <a:t>opis </a:t>
            </a:r>
            <a:r>
              <a:rPr lang="pl-PL" sz="2400" dirty="0"/>
              <a:t>szczególnych warunków przechowywania, jeżeli są one wymagane.</a:t>
            </a:r>
          </a:p>
          <a:p>
            <a:pPr algn="just"/>
            <a:endParaRPr lang="pl-PL" sz="2400" dirty="0"/>
          </a:p>
        </p:txBody>
      </p:sp>
    </p:spTree>
    <p:extLst>
      <p:ext uri="{BB962C8B-B14F-4D97-AF65-F5344CB8AC3E}">
        <p14:creationId xmlns:p14="http://schemas.microsoft.com/office/powerpoint/2010/main" val="2046268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3608" y="188640"/>
            <a:ext cx="7024744" cy="1143000"/>
          </a:xfrm>
        </p:spPr>
        <p:txBody>
          <a:bodyPr>
            <a:normAutofit/>
          </a:bodyPr>
          <a:lstStyle/>
          <a:p>
            <a:pPr algn="ctr"/>
            <a:r>
              <a:rPr lang="pl-PL" sz="3200" b="1" dirty="0" smtClean="0"/>
              <a:t>INFORMACJE DOTYCZĄCE LEKÓW</a:t>
            </a:r>
            <a:endParaRPr lang="pl-PL" sz="3200" dirty="0"/>
          </a:p>
        </p:txBody>
      </p:sp>
      <p:sp>
        <p:nvSpPr>
          <p:cNvPr id="4" name="Symbol zastępczy zawartości 3"/>
          <p:cNvSpPr>
            <a:spLocks noGrp="1"/>
          </p:cNvSpPr>
          <p:nvPr>
            <p:ph sz="half" idx="1"/>
          </p:nvPr>
        </p:nvSpPr>
        <p:spPr>
          <a:xfrm>
            <a:off x="467544" y="1484784"/>
            <a:ext cx="8247860" cy="5040560"/>
          </a:xfrm>
        </p:spPr>
        <p:txBody>
          <a:bodyPr>
            <a:normAutofit/>
          </a:bodyPr>
          <a:lstStyle/>
          <a:p>
            <a:pPr algn="just"/>
            <a:r>
              <a:rPr lang="pl-PL" sz="2800" dirty="0"/>
              <a:t>Informacje, które powinny znaleźć się na opakowaniu zewnętrznym, to m.in.:</a:t>
            </a:r>
          </a:p>
          <a:p>
            <a:pPr algn="just">
              <a:buFont typeface="Courier New" pitchFamily="49" charset="0"/>
              <a:buChar char="o"/>
            </a:pPr>
            <a:r>
              <a:rPr lang="pl-PL" sz="2400" dirty="0" smtClean="0"/>
              <a:t>nazwa </a:t>
            </a:r>
            <a:r>
              <a:rPr lang="pl-PL" sz="2400" dirty="0"/>
              <a:t>leku i powszechnie stosowana nazwa substancji czynnej (jeżeli lek zawiera tylko jedną substancję czynną);</a:t>
            </a:r>
          </a:p>
          <a:p>
            <a:pPr algn="just">
              <a:buFont typeface="Courier New" pitchFamily="49" charset="0"/>
              <a:buChar char="o"/>
            </a:pPr>
            <a:r>
              <a:rPr lang="pl-PL" sz="2400" dirty="0" smtClean="0"/>
              <a:t>moc </a:t>
            </a:r>
            <a:r>
              <a:rPr lang="pl-PL" sz="2400" dirty="0"/>
              <a:t>(zawartość substancji czynnej w danej jednostce dawkowania – np. w jednej tabletce, w danej jednostce objętości albo masy);</a:t>
            </a:r>
          </a:p>
          <a:p>
            <a:pPr algn="just">
              <a:buFont typeface="Courier New" pitchFamily="49" charset="0"/>
              <a:buChar char="o"/>
            </a:pPr>
            <a:r>
              <a:rPr lang="pl-PL" sz="2400" dirty="0" smtClean="0"/>
              <a:t>postać </a:t>
            </a:r>
            <a:r>
              <a:rPr lang="pl-PL" sz="2400" dirty="0"/>
              <a:t>farmaceutyczna (np. tabletka powlekana, kapsułka, zawiesina itp.); - sposób stosowania oraz (opcjonalnie) drogę podania; </a:t>
            </a:r>
          </a:p>
        </p:txBody>
      </p:sp>
    </p:spTree>
    <p:extLst>
      <p:ext uri="{BB962C8B-B14F-4D97-AF65-F5344CB8AC3E}">
        <p14:creationId xmlns:p14="http://schemas.microsoft.com/office/powerpoint/2010/main" val="4046231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3608" y="188640"/>
            <a:ext cx="7024744" cy="1143000"/>
          </a:xfrm>
        </p:spPr>
        <p:txBody>
          <a:bodyPr>
            <a:normAutofit/>
          </a:bodyPr>
          <a:lstStyle/>
          <a:p>
            <a:pPr algn="ctr"/>
            <a:r>
              <a:rPr lang="pl-PL" sz="3200" b="1" dirty="0" smtClean="0"/>
              <a:t>INFORMACJE DOTYCZĄCE LEKÓW</a:t>
            </a:r>
            <a:endParaRPr lang="pl-PL" sz="3200" dirty="0"/>
          </a:p>
        </p:txBody>
      </p:sp>
      <p:sp>
        <p:nvSpPr>
          <p:cNvPr id="4" name="Symbol zastępczy zawartości 3"/>
          <p:cNvSpPr>
            <a:spLocks noGrp="1"/>
          </p:cNvSpPr>
          <p:nvPr>
            <p:ph sz="half" idx="1"/>
          </p:nvPr>
        </p:nvSpPr>
        <p:spPr>
          <a:xfrm>
            <a:off x="467544" y="1484784"/>
            <a:ext cx="8247860" cy="5040560"/>
          </a:xfrm>
        </p:spPr>
        <p:txBody>
          <a:bodyPr>
            <a:normAutofit/>
          </a:bodyPr>
          <a:lstStyle/>
          <a:p>
            <a:pPr algn="just">
              <a:buFont typeface="Courier New" pitchFamily="49" charset="0"/>
              <a:buChar char="o"/>
            </a:pPr>
            <a:r>
              <a:rPr lang="pl-PL" sz="2400" dirty="0" smtClean="0"/>
              <a:t>ostrzeżenia </a:t>
            </a:r>
            <a:r>
              <a:rPr lang="pl-PL" sz="2400" dirty="0"/>
              <a:t>dotyczące sposobu przechowywania, w tym dotyczące niedostępności dla dzieci; </a:t>
            </a:r>
          </a:p>
          <a:p>
            <a:pPr algn="just">
              <a:buFont typeface="Courier New" pitchFamily="49" charset="0"/>
              <a:buChar char="o"/>
            </a:pPr>
            <a:r>
              <a:rPr lang="pl-PL" sz="2400" dirty="0" smtClean="0"/>
              <a:t>wskazanie </a:t>
            </a:r>
            <a:r>
              <a:rPr lang="pl-PL" sz="2400" dirty="0"/>
              <a:t>podmiotu odpowiedzialnego (czyli wytwórcy);</a:t>
            </a:r>
          </a:p>
          <a:p>
            <a:pPr algn="just">
              <a:buFont typeface="Courier New" pitchFamily="49" charset="0"/>
              <a:buChar char="o"/>
            </a:pPr>
            <a:r>
              <a:rPr lang="pl-PL" sz="2400" dirty="0" smtClean="0"/>
              <a:t>termin </a:t>
            </a:r>
            <a:r>
              <a:rPr lang="pl-PL" sz="2400" dirty="0"/>
              <a:t>ważności.</a:t>
            </a:r>
          </a:p>
          <a:p>
            <a:pPr algn="just"/>
            <a:r>
              <a:rPr lang="pl-PL" dirty="0" smtClean="0"/>
              <a:t>Ponadto opakowanie zewnętrzne leku ma specjalne oznaczenie w systemie </a:t>
            </a:r>
            <a:r>
              <a:rPr lang="pl-PL" dirty="0" err="1" smtClean="0"/>
              <a:t>Braille’a</a:t>
            </a:r>
            <a:r>
              <a:rPr lang="pl-PL" dirty="0" smtClean="0"/>
              <a:t> dla osób niewidomych. Zawiera ono informację o nazwie produktu leczniczego, jego mocy i postaci farmaceutycznej.</a:t>
            </a:r>
          </a:p>
          <a:p>
            <a:pPr algn="just"/>
            <a:endParaRPr lang="pl-PL" dirty="0"/>
          </a:p>
        </p:txBody>
      </p:sp>
    </p:spTree>
    <p:extLst>
      <p:ext uri="{BB962C8B-B14F-4D97-AF65-F5344CB8AC3E}">
        <p14:creationId xmlns:p14="http://schemas.microsoft.com/office/powerpoint/2010/main" val="4046231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3608" y="188640"/>
            <a:ext cx="7024744" cy="1143000"/>
          </a:xfrm>
        </p:spPr>
        <p:txBody>
          <a:bodyPr>
            <a:normAutofit/>
          </a:bodyPr>
          <a:lstStyle/>
          <a:p>
            <a:pPr algn="ctr"/>
            <a:r>
              <a:rPr lang="pl-PL" sz="3200" b="1" dirty="0" smtClean="0"/>
              <a:t>INFORMACJE DOTYCZĄCE LEKÓW</a:t>
            </a:r>
            <a:endParaRPr lang="pl-PL" sz="3200" dirty="0"/>
          </a:p>
        </p:txBody>
      </p:sp>
      <p:sp>
        <p:nvSpPr>
          <p:cNvPr id="5" name="Symbol zastępczy zawartości 4"/>
          <p:cNvSpPr>
            <a:spLocks noGrp="1"/>
          </p:cNvSpPr>
          <p:nvPr>
            <p:ph sz="half" idx="2"/>
          </p:nvPr>
        </p:nvSpPr>
        <p:spPr>
          <a:xfrm>
            <a:off x="571472" y="1484784"/>
            <a:ext cx="8104984" cy="5040560"/>
          </a:xfrm>
        </p:spPr>
        <p:txBody>
          <a:bodyPr>
            <a:normAutofit/>
          </a:bodyPr>
          <a:lstStyle/>
          <a:p>
            <a:pPr algn="just"/>
            <a:r>
              <a:rPr lang="pl-PL" sz="2800" dirty="0"/>
              <a:t>Informacje, które powinny znaleźć się na opakowaniu </a:t>
            </a:r>
            <a:r>
              <a:rPr lang="pl-PL" sz="2800" dirty="0" smtClean="0"/>
              <a:t>bezpośrednim (saszetki, ampułki, blistry, butelki), </a:t>
            </a:r>
            <a:r>
              <a:rPr lang="pl-PL" sz="2800" dirty="0"/>
              <a:t>to m.in.:</a:t>
            </a:r>
          </a:p>
          <a:p>
            <a:pPr algn="just">
              <a:buFont typeface="Courier New" pitchFamily="49" charset="0"/>
              <a:buChar char="o"/>
            </a:pPr>
            <a:r>
              <a:rPr lang="pl-PL" sz="2400" dirty="0" smtClean="0"/>
              <a:t>nazwa </a:t>
            </a:r>
            <a:r>
              <a:rPr lang="pl-PL" sz="2400" dirty="0"/>
              <a:t>leku i powszechnie stosowana nazwa substancji czynnej (jeżeli lek zawiera tylko jedną substancję czynną);</a:t>
            </a:r>
          </a:p>
          <a:p>
            <a:pPr algn="just">
              <a:buFont typeface="Courier New" pitchFamily="49" charset="0"/>
              <a:buChar char="o"/>
            </a:pPr>
            <a:r>
              <a:rPr lang="pl-PL" sz="2400" dirty="0" smtClean="0"/>
              <a:t>nazwa </a:t>
            </a:r>
            <a:r>
              <a:rPr lang="pl-PL" sz="2400" dirty="0"/>
              <a:t>podmiotu odpowiedzialnego;</a:t>
            </a:r>
          </a:p>
          <a:p>
            <a:pPr algn="just">
              <a:buFont typeface="Courier New" pitchFamily="49" charset="0"/>
              <a:buChar char="o"/>
            </a:pPr>
            <a:r>
              <a:rPr lang="pl-PL" sz="2400" dirty="0" smtClean="0"/>
              <a:t>termin </a:t>
            </a:r>
            <a:r>
              <a:rPr lang="pl-PL" sz="2400" dirty="0"/>
              <a:t>ważności;</a:t>
            </a:r>
          </a:p>
          <a:p>
            <a:pPr algn="just">
              <a:buFont typeface="Courier New" pitchFamily="49" charset="0"/>
              <a:buChar char="o"/>
            </a:pPr>
            <a:r>
              <a:rPr lang="pl-PL" sz="2400" dirty="0" smtClean="0"/>
              <a:t>numer </a:t>
            </a:r>
            <a:r>
              <a:rPr lang="pl-PL" sz="2400" dirty="0"/>
              <a:t>serii</a:t>
            </a:r>
            <a:r>
              <a:rPr lang="pl-PL" sz="2400" dirty="0" smtClean="0"/>
              <a:t>.</a:t>
            </a:r>
            <a:endParaRPr lang="pl-PL" sz="2400" dirty="0"/>
          </a:p>
        </p:txBody>
      </p:sp>
    </p:spTree>
    <p:extLst>
      <p:ext uri="{BB962C8B-B14F-4D97-AF65-F5344CB8AC3E}">
        <p14:creationId xmlns:p14="http://schemas.microsoft.com/office/powerpoint/2010/main" val="40462317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1538" y="285728"/>
            <a:ext cx="7024744" cy="1143000"/>
          </a:xfrm>
        </p:spPr>
        <p:txBody>
          <a:bodyPr>
            <a:noAutofit/>
          </a:bodyPr>
          <a:lstStyle/>
          <a:p>
            <a:pPr algn="ctr"/>
            <a:r>
              <a:rPr lang="pl-PL" sz="3200" b="1" dirty="0" smtClean="0"/>
              <a:t>OCHRONA KONSUMENTA PRZED NIECHCIANĄ INFORMACJĄ</a:t>
            </a:r>
            <a:endParaRPr lang="pl-PL" sz="3200" dirty="0"/>
          </a:p>
        </p:txBody>
      </p:sp>
      <p:sp>
        <p:nvSpPr>
          <p:cNvPr id="5" name="Symbol zastępczy zawartości 4"/>
          <p:cNvSpPr>
            <a:spLocks noGrp="1"/>
          </p:cNvSpPr>
          <p:nvPr>
            <p:ph idx="1"/>
          </p:nvPr>
        </p:nvSpPr>
        <p:spPr>
          <a:xfrm>
            <a:off x="467544" y="1916832"/>
            <a:ext cx="8208912" cy="4608512"/>
          </a:xfrm>
        </p:spPr>
        <p:txBody>
          <a:bodyPr>
            <a:normAutofit/>
          </a:bodyPr>
          <a:lstStyle/>
          <a:p>
            <a:pPr algn="just"/>
            <a:r>
              <a:rPr lang="pl-PL" sz="2400" b="1" dirty="0" smtClean="0"/>
              <a:t>Niepożądane informacje handlowe </a:t>
            </a:r>
            <a:r>
              <a:rPr lang="pl-PL" sz="2400" dirty="0" smtClean="0"/>
              <a:t>(w </a:t>
            </a:r>
            <a:r>
              <a:rPr lang="pl-PL" sz="2400" dirty="0"/>
              <a:t>postaci druków ulotnych, folderów i innych materiałów </a:t>
            </a:r>
            <a:r>
              <a:rPr lang="pl-PL" sz="2400" dirty="0" smtClean="0"/>
              <a:t>reklamowych; zarówno poczta tradycyjna jak i e-mail)</a:t>
            </a:r>
            <a:endParaRPr lang="pl-PL" sz="2400" b="1" dirty="0" smtClean="0"/>
          </a:p>
          <a:p>
            <a:pPr algn="just"/>
            <a:r>
              <a:rPr lang="pl-PL" sz="2400" b="1" dirty="0" smtClean="0"/>
              <a:t>Wyraźny sprzeciw</a:t>
            </a:r>
            <a:r>
              <a:rPr lang="pl-PL" sz="2400" dirty="0"/>
              <a:t>, skierowany do przedsiębiorcy w taki sposób, aby mógł się z nim </a:t>
            </a:r>
            <a:r>
              <a:rPr lang="pl-PL" sz="2400" dirty="0" smtClean="0"/>
              <a:t>zapoznać</a:t>
            </a:r>
          </a:p>
          <a:p>
            <a:pPr algn="just"/>
            <a:r>
              <a:rPr lang="pl-PL" sz="2400" dirty="0" smtClean="0"/>
              <a:t>Zwrócenie się </a:t>
            </a:r>
            <a:r>
              <a:rPr lang="pl-PL" sz="2400" dirty="0"/>
              <a:t>do Stowarzyszenia Sprzedawców Bezpośrednich o umieszczenie swoich danych na tzw. </a:t>
            </a:r>
            <a:r>
              <a:rPr lang="pl-PL" sz="2400" b="1" dirty="0"/>
              <a:t>liście </a:t>
            </a:r>
            <a:r>
              <a:rPr lang="pl-PL" sz="2400" b="1" dirty="0" smtClean="0"/>
              <a:t>Robinsonów</a:t>
            </a:r>
          </a:p>
          <a:p>
            <a:pPr algn="just"/>
            <a:r>
              <a:rPr lang="pl-PL" sz="2400" dirty="0" smtClean="0"/>
              <a:t>Dodanie swojego adresu e-mail na </a:t>
            </a:r>
            <a:r>
              <a:rPr lang="pl-PL" sz="2400" b="1" dirty="0" smtClean="0"/>
              <a:t>e-liście </a:t>
            </a:r>
            <a:r>
              <a:rPr lang="pl-PL" sz="2400" b="1" dirty="0"/>
              <a:t>Robinsona</a:t>
            </a:r>
            <a:r>
              <a:rPr lang="pl-PL" sz="2400" dirty="0"/>
              <a:t> Fundacji </a:t>
            </a:r>
            <a:r>
              <a:rPr lang="pl-PL" sz="2400" dirty="0" smtClean="0"/>
              <a:t>FORCE</a:t>
            </a:r>
            <a:r>
              <a:rPr lang="pl-PL" sz="2400" b="1" dirty="0" smtClean="0"/>
              <a:t> - </a:t>
            </a:r>
            <a:r>
              <a:rPr lang="pl-PL" sz="2400" b="1" dirty="0" smtClean="0">
                <a:hlinkClick r:id="rId3"/>
              </a:rPr>
              <a:t>https://listarobinsonow.pl</a:t>
            </a:r>
            <a:r>
              <a:rPr lang="pl-PL" sz="2400" b="1" dirty="0" smtClean="0"/>
              <a:t> </a:t>
            </a:r>
            <a:endParaRPr lang="pl-PL" sz="2400" b="1" dirty="0"/>
          </a:p>
        </p:txBody>
      </p:sp>
    </p:spTree>
    <p:extLst>
      <p:ext uri="{BB962C8B-B14F-4D97-AF65-F5344CB8AC3E}">
        <p14:creationId xmlns:p14="http://schemas.microsoft.com/office/powerpoint/2010/main" val="2572190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116632"/>
            <a:ext cx="7848872" cy="1143000"/>
          </a:xfrm>
        </p:spPr>
        <p:txBody>
          <a:bodyPr>
            <a:normAutofit/>
          </a:bodyPr>
          <a:lstStyle/>
          <a:p>
            <a:pPr algn="ctr"/>
            <a:r>
              <a:rPr lang="pl-PL" sz="3200" b="1" dirty="0" smtClean="0"/>
              <a:t>OCHRONA PRZED WIADOMOŚCIAMI SPAM</a:t>
            </a:r>
            <a:endParaRPr lang="pl-PL" sz="3200" b="1" dirty="0"/>
          </a:p>
        </p:txBody>
      </p:sp>
      <p:sp>
        <p:nvSpPr>
          <p:cNvPr id="3" name="Symbol zastępczy zawartości 2"/>
          <p:cNvSpPr>
            <a:spLocks noGrp="1"/>
          </p:cNvSpPr>
          <p:nvPr>
            <p:ph idx="1"/>
          </p:nvPr>
        </p:nvSpPr>
        <p:spPr>
          <a:xfrm>
            <a:off x="467544" y="1214422"/>
            <a:ext cx="8208912" cy="5310922"/>
          </a:xfrm>
        </p:spPr>
        <p:txBody>
          <a:bodyPr>
            <a:noAutofit/>
          </a:bodyPr>
          <a:lstStyle/>
          <a:p>
            <a:pPr algn="just"/>
            <a:r>
              <a:rPr lang="pl-PL" sz="2200" b="1" dirty="0" smtClean="0"/>
              <a:t>Pojęcie </a:t>
            </a:r>
            <a:r>
              <a:rPr lang="pl-PL" sz="2200" b="1" dirty="0" err="1" smtClean="0"/>
              <a:t>SPAMu</a:t>
            </a:r>
            <a:r>
              <a:rPr lang="pl-PL" sz="2200" b="1" dirty="0" smtClean="0"/>
              <a:t>: </a:t>
            </a:r>
            <a:r>
              <a:rPr lang="pl-PL" sz="2200" dirty="0" smtClean="0"/>
              <a:t>niezamówione informacje handlowe skierowane </a:t>
            </a:r>
            <a:r>
              <a:rPr lang="pl-PL" sz="2200" dirty="0"/>
              <a:t>do oznaczonego odbiorcy za pomocą środków komunikacji elektronicznej, w szczególności poczty </a:t>
            </a:r>
            <a:r>
              <a:rPr lang="pl-PL" sz="2200" dirty="0" smtClean="0"/>
              <a:t>elektronicznej</a:t>
            </a:r>
          </a:p>
          <a:p>
            <a:pPr algn="just"/>
            <a:r>
              <a:rPr lang="pl-PL" sz="2200" b="1" dirty="0" smtClean="0"/>
              <a:t>zakazane </a:t>
            </a:r>
            <a:r>
              <a:rPr lang="pl-PL" sz="2200" b="1" dirty="0"/>
              <a:t>jest wysyłanie niezamówionej informacji handlowej</a:t>
            </a:r>
            <a:r>
              <a:rPr lang="pl-PL" sz="2200" dirty="0"/>
              <a:t>, skierowanej do oznaczonego odbiorcy będącego osobą fizyczną, za pomocą środków komunikacji elektronicznej (w szczególności poczty elektronicznej</a:t>
            </a:r>
            <a:r>
              <a:rPr lang="pl-PL" sz="2200" dirty="0" smtClean="0"/>
              <a:t>)</a:t>
            </a:r>
          </a:p>
          <a:p>
            <a:pPr algn="just"/>
            <a:r>
              <a:rPr lang="pl-PL" sz="2200" dirty="0"/>
              <a:t>podstawowe znaczenie w zakresie ochrony przed niechcianą korespondencją elektroniczną mają przepisy ustawy z dnia 18 lipca 2002 r. o świadczeniu usług drogą elektroniczną </a:t>
            </a:r>
            <a:endParaRPr lang="pl-PL" sz="2200" dirty="0" smtClean="0"/>
          </a:p>
          <a:p>
            <a:pPr algn="just"/>
            <a:r>
              <a:rPr lang="pl-PL" sz="2200" dirty="0"/>
              <a:t>należy </a:t>
            </a:r>
            <a:r>
              <a:rPr lang="pl-PL" sz="2200" dirty="0" smtClean="0"/>
              <a:t>wskazać też</a:t>
            </a:r>
            <a:r>
              <a:rPr lang="pl-PL" sz="2200" dirty="0"/>
              <a:t> przepisy ustawy z dnia 23 sierpnia 2007 r. o przeciwdziałaniu nieuczciwym praktykom </a:t>
            </a:r>
            <a:r>
              <a:rPr lang="pl-PL" sz="2200" dirty="0" smtClean="0"/>
              <a:t>rynkowym</a:t>
            </a:r>
          </a:p>
        </p:txBody>
      </p:sp>
    </p:spTree>
    <p:extLst>
      <p:ext uri="{BB962C8B-B14F-4D97-AF65-F5344CB8AC3E}">
        <p14:creationId xmlns:p14="http://schemas.microsoft.com/office/powerpoint/2010/main" val="1704387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116632"/>
            <a:ext cx="7848872" cy="1143000"/>
          </a:xfrm>
        </p:spPr>
        <p:txBody>
          <a:bodyPr>
            <a:normAutofit/>
          </a:bodyPr>
          <a:lstStyle/>
          <a:p>
            <a:pPr algn="ctr"/>
            <a:r>
              <a:rPr lang="pl-PL" sz="3200" b="1" dirty="0" smtClean="0"/>
              <a:t>OCHRONA PRZED WIADOMOŚCIAMI SPAM</a:t>
            </a:r>
            <a:endParaRPr lang="pl-PL" sz="3200" b="1" dirty="0"/>
          </a:p>
        </p:txBody>
      </p:sp>
      <p:sp>
        <p:nvSpPr>
          <p:cNvPr id="3" name="Symbol zastępczy zawartości 2"/>
          <p:cNvSpPr>
            <a:spLocks noGrp="1"/>
          </p:cNvSpPr>
          <p:nvPr>
            <p:ph idx="1"/>
          </p:nvPr>
        </p:nvSpPr>
        <p:spPr>
          <a:xfrm>
            <a:off x="467544" y="1268760"/>
            <a:ext cx="8208912" cy="5256584"/>
          </a:xfrm>
        </p:spPr>
        <p:txBody>
          <a:bodyPr>
            <a:noAutofit/>
          </a:bodyPr>
          <a:lstStyle/>
          <a:p>
            <a:pPr algn="just"/>
            <a:r>
              <a:rPr lang="pl-PL" sz="2800" u="sng" dirty="0" smtClean="0"/>
              <a:t>Jak </a:t>
            </a:r>
            <a:r>
              <a:rPr lang="pl-PL" sz="2800" u="sng" dirty="0"/>
              <a:t>chronić się przed spamem?</a:t>
            </a:r>
          </a:p>
          <a:p>
            <a:pPr algn="just">
              <a:buFont typeface="Courier New" pitchFamily="49" charset="0"/>
              <a:buChar char="o"/>
            </a:pPr>
            <a:r>
              <a:rPr lang="pl-PL" sz="2400" dirty="0"/>
              <a:t>P</a:t>
            </a:r>
            <a:r>
              <a:rPr lang="pl-PL" sz="2400" dirty="0" smtClean="0"/>
              <a:t>rzede </a:t>
            </a:r>
            <a:r>
              <a:rPr lang="pl-PL" sz="2400" dirty="0"/>
              <a:t>wszystkim </a:t>
            </a:r>
            <a:r>
              <a:rPr lang="pl-PL" sz="2400" dirty="0" smtClean="0"/>
              <a:t>należy upewnić </a:t>
            </a:r>
            <a:r>
              <a:rPr lang="pl-PL" sz="2400" dirty="0"/>
              <a:t>się, czy nie wyrażona została zgoda na otrzymywanie korespondencji od nadawcy lub czy adres mailowy nie został mu przekazany przez inną </a:t>
            </a:r>
            <a:r>
              <a:rPr lang="pl-PL" sz="2400" dirty="0" smtClean="0"/>
              <a:t>firmę; konsument </a:t>
            </a:r>
            <a:r>
              <a:rPr lang="pl-PL" sz="2400" dirty="0"/>
              <a:t>ma prawo w każdej chwili, bez podawania przyczyny, zgodę tę </a:t>
            </a:r>
            <a:r>
              <a:rPr lang="pl-PL" sz="2400" dirty="0" smtClean="0"/>
              <a:t>odwołać.</a:t>
            </a:r>
          </a:p>
          <a:p>
            <a:pPr algn="just">
              <a:buFont typeface="Courier New" pitchFamily="49" charset="0"/>
              <a:buChar char="o"/>
            </a:pPr>
            <a:r>
              <a:rPr lang="pl-PL" sz="2400" dirty="0" smtClean="0"/>
              <a:t>Przepisy </a:t>
            </a:r>
            <a:r>
              <a:rPr lang="pl-PL" sz="2400" dirty="0"/>
              <a:t>przewidują odpowiedzialność karną zarówno za bezprawne wykorzystywanie danych osobowych, jak i przesyłanie niezamówionych informacji </a:t>
            </a:r>
            <a:r>
              <a:rPr lang="pl-PL" sz="2400" dirty="0" smtClean="0"/>
              <a:t>handlowych – kara grzywny (</a:t>
            </a:r>
            <a:r>
              <a:rPr lang="pl-PL" sz="2400" dirty="0"/>
              <a:t>art. 24 ust. 1 ustawy o świadczeniu usług drogą </a:t>
            </a:r>
            <a:r>
              <a:rPr lang="pl-PL" sz="2400" dirty="0" smtClean="0"/>
              <a:t>elektroniczną)</a:t>
            </a:r>
          </a:p>
        </p:txBody>
      </p:sp>
    </p:spTree>
    <p:extLst>
      <p:ext uri="{BB962C8B-B14F-4D97-AF65-F5344CB8AC3E}">
        <p14:creationId xmlns:p14="http://schemas.microsoft.com/office/powerpoint/2010/main" val="1704387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116632"/>
            <a:ext cx="7848872" cy="1143000"/>
          </a:xfrm>
        </p:spPr>
        <p:txBody>
          <a:bodyPr>
            <a:normAutofit/>
          </a:bodyPr>
          <a:lstStyle/>
          <a:p>
            <a:pPr algn="ctr"/>
            <a:r>
              <a:rPr lang="pl-PL" sz="3200" b="1" dirty="0" smtClean="0"/>
              <a:t>OCHRONA PRZED WIADOMOŚCIAMI SPAM</a:t>
            </a:r>
            <a:endParaRPr lang="pl-PL" sz="3200" b="1" dirty="0"/>
          </a:p>
        </p:txBody>
      </p:sp>
      <p:sp>
        <p:nvSpPr>
          <p:cNvPr id="3" name="Symbol zastępczy zawartości 2"/>
          <p:cNvSpPr>
            <a:spLocks noGrp="1"/>
          </p:cNvSpPr>
          <p:nvPr>
            <p:ph idx="1"/>
          </p:nvPr>
        </p:nvSpPr>
        <p:spPr>
          <a:xfrm>
            <a:off x="467544" y="1268760"/>
            <a:ext cx="8208912" cy="5256584"/>
          </a:xfrm>
        </p:spPr>
        <p:txBody>
          <a:bodyPr>
            <a:noAutofit/>
          </a:bodyPr>
          <a:lstStyle/>
          <a:p>
            <a:pPr algn="just">
              <a:buFont typeface="Courier New" pitchFamily="49" charset="0"/>
              <a:buChar char="o"/>
            </a:pPr>
            <a:r>
              <a:rPr lang="pl-PL" sz="2400" dirty="0" smtClean="0"/>
              <a:t>Niezależnie </a:t>
            </a:r>
            <a:r>
              <a:rPr lang="pl-PL" sz="2400" dirty="0"/>
              <a:t>od powyższego, </a:t>
            </a:r>
            <a:r>
              <a:rPr lang="pl-PL" sz="2400" dirty="0" smtClean="0"/>
              <a:t>można </a:t>
            </a:r>
            <a:r>
              <a:rPr lang="pl-PL" sz="2400" dirty="0"/>
              <a:t>skorzystać z cywilnoprawnych środków ochrony przed niezamówioną informacją handlową:</a:t>
            </a:r>
          </a:p>
          <a:p>
            <a:pPr lvl="1" algn="just">
              <a:buFont typeface="Courier New" pitchFamily="49" charset="0"/>
              <a:buChar char="o"/>
            </a:pPr>
            <a:r>
              <a:rPr lang="pl-PL" sz="2400" dirty="0"/>
              <a:t>art. 12 w zw. z art. 9 pkt 3 ustawy z dnia 23 sierpnia 2007 r. o przeciwdziałaniu nieuczciwym praktykom rynkowym – ochrona konsumentów przed agresywną praktyką rynkową,</a:t>
            </a:r>
          </a:p>
          <a:p>
            <a:pPr lvl="1" algn="just">
              <a:buFont typeface="Courier New" pitchFamily="49" charset="0"/>
              <a:buChar char="o"/>
            </a:pPr>
            <a:r>
              <a:rPr lang="pl-PL" sz="2400" dirty="0"/>
              <a:t>art. 23 i 24 Kodeksu cywilnego – ochrona dóbr osobistych (prawo do prywatności</a:t>
            </a:r>
            <a:r>
              <a:rPr lang="pl-PL" sz="2400" dirty="0" smtClean="0"/>
              <a:t>).</a:t>
            </a:r>
            <a:endParaRPr lang="pl-PL" sz="2400" dirty="0"/>
          </a:p>
        </p:txBody>
      </p:sp>
    </p:spTree>
    <p:extLst>
      <p:ext uri="{BB962C8B-B14F-4D97-AF65-F5344CB8AC3E}">
        <p14:creationId xmlns:p14="http://schemas.microsoft.com/office/powerpoint/2010/main" val="17043871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3608" y="620688"/>
            <a:ext cx="7024744" cy="1143000"/>
          </a:xfrm>
        </p:spPr>
        <p:txBody>
          <a:bodyPr>
            <a:normAutofit/>
          </a:bodyPr>
          <a:lstStyle/>
          <a:p>
            <a:pPr algn="ctr"/>
            <a:r>
              <a:rPr lang="pl-PL" sz="3200" b="1" dirty="0" smtClean="0"/>
              <a:t>NIEUCZCIWA PRAKTYKA RYNKOWA</a:t>
            </a:r>
            <a:endParaRPr lang="pl-PL" sz="3200" b="1" dirty="0"/>
          </a:p>
        </p:txBody>
      </p:sp>
      <p:sp>
        <p:nvSpPr>
          <p:cNvPr id="3" name="Symbol zastępczy zawartości 2"/>
          <p:cNvSpPr>
            <a:spLocks noGrp="1"/>
          </p:cNvSpPr>
          <p:nvPr>
            <p:ph idx="1"/>
          </p:nvPr>
        </p:nvSpPr>
        <p:spPr>
          <a:xfrm>
            <a:off x="500034" y="1643050"/>
            <a:ext cx="8208912" cy="4680520"/>
          </a:xfrm>
        </p:spPr>
        <p:txBody>
          <a:bodyPr>
            <a:noAutofit/>
          </a:bodyPr>
          <a:lstStyle/>
          <a:p>
            <a:pPr algn="just"/>
            <a:r>
              <a:rPr lang="pl-PL" sz="2400" dirty="0" smtClean="0"/>
              <a:t>W przypadku, gdy interes konsumenta </a:t>
            </a:r>
            <a:r>
              <a:rPr lang="pl-PL" sz="2400" dirty="0"/>
              <a:t>został zagrożony lub </a:t>
            </a:r>
            <a:r>
              <a:rPr lang="pl-PL" sz="2400" dirty="0" smtClean="0"/>
              <a:t>naruszony przez nieuczciwą praktykę rynkową, </a:t>
            </a:r>
            <a:r>
              <a:rPr lang="pl-PL" sz="2400" dirty="0"/>
              <a:t>przysługuje </a:t>
            </a:r>
            <a:r>
              <a:rPr lang="pl-PL" sz="2400" b="1" dirty="0"/>
              <a:t>możliwość żądania</a:t>
            </a:r>
            <a:r>
              <a:rPr lang="pl-PL" sz="2400" dirty="0"/>
              <a:t> m.in:</a:t>
            </a:r>
          </a:p>
          <a:p>
            <a:pPr lvl="0" algn="just">
              <a:buFont typeface="Courier New" pitchFamily="49" charset="0"/>
              <a:buChar char="o"/>
            </a:pPr>
            <a:r>
              <a:rPr lang="pl-PL" sz="2400" dirty="0"/>
              <a:t>zaniechania tej praktyki;</a:t>
            </a:r>
          </a:p>
          <a:p>
            <a:pPr lvl="0" algn="just">
              <a:buFont typeface="Courier New" pitchFamily="49" charset="0"/>
              <a:buChar char="o"/>
            </a:pPr>
            <a:r>
              <a:rPr lang="pl-PL" sz="2400" dirty="0"/>
              <a:t>usunięcia skutków tej praktyki;</a:t>
            </a:r>
          </a:p>
          <a:p>
            <a:pPr lvl="0" algn="just">
              <a:buFont typeface="Courier New" pitchFamily="49" charset="0"/>
              <a:buChar char="o"/>
            </a:pPr>
            <a:r>
              <a:rPr lang="pl-PL" sz="2400" dirty="0"/>
              <a:t>złożenia jednokrotnego lub wielokrotnego oświadczenia odpowiedniej treści i w odpowiedniej formie;</a:t>
            </a:r>
          </a:p>
          <a:p>
            <a:pPr lvl="0" algn="just">
              <a:buFont typeface="Courier New" pitchFamily="49" charset="0"/>
              <a:buChar char="o"/>
            </a:pPr>
            <a:r>
              <a:rPr lang="pl-PL" sz="2400" dirty="0"/>
              <a:t>naprawienia wyrządzonej szkody na zasadach ogólnych, w szczególności żądania unieważnienia umowy z obowiązkiem wzajemnego zwrotu świadczeń oraz zwrotu przez przedsiębiorcę kosztów związanych z nabyciem produktu (art. 12 ww. ustawy</a:t>
            </a:r>
            <a:r>
              <a:rPr lang="pl-PL" sz="2400" dirty="0" smtClean="0"/>
              <a:t>).</a:t>
            </a:r>
            <a:endParaRPr lang="pl-PL" sz="2400" dirty="0"/>
          </a:p>
        </p:txBody>
      </p:sp>
    </p:spTree>
    <p:extLst>
      <p:ext uri="{BB962C8B-B14F-4D97-AF65-F5344CB8AC3E}">
        <p14:creationId xmlns:p14="http://schemas.microsoft.com/office/powerpoint/2010/main" val="3218811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3608" y="188640"/>
            <a:ext cx="7024744" cy="1143000"/>
          </a:xfrm>
        </p:spPr>
        <p:txBody>
          <a:bodyPr>
            <a:normAutofit/>
          </a:bodyPr>
          <a:lstStyle/>
          <a:p>
            <a:pPr algn="ctr"/>
            <a:r>
              <a:rPr lang="pl-PL" sz="3200" b="1" dirty="0" smtClean="0"/>
              <a:t>USTAWA O PRAWACH KONSUMENTA</a:t>
            </a:r>
            <a:endParaRPr lang="pl-PL" sz="3200" b="1" dirty="0"/>
          </a:p>
        </p:txBody>
      </p:sp>
      <p:sp>
        <p:nvSpPr>
          <p:cNvPr id="3" name="Symbol zastępczy zawartości 2"/>
          <p:cNvSpPr>
            <a:spLocks noGrp="1"/>
          </p:cNvSpPr>
          <p:nvPr>
            <p:ph idx="1"/>
          </p:nvPr>
        </p:nvSpPr>
        <p:spPr>
          <a:xfrm>
            <a:off x="467544" y="1484784"/>
            <a:ext cx="8208912" cy="5040560"/>
          </a:xfrm>
        </p:spPr>
        <p:txBody>
          <a:bodyPr>
            <a:noAutofit/>
          </a:bodyPr>
          <a:lstStyle/>
          <a:p>
            <a:pPr marL="68580" indent="0" algn="ctr">
              <a:buNone/>
            </a:pPr>
            <a:r>
              <a:rPr lang="pl-PL" sz="2400" b="1" dirty="0"/>
              <a:t>Art. 8 [Obowiązki przedsiębiorcy wobec konsumenta] </a:t>
            </a:r>
          </a:p>
          <a:p>
            <a:pPr marL="68580" indent="0" algn="just">
              <a:buNone/>
            </a:pPr>
            <a:r>
              <a:rPr lang="pl-PL" sz="2400" dirty="0"/>
              <a:t>Najpóźniej w chwili wyrażenia przez konsumenta woli związania się umową przedsiębiorca ma obowiązek poinformować konsumenta, o ile informacje te nie wynikają już z okoliczności, w sposób jasny i zrozumiały o:</a:t>
            </a:r>
          </a:p>
          <a:p>
            <a:pPr marL="68580" indent="0" algn="just">
              <a:buNone/>
            </a:pPr>
            <a:r>
              <a:rPr lang="pl-PL" sz="2400" dirty="0"/>
              <a:t>1) głównych cechach świadczenia, z uwzględnieniem przedmiotu świadczenia oraz sposobu porozumiewania się z konsumentem;</a:t>
            </a:r>
          </a:p>
          <a:p>
            <a:pPr marL="68580" indent="0" algn="just">
              <a:buNone/>
            </a:pPr>
            <a:r>
              <a:rPr lang="pl-PL" sz="2400" dirty="0"/>
              <a:t>2) swoich danych identyfikujących, w szczególności o firmie, organie, który zarejestrował działalność gospodarczą, i numerze, pod którym został zarejestrowany, adresie, pod którym prowadzi przedsiębiorstwo, i numerze telefonu przedsiębiorstwa</a:t>
            </a:r>
            <a:r>
              <a:rPr lang="pl-PL" sz="2400" dirty="0" smtClean="0"/>
              <a:t>;</a:t>
            </a:r>
            <a:endParaRPr lang="pl-PL" sz="2400" dirty="0"/>
          </a:p>
        </p:txBody>
      </p:sp>
    </p:spTree>
    <p:extLst>
      <p:ext uri="{BB962C8B-B14F-4D97-AF65-F5344CB8AC3E}">
        <p14:creationId xmlns:p14="http://schemas.microsoft.com/office/powerpoint/2010/main" val="23759013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00166" y="2000240"/>
            <a:ext cx="6480048" cy="1714512"/>
          </a:xfrm>
        </p:spPr>
        <p:txBody>
          <a:bodyPr>
            <a:normAutofit fontScale="90000"/>
          </a:bodyPr>
          <a:lstStyle/>
          <a:p>
            <a:pPr algn="ctr"/>
            <a:r>
              <a:rPr lang="pl-PL" dirty="0" smtClean="0"/>
              <a:t>WYBRANE PRZYKŁADY Z Katalogu nieuczciwych praktyk rynkowych</a:t>
            </a:r>
            <a:endParaRPr lang="pl-PL" dirty="0"/>
          </a:p>
        </p:txBody>
      </p:sp>
      <p:sp>
        <p:nvSpPr>
          <p:cNvPr id="4" name="pole tekstowe 3"/>
          <p:cNvSpPr txBox="1"/>
          <p:nvPr/>
        </p:nvSpPr>
        <p:spPr>
          <a:xfrm>
            <a:off x="2000232" y="4071942"/>
            <a:ext cx="5572164" cy="646331"/>
          </a:xfrm>
          <a:prstGeom prst="rect">
            <a:avLst/>
          </a:prstGeom>
          <a:noFill/>
        </p:spPr>
        <p:txBody>
          <a:bodyPr wrap="square" rtlCol="0">
            <a:spAutoFit/>
          </a:bodyPr>
          <a:lstStyle/>
          <a:p>
            <a:pPr algn="ctr"/>
            <a:r>
              <a:rPr lang="pl-PL" i="1" dirty="0" smtClean="0"/>
              <a:t>(ustawa z dnia 23 sierpnia 2007 r. o przeciwdziałaniu nieuczciwym praktykom rynkowym)</a:t>
            </a:r>
            <a:endParaRPr lang="pl-PL"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MSI\AppData\Local\Microsoft\Windows\INetCache\IE\6UEVA7U5\liebherr3[1].jpg"/>
          <p:cNvPicPr>
            <a:picLocks noChangeAspect="1" noChangeArrowheads="1"/>
          </p:cNvPicPr>
          <p:nvPr/>
        </p:nvPicPr>
        <p:blipFill>
          <a:blip r:embed="rId2"/>
          <a:srcRect/>
          <a:stretch>
            <a:fillRect/>
          </a:stretch>
        </p:blipFill>
        <p:spPr bwMode="auto">
          <a:xfrm rot="988895">
            <a:off x="5692826" y="4410861"/>
            <a:ext cx="3744064" cy="2400296"/>
          </a:xfrm>
          <a:prstGeom prst="rect">
            <a:avLst/>
          </a:prstGeom>
          <a:noFill/>
        </p:spPr>
      </p:pic>
      <p:sp>
        <p:nvSpPr>
          <p:cNvPr id="3" name="Symbol zastępczy zawartości 2"/>
          <p:cNvSpPr>
            <a:spLocks noGrp="1"/>
          </p:cNvSpPr>
          <p:nvPr>
            <p:ph idx="1"/>
          </p:nvPr>
        </p:nvSpPr>
        <p:spPr>
          <a:xfrm>
            <a:off x="457200" y="357167"/>
            <a:ext cx="8115328" cy="4786346"/>
          </a:xfrm>
        </p:spPr>
        <p:txBody>
          <a:bodyPr>
            <a:normAutofit/>
          </a:bodyPr>
          <a:lstStyle/>
          <a:p>
            <a:pPr marL="0" indent="0" algn="just">
              <a:buNone/>
            </a:pPr>
            <a:r>
              <a:rPr lang="pl-PL" sz="2400" i="1" dirty="0" smtClean="0">
                <a:solidFill>
                  <a:schemeClr val="accent1"/>
                </a:solidFill>
              </a:rPr>
              <a:t>Art. 7 </a:t>
            </a:r>
            <a:r>
              <a:rPr lang="pl-PL" sz="2400" i="1" dirty="0" err="1" smtClean="0">
                <a:solidFill>
                  <a:schemeClr val="accent1"/>
                </a:solidFill>
              </a:rPr>
              <a:t>pkt</a:t>
            </a:r>
            <a:r>
              <a:rPr lang="pl-PL" sz="2400" i="1" dirty="0" smtClean="0">
                <a:solidFill>
                  <a:schemeClr val="accent1"/>
                </a:solidFill>
              </a:rPr>
              <a:t> 1. Podawanie przez przedsiębiorcę informacji, że zobowiązał się on do przestrzegania kodeksu dobrych praktyk, jeżeli jest to niezgodne z prawdą.</a:t>
            </a:r>
            <a:endParaRPr lang="pl-PL" sz="2400" dirty="0" smtClean="0">
              <a:solidFill>
                <a:schemeClr val="accent1"/>
              </a:solidFill>
            </a:endParaRPr>
          </a:p>
          <a:p>
            <a:pPr marL="0" indent="0" algn="just">
              <a:buNone/>
            </a:pPr>
            <a:r>
              <a:rPr lang="pl-PL" sz="2400" i="1" dirty="0" smtClean="0"/>
              <a:t> </a:t>
            </a:r>
            <a:endParaRPr lang="pl-PL" sz="2400" dirty="0" smtClean="0"/>
          </a:p>
          <a:p>
            <a:pPr marL="0" indent="0" algn="just">
              <a:buNone/>
            </a:pPr>
            <a:r>
              <a:rPr lang="pl-PL" sz="2200" dirty="0" smtClean="0"/>
              <a:t>Np.: Firma deweloperska ”Super Mieszkanie” podaje w swojej ofercie, że jest sygnatariuszem kodeksu dobrych praktyk, obowiązującego w branży deweloperskiej i w oparciu o jego reguły kształtuje swoje kontakty z klientami. Informacja przekazana konsumentom nie jest prawdziwa, gdyż przedsiębiorca nigdy nie przystąpił do kodeksu dobrych praktyk oraz nie zobowiązał się do jego stosowania</a:t>
            </a:r>
            <a:r>
              <a:rPr lang="pl-PL" sz="2200" i="1" dirty="0" smtClean="0"/>
              <a:t>.</a:t>
            </a:r>
            <a:endParaRPr lang="pl-PL" sz="22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85727"/>
            <a:ext cx="8115328" cy="5500727"/>
          </a:xfrm>
        </p:spPr>
        <p:txBody>
          <a:bodyPr>
            <a:normAutofit fontScale="62500" lnSpcReduction="20000"/>
          </a:bodyPr>
          <a:lstStyle/>
          <a:p>
            <a:pPr marL="0" indent="0" algn="just">
              <a:buNone/>
            </a:pPr>
            <a:r>
              <a:rPr lang="pl-PL" sz="3800" i="1" dirty="0" smtClean="0">
                <a:solidFill>
                  <a:schemeClr val="accent1"/>
                </a:solidFill>
              </a:rPr>
              <a:t>Art. 7 </a:t>
            </a:r>
            <a:r>
              <a:rPr lang="pl-PL" sz="3800" i="1" dirty="0" err="1" smtClean="0">
                <a:solidFill>
                  <a:schemeClr val="accent1"/>
                </a:solidFill>
              </a:rPr>
              <a:t>pkt</a:t>
            </a:r>
            <a:r>
              <a:rPr lang="pl-PL" sz="3800" i="1" dirty="0" smtClean="0">
                <a:solidFill>
                  <a:schemeClr val="accent1"/>
                </a:solidFill>
              </a:rPr>
              <a:t> 2. Posługiwanie się certyfikatem, znakiem jakości lub równorzędnym oznaczeniem, nie mając do tego uprawnienia.</a:t>
            </a:r>
            <a:endParaRPr lang="pl-PL" sz="3800" dirty="0" smtClean="0">
              <a:solidFill>
                <a:schemeClr val="accent1"/>
              </a:solidFill>
            </a:endParaRPr>
          </a:p>
          <a:p>
            <a:pPr marL="0" indent="0" algn="just">
              <a:buNone/>
            </a:pPr>
            <a:r>
              <a:rPr lang="pl-PL" sz="3800" i="1" dirty="0" smtClean="0">
                <a:solidFill>
                  <a:schemeClr val="accent1"/>
                </a:solidFill>
              </a:rPr>
              <a:t> </a:t>
            </a:r>
            <a:endParaRPr lang="pl-PL" sz="3800" dirty="0" smtClean="0">
              <a:solidFill>
                <a:schemeClr val="accent1"/>
              </a:solidFill>
            </a:endParaRPr>
          </a:p>
          <a:p>
            <a:pPr marL="0" indent="0" algn="just">
              <a:buNone/>
            </a:pPr>
            <a:r>
              <a:rPr lang="pl-PL" sz="3800" dirty="0" smtClean="0">
                <a:solidFill>
                  <a:schemeClr val="accent1"/>
                </a:solidFill>
              </a:rPr>
              <a:t> </a:t>
            </a:r>
            <a:r>
              <a:rPr lang="pl-PL" sz="3800" i="1" dirty="0" smtClean="0">
                <a:solidFill>
                  <a:schemeClr val="accent1"/>
                </a:solidFill>
              </a:rPr>
              <a:t>Art. 7 </a:t>
            </a:r>
            <a:r>
              <a:rPr lang="pl-PL" sz="3800" i="1" dirty="0" err="1" smtClean="0">
                <a:solidFill>
                  <a:schemeClr val="accent1"/>
                </a:solidFill>
              </a:rPr>
              <a:t>pkt</a:t>
            </a:r>
            <a:r>
              <a:rPr lang="pl-PL" sz="3800" i="1" dirty="0" smtClean="0">
                <a:solidFill>
                  <a:schemeClr val="accent1"/>
                </a:solidFill>
              </a:rPr>
              <a:t> 3. Twierdzenie, że kodeks dobrych praktyk został zatwierdzony przez organ publiczny lub inny organ, jeżeli jest to niezgodne z prawdą.</a:t>
            </a:r>
            <a:endParaRPr lang="pl-PL" sz="3800" dirty="0" smtClean="0">
              <a:solidFill>
                <a:schemeClr val="accent1"/>
              </a:solidFill>
            </a:endParaRPr>
          </a:p>
          <a:p>
            <a:pPr marL="0" indent="0" algn="just">
              <a:buNone/>
            </a:pPr>
            <a:r>
              <a:rPr lang="pl-PL" sz="3200" dirty="0" smtClean="0"/>
              <a:t> </a:t>
            </a:r>
          </a:p>
          <a:p>
            <a:pPr marL="0" indent="0" algn="just">
              <a:buNone/>
            </a:pPr>
            <a:r>
              <a:rPr lang="pl-PL" sz="3200" dirty="0" smtClean="0"/>
              <a:t>Np.: Firma turystyczna „Wspaniałe Podróże” informuje klientów w swoim katalogu, że stosuje kodeks dobrych praktyk, opracowany dla branży turystycznej. Firma wskazuje, że kodeks był przygotowany w porozumieniu z Ministrem Gospodarki oraz Prezesem </a:t>
            </a:r>
            <a:r>
              <a:rPr lang="pl-PL" sz="3200" dirty="0" err="1" smtClean="0"/>
              <a:t>UOKiK</a:t>
            </a:r>
            <a:r>
              <a:rPr lang="pl-PL" sz="3200" dirty="0" smtClean="0"/>
              <a:t>, co ma sugerować klientom, że treść kodeksu zyskała aprobatę wymienionych instytucji publicznych i stanowi gwarancję jej rzetelnego działania. Tymczasem kodeks tej branży nie był opracowywany w porozumieniu z tymi instytucjami ani nie zyskał ich aprobaty. Firmy turystyczne poinformowały jedynie obie instytucje o planach opracowania takiego kodeksu.</a:t>
            </a:r>
          </a:p>
          <a:p>
            <a:pPr marL="0" indent="0">
              <a:buNone/>
            </a:pPr>
            <a:endParaRPr lang="pl-PL" dirty="0"/>
          </a:p>
        </p:txBody>
      </p:sp>
      <p:pic>
        <p:nvPicPr>
          <p:cNvPr id="4" name="Obraz 3" descr="logo_kdp_white_m.gif"/>
          <p:cNvPicPr>
            <a:picLocks noChangeAspect="1"/>
          </p:cNvPicPr>
          <p:nvPr/>
        </p:nvPicPr>
        <p:blipFill>
          <a:blip r:embed="rId2"/>
          <a:stretch>
            <a:fillRect/>
          </a:stretch>
        </p:blipFill>
        <p:spPr>
          <a:xfrm rot="20666521">
            <a:off x="6176624" y="5433123"/>
            <a:ext cx="2857500" cy="120967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SI\AppData\Local\Microsoft\Windows\INetCache\IE\9V3TN1MV\0338_-_Moneta_di_Siracusa_(Aretusa)_-_Foto_Giovanni_Dall'Orto[1].jpg"/>
          <p:cNvPicPr>
            <a:picLocks noChangeAspect="1" noChangeArrowheads="1"/>
          </p:cNvPicPr>
          <p:nvPr/>
        </p:nvPicPr>
        <p:blipFill>
          <a:blip r:embed="rId2" cstate="print"/>
          <a:srcRect/>
          <a:stretch>
            <a:fillRect/>
          </a:stretch>
        </p:blipFill>
        <p:spPr bwMode="auto">
          <a:xfrm rot="20118257">
            <a:off x="3548938" y="4837898"/>
            <a:ext cx="2423160" cy="2130552"/>
          </a:xfrm>
          <a:prstGeom prst="rect">
            <a:avLst/>
          </a:prstGeom>
          <a:ln>
            <a:noFill/>
          </a:ln>
          <a:effectLst>
            <a:softEdge rad="112500"/>
          </a:effectLst>
        </p:spPr>
      </p:pic>
      <p:sp>
        <p:nvSpPr>
          <p:cNvPr id="3" name="Symbol zastępczy zawartości 2"/>
          <p:cNvSpPr>
            <a:spLocks noGrp="1"/>
          </p:cNvSpPr>
          <p:nvPr>
            <p:ph idx="1"/>
          </p:nvPr>
        </p:nvSpPr>
        <p:spPr>
          <a:xfrm>
            <a:off x="457200" y="357167"/>
            <a:ext cx="8043890" cy="5286412"/>
          </a:xfrm>
        </p:spPr>
        <p:txBody>
          <a:bodyPr>
            <a:normAutofit/>
          </a:bodyPr>
          <a:lstStyle/>
          <a:p>
            <a:pPr marL="0" indent="0" algn="just">
              <a:buNone/>
            </a:pPr>
            <a:r>
              <a:rPr lang="pl-PL" sz="2400" i="1" dirty="0" smtClean="0">
                <a:solidFill>
                  <a:schemeClr val="accent1"/>
                </a:solidFill>
              </a:rPr>
              <a:t>Art. 7 </a:t>
            </a:r>
            <a:r>
              <a:rPr lang="pl-PL" sz="2400" i="1" dirty="0" err="1" smtClean="0">
                <a:solidFill>
                  <a:schemeClr val="accent1"/>
                </a:solidFill>
              </a:rPr>
              <a:t>pkt</a:t>
            </a:r>
            <a:r>
              <a:rPr lang="pl-PL" sz="2400" i="1" dirty="0" smtClean="0">
                <a:solidFill>
                  <a:schemeClr val="accent1"/>
                </a:solidFill>
              </a:rPr>
              <a:t> 4 lit. a) Twierdzenie, że przedsiębiorca uzyskał stosowne uprawnienie od organu publicznego lub podmiotu prywatnego – przy jednoczesnym niespełnieniu warunków zatwierdzenia, aprobaty lub warunków niezbędnych do uzyskania innego stosownego uprawnienia.</a:t>
            </a:r>
            <a:endParaRPr lang="pl-PL" sz="2400" dirty="0" smtClean="0">
              <a:solidFill>
                <a:schemeClr val="accent1"/>
              </a:solidFill>
            </a:endParaRPr>
          </a:p>
          <a:p>
            <a:pPr marL="0" indent="0" algn="just">
              <a:buNone/>
            </a:pPr>
            <a:r>
              <a:rPr lang="pl-PL" sz="3200" i="1" dirty="0" smtClean="0"/>
              <a:t> </a:t>
            </a:r>
            <a:endParaRPr lang="pl-PL" sz="3200" dirty="0" smtClean="0"/>
          </a:p>
          <a:p>
            <a:pPr marL="0" indent="0" algn="just">
              <a:buNone/>
            </a:pPr>
            <a:r>
              <a:rPr lang="pl-PL" sz="2000" dirty="0" smtClean="0"/>
              <a:t>Np.: Spółka zajmująca się rozprowadzaniem monet kolekcjonerskich zamieszcza w ulotkach reklamowych informacje o treści: „Jesteśmy oficjalnym dystrybutorem Polskiej Mennicy Państwowej. Tym wyróżniamy się od innych.” Polska Mennica Państwowa nie zawarła jednak z tą spółką umowy ani w żaden inny sposób nie uprawniła jej do używania takiego sformułowania.</a:t>
            </a:r>
          </a:p>
          <a:p>
            <a:pPr marL="0" indent="0">
              <a:buNone/>
            </a:pPr>
            <a:endParaRPr lang="pl-PL"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357166"/>
            <a:ext cx="8115328" cy="6286544"/>
          </a:xfrm>
        </p:spPr>
        <p:txBody>
          <a:bodyPr>
            <a:normAutofit fontScale="47500" lnSpcReduction="20000"/>
          </a:bodyPr>
          <a:lstStyle/>
          <a:p>
            <a:pPr marL="0" indent="0" algn="just">
              <a:buNone/>
            </a:pPr>
            <a:r>
              <a:rPr lang="pl-PL" sz="5000" i="1" dirty="0" smtClean="0">
                <a:solidFill>
                  <a:schemeClr val="accent1"/>
                </a:solidFill>
              </a:rPr>
              <a:t>Art. 7 </a:t>
            </a:r>
            <a:r>
              <a:rPr lang="pl-PL" sz="5000" i="1" dirty="0" err="1" smtClean="0">
                <a:solidFill>
                  <a:schemeClr val="accent1"/>
                </a:solidFill>
              </a:rPr>
              <a:t>pkt</a:t>
            </a:r>
            <a:r>
              <a:rPr lang="pl-PL" sz="5000" i="1" dirty="0" smtClean="0">
                <a:solidFill>
                  <a:schemeClr val="accent1"/>
                </a:solidFill>
              </a:rPr>
              <a:t> 4 lit. b) Twierdzenie, że praktyki rynkowe lub produkt zostały zatwierdzone, zaaprobowane lub uzyskały inne stosowne uprawnienie od organu publicznego lub podmiotu prywatnego - przy jednoczesnym niespełnieniu warunków zatwierdzenia, aprobaty lub warunków niezbędnych do uzyskania innego stosownego uprawnienia</a:t>
            </a:r>
            <a:endParaRPr lang="pl-PL" sz="5000" dirty="0" smtClean="0">
              <a:solidFill>
                <a:schemeClr val="accent1"/>
              </a:solidFill>
            </a:endParaRPr>
          </a:p>
          <a:p>
            <a:pPr marL="0" indent="0" algn="just">
              <a:buNone/>
            </a:pPr>
            <a:r>
              <a:rPr lang="pl-PL" sz="3600" dirty="0" smtClean="0"/>
              <a:t> </a:t>
            </a:r>
          </a:p>
          <a:p>
            <a:pPr marL="0" indent="0" algn="just">
              <a:buNone/>
            </a:pPr>
            <a:r>
              <a:rPr lang="pl-PL" sz="4200" dirty="0" smtClean="0"/>
              <a:t>Np.: Operator sieci komórkowej zamieszcza w treści wzorca umownego informację, zgodnie z którą wzorzec „został zatwierdzony przez Urząd Ochrony Konkurencji i Konsumentów”. Rzeczywistość wygląda jednak odmiennie. Prezes UOKIK prowadził postępowanie, w trakcie którego dokonał analizy, czy wzorzec umowny stosowany przez tego przedsiębiorcę w obrocie z konsumentami nie zawiera niedozwolonych postanowień umownych. Postępowanie zakończyło się stwierdzeniem, że przedmiotowy wzorzec umowny nie zawiera takich postanowień. Nie oznacza to jednak, że Prezes UOKIK „zatwierdził” w jakiejkolwiek formie wzorzec umowy stosowany przez przedsiębiorcę, a tym bardziej nie uprawnił przedsiębiorcy do posługiwania się takim stwierdzeniem. Prezes </a:t>
            </a:r>
            <a:r>
              <a:rPr lang="pl-PL" sz="4200" dirty="0" err="1" smtClean="0"/>
              <a:t>UOKiK</a:t>
            </a:r>
            <a:r>
              <a:rPr lang="pl-PL" sz="4200" dirty="0" smtClean="0"/>
              <a:t> dokonuje bowiem abstrakcyjnej kontroli wzorca, tj. w postępowaniu indywidualnym na tle konkretnej umowy - konsumenci mogą kwestionować inne postanowienia.</a:t>
            </a:r>
          </a:p>
          <a:p>
            <a:pPr marL="0" indent="0">
              <a:buNone/>
            </a:pPr>
            <a:endParaRPr lang="pl-PL"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85728"/>
            <a:ext cx="8115328" cy="6286544"/>
          </a:xfrm>
        </p:spPr>
        <p:txBody>
          <a:bodyPr>
            <a:normAutofit fontScale="55000" lnSpcReduction="20000"/>
          </a:bodyPr>
          <a:lstStyle/>
          <a:p>
            <a:pPr marL="0" indent="0" algn="just">
              <a:buNone/>
            </a:pPr>
            <a:r>
              <a:rPr lang="pl-PL" sz="3800" i="1" dirty="0" smtClean="0">
                <a:solidFill>
                  <a:schemeClr val="accent1"/>
                </a:solidFill>
              </a:rPr>
              <a:t>Art. 7 </a:t>
            </a:r>
            <a:r>
              <a:rPr lang="pl-PL" sz="3800" i="1" dirty="0" err="1" smtClean="0">
                <a:solidFill>
                  <a:schemeClr val="accent1"/>
                </a:solidFill>
              </a:rPr>
              <a:t>pkt</a:t>
            </a:r>
            <a:r>
              <a:rPr lang="pl-PL" sz="3800" i="1" dirty="0" smtClean="0">
                <a:solidFill>
                  <a:schemeClr val="accent1"/>
                </a:solidFill>
              </a:rPr>
              <a:t> 5. Reklama przynęta, która polega na propozycji nabycia produktu po określonej cenie, bez ujawniania, że przedsiębiorca może mieć uzasadnione podstawy, aby sądzić, że nie będzie w stanie dostarczyć lub zamówić u innego przedsiębiorcy dostawy tych lub równorzędnych produktów po takiej cenie, przez taki okres i w takich ilościach, jakie są uzasadnione, biorąc pod uwagę produkt, zakres reklamy produktu i oferowaną cenę.</a:t>
            </a:r>
            <a:endParaRPr lang="pl-PL" sz="3800" dirty="0" smtClean="0">
              <a:solidFill>
                <a:schemeClr val="accent1"/>
              </a:solidFill>
            </a:endParaRPr>
          </a:p>
          <a:p>
            <a:pPr marL="0" indent="0" algn="just">
              <a:buNone/>
            </a:pPr>
            <a:r>
              <a:rPr lang="pl-PL" dirty="0" smtClean="0"/>
              <a:t> </a:t>
            </a:r>
          </a:p>
          <a:p>
            <a:pPr marL="0" indent="0" algn="just">
              <a:buNone/>
            </a:pPr>
            <a:r>
              <a:rPr lang="pl-PL" sz="3600" dirty="0" smtClean="0"/>
              <a:t>Np.: Przedsiębiorca prowadzący supermarket rozprowadza comiesięcznie gazetki, w których zamieszczane są informacje o aktualnych obniżkach cen wybranych produktów. W treści tej gazetki przedsiębiorca zastrzega: „Promocja trwa od 1 lutego 2018 r. do 1 marca 2018 r. albo do wyczerpania zapasów”. Akcja reklamowa prowadzona jest szeroko w mediach i na plakatach. Przedsiębiorca jednak posiada tylko kilka sztuk niektórych produktów, na które ma obowiązywać niższa cena. Dla uznania, czy przedsiębiorca dopuścił się stosowania nieuczciwej praktyki rynkowej istotne jest nie to, że przedsiębiorca obniżył cenę na wybrane produkty, ale fakt, że akcja marketingowa, której zadaniem było dotrzeć do jak największej ilości konsumentów, była nieproporcjonalnie szeroko zakrojona w porównaniu z ilością posiadanych produktów po obniżonej cenie. Mogło to wprowadzić konsumentów w błąd, co do realnych możliwości nabycia produktów po obniżonych cenach.</a:t>
            </a:r>
          </a:p>
          <a:p>
            <a:pPr marL="0" indent="0">
              <a:buNone/>
            </a:pPr>
            <a:endParaRPr lang="pl-PL" dirty="0" smtClean="0"/>
          </a:p>
          <a:p>
            <a:pPr marL="0" indent="0">
              <a:buNone/>
            </a:pPr>
            <a:endParaRPr lang="pl-PL"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SI\AppData\Local\Microsoft\Windows\INetCache\IE\6UEVA7U5\cell-42403_960_720[1].png"/>
          <p:cNvPicPr>
            <a:picLocks noChangeAspect="1" noChangeArrowheads="1"/>
          </p:cNvPicPr>
          <p:nvPr/>
        </p:nvPicPr>
        <p:blipFill>
          <a:blip r:embed="rId2"/>
          <a:srcRect/>
          <a:stretch>
            <a:fillRect/>
          </a:stretch>
        </p:blipFill>
        <p:spPr bwMode="auto">
          <a:xfrm rot="3662604">
            <a:off x="7210950" y="4448024"/>
            <a:ext cx="1885946" cy="2571744"/>
          </a:xfrm>
          <a:prstGeom prst="rect">
            <a:avLst/>
          </a:prstGeom>
          <a:noFill/>
        </p:spPr>
      </p:pic>
      <p:sp>
        <p:nvSpPr>
          <p:cNvPr id="3" name="Symbol zastępczy zawartości 2"/>
          <p:cNvSpPr>
            <a:spLocks noGrp="1"/>
          </p:cNvSpPr>
          <p:nvPr>
            <p:ph idx="1"/>
          </p:nvPr>
        </p:nvSpPr>
        <p:spPr>
          <a:xfrm>
            <a:off x="457200" y="285728"/>
            <a:ext cx="7467600" cy="5840435"/>
          </a:xfrm>
        </p:spPr>
        <p:txBody>
          <a:bodyPr>
            <a:normAutofit fontScale="70000" lnSpcReduction="20000"/>
          </a:bodyPr>
          <a:lstStyle/>
          <a:p>
            <a:pPr marL="0" indent="0" algn="just">
              <a:buNone/>
            </a:pPr>
            <a:r>
              <a:rPr lang="pl-PL" sz="3400" i="1" dirty="0" smtClean="0">
                <a:solidFill>
                  <a:schemeClr val="accent1"/>
                </a:solidFill>
              </a:rPr>
              <a:t>Art. 7 </a:t>
            </a:r>
            <a:r>
              <a:rPr lang="pl-PL" sz="3400" i="1" dirty="0" err="1" smtClean="0">
                <a:solidFill>
                  <a:schemeClr val="accent1"/>
                </a:solidFill>
              </a:rPr>
              <a:t>pkt</a:t>
            </a:r>
            <a:r>
              <a:rPr lang="pl-PL" sz="3400" i="1" dirty="0" smtClean="0">
                <a:solidFill>
                  <a:schemeClr val="accent1"/>
                </a:solidFill>
              </a:rPr>
              <a:t> 6. Reklama przynęta i zamiana, która polega na propozycji nabycia produktu po określonej cenie, a następnie odmowie pokazania konsumentom reklamowanego produktu lub odmowie przyjęcia zamówień na produkt lub odmowie dostarczenia go w racjonalnym terminie lub demonstrowaniu wadliwej próbki produktu, z zamiarem promowania innego produktu.</a:t>
            </a:r>
          </a:p>
          <a:p>
            <a:pPr marL="0" indent="0" algn="just">
              <a:buNone/>
            </a:pPr>
            <a:r>
              <a:rPr lang="pl-PL" sz="3200" i="1" dirty="0" smtClean="0"/>
              <a:t> </a:t>
            </a:r>
            <a:endParaRPr lang="pl-PL" sz="3200" dirty="0" smtClean="0"/>
          </a:p>
          <a:p>
            <a:pPr marL="0" indent="0" algn="just">
              <a:buNone/>
            </a:pPr>
            <a:r>
              <a:rPr lang="pl-PL" sz="2900" dirty="0" smtClean="0"/>
              <a:t>Np.: Sprzedawca reklamuje telefon komórkowy X po bardzo niskiej cenie w porównaniu z innymi ofertami na rynku. Gdy konsument chce skorzystać z oferty, dowiaduje się w salonie sprzedaży, że aktualnie nie ma takiego aparatu i nie jest wiadome czy i kiedy nastąpi kolejna dostawa. Jednocześnie zostaje mu pokazany inny telefon komórkowy Y, z zapewnieniem, że ma on równie dobre parametry jak telefon X. W takiej sytuacji zamiarem przedsiębiorcy reklamującego telefon X było przede wszystkim zachęcenie odwiedzenia salonu sprzedaży i promocja zupełnie innego produktu (reklama-przynęta).</a:t>
            </a:r>
          </a:p>
          <a:p>
            <a:pPr marL="0" indent="0">
              <a:buNone/>
            </a:pPr>
            <a:endParaRPr lang="pl-PL"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357167"/>
            <a:ext cx="8043890" cy="3714776"/>
          </a:xfrm>
        </p:spPr>
        <p:txBody>
          <a:bodyPr>
            <a:normAutofit fontScale="85000" lnSpcReduction="20000"/>
          </a:bodyPr>
          <a:lstStyle/>
          <a:p>
            <a:pPr marL="0" indent="0" algn="just">
              <a:buNone/>
            </a:pPr>
            <a:r>
              <a:rPr lang="pl-PL" sz="3200" i="1" dirty="0" smtClean="0">
                <a:solidFill>
                  <a:schemeClr val="accent1"/>
                </a:solidFill>
              </a:rPr>
              <a:t>Art. 7 </a:t>
            </a:r>
            <a:r>
              <a:rPr lang="pl-PL" sz="3200" i="1" dirty="0" err="1" smtClean="0">
                <a:solidFill>
                  <a:schemeClr val="accent1"/>
                </a:solidFill>
              </a:rPr>
              <a:t>pkt</a:t>
            </a:r>
            <a:r>
              <a:rPr lang="pl-PL" sz="3200" i="1" dirty="0" smtClean="0">
                <a:solidFill>
                  <a:schemeClr val="accent1"/>
                </a:solidFill>
              </a:rPr>
              <a:t> 10. Prezentowanie uprawnień przysługujących konsumentom z mocy prawa, jako cechy wyróżniającej ofertę przedsiębiorcy.</a:t>
            </a:r>
            <a:endParaRPr lang="pl-PL" sz="3200" dirty="0" smtClean="0">
              <a:solidFill>
                <a:schemeClr val="accent1"/>
              </a:solidFill>
            </a:endParaRPr>
          </a:p>
          <a:p>
            <a:pPr marL="0" indent="0" algn="just">
              <a:buNone/>
            </a:pPr>
            <a:endParaRPr lang="pl-PL" dirty="0" smtClean="0"/>
          </a:p>
          <a:p>
            <a:pPr marL="0" indent="0" algn="just">
              <a:buNone/>
            </a:pPr>
            <a:r>
              <a:rPr lang="pl-PL" sz="2400" dirty="0" smtClean="0"/>
              <a:t>Np.: Firma zajmująca się udzielaniem pożyczek, chcąc zachęcić konsumentów do skorzystania z jej usług, zamieściła na swoich ulotkach reklamowych informację o treści: „tylko u nas możesz zrezygnować z umowy w ciągu 14 dni od jej podpisania bez podania przyczyny!”. Tymczasem uprawnienie do odstąpienia od umowy pożyczki lub kredytu w ciągu 14 dni bez podania przyczyny jest zagwarantowane konsumentom w art. 53 ust. 1 ustawy z dnia 12 maja 2011 r. o kredycie konsumenckim.</a:t>
            </a:r>
          </a:p>
        </p:txBody>
      </p:sp>
      <p:pic>
        <p:nvPicPr>
          <p:cNvPr id="3074" name="Picture 2" descr="C:\Users\MSI\AppData\Local\Microsoft\Windows\INetCache\IE\KXU78VZL\money-exchange.8931346_std[1].jpg"/>
          <p:cNvPicPr>
            <a:picLocks noChangeAspect="1" noChangeArrowheads="1"/>
          </p:cNvPicPr>
          <p:nvPr/>
        </p:nvPicPr>
        <p:blipFill>
          <a:blip r:embed="rId2"/>
          <a:srcRect/>
          <a:stretch>
            <a:fillRect/>
          </a:stretch>
        </p:blipFill>
        <p:spPr bwMode="auto">
          <a:xfrm rot="20973491">
            <a:off x="3571868" y="3929066"/>
            <a:ext cx="3810000" cy="2362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1259001584_by_Daisetsu_600.jpg"/>
          <p:cNvPicPr>
            <a:picLocks noChangeAspect="1"/>
          </p:cNvPicPr>
          <p:nvPr/>
        </p:nvPicPr>
        <p:blipFill>
          <a:blip r:embed="rId2"/>
          <a:stretch>
            <a:fillRect/>
          </a:stretch>
        </p:blipFill>
        <p:spPr>
          <a:xfrm rot="21100210">
            <a:off x="1214414" y="2436013"/>
            <a:ext cx="6453206" cy="4421987"/>
          </a:xfrm>
          <a:prstGeom prst="rect">
            <a:avLst/>
          </a:prstGeom>
        </p:spPr>
      </p:pic>
      <p:sp>
        <p:nvSpPr>
          <p:cNvPr id="3" name="Symbol zastępczy zawartości 2"/>
          <p:cNvSpPr>
            <a:spLocks noGrp="1"/>
          </p:cNvSpPr>
          <p:nvPr>
            <p:ph idx="1"/>
          </p:nvPr>
        </p:nvSpPr>
        <p:spPr>
          <a:xfrm>
            <a:off x="457200" y="428605"/>
            <a:ext cx="8115328" cy="2500330"/>
          </a:xfrm>
        </p:spPr>
        <p:txBody>
          <a:bodyPr/>
          <a:lstStyle/>
          <a:p>
            <a:pPr marL="0" indent="0" algn="just">
              <a:buNone/>
            </a:pPr>
            <a:r>
              <a:rPr lang="pl-PL" sz="2800" i="1" dirty="0" smtClean="0">
                <a:solidFill>
                  <a:schemeClr val="accent1"/>
                </a:solidFill>
              </a:rPr>
              <a:t>Art. 7 </a:t>
            </a:r>
            <a:r>
              <a:rPr lang="pl-PL" sz="2800" i="1" dirty="0" err="1" smtClean="0">
                <a:solidFill>
                  <a:schemeClr val="accent1"/>
                </a:solidFill>
              </a:rPr>
              <a:t>pkt</a:t>
            </a:r>
            <a:r>
              <a:rPr lang="pl-PL" sz="2800" i="1" dirty="0" smtClean="0">
                <a:solidFill>
                  <a:schemeClr val="accent1"/>
                </a:solidFill>
              </a:rPr>
              <a:t> 13. Reklamowanie produktu podobnego do produktu innego przedsiębiorcy w sposób celowo sugerujący konsumentowi, że produkt ten został wykonany przez tego samego przedsiębiorcę, jeżeli jest to niezgodne z prawdą.</a:t>
            </a:r>
            <a:endParaRPr lang="pl-PL" sz="2800" dirty="0" smtClean="0">
              <a:solidFill>
                <a:schemeClr val="accent1"/>
              </a:solidFill>
            </a:endParaRPr>
          </a:p>
          <a:p>
            <a:endParaRPr lang="pl-PL"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357166"/>
            <a:ext cx="8043890" cy="5768997"/>
          </a:xfrm>
        </p:spPr>
        <p:txBody>
          <a:bodyPr>
            <a:normAutofit/>
          </a:bodyPr>
          <a:lstStyle/>
          <a:p>
            <a:pPr marL="0" indent="0" algn="just">
              <a:buNone/>
            </a:pPr>
            <a:r>
              <a:rPr lang="pl-PL" sz="2400" i="1" dirty="0" smtClean="0">
                <a:solidFill>
                  <a:schemeClr val="accent1"/>
                </a:solidFill>
              </a:rPr>
              <a:t>Art. 7 </a:t>
            </a:r>
            <a:r>
              <a:rPr lang="pl-PL" sz="2400" i="1" dirty="0" err="1" smtClean="0">
                <a:solidFill>
                  <a:schemeClr val="accent1"/>
                </a:solidFill>
              </a:rPr>
              <a:t>pkt</a:t>
            </a:r>
            <a:r>
              <a:rPr lang="pl-PL" sz="2400" i="1" dirty="0" smtClean="0">
                <a:solidFill>
                  <a:schemeClr val="accent1"/>
                </a:solidFill>
              </a:rPr>
              <a:t> 20. Prezentowanie produktu jako „gratis”, „darmowy”, „bezpłatny” lub w podobny sposób, jeżeli konsument musi uiścić jakąkolwiek należność, z wyjątkiem bezpośrednich kosztów związanych z odpowiedzią na praktykę rynkową, odbiorem lub dostarczeniem produktu.</a:t>
            </a:r>
          </a:p>
          <a:p>
            <a:pPr marL="0" indent="0" algn="just">
              <a:buNone/>
            </a:pPr>
            <a:endParaRPr lang="pl-PL" dirty="0" smtClean="0"/>
          </a:p>
          <a:p>
            <a:pPr marL="0" indent="0">
              <a:buNone/>
            </a:pPr>
            <a:r>
              <a:rPr lang="pl-PL" sz="2000" dirty="0" smtClean="0"/>
              <a:t>Najlepszym przykładem są wiecznie trwające promocje.. ;)</a:t>
            </a:r>
            <a:endParaRPr lang="pl-PL" sz="2000" dirty="0"/>
          </a:p>
        </p:txBody>
      </p:sp>
      <p:pic>
        <p:nvPicPr>
          <p:cNvPr id="4" name="Obraz 3" descr="ile-mozna-sprzedawac-w-promocji.jpg"/>
          <p:cNvPicPr>
            <a:picLocks noChangeAspect="1"/>
          </p:cNvPicPr>
          <p:nvPr/>
        </p:nvPicPr>
        <p:blipFill>
          <a:blip r:embed="rId2"/>
          <a:stretch>
            <a:fillRect/>
          </a:stretch>
        </p:blipFill>
        <p:spPr>
          <a:xfrm>
            <a:off x="3857620" y="3500434"/>
            <a:ext cx="4143404" cy="3357566"/>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3608" y="188640"/>
            <a:ext cx="7024744" cy="1143000"/>
          </a:xfrm>
        </p:spPr>
        <p:txBody>
          <a:bodyPr>
            <a:normAutofit/>
          </a:bodyPr>
          <a:lstStyle/>
          <a:p>
            <a:pPr algn="ctr"/>
            <a:r>
              <a:rPr lang="pl-PL" sz="3200" b="1" dirty="0" smtClean="0"/>
              <a:t>USTAWA O PRAWACH KONSUMENTA</a:t>
            </a:r>
            <a:endParaRPr lang="pl-PL" sz="3200" b="1" dirty="0"/>
          </a:p>
        </p:txBody>
      </p:sp>
      <p:sp>
        <p:nvSpPr>
          <p:cNvPr id="3" name="Symbol zastępczy zawartości 2"/>
          <p:cNvSpPr>
            <a:spLocks noGrp="1"/>
          </p:cNvSpPr>
          <p:nvPr>
            <p:ph idx="1"/>
          </p:nvPr>
        </p:nvSpPr>
        <p:spPr>
          <a:xfrm>
            <a:off x="467544" y="1484784"/>
            <a:ext cx="8208912" cy="5040560"/>
          </a:xfrm>
        </p:spPr>
        <p:txBody>
          <a:bodyPr>
            <a:noAutofit/>
          </a:bodyPr>
          <a:lstStyle/>
          <a:p>
            <a:pPr marL="68580" indent="0" algn="just">
              <a:buNone/>
            </a:pPr>
            <a:r>
              <a:rPr lang="pl-PL" sz="2400" dirty="0" smtClean="0"/>
              <a:t>3</a:t>
            </a:r>
            <a:r>
              <a:rPr lang="pl-PL" sz="2400" dirty="0"/>
              <a:t>) łącznej cenie lub wynagrodzeniu za świadczenie wraz z podatkami, a gdy charakter przedmiotu świadczenia nie pozwala, rozsądnie oceniając, na wcześniejsze obliczenie ich wysokości - sposobie, w jaki będą one obliczane, a także opłatach za dostarczenie, usługi pocztowe oraz jakichkolwiek innych kosztach, a gdy nie można ustalić wysokości tych opłat - o obowiązku ich uiszczenia; w razie zawarcia umowy na czas nieoznaczony lub umowy obejmującej prenumeratę przedsiębiorca ma obowiązek podania łącznej ceny lub wynagrodzenia obejmującego wszystkie płatności za okres rozliczeniowy, a także wszystkich kosztów, które konsument jest zobowiązany ponieść</a:t>
            </a:r>
            <a:r>
              <a:rPr lang="pl-PL" sz="2400" dirty="0" smtClean="0"/>
              <a:t>;</a:t>
            </a:r>
            <a:endParaRPr lang="pl-PL" sz="2400" dirty="0"/>
          </a:p>
        </p:txBody>
      </p:sp>
    </p:spTree>
    <p:extLst>
      <p:ext uri="{BB962C8B-B14F-4D97-AF65-F5344CB8AC3E}">
        <p14:creationId xmlns:p14="http://schemas.microsoft.com/office/powerpoint/2010/main" val="23759013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0034" y="1000108"/>
            <a:ext cx="8043890" cy="4786346"/>
          </a:xfrm>
        </p:spPr>
        <p:txBody>
          <a:bodyPr>
            <a:normAutofit/>
          </a:bodyPr>
          <a:lstStyle/>
          <a:p>
            <a:pPr marL="0" indent="0" algn="just">
              <a:buNone/>
            </a:pPr>
            <a:r>
              <a:rPr lang="pl-PL" sz="2400" i="1" dirty="0" smtClean="0">
                <a:solidFill>
                  <a:schemeClr val="accent1"/>
                </a:solidFill>
              </a:rPr>
              <a:t>Art. 7 </a:t>
            </a:r>
            <a:r>
              <a:rPr lang="pl-PL" sz="2400" i="1" dirty="0" err="1" smtClean="0">
                <a:solidFill>
                  <a:schemeClr val="accent1"/>
                </a:solidFill>
              </a:rPr>
              <a:t>pkt</a:t>
            </a:r>
            <a:r>
              <a:rPr lang="pl-PL" sz="2400" i="1" dirty="0" smtClean="0">
                <a:solidFill>
                  <a:schemeClr val="accent1"/>
                </a:solidFill>
              </a:rPr>
              <a:t> 21. Umieszczanie w materiałach marketingowych faktury lub podobnego dokumentu, sugerującego obowiązek zapłaty, który wywołuje u konsumenta wrażenie, że już zamówił reklamowany produkt, mimo że tego nie zrobił.</a:t>
            </a:r>
            <a:endParaRPr lang="pl-PL" sz="2400" dirty="0" smtClean="0">
              <a:solidFill>
                <a:schemeClr val="accent1"/>
              </a:solidFill>
            </a:endParaRPr>
          </a:p>
          <a:p>
            <a:pPr marL="0" indent="0" algn="just">
              <a:buNone/>
            </a:pPr>
            <a:r>
              <a:rPr lang="pl-PL" sz="2400" dirty="0" smtClean="0"/>
              <a:t> </a:t>
            </a:r>
          </a:p>
          <a:p>
            <a:pPr marL="0" indent="0" algn="just">
              <a:buNone/>
            </a:pPr>
            <a:r>
              <a:rPr lang="pl-PL" sz="2000" dirty="0" smtClean="0"/>
              <a:t>Np.:  Firma prowadzi wysyłkową sprzedaż kosmetyków. Wraz z każdym katalogiem konsument otrzymuje imitację rachunku, który jest jednocześnie formularzem zamówienia. Pierwsza rubryka wypełniona jest od razu przez przedsiębiorcę i dotyczy jednego wyróżnionego przez przedsiębiorcę produktu. Tym samym konsument składając zamówienie na produkt, którym jest zainteresowany, powinien zamówić również produkt wpisany już do formularza zamówienia.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MSI\AppData\Local\Microsoft\Windows\INetCache\IE\6UEVA7U5\telephone-310544_960_720[1].png"/>
          <p:cNvPicPr>
            <a:picLocks noChangeAspect="1" noChangeArrowheads="1"/>
          </p:cNvPicPr>
          <p:nvPr/>
        </p:nvPicPr>
        <p:blipFill>
          <a:blip r:embed="rId2"/>
          <a:srcRect/>
          <a:stretch>
            <a:fillRect/>
          </a:stretch>
        </p:blipFill>
        <p:spPr bwMode="auto">
          <a:xfrm>
            <a:off x="5357818" y="2571744"/>
            <a:ext cx="3578226" cy="3500438"/>
          </a:xfrm>
          <a:prstGeom prst="rect">
            <a:avLst/>
          </a:prstGeom>
          <a:noFill/>
        </p:spPr>
      </p:pic>
      <p:sp>
        <p:nvSpPr>
          <p:cNvPr id="3" name="Symbol zastępczy zawartości 2"/>
          <p:cNvSpPr>
            <a:spLocks noGrp="1"/>
          </p:cNvSpPr>
          <p:nvPr>
            <p:ph idx="1"/>
          </p:nvPr>
        </p:nvSpPr>
        <p:spPr>
          <a:xfrm>
            <a:off x="285720" y="214290"/>
            <a:ext cx="8215370" cy="3000397"/>
          </a:xfrm>
        </p:spPr>
        <p:txBody>
          <a:bodyPr>
            <a:normAutofit fontScale="70000" lnSpcReduction="20000"/>
          </a:bodyPr>
          <a:lstStyle/>
          <a:p>
            <a:pPr marL="0" indent="0" algn="just">
              <a:buNone/>
            </a:pPr>
            <a:r>
              <a:rPr lang="pl-PL" sz="3400" i="1" dirty="0" smtClean="0">
                <a:solidFill>
                  <a:schemeClr val="accent1"/>
                </a:solidFill>
              </a:rPr>
              <a:t>Art. 9 </a:t>
            </a:r>
            <a:r>
              <a:rPr lang="pl-PL" sz="3400" i="1" dirty="0" err="1" smtClean="0">
                <a:solidFill>
                  <a:schemeClr val="accent1"/>
                </a:solidFill>
              </a:rPr>
              <a:t>pkt</a:t>
            </a:r>
            <a:r>
              <a:rPr lang="pl-PL" sz="3400" i="1" dirty="0" smtClean="0">
                <a:solidFill>
                  <a:schemeClr val="accent1"/>
                </a:solidFill>
              </a:rPr>
              <a:t> 2. Składanie wizyt w miejscu zamieszkania konsumenta, nawet jeżeli nie przebywa on tam z zamiarem stałego pobytu, ignorując prośbę konsumenta o jego opuszczenie lub zaprzestanie takich wizyt, z wyjątkiem przypadków egzekwowania zobowiązań umownych, w zakresie dozwolonym przez obowiązujące przepisy.</a:t>
            </a:r>
            <a:endParaRPr lang="pl-PL" sz="3400" dirty="0" smtClean="0">
              <a:solidFill>
                <a:schemeClr val="accent1"/>
              </a:solidFill>
            </a:endParaRPr>
          </a:p>
          <a:p>
            <a:pPr marL="0" indent="0" algn="just">
              <a:buNone/>
            </a:pPr>
            <a:endParaRPr lang="pl-PL" sz="3400" dirty="0" smtClean="0"/>
          </a:p>
          <a:p>
            <a:pPr marL="0" indent="0">
              <a:buNone/>
            </a:pPr>
            <a:r>
              <a:rPr lang="pl-PL" sz="2900" dirty="0" smtClean="0"/>
              <a:t>Akwizycja, </a:t>
            </a:r>
            <a:r>
              <a:rPr lang="pl-PL" sz="2900" dirty="0" err="1" smtClean="0"/>
              <a:t>akwizycja</a:t>
            </a:r>
            <a:r>
              <a:rPr lang="pl-PL" sz="2900" dirty="0" smtClean="0"/>
              <a:t>…</a:t>
            </a:r>
          </a:p>
        </p:txBody>
      </p:sp>
      <p:sp>
        <p:nvSpPr>
          <p:cNvPr id="7" name="pole tekstowe 6"/>
          <p:cNvSpPr txBox="1"/>
          <p:nvPr/>
        </p:nvSpPr>
        <p:spPr>
          <a:xfrm>
            <a:off x="357158" y="3000372"/>
            <a:ext cx="5572164" cy="4062651"/>
          </a:xfrm>
          <a:prstGeom prst="rect">
            <a:avLst/>
          </a:prstGeom>
          <a:noFill/>
        </p:spPr>
        <p:txBody>
          <a:bodyPr wrap="square" rtlCol="0">
            <a:spAutoFit/>
          </a:bodyPr>
          <a:lstStyle/>
          <a:p>
            <a:r>
              <a:rPr lang="pl-PL" sz="2400" i="1" dirty="0" smtClean="0">
                <a:solidFill>
                  <a:schemeClr val="accent1"/>
                </a:solidFill>
              </a:rPr>
              <a:t>Art. 9 </a:t>
            </a:r>
            <a:r>
              <a:rPr lang="pl-PL" sz="2400" i="1" dirty="0" err="1" smtClean="0">
                <a:solidFill>
                  <a:schemeClr val="accent1"/>
                </a:solidFill>
              </a:rPr>
              <a:t>pkt</a:t>
            </a:r>
            <a:r>
              <a:rPr lang="pl-PL" sz="2400" i="1" dirty="0" smtClean="0">
                <a:solidFill>
                  <a:schemeClr val="accent1"/>
                </a:solidFill>
              </a:rPr>
              <a:t> 3. Uciążliwe i niewywołane działaniem albo zaniechaniem konsumenta nakłanianie do nabycia produktów przez telefon, faks, pocztę elektroniczną lub inne środki porozumiewania się na odległość, z wyjątkiem przypadków egzekwowania zobowiązań umownych, w zakresie dozwolonym przez obowiązujące przepisy.</a:t>
            </a:r>
            <a:endParaRPr lang="pl-PL" sz="2400" dirty="0" smtClean="0">
              <a:solidFill>
                <a:schemeClr val="accent1"/>
              </a:solidFill>
            </a:endParaRPr>
          </a:p>
          <a:p>
            <a:endParaRPr lang="pl-PL"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MSI\AppData\Local\Microsoft\Windows\INetCache\IE\Z24H1Z7S\Wooden_toys_(cropped)[1].JPG"/>
          <p:cNvPicPr>
            <a:picLocks noChangeAspect="1" noChangeArrowheads="1"/>
          </p:cNvPicPr>
          <p:nvPr/>
        </p:nvPicPr>
        <p:blipFill>
          <a:blip r:embed="rId2"/>
          <a:srcRect/>
          <a:stretch>
            <a:fillRect/>
          </a:stretch>
        </p:blipFill>
        <p:spPr bwMode="auto">
          <a:xfrm rot="991586">
            <a:off x="4775923" y="2746719"/>
            <a:ext cx="5284683" cy="3708086"/>
          </a:xfrm>
          <a:prstGeom prst="rect">
            <a:avLst/>
          </a:prstGeom>
          <a:noFill/>
        </p:spPr>
      </p:pic>
      <p:sp>
        <p:nvSpPr>
          <p:cNvPr id="3" name="Symbol zastępczy zawartości 2"/>
          <p:cNvSpPr>
            <a:spLocks noGrp="1"/>
          </p:cNvSpPr>
          <p:nvPr>
            <p:ph idx="1"/>
          </p:nvPr>
        </p:nvSpPr>
        <p:spPr>
          <a:xfrm>
            <a:off x="428596" y="285728"/>
            <a:ext cx="8072494" cy="5768997"/>
          </a:xfrm>
        </p:spPr>
        <p:txBody>
          <a:bodyPr>
            <a:normAutofit/>
          </a:bodyPr>
          <a:lstStyle/>
          <a:p>
            <a:pPr marL="0" indent="0" algn="just">
              <a:buNone/>
              <a:tabLst>
                <a:tab pos="447675" algn="l"/>
              </a:tabLst>
            </a:pPr>
            <a:r>
              <a:rPr lang="pl-PL" sz="2600" i="1" dirty="0" smtClean="0">
                <a:solidFill>
                  <a:schemeClr val="accent1"/>
                </a:solidFill>
              </a:rPr>
              <a:t>Art. 9 </a:t>
            </a:r>
            <a:r>
              <a:rPr lang="pl-PL" sz="2600" i="1" dirty="0" err="1" smtClean="0">
                <a:solidFill>
                  <a:schemeClr val="accent1"/>
                </a:solidFill>
              </a:rPr>
              <a:t>pkt</a:t>
            </a:r>
            <a:r>
              <a:rPr lang="pl-PL" sz="2600" i="1" dirty="0" smtClean="0">
                <a:solidFill>
                  <a:schemeClr val="accent1"/>
                </a:solidFill>
              </a:rPr>
              <a:t> 5. Umieszczanie w reklamie bezpośredniego wezwania dzieci do nabycia reklamowanych produktów lub do nakłonienia rodziców lub innych osób dorosłych do kupienia im reklamowanych produktów.</a:t>
            </a:r>
            <a:endParaRPr lang="pl-PL" sz="2600" dirty="0" smtClean="0">
              <a:solidFill>
                <a:schemeClr val="accent1"/>
              </a:solidFill>
            </a:endParaRPr>
          </a:p>
          <a:p>
            <a:pPr marL="0" indent="0" algn="just">
              <a:buNone/>
              <a:tabLst>
                <a:tab pos="447675" algn="l"/>
              </a:tabLst>
            </a:pPr>
            <a:r>
              <a:rPr lang="pl-PL" sz="3200" dirty="0" smtClean="0"/>
              <a:t> </a:t>
            </a:r>
          </a:p>
          <a:p>
            <a:pPr marL="0" indent="0" algn="just">
              <a:buNone/>
              <a:tabLst>
                <a:tab pos="447675" algn="l"/>
              </a:tabLst>
            </a:pPr>
            <a:r>
              <a:rPr lang="pl-PL" sz="2000" b="1" dirty="0" smtClean="0"/>
              <a:t>„Musisz to mieć” </a:t>
            </a:r>
          </a:p>
          <a:p>
            <a:pPr marL="0" indent="0" algn="just">
              <a:buNone/>
              <a:tabLst>
                <a:tab pos="447675" algn="l"/>
              </a:tabLst>
            </a:pPr>
            <a:r>
              <a:rPr lang="pl-PL" sz="2000" b="1" dirty="0" smtClean="0"/>
              <a:t>„Wszystkie dzieci już to mają”</a:t>
            </a:r>
          </a:p>
          <a:p>
            <a:pPr marL="0" indent="0" algn="just">
              <a:buNone/>
              <a:tabLst>
                <a:tab pos="447675" algn="l"/>
              </a:tabLst>
            </a:pPr>
            <a:r>
              <a:rPr lang="pl-PL" sz="2000" b="1" dirty="0" smtClean="0"/>
              <a:t>„Biegnij prosto do sklepu”</a:t>
            </a:r>
          </a:p>
          <a:p>
            <a:pPr marL="0" indent="0" algn="just">
              <a:buNone/>
              <a:tabLst>
                <a:tab pos="447675" algn="l"/>
              </a:tabLst>
            </a:pPr>
            <a:endParaRPr lang="pl-PL" sz="2000" b="1" dirty="0" smtClean="0"/>
          </a:p>
          <a:p>
            <a:pPr marL="0" indent="0" algn="just">
              <a:buNone/>
              <a:tabLst>
                <a:tab pos="447675" algn="l"/>
              </a:tabLst>
            </a:pPr>
            <a:r>
              <a:rPr lang="pl-PL" sz="2000" b="1" dirty="0" smtClean="0"/>
              <a:t>A co myślicie o tej reklamie..? ;)</a:t>
            </a:r>
          </a:p>
          <a:p>
            <a:pPr marL="0" indent="0" algn="just">
              <a:buNone/>
              <a:tabLst>
                <a:tab pos="447675" algn="l"/>
              </a:tabLst>
            </a:pPr>
            <a:r>
              <a:rPr lang="pl-PL" sz="2000" dirty="0" smtClean="0">
                <a:hlinkClick r:id="rId3"/>
              </a:rPr>
              <a:t>https://www.youtube.com/watch?v=0GK7nhV4sNk</a:t>
            </a:r>
            <a:endParaRPr lang="pl-PL" sz="2000" dirty="0" smtClean="0"/>
          </a:p>
          <a:p>
            <a:pPr marL="0" indent="0" algn="just">
              <a:buNone/>
              <a:tabLst>
                <a:tab pos="447675" algn="l"/>
              </a:tabLst>
            </a:pPr>
            <a:endParaRPr lang="pl-PL"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929190" y="4857760"/>
            <a:ext cx="3967138" cy="1143000"/>
          </a:xfrm>
        </p:spPr>
        <p:txBody>
          <a:bodyPr>
            <a:normAutofit fontScale="90000"/>
          </a:bodyPr>
          <a:lstStyle/>
          <a:p>
            <a:pPr algn="ctr"/>
            <a:r>
              <a:rPr lang="pl-PL" b="1" dirty="0" smtClean="0"/>
              <a:t>DZIĘKUJĘ ZA UWAGĘ!</a:t>
            </a:r>
            <a:endParaRPr lang="pl-PL" b="1" dirty="0"/>
          </a:p>
        </p:txBody>
      </p:sp>
      <p:pic>
        <p:nvPicPr>
          <p:cNvPr id="1026" name="Picture 2" descr="C:\Users\Basia Denisiuk\AppData\Local\Microsoft\Windows\INetCache\IE\WX3EFEM5\1432299223[1].png"/>
          <p:cNvPicPr>
            <a:picLocks noGrp="1" noChangeAspect="1" noChangeArrowheads="1"/>
          </p:cNvPicPr>
          <p:nvPr>
            <p:ph idx="1"/>
          </p:nvPr>
        </p:nvPicPr>
        <p:blipFill>
          <a:blip r:embed="rId2" cstate="print"/>
          <a:srcRect/>
          <a:stretch>
            <a:fillRect/>
          </a:stretch>
        </p:blipFill>
        <p:spPr bwMode="auto">
          <a:xfrm rot="19557487">
            <a:off x="872431" y="900475"/>
            <a:ext cx="4602674" cy="452596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3608" y="0"/>
            <a:ext cx="7024744" cy="928670"/>
          </a:xfrm>
        </p:spPr>
        <p:txBody>
          <a:bodyPr>
            <a:normAutofit/>
          </a:bodyPr>
          <a:lstStyle/>
          <a:p>
            <a:pPr algn="ctr"/>
            <a:r>
              <a:rPr lang="pl-PL" sz="3200" b="1" dirty="0" smtClean="0"/>
              <a:t>USTAWA O PRAWACH KONSUMENTA</a:t>
            </a:r>
            <a:endParaRPr lang="pl-PL" sz="3200" b="1" dirty="0"/>
          </a:p>
        </p:txBody>
      </p:sp>
      <p:sp>
        <p:nvSpPr>
          <p:cNvPr id="3" name="Symbol zastępczy zawartości 2"/>
          <p:cNvSpPr>
            <a:spLocks noGrp="1"/>
          </p:cNvSpPr>
          <p:nvPr>
            <p:ph idx="1"/>
          </p:nvPr>
        </p:nvSpPr>
        <p:spPr>
          <a:xfrm>
            <a:off x="467544" y="928670"/>
            <a:ext cx="8208912" cy="5596674"/>
          </a:xfrm>
        </p:spPr>
        <p:txBody>
          <a:bodyPr>
            <a:noAutofit/>
          </a:bodyPr>
          <a:lstStyle/>
          <a:p>
            <a:pPr marL="68580" indent="0" algn="just">
              <a:buNone/>
            </a:pPr>
            <a:r>
              <a:rPr lang="pl-PL" sz="2300" dirty="0" smtClean="0"/>
              <a:t>4</a:t>
            </a:r>
            <a:r>
              <a:rPr lang="pl-PL" sz="2300" dirty="0"/>
              <a:t>) sposobie i terminie spełnienia świadczenia przez przedsiębiorcę oraz stosowanej przez przedsiębiorcę procedurze rozpatrywania reklamacji;</a:t>
            </a:r>
          </a:p>
          <a:p>
            <a:pPr marL="68580" indent="0" algn="just">
              <a:buNone/>
            </a:pPr>
            <a:r>
              <a:rPr lang="pl-PL" sz="2300" dirty="0"/>
              <a:t>5) przewidzianej przez prawo odpowiedzialności przedsiębiorcy za jakość świadczenia;</a:t>
            </a:r>
          </a:p>
          <a:p>
            <a:pPr marL="68580" indent="0" algn="just">
              <a:buNone/>
            </a:pPr>
            <a:r>
              <a:rPr lang="pl-PL" sz="2300" dirty="0"/>
              <a:t>6) treści usług posprzedażnych i gwarancji;</a:t>
            </a:r>
          </a:p>
          <a:p>
            <a:pPr marL="68580" indent="0" algn="just">
              <a:buNone/>
            </a:pPr>
            <a:r>
              <a:rPr lang="pl-PL" sz="2300" dirty="0"/>
              <a:t>7) czasie trwania umowy lub - gdy umowa zawarta jest na czas nieoznaczony lub ma ulegać automatycznemu przedłużeniu - o sposobie i przesłankach wypowiedzenia umowy;</a:t>
            </a:r>
          </a:p>
          <a:p>
            <a:pPr marL="68580" indent="0" algn="just">
              <a:buNone/>
            </a:pPr>
            <a:r>
              <a:rPr lang="pl-PL" sz="2300" dirty="0"/>
              <a:t>8) funkcjonalności treści cyfrowych oraz mających zastosowanie technicznych środkach ich ochrony;</a:t>
            </a:r>
          </a:p>
          <a:p>
            <a:pPr marL="68580" indent="0" algn="just">
              <a:buNone/>
            </a:pPr>
            <a:r>
              <a:rPr lang="pl-PL" sz="2300" dirty="0"/>
              <a:t>9) mających znaczenie interoperacyjnościach treści cyfrowych ze sprzętem komputerowym i oprogramowaniem</a:t>
            </a:r>
            <a:r>
              <a:rPr lang="pl-PL" sz="2300" dirty="0" smtClean="0"/>
              <a:t>.</a:t>
            </a:r>
            <a:endParaRPr lang="pl-PL" sz="2300" dirty="0"/>
          </a:p>
        </p:txBody>
      </p:sp>
    </p:spTree>
    <p:extLst>
      <p:ext uri="{BB962C8B-B14F-4D97-AF65-F5344CB8AC3E}">
        <p14:creationId xmlns:p14="http://schemas.microsoft.com/office/powerpoint/2010/main" val="2375901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3608" y="188640"/>
            <a:ext cx="7024744" cy="1143000"/>
          </a:xfrm>
        </p:spPr>
        <p:txBody>
          <a:bodyPr>
            <a:normAutofit/>
          </a:bodyPr>
          <a:lstStyle/>
          <a:p>
            <a:pPr algn="ctr"/>
            <a:r>
              <a:rPr lang="pl-PL" sz="3200" b="1" dirty="0" smtClean="0"/>
              <a:t>KODEKS CYWILNY</a:t>
            </a:r>
            <a:endParaRPr lang="pl-PL" sz="3200" b="1" dirty="0"/>
          </a:p>
        </p:txBody>
      </p:sp>
      <p:sp>
        <p:nvSpPr>
          <p:cNvPr id="3" name="Symbol zastępczy zawartości 2"/>
          <p:cNvSpPr>
            <a:spLocks noGrp="1"/>
          </p:cNvSpPr>
          <p:nvPr>
            <p:ph idx="1"/>
          </p:nvPr>
        </p:nvSpPr>
        <p:spPr>
          <a:xfrm>
            <a:off x="467544" y="1142984"/>
            <a:ext cx="8208912" cy="5382360"/>
          </a:xfrm>
        </p:spPr>
        <p:txBody>
          <a:bodyPr>
            <a:noAutofit/>
          </a:bodyPr>
          <a:lstStyle/>
          <a:p>
            <a:pPr marL="68580" indent="0" algn="ctr">
              <a:buNone/>
            </a:pPr>
            <a:r>
              <a:rPr lang="pl-PL" sz="2400" b="1" dirty="0"/>
              <a:t>Art. </a:t>
            </a:r>
            <a:r>
              <a:rPr lang="pl-PL" sz="2400" b="1" dirty="0" smtClean="0"/>
              <a:t>546</a:t>
            </a:r>
            <a:r>
              <a:rPr lang="pl-PL" sz="2400" b="1" baseline="30000" dirty="0" smtClean="0"/>
              <a:t>1</a:t>
            </a:r>
            <a:endParaRPr lang="pl-PL" sz="2400" dirty="0"/>
          </a:p>
          <a:p>
            <a:pPr marL="68580" indent="0" algn="just">
              <a:buNone/>
            </a:pPr>
            <a:r>
              <a:rPr lang="pl-PL" sz="2400" dirty="0"/>
              <a:t>§ 1. Jeżeli kupującym jest konsument, sprzedawca jest obowiązany udzielić mu przed zawarciem umowy jasnych, zrozumiałych i niewprowadzających w błąd informacji w języku polskim, wystarczających do prawidłowego i pełnego korzystania z rzeczy sprzedanej. W szczególności należy podać: rodzaj rzeczy, określenie jej producenta lub importera, znak bezpieczeństwa i znak zgodności wymagane przez odrębne przepisy, informacje o dopuszczeniu do obrotu w Rzeczypospolitej Polskiej oraz, stosownie do rodzaju rzeczy, określenie jego energochłonności, a także inne dane wskazane w odrębnych przepisach</a:t>
            </a:r>
            <a:r>
              <a:rPr lang="pl-PL" sz="2400" dirty="0" smtClean="0"/>
              <a:t>.</a:t>
            </a:r>
            <a:endParaRPr lang="pl-PL" sz="2400" dirty="0"/>
          </a:p>
        </p:txBody>
      </p:sp>
    </p:spTree>
    <p:extLst>
      <p:ext uri="{BB962C8B-B14F-4D97-AF65-F5344CB8AC3E}">
        <p14:creationId xmlns:p14="http://schemas.microsoft.com/office/powerpoint/2010/main" val="3224252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3608" y="188640"/>
            <a:ext cx="7024744" cy="1143000"/>
          </a:xfrm>
        </p:spPr>
        <p:txBody>
          <a:bodyPr>
            <a:normAutofit/>
          </a:bodyPr>
          <a:lstStyle/>
          <a:p>
            <a:pPr algn="ctr"/>
            <a:r>
              <a:rPr lang="pl-PL" sz="3200" b="1" dirty="0" smtClean="0"/>
              <a:t>KODEKS CYWILNY</a:t>
            </a:r>
            <a:endParaRPr lang="pl-PL" sz="3200" b="1" dirty="0"/>
          </a:p>
        </p:txBody>
      </p:sp>
      <p:sp>
        <p:nvSpPr>
          <p:cNvPr id="3" name="Symbol zastępczy zawartości 2"/>
          <p:cNvSpPr>
            <a:spLocks noGrp="1"/>
          </p:cNvSpPr>
          <p:nvPr>
            <p:ph idx="1"/>
          </p:nvPr>
        </p:nvSpPr>
        <p:spPr>
          <a:xfrm>
            <a:off x="467544" y="1643050"/>
            <a:ext cx="8208912" cy="4882294"/>
          </a:xfrm>
        </p:spPr>
        <p:txBody>
          <a:bodyPr>
            <a:noAutofit/>
          </a:bodyPr>
          <a:lstStyle/>
          <a:p>
            <a:pPr marL="68580" indent="0" algn="ctr">
              <a:buNone/>
            </a:pPr>
            <a:r>
              <a:rPr lang="pl-PL" sz="2400" b="1" dirty="0"/>
              <a:t>Art. </a:t>
            </a:r>
            <a:r>
              <a:rPr lang="pl-PL" sz="2400" b="1" dirty="0" smtClean="0"/>
              <a:t>546</a:t>
            </a:r>
            <a:r>
              <a:rPr lang="pl-PL" sz="2400" b="1" baseline="30000" dirty="0" smtClean="0"/>
              <a:t>1</a:t>
            </a:r>
            <a:endParaRPr lang="pl-PL" sz="2400" dirty="0"/>
          </a:p>
          <a:p>
            <a:pPr marL="68580" indent="0" algn="just">
              <a:buNone/>
            </a:pPr>
            <a:r>
              <a:rPr lang="pl-PL" sz="2400" dirty="0" smtClean="0"/>
              <a:t>§ </a:t>
            </a:r>
            <a:r>
              <a:rPr lang="pl-PL" sz="2400" dirty="0"/>
              <a:t>2. Jeżeli rzecz jest sprzedawana w opakowaniu jednostkowym lub w zestawie, informacje, o których mowa w § 1, powinny znajdować się na rzeczy sprzedanej lub być z nią trwale połączone. W pozostałych przypadkach sprzedawca jest obowiązany umieścić w miejscu sprzedaży informację, która może być ograniczona do rodzaju rzeczy, jej głównej cechy użytkowej oraz wskazania producenta lub importera rzeczy</a:t>
            </a:r>
            <a:r>
              <a:rPr lang="pl-PL" sz="2400" dirty="0" smtClean="0"/>
              <a:t>.</a:t>
            </a:r>
            <a:endParaRPr lang="pl-PL" sz="2400" dirty="0"/>
          </a:p>
        </p:txBody>
      </p:sp>
    </p:spTree>
    <p:extLst>
      <p:ext uri="{BB962C8B-B14F-4D97-AF65-F5344CB8AC3E}">
        <p14:creationId xmlns:p14="http://schemas.microsoft.com/office/powerpoint/2010/main" val="3224252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3608" y="188640"/>
            <a:ext cx="7024744" cy="1143000"/>
          </a:xfrm>
        </p:spPr>
        <p:txBody>
          <a:bodyPr>
            <a:normAutofit/>
          </a:bodyPr>
          <a:lstStyle/>
          <a:p>
            <a:pPr algn="ctr"/>
            <a:r>
              <a:rPr lang="pl-PL" sz="3200" b="1" dirty="0" smtClean="0"/>
              <a:t>KODEKS CYWILNY</a:t>
            </a:r>
            <a:endParaRPr lang="pl-PL" sz="3200" b="1" dirty="0"/>
          </a:p>
        </p:txBody>
      </p:sp>
      <p:sp>
        <p:nvSpPr>
          <p:cNvPr id="3" name="Symbol zastępczy zawartości 2"/>
          <p:cNvSpPr>
            <a:spLocks noGrp="1"/>
          </p:cNvSpPr>
          <p:nvPr>
            <p:ph idx="1"/>
          </p:nvPr>
        </p:nvSpPr>
        <p:spPr>
          <a:xfrm>
            <a:off x="467544" y="1412776"/>
            <a:ext cx="8208912" cy="5112568"/>
          </a:xfrm>
        </p:spPr>
        <p:txBody>
          <a:bodyPr>
            <a:normAutofit/>
          </a:bodyPr>
          <a:lstStyle/>
          <a:p>
            <a:pPr marL="68580" indent="0" algn="ctr">
              <a:buNone/>
            </a:pPr>
            <a:r>
              <a:rPr lang="pl-PL" sz="2400" b="1" dirty="0"/>
              <a:t>Art. </a:t>
            </a:r>
            <a:r>
              <a:rPr lang="pl-PL" sz="2400" b="1" dirty="0" smtClean="0"/>
              <a:t>546</a:t>
            </a:r>
            <a:r>
              <a:rPr lang="pl-PL" sz="2400" b="1" baseline="30000" dirty="0" smtClean="0"/>
              <a:t>1</a:t>
            </a:r>
            <a:endParaRPr lang="pl-PL" sz="2400" dirty="0"/>
          </a:p>
          <a:p>
            <a:pPr marL="68580" indent="0" algn="just">
              <a:buNone/>
            </a:pPr>
            <a:r>
              <a:rPr lang="pl-PL" sz="2400" dirty="0" smtClean="0"/>
              <a:t>§ </a:t>
            </a:r>
            <a:r>
              <a:rPr lang="pl-PL" sz="2400" dirty="0"/>
              <a:t>3. Sprzedawca jest obowiązany zapewnić w miejscu sprzedaży odpowiednie warunki techniczno-organizacyjne umożliwiające dokonanie wyboru rzeczy sprzedanej i sprawdzenie jej jakości, kompletności oraz funkcjonowania głównych mechanizmów i podstawowych podzespołów.</a:t>
            </a:r>
          </a:p>
          <a:p>
            <a:pPr marL="68580" indent="0" algn="just">
              <a:buNone/>
            </a:pPr>
            <a:r>
              <a:rPr lang="pl-PL" sz="2400" dirty="0"/>
              <a:t>§ 4. Na żądanie kupującego sprzedawca jest obowiązany wyjaśnić znaczenie poszczególnych postanowień umowy.</a:t>
            </a:r>
          </a:p>
          <a:p>
            <a:pPr marL="68580" indent="0" algn="just">
              <a:buNone/>
            </a:pPr>
            <a:r>
              <a:rPr lang="pl-PL" sz="2400" dirty="0"/>
              <a:t>§ 5. Sprzedawca jest obowiązany wydać kupującemu wraz z rzeczą sprzedaną wszystkie elementy jej wyposażenia oraz sporządzone w języku polskim instrukcje obsługi, konserwacji i inne dokumenty wymagane przez odrębne przepisy.</a:t>
            </a:r>
          </a:p>
          <a:p>
            <a:pPr marL="68580" indent="0" algn="just">
              <a:buNone/>
            </a:pPr>
            <a:endParaRPr lang="pl-PL" sz="2400" dirty="0"/>
          </a:p>
        </p:txBody>
      </p:sp>
    </p:spTree>
    <p:extLst>
      <p:ext uri="{BB962C8B-B14F-4D97-AF65-F5344CB8AC3E}">
        <p14:creationId xmlns:p14="http://schemas.microsoft.com/office/powerpoint/2010/main" val="3224252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00100" y="357166"/>
            <a:ext cx="7024744" cy="1143000"/>
          </a:xfrm>
        </p:spPr>
        <p:txBody>
          <a:bodyPr>
            <a:normAutofit/>
          </a:bodyPr>
          <a:lstStyle/>
          <a:p>
            <a:pPr algn="ctr"/>
            <a:r>
              <a:rPr lang="pl-PL" sz="3200" b="1" dirty="0" smtClean="0"/>
              <a:t>USTAWA O ŚWIADCZENIU USŁUG DROGĄ ELEKTRONICZNĄ</a:t>
            </a:r>
            <a:endParaRPr lang="pl-PL" sz="3200" b="1" dirty="0"/>
          </a:p>
        </p:txBody>
      </p:sp>
      <p:sp>
        <p:nvSpPr>
          <p:cNvPr id="3" name="Symbol zastępczy zawartości 2"/>
          <p:cNvSpPr>
            <a:spLocks noGrp="1"/>
          </p:cNvSpPr>
          <p:nvPr>
            <p:ph idx="1"/>
          </p:nvPr>
        </p:nvSpPr>
        <p:spPr>
          <a:xfrm>
            <a:off x="467544" y="1785926"/>
            <a:ext cx="8208912" cy="4739418"/>
          </a:xfrm>
        </p:spPr>
        <p:txBody>
          <a:bodyPr>
            <a:normAutofit lnSpcReduction="10000"/>
          </a:bodyPr>
          <a:lstStyle/>
          <a:p>
            <a:pPr marL="68580" indent="0" algn="ctr">
              <a:buNone/>
            </a:pPr>
            <a:r>
              <a:rPr lang="pl-PL" sz="2400" b="1" dirty="0"/>
              <a:t>Art. </a:t>
            </a:r>
            <a:r>
              <a:rPr lang="pl-PL" sz="2400" b="1" dirty="0" smtClean="0"/>
              <a:t>5</a:t>
            </a:r>
          </a:p>
          <a:p>
            <a:pPr marL="68580" indent="0" algn="just">
              <a:buNone/>
            </a:pPr>
            <a:r>
              <a:rPr lang="pl-PL" sz="2400" dirty="0" smtClean="0"/>
              <a:t>1</a:t>
            </a:r>
            <a:r>
              <a:rPr lang="pl-PL" sz="2400" dirty="0"/>
              <a:t>. Usługodawca podaje, w sposób wyraźny, jednoznaczny i bezpośrednio dostępny poprzez system teleinformatyczny, którym posługuje się usługobiorca, informacje podstawowe określone w ust. 2–5. </a:t>
            </a:r>
          </a:p>
          <a:p>
            <a:pPr marL="68580" indent="0" algn="just">
              <a:buNone/>
            </a:pPr>
            <a:r>
              <a:rPr lang="pl-PL" sz="2400" dirty="0"/>
              <a:t>2. Usługodawca podaje: 1) adresy elektroniczne; 2) imię, nazwisko, miejsce zamieszkania i adres albo nazwę lub firmę oraz siedzibę i adres. </a:t>
            </a:r>
          </a:p>
          <a:p>
            <a:pPr marL="68580" indent="0" algn="just">
              <a:buNone/>
            </a:pPr>
            <a:r>
              <a:rPr lang="pl-PL" sz="2400" dirty="0"/>
              <a:t>3. Jeżeli usługodawcą jest przedsiębiorca, podaje on również informacje dotyczące właściwego zezwolenia i organu zezwalającego, w razie gdy świadczenie usługi wymaga, na podstawie odrębnych przepisów, takiego zezwolenia.</a:t>
            </a:r>
          </a:p>
          <a:p>
            <a:pPr algn="just"/>
            <a:endParaRPr lang="pl-PL" sz="2400" dirty="0"/>
          </a:p>
        </p:txBody>
      </p:sp>
    </p:spTree>
    <p:extLst>
      <p:ext uri="{BB962C8B-B14F-4D97-AF65-F5344CB8AC3E}">
        <p14:creationId xmlns:p14="http://schemas.microsoft.com/office/powerpoint/2010/main" val="1740487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zny">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Techniczny">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zny">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0</TotalTime>
  <Words>2289</Words>
  <Application>Microsoft Office PowerPoint</Application>
  <PresentationFormat>Pokaz na ekranie (4:3)</PresentationFormat>
  <Paragraphs>229</Paragraphs>
  <Slides>43</Slides>
  <Notes>29</Notes>
  <HiddenSlides>0</HiddenSlides>
  <MMClips>0</MMClips>
  <ScaleCrop>false</ScaleCrop>
  <HeadingPairs>
    <vt:vector size="4" baseType="variant">
      <vt:variant>
        <vt:lpstr>Motyw</vt:lpstr>
      </vt:variant>
      <vt:variant>
        <vt:i4>1</vt:i4>
      </vt:variant>
      <vt:variant>
        <vt:lpstr>Tytuły slajdów</vt:lpstr>
      </vt:variant>
      <vt:variant>
        <vt:i4>43</vt:i4>
      </vt:variant>
    </vt:vector>
  </HeadingPairs>
  <TitlesOfParts>
    <vt:vector size="44" baseType="lpstr">
      <vt:lpstr>Techniczny</vt:lpstr>
      <vt:lpstr>KONSUMENT A INFORMACJA nieuczciwe praktyki rynkowe</vt:lpstr>
      <vt:lpstr>WSTĘP</vt:lpstr>
      <vt:lpstr>USTAWA O PRAWACH KONSUMENTA</vt:lpstr>
      <vt:lpstr>USTAWA O PRAWACH KONSUMENTA</vt:lpstr>
      <vt:lpstr>USTAWA O PRAWACH KONSUMENTA</vt:lpstr>
      <vt:lpstr>KODEKS CYWILNY</vt:lpstr>
      <vt:lpstr>KODEKS CYWILNY</vt:lpstr>
      <vt:lpstr>KODEKS CYWILNY</vt:lpstr>
      <vt:lpstr>USTAWA O ŚWIADCZENIU USŁUG DROGĄ ELEKTRONICZNĄ</vt:lpstr>
      <vt:lpstr>USTAWA O ŚWIADCZENIU USŁUG DROGĄ ELEKTRONICZNĄ</vt:lpstr>
      <vt:lpstr>USTAWA O ŚWIADCZENIU USŁUG DROGĄ ELEKTRONICZNĄ</vt:lpstr>
      <vt:lpstr>USTAWA O ŚWIADCZENIU USŁUG DROGĄ ELEKTRONICZNĄ</vt:lpstr>
      <vt:lpstr>INFORMACJE OBOWIĄZKOWE PRZY UMOWIE ZAWIERANEJ NA ODLEGŁOŚĆ</vt:lpstr>
      <vt:lpstr>INFORMACJE OBOWIĄZKOWE PRZY UMOWIE ZAWIERANEJ NA ODLEGŁOŚĆ</vt:lpstr>
      <vt:lpstr>INFORMACJE OBOWIĄZKOWE PRZY UMOWIE ZAWIERANEJ NA ODLEGŁOŚĆ</vt:lpstr>
      <vt:lpstr>PRODUKTY ŻYWNOŚCIOWE</vt:lpstr>
      <vt:lpstr>PRODUKTY ŻYWNOŚCIOWE</vt:lpstr>
      <vt:lpstr>USTAWA O MIKROORGANIZMACH I ORGANIZMACH GENETYCZNIE MODYFIKOWANYCH</vt:lpstr>
      <vt:lpstr>USTAWA O MIKROORGANIZMACH I ORGANIZMACH GENETYCZNIE MODYFIKOWANYCH</vt:lpstr>
      <vt:lpstr>INFORMACJE DOTYCZĄCE LEKÓW</vt:lpstr>
      <vt:lpstr>INFORMACJE DOTYCZĄCE LEKÓW</vt:lpstr>
      <vt:lpstr>INFORMACJE DOTYCZĄCE LEKÓW</vt:lpstr>
      <vt:lpstr>INFORMACJE DOTYCZĄCE LEKÓW</vt:lpstr>
      <vt:lpstr>INFORMACJE DOTYCZĄCE LEKÓW</vt:lpstr>
      <vt:lpstr>OCHRONA KONSUMENTA PRZED NIECHCIANĄ INFORMACJĄ</vt:lpstr>
      <vt:lpstr>OCHRONA PRZED WIADOMOŚCIAMI SPAM</vt:lpstr>
      <vt:lpstr>OCHRONA PRZED WIADOMOŚCIAMI SPAM</vt:lpstr>
      <vt:lpstr>OCHRONA PRZED WIADOMOŚCIAMI SPAM</vt:lpstr>
      <vt:lpstr>NIEUCZCIWA PRAKTYKA RYNKOWA</vt:lpstr>
      <vt:lpstr>WYBRANE PRZYKŁADY Z Katalogu nieuczciwych praktyk rynkowych</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DZIĘKUJĘ ZA UWAGĘ!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2017-04-21T15:45:35Z</dcterms:created>
  <dcterms:modified xsi:type="dcterms:W3CDTF">2018-06-12T15:20:30Z</dcterms:modified>
</cp:coreProperties>
</file>