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317" r:id="rId2"/>
    <p:sldId id="318" r:id="rId3"/>
    <p:sldId id="319" r:id="rId4"/>
    <p:sldId id="320" r:id="rId5"/>
    <p:sldId id="321" r:id="rId6"/>
    <p:sldId id="322" r:id="rId7"/>
    <p:sldId id="323" r:id="rId8"/>
    <p:sldId id="324" r:id="rId9"/>
    <p:sldId id="325" r:id="rId10"/>
    <p:sldId id="326" r:id="rId11"/>
    <p:sldId id="327" r:id="rId12"/>
    <p:sldId id="328" r:id="rId13"/>
    <p:sldId id="329" r:id="rId14"/>
    <p:sldId id="330" r:id="rId15"/>
    <p:sldId id="331" r:id="rId16"/>
    <p:sldId id="332" r:id="rId17"/>
    <p:sldId id="333" r:id="rId18"/>
    <p:sldId id="334" r:id="rId19"/>
  </p:sldIdLst>
  <p:sldSz cx="9144000" cy="6858000" type="screen4x3"/>
  <p:notesSz cx="6858000" cy="9144000"/>
  <p:defaultTextStyle>
    <a:defPPr>
      <a:defRPr lang="pl-P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108" d="100"/>
          <a:sy n="108" d="100"/>
        </p:scale>
        <p:origin x="1326" y="-204"/>
      </p:cViewPr>
      <p:guideLst>
        <p:guide orient="horz" pos="2160"/>
        <p:guide pos="2880"/>
      </p:guideLst>
    </p:cSldViewPr>
  </p:slideViewPr>
  <p:notesTextViewPr>
    <p:cViewPr>
      <p:scale>
        <a:sx n="1" d="1"/>
        <a:sy n="1" d="1"/>
      </p:scale>
      <p:origin x="0" y="0"/>
    </p:cViewPr>
  </p:notesTextViewPr>
  <p:notesViewPr>
    <p:cSldViewPr>
      <p:cViewPr varScale="1">
        <p:scale>
          <a:sx n="62" d="100"/>
          <a:sy n="62" d="100"/>
        </p:scale>
        <p:origin x="-2442"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Arkusz1!$B$1</c:f>
              <c:strCache>
                <c:ptCount val="1"/>
                <c:pt idx="0">
                  <c:v>Seria 1</c:v>
                </c:pt>
              </c:strCache>
            </c:strRef>
          </c:tx>
          <c:invertIfNegative val="0"/>
          <c:cat>
            <c:strRef>
              <c:f>Arkusz1!$A$2:$A$5</c:f>
              <c:strCache>
                <c:ptCount val="4"/>
                <c:pt idx="0">
                  <c:v>Kategoria 1</c:v>
                </c:pt>
                <c:pt idx="1">
                  <c:v>Kategoria 2</c:v>
                </c:pt>
                <c:pt idx="2">
                  <c:v>Kategoria 3</c:v>
                </c:pt>
                <c:pt idx="3">
                  <c:v>Kategoria 4</c:v>
                </c:pt>
              </c:strCache>
            </c:strRef>
          </c:cat>
          <c:val>
            <c:numRef>
              <c:f>Arkusz1!$B$2:$B$5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9D0A-422C-9797-9902C596AAD7}"/>
            </c:ext>
          </c:extLst>
        </c:ser>
        <c:ser>
          <c:idx val="1"/>
          <c:order val="1"/>
          <c:tx>
            <c:strRef>
              <c:f>Arkusz1!$C$1</c:f>
              <c:strCache>
                <c:ptCount val="1"/>
                <c:pt idx="0">
                  <c:v>Seria 2</c:v>
                </c:pt>
              </c:strCache>
            </c:strRef>
          </c:tx>
          <c:invertIfNegative val="0"/>
          <c:cat>
            <c:strRef>
              <c:f>Arkusz1!$A$2:$A$5</c:f>
              <c:strCache>
                <c:ptCount val="4"/>
                <c:pt idx="0">
                  <c:v>Kategoria 1</c:v>
                </c:pt>
                <c:pt idx="1">
                  <c:v>Kategoria 2</c:v>
                </c:pt>
                <c:pt idx="2">
                  <c:v>Kategoria 3</c:v>
                </c:pt>
                <c:pt idx="3">
                  <c:v>Kategoria 4</c:v>
                </c:pt>
              </c:strCache>
            </c:strRef>
          </c:cat>
          <c:val>
            <c:numRef>
              <c:f>Arkusz1!$C$2:$C$5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9D0A-422C-9797-9902C596AAD7}"/>
            </c:ext>
          </c:extLst>
        </c:ser>
        <c:ser>
          <c:idx val="2"/>
          <c:order val="2"/>
          <c:tx>
            <c:strRef>
              <c:f>Arkusz1!$D$1</c:f>
              <c:strCache>
                <c:ptCount val="1"/>
                <c:pt idx="0">
                  <c:v>Seria 3</c:v>
                </c:pt>
              </c:strCache>
            </c:strRef>
          </c:tx>
          <c:invertIfNegative val="0"/>
          <c:cat>
            <c:strRef>
              <c:f>Arkusz1!$A$2:$A$5</c:f>
              <c:strCache>
                <c:ptCount val="4"/>
                <c:pt idx="0">
                  <c:v>Kategoria 1</c:v>
                </c:pt>
                <c:pt idx="1">
                  <c:v>Kategoria 2</c:v>
                </c:pt>
                <c:pt idx="2">
                  <c:v>Kategoria 3</c:v>
                </c:pt>
                <c:pt idx="3">
                  <c:v>Kategoria 4</c:v>
                </c:pt>
              </c:strCache>
            </c:strRef>
          </c:cat>
          <c:val>
            <c:numRef>
              <c:f>Arkusz1!$D$2:$D$5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9D0A-422C-9797-9902C596AAD7}"/>
            </c:ext>
          </c:extLst>
        </c:ser>
        <c:dLbls>
          <c:showLegendKey val="0"/>
          <c:showVal val="0"/>
          <c:showCatName val="0"/>
          <c:showSerName val="0"/>
          <c:showPercent val="0"/>
          <c:showBubbleSize val="0"/>
        </c:dLbls>
        <c:gapWidth val="150"/>
        <c:overlap val="100"/>
        <c:axId val="-1629716880"/>
        <c:axId val="-1629720688"/>
      </c:barChart>
      <c:catAx>
        <c:axId val="-1629716880"/>
        <c:scaling>
          <c:orientation val="minMax"/>
        </c:scaling>
        <c:delete val="0"/>
        <c:axPos val="b"/>
        <c:numFmt formatCode="General" sourceLinked="0"/>
        <c:majorTickMark val="out"/>
        <c:minorTickMark val="none"/>
        <c:tickLblPos val="nextTo"/>
        <c:crossAx val="-1629720688"/>
        <c:crosses val="autoZero"/>
        <c:auto val="1"/>
        <c:lblAlgn val="ctr"/>
        <c:lblOffset val="100"/>
        <c:noMultiLvlLbl val="0"/>
      </c:catAx>
      <c:valAx>
        <c:axId val="-1629720688"/>
        <c:scaling>
          <c:orientation val="minMax"/>
        </c:scaling>
        <c:delete val="0"/>
        <c:axPos val="l"/>
        <c:majorGridlines/>
        <c:numFmt formatCode="0%" sourceLinked="1"/>
        <c:majorTickMark val="out"/>
        <c:minorTickMark val="none"/>
        <c:tickLblPos val="nextTo"/>
        <c:crossAx val="-1629716880"/>
        <c:crosses val="autoZero"/>
        <c:crossBetween val="between"/>
      </c:valAx>
    </c:plotArea>
    <c:legend>
      <c:legendPos val="r"/>
      <c:overlay val="0"/>
    </c:legend>
    <c:plotVisOnly val="1"/>
    <c:dispBlanksAs val="gap"/>
    <c:showDLblsOverMax val="0"/>
  </c:chart>
  <c:txPr>
    <a:bodyPr/>
    <a:lstStyle/>
    <a:p>
      <a:pPr>
        <a:defRPr sz="1800"/>
      </a:pPr>
      <a:endParaRPr lang="pl-PL"/>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Arkusz1!$B$1</c:f>
              <c:strCache>
                <c:ptCount val="1"/>
                <c:pt idx="0">
                  <c:v>Seria 1</c:v>
                </c:pt>
              </c:strCache>
            </c:strRef>
          </c:tx>
          <c:invertIfNegative val="0"/>
          <c:cat>
            <c:strRef>
              <c:f>Arkusz1!$A$2:$A$5</c:f>
              <c:strCache>
                <c:ptCount val="4"/>
                <c:pt idx="0">
                  <c:v>Kategoria 1</c:v>
                </c:pt>
                <c:pt idx="1">
                  <c:v>Kategoria 2</c:v>
                </c:pt>
                <c:pt idx="2">
                  <c:v>Kategoria 3</c:v>
                </c:pt>
                <c:pt idx="3">
                  <c:v>Kategoria 4</c:v>
                </c:pt>
              </c:strCache>
            </c:strRef>
          </c:cat>
          <c:val>
            <c:numRef>
              <c:f>Arkusz1!$B$2:$B$5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9D0A-422C-9797-9902C596AAD7}"/>
            </c:ext>
          </c:extLst>
        </c:ser>
        <c:ser>
          <c:idx val="1"/>
          <c:order val="1"/>
          <c:tx>
            <c:strRef>
              <c:f>Arkusz1!$C$1</c:f>
              <c:strCache>
                <c:ptCount val="1"/>
                <c:pt idx="0">
                  <c:v>Seria 2</c:v>
                </c:pt>
              </c:strCache>
            </c:strRef>
          </c:tx>
          <c:invertIfNegative val="0"/>
          <c:cat>
            <c:strRef>
              <c:f>Arkusz1!$A$2:$A$5</c:f>
              <c:strCache>
                <c:ptCount val="4"/>
                <c:pt idx="0">
                  <c:v>Kategoria 1</c:v>
                </c:pt>
                <c:pt idx="1">
                  <c:v>Kategoria 2</c:v>
                </c:pt>
                <c:pt idx="2">
                  <c:v>Kategoria 3</c:v>
                </c:pt>
                <c:pt idx="3">
                  <c:v>Kategoria 4</c:v>
                </c:pt>
              </c:strCache>
            </c:strRef>
          </c:cat>
          <c:val>
            <c:numRef>
              <c:f>Arkusz1!$C$2:$C$5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9D0A-422C-9797-9902C596AAD7}"/>
            </c:ext>
          </c:extLst>
        </c:ser>
        <c:ser>
          <c:idx val="2"/>
          <c:order val="2"/>
          <c:tx>
            <c:strRef>
              <c:f>Arkusz1!$D$1</c:f>
              <c:strCache>
                <c:ptCount val="1"/>
                <c:pt idx="0">
                  <c:v>Seria 3</c:v>
                </c:pt>
              </c:strCache>
            </c:strRef>
          </c:tx>
          <c:invertIfNegative val="0"/>
          <c:cat>
            <c:strRef>
              <c:f>Arkusz1!$A$2:$A$5</c:f>
              <c:strCache>
                <c:ptCount val="4"/>
                <c:pt idx="0">
                  <c:v>Kategoria 1</c:v>
                </c:pt>
                <c:pt idx="1">
                  <c:v>Kategoria 2</c:v>
                </c:pt>
                <c:pt idx="2">
                  <c:v>Kategoria 3</c:v>
                </c:pt>
                <c:pt idx="3">
                  <c:v>Kategoria 4</c:v>
                </c:pt>
              </c:strCache>
            </c:strRef>
          </c:cat>
          <c:val>
            <c:numRef>
              <c:f>Arkusz1!$D$2:$D$5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9D0A-422C-9797-9902C596AAD7}"/>
            </c:ext>
          </c:extLst>
        </c:ser>
        <c:dLbls>
          <c:showLegendKey val="0"/>
          <c:showVal val="0"/>
          <c:showCatName val="0"/>
          <c:showSerName val="0"/>
          <c:showPercent val="0"/>
          <c:showBubbleSize val="0"/>
        </c:dLbls>
        <c:gapWidth val="150"/>
        <c:overlap val="100"/>
        <c:axId val="-1629716880"/>
        <c:axId val="-1629720688"/>
      </c:barChart>
      <c:catAx>
        <c:axId val="-1629716880"/>
        <c:scaling>
          <c:orientation val="minMax"/>
        </c:scaling>
        <c:delete val="0"/>
        <c:axPos val="b"/>
        <c:numFmt formatCode="General" sourceLinked="0"/>
        <c:majorTickMark val="out"/>
        <c:minorTickMark val="none"/>
        <c:tickLblPos val="nextTo"/>
        <c:crossAx val="-1629720688"/>
        <c:crosses val="autoZero"/>
        <c:auto val="1"/>
        <c:lblAlgn val="ctr"/>
        <c:lblOffset val="100"/>
        <c:noMultiLvlLbl val="0"/>
      </c:catAx>
      <c:valAx>
        <c:axId val="-1629720688"/>
        <c:scaling>
          <c:orientation val="minMax"/>
        </c:scaling>
        <c:delete val="0"/>
        <c:axPos val="l"/>
        <c:majorGridlines/>
        <c:numFmt formatCode="0%" sourceLinked="1"/>
        <c:majorTickMark val="out"/>
        <c:minorTickMark val="none"/>
        <c:tickLblPos val="nextTo"/>
        <c:crossAx val="-1629716880"/>
        <c:crosses val="autoZero"/>
        <c:crossBetween val="between"/>
      </c:valAx>
    </c:plotArea>
    <c:legend>
      <c:legendPos val="r"/>
      <c:overlay val="0"/>
    </c:legend>
    <c:plotVisOnly val="1"/>
    <c:dispBlanksAs val="gap"/>
    <c:showDLblsOverMax val="0"/>
  </c:chart>
  <c:txPr>
    <a:bodyPr/>
    <a:lstStyle/>
    <a:p>
      <a:pPr>
        <a:defRPr sz="1800"/>
      </a:pPr>
      <a:endParaRPr lang="pl-PL"/>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Arkusz1!$B$1</c:f>
              <c:strCache>
                <c:ptCount val="1"/>
                <c:pt idx="0">
                  <c:v>Seria 1</c:v>
                </c:pt>
              </c:strCache>
            </c:strRef>
          </c:tx>
          <c:invertIfNegative val="0"/>
          <c:cat>
            <c:strRef>
              <c:f>Arkusz1!$A$2:$A$5</c:f>
              <c:strCache>
                <c:ptCount val="4"/>
                <c:pt idx="0">
                  <c:v>Kategoria 1</c:v>
                </c:pt>
                <c:pt idx="1">
                  <c:v>Kategoria 2</c:v>
                </c:pt>
                <c:pt idx="2">
                  <c:v>Kategoria 3</c:v>
                </c:pt>
                <c:pt idx="3">
                  <c:v>Kategoria 4</c:v>
                </c:pt>
              </c:strCache>
            </c:strRef>
          </c:cat>
          <c:val>
            <c:numRef>
              <c:f>Arkusz1!$B$2:$B$5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9D0A-422C-9797-9902C596AAD7}"/>
            </c:ext>
          </c:extLst>
        </c:ser>
        <c:ser>
          <c:idx val="1"/>
          <c:order val="1"/>
          <c:tx>
            <c:strRef>
              <c:f>Arkusz1!$C$1</c:f>
              <c:strCache>
                <c:ptCount val="1"/>
                <c:pt idx="0">
                  <c:v>Seria 2</c:v>
                </c:pt>
              </c:strCache>
            </c:strRef>
          </c:tx>
          <c:invertIfNegative val="0"/>
          <c:cat>
            <c:strRef>
              <c:f>Arkusz1!$A$2:$A$5</c:f>
              <c:strCache>
                <c:ptCount val="4"/>
                <c:pt idx="0">
                  <c:v>Kategoria 1</c:v>
                </c:pt>
                <c:pt idx="1">
                  <c:v>Kategoria 2</c:v>
                </c:pt>
                <c:pt idx="2">
                  <c:v>Kategoria 3</c:v>
                </c:pt>
                <c:pt idx="3">
                  <c:v>Kategoria 4</c:v>
                </c:pt>
              </c:strCache>
            </c:strRef>
          </c:cat>
          <c:val>
            <c:numRef>
              <c:f>Arkusz1!$C$2:$C$5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9D0A-422C-9797-9902C596AAD7}"/>
            </c:ext>
          </c:extLst>
        </c:ser>
        <c:ser>
          <c:idx val="2"/>
          <c:order val="2"/>
          <c:tx>
            <c:strRef>
              <c:f>Arkusz1!$D$1</c:f>
              <c:strCache>
                <c:ptCount val="1"/>
                <c:pt idx="0">
                  <c:v>Seria 3</c:v>
                </c:pt>
              </c:strCache>
            </c:strRef>
          </c:tx>
          <c:invertIfNegative val="0"/>
          <c:cat>
            <c:strRef>
              <c:f>Arkusz1!$A$2:$A$5</c:f>
              <c:strCache>
                <c:ptCount val="4"/>
                <c:pt idx="0">
                  <c:v>Kategoria 1</c:v>
                </c:pt>
                <c:pt idx="1">
                  <c:v>Kategoria 2</c:v>
                </c:pt>
                <c:pt idx="2">
                  <c:v>Kategoria 3</c:v>
                </c:pt>
                <c:pt idx="3">
                  <c:v>Kategoria 4</c:v>
                </c:pt>
              </c:strCache>
            </c:strRef>
          </c:cat>
          <c:val>
            <c:numRef>
              <c:f>Arkusz1!$D$2:$D$5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9D0A-422C-9797-9902C596AAD7}"/>
            </c:ext>
          </c:extLst>
        </c:ser>
        <c:dLbls>
          <c:showLegendKey val="0"/>
          <c:showVal val="0"/>
          <c:showCatName val="0"/>
          <c:showSerName val="0"/>
          <c:showPercent val="0"/>
          <c:showBubbleSize val="0"/>
        </c:dLbls>
        <c:gapWidth val="150"/>
        <c:overlap val="100"/>
        <c:axId val="-1629716880"/>
        <c:axId val="-1629720688"/>
      </c:barChart>
      <c:catAx>
        <c:axId val="-1629716880"/>
        <c:scaling>
          <c:orientation val="minMax"/>
        </c:scaling>
        <c:delete val="0"/>
        <c:axPos val="b"/>
        <c:numFmt formatCode="General" sourceLinked="0"/>
        <c:majorTickMark val="out"/>
        <c:minorTickMark val="none"/>
        <c:tickLblPos val="nextTo"/>
        <c:crossAx val="-1629720688"/>
        <c:crosses val="autoZero"/>
        <c:auto val="1"/>
        <c:lblAlgn val="ctr"/>
        <c:lblOffset val="100"/>
        <c:noMultiLvlLbl val="0"/>
      </c:catAx>
      <c:valAx>
        <c:axId val="-1629720688"/>
        <c:scaling>
          <c:orientation val="minMax"/>
        </c:scaling>
        <c:delete val="0"/>
        <c:axPos val="l"/>
        <c:majorGridlines/>
        <c:numFmt formatCode="0%" sourceLinked="1"/>
        <c:majorTickMark val="out"/>
        <c:minorTickMark val="none"/>
        <c:tickLblPos val="nextTo"/>
        <c:crossAx val="-1629716880"/>
        <c:crosses val="autoZero"/>
        <c:crossBetween val="between"/>
      </c:valAx>
    </c:plotArea>
    <c:legend>
      <c:legendPos val="r"/>
      <c:overlay val="0"/>
    </c:legend>
    <c:plotVisOnly val="1"/>
    <c:dispBlanksAs val="gap"/>
    <c:showDLblsOverMax val="0"/>
  </c:chart>
  <c:txPr>
    <a:bodyPr/>
    <a:lstStyle/>
    <a:p>
      <a:pPr>
        <a:defRPr sz="1800"/>
      </a:pPr>
      <a:endParaRPr lang="pl-PL"/>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Arkusz1!$B$1</c:f>
              <c:strCache>
                <c:ptCount val="1"/>
                <c:pt idx="0">
                  <c:v>Seria 1</c:v>
                </c:pt>
              </c:strCache>
            </c:strRef>
          </c:tx>
          <c:invertIfNegative val="0"/>
          <c:cat>
            <c:strRef>
              <c:f>Arkusz1!$A$2:$A$5</c:f>
              <c:strCache>
                <c:ptCount val="4"/>
                <c:pt idx="0">
                  <c:v>Kategoria 1</c:v>
                </c:pt>
                <c:pt idx="1">
                  <c:v>Kategoria 2</c:v>
                </c:pt>
                <c:pt idx="2">
                  <c:v>Kategoria 3</c:v>
                </c:pt>
                <c:pt idx="3">
                  <c:v>Kategoria 4</c:v>
                </c:pt>
              </c:strCache>
            </c:strRef>
          </c:cat>
          <c:val>
            <c:numRef>
              <c:f>Arkusz1!$B$2:$B$5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9D0A-422C-9797-9902C596AAD7}"/>
            </c:ext>
          </c:extLst>
        </c:ser>
        <c:ser>
          <c:idx val="1"/>
          <c:order val="1"/>
          <c:tx>
            <c:strRef>
              <c:f>Arkusz1!$C$1</c:f>
              <c:strCache>
                <c:ptCount val="1"/>
                <c:pt idx="0">
                  <c:v>Seria 2</c:v>
                </c:pt>
              </c:strCache>
            </c:strRef>
          </c:tx>
          <c:invertIfNegative val="0"/>
          <c:cat>
            <c:strRef>
              <c:f>Arkusz1!$A$2:$A$5</c:f>
              <c:strCache>
                <c:ptCount val="4"/>
                <c:pt idx="0">
                  <c:v>Kategoria 1</c:v>
                </c:pt>
                <c:pt idx="1">
                  <c:v>Kategoria 2</c:v>
                </c:pt>
                <c:pt idx="2">
                  <c:v>Kategoria 3</c:v>
                </c:pt>
                <c:pt idx="3">
                  <c:v>Kategoria 4</c:v>
                </c:pt>
              </c:strCache>
            </c:strRef>
          </c:cat>
          <c:val>
            <c:numRef>
              <c:f>Arkusz1!$C$2:$C$5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9D0A-422C-9797-9902C596AAD7}"/>
            </c:ext>
          </c:extLst>
        </c:ser>
        <c:ser>
          <c:idx val="2"/>
          <c:order val="2"/>
          <c:tx>
            <c:strRef>
              <c:f>Arkusz1!$D$1</c:f>
              <c:strCache>
                <c:ptCount val="1"/>
                <c:pt idx="0">
                  <c:v>Seria 3</c:v>
                </c:pt>
              </c:strCache>
            </c:strRef>
          </c:tx>
          <c:invertIfNegative val="0"/>
          <c:cat>
            <c:strRef>
              <c:f>Arkusz1!$A$2:$A$5</c:f>
              <c:strCache>
                <c:ptCount val="4"/>
                <c:pt idx="0">
                  <c:v>Kategoria 1</c:v>
                </c:pt>
                <c:pt idx="1">
                  <c:v>Kategoria 2</c:v>
                </c:pt>
                <c:pt idx="2">
                  <c:v>Kategoria 3</c:v>
                </c:pt>
                <c:pt idx="3">
                  <c:v>Kategoria 4</c:v>
                </c:pt>
              </c:strCache>
            </c:strRef>
          </c:cat>
          <c:val>
            <c:numRef>
              <c:f>Arkusz1!$D$2:$D$5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9D0A-422C-9797-9902C596AAD7}"/>
            </c:ext>
          </c:extLst>
        </c:ser>
        <c:dLbls>
          <c:showLegendKey val="0"/>
          <c:showVal val="0"/>
          <c:showCatName val="0"/>
          <c:showSerName val="0"/>
          <c:showPercent val="0"/>
          <c:showBubbleSize val="0"/>
        </c:dLbls>
        <c:gapWidth val="150"/>
        <c:overlap val="100"/>
        <c:axId val="-1629716880"/>
        <c:axId val="-1629720688"/>
      </c:barChart>
      <c:catAx>
        <c:axId val="-1629716880"/>
        <c:scaling>
          <c:orientation val="minMax"/>
        </c:scaling>
        <c:delete val="0"/>
        <c:axPos val="b"/>
        <c:numFmt formatCode="General" sourceLinked="0"/>
        <c:majorTickMark val="out"/>
        <c:minorTickMark val="none"/>
        <c:tickLblPos val="nextTo"/>
        <c:crossAx val="-1629720688"/>
        <c:crosses val="autoZero"/>
        <c:auto val="1"/>
        <c:lblAlgn val="ctr"/>
        <c:lblOffset val="100"/>
        <c:noMultiLvlLbl val="0"/>
      </c:catAx>
      <c:valAx>
        <c:axId val="-1629720688"/>
        <c:scaling>
          <c:orientation val="minMax"/>
        </c:scaling>
        <c:delete val="0"/>
        <c:axPos val="l"/>
        <c:majorGridlines/>
        <c:numFmt formatCode="0%" sourceLinked="1"/>
        <c:majorTickMark val="out"/>
        <c:minorTickMark val="none"/>
        <c:tickLblPos val="nextTo"/>
        <c:crossAx val="-1629716880"/>
        <c:crosses val="autoZero"/>
        <c:crossBetween val="between"/>
      </c:valAx>
    </c:plotArea>
    <c:legend>
      <c:legendPos val="r"/>
      <c:overlay val="0"/>
    </c:legend>
    <c:plotVisOnly val="1"/>
    <c:dispBlanksAs val="gap"/>
    <c:showDLblsOverMax val="0"/>
  </c:chart>
  <c:txPr>
    <a:bodyPr/>
    <a:lstStyle/>
    <a:p>
      <a:pPr>
        <a:defRPr sz="1800"/>
      </a:pPr>
      <a:endParaRPr lang="pl-PL"/>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Arkusz1!$B$1</c:f>
              <c:strCache>
                <c:ptCount val="1"/>
                <c:pt idx="0">
                  <c:v>Seria 1</c:v>
                </c:pt>
              </c:strCache>
            </c:strRef>
          </c:tx>
          <c:invertIfNegative val="0"/>
          <c:cat>
            <c:strRef>
              <c:f>Arkusz1!$A$2:$A$5</c:f>
              <c:strCache>
                <c:ptCount val="4"/>
                <c:pt idx="0">
                  <c:v>Kategoria 1</c:v>
                </c:pt>
                <c:pt idx="1">
                  <c:v>Kategoria 2</c:v>
                </c:pt>
                <c:pt idx="2">
                  <c:v>Kategoria 3</c:v>
                </c:pt>
                <c:pt idx="3">
                  <c:v>Kategoria 4</c:v>
                </c:pt>
              </c:strCache>
            </c:strRef>
          </c:cat>
          <c:val>
            <c:numRef>
              <c:f>Arkusz1!$B$2:$B$5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9D0A-422C-9797-9902C596AAD7}"/>
            </c:ext>
          </c:extLst>
        </c:ser>
        <c:ser>
          <c:idx val="1"/>
          <c:order val="1"/>
          <c:tx>
            <c:strRef>
              <c:f>Arkusz1!$C$1</c:f>
              <c:strCache>
                <c:ptCount val="1"/>
                <c:pt idx="0">
                  <c:v>Seria 2</c:v>
                </c:pt>
              </c:strCache>
            </c:strRef>
          </c:tx>
          <c:invertIfNegative val="0"/>
          <c:cat>
            <c:strRef>
              <c:f>Arkusz1!$A$2:$A$5</c:f>
              <c:strCache>
                <c:ptCount val="4"/>
                <c:pt idx="0">
                  <c:v>Kategoria 1</c:v>
                </c:pt>
                <c:pt idx="1">
                  <c:v>Kategoria 2</c:v>
                </c:pt>
                <c:pt idx="2">
                  <c:v>Kategoria 3</c:v>
                </c:pt>
                <c:pt idx="3">
                  <c:v>Kategoria 4</c:v>
                </c:pt>
              </c:strCache>
            </c:strRef>
          </c:cat>
          <c:val>
            <c:numRef>
              <c:f>Arkusz1!$C$2:$C$5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9D0A-422C-9797-9902C596AAD7}"/>
            </c:ext>
          </c:extLst>
        </c:ser>
        <c:ser>
          <c:idx val="2"/>
          <c:order val="2"/>
          <c:tx>
            <c:strRef>
              <c:f>Arkusz1!$D$1</c:f>
              <c:strCache>
                <c:ptCount val="1"/>
                <c:pt idx="0">
                  <c:v>Seria 3</c:v>
                </c:pt>
              </c:strCache>
            </c:strRef>
          </c:tx>
          <c:invertIfNegative val="0"/>
          <c:cat>
            <c:strRef>
              <c:f>Arkusz1!$A$2:$A$5</c:f>
              <c:strCache>
                <c:ptCount val="4"/>
                <c:pt idx="0">
                  <c:v>Kategoria 1</c:v>
                </c:pt>
                <c:pt idx="1">
                  <c:v>Kategoria 2</c:v>
                </c:pt>
                <c:pt idx="2">
                  <c:v>Kategoria 3</c:v>
                </c:pt>
                <c:pt idx="3">
                  <c:v>Kategoria 4</c:v>
                </c:pt>
              </c:strCache>
            </c:strRef>
          </c:cat>
          <c:val>
            <c:numRef>
              <c:f>Arkusz1!$D$2:$D$5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9D0A-422C-9797-9902C596AAD7}"/>
            </c:ext>
          </c:extLst>
        </c:ser>
        <c:dLbls>
          <c:showLegendKey val="0"/>
          <c:showVal val="0"/>
          <c:showCatName val="0"/>
          <c:showSerName val="0"/>
          <c:showPercent val="0"/>
          <c:showBubbleSize val="0"/>
        </c:dLbls>
        <c:gapWidth val="150"/>
        <c:overlap val="100"/>
        <c:axId val="-1629716880"/>
        <c:axId val="-1629720688"/>
      </c:barChart>
      <c:catAx>
        <c:axId val="-1629716880"/>
        <c:scaling>
          <c:orientation val="minMax"/>
        </c:scaling>
        <c:delete val="0"/>
        <c:axPos val="b"/>
        <c:numFmt formatCode="General" sourceLinked="0"/>
        <c:majorTickMark val="out"/>
        <c:minorTickMark val="none"/>
        <c:tickLblPos val="nextTo"/>
        <c:crossAx val="-1629720688"/>
        <c:crosses val="autoZero"/>
        <c:auto val="1"/>
        <c:lblAlgn val="ctr"/>
        <c:lblOffset val="100"/>
        <c:noMultiLvlLbl val="0"/>
      </c:catAx>
      <c:valAx>
        <c:axId val="-1629720688"/>
        <c:scaling>
          <c:orientation val="minMax"/>
        </c:scaling>
        <c:delete val="0"/>
        <c:axPos val="l"/>
        <c:majorGridlines/>
        <c:numFmt formatCode="0%" sourceLinked="1"/>
        <c:majorTickMark val="out"/>
        <c:minorTickMark val="none"/>
        <c:tickLblPos val="nextTo"/>
        <c:crossAx val="-1629716880"/>
        <c:crosses val="autoZero"/>
        <c:crossBetween val="between"/>
      </c:valAx>
    </c:plotArea>
    <c:legend>
      <c:legendPos val="r"/>
      <c:overlay val="0"/>
    </c:legend>
    <c:plotVisOnly val="1"/>
    <c:dispBlanksAs val="gap"/>
    <c:showDLblsOverMax val="0"/>
  </c:chart>
  <c:txPr>
    <a:bodyPr/>
    <a:lstStyle/>
    <a:p>
      <a:pPr>
        <a:defRPr sz="1800"/>
      </a:pPr>
      <a:endParaRPr lang="pl-PL"/>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Arkusz1!$B$1</c:f>
              <c:strCache>
                <c:ptCount val="1"/>
                <c:pt idx="0">
                  <c:v>Seria 1</c:v>
                </c:pt>
              </c:strCache>
            </c:strRef>
          </c:tx>
          <c:invertIfNegative val="0"/>
          <c:cat>
            <c:strRef>
              <c:f>Arkusz1!$A$2:$A$5</c:f>
              <c:strCache>
                <c:ptCount val="4"/>
                <c:pt idx="0">
                  <c:v>Kategoria 1</c:v>
                </c:pt>
                <c:pt idx="1">
                  <c:v>Kategoria 2</c:v>
                </c:pt>
                <c:pt idx="2">
                  <c:v>Kategoria 3</c:v>
                </c:pt>
                <c:pt idx="3">
                  <c:v>Kategoria 4</c:v>
                </c:pt>
              </c:strCache>
            </c:strRef>
          </c:cat>
          <c:val>
            <c:numRef>
              <c:f>Arkusz1!$B$2:$B$5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9D0A-422C-9797-9902C596AAD7}"/>
            </c:ext>
          </c:extLst>
        </c:ser>
        <c:ser>
          <c:idx val="1"/>
          <c:order val="1"/>
          <c:tx>
            <c:strRef>
              <c:f>Arkusz1!$C$1</c:f>
              <c:strCache>
                <c:ptCount val="1"/>
                <c:pt idx="0">
                  <c:v>Seria 2</c:v>
                </c:pt>
              </c:strCache>
            </c:strRef>
          </c:tx>
          <c:invertIfNegative val="0"/>
          <c:cat>
            <c:strRef>
              <c:f>Arkusz1!$A$2:$A$5</c:f>
              <c:strCache>
                <c:ptCount val="4"/>
                <c:pt idx="0">
                  <c:v>Kategoria 1</c:v>
                </c:pt>
                <c:pt idx="1">
                  <c:v>Kategoria 2</c:v>
                </c:pt>
                <c:pt idx="2">
                  <c:v>Kategoria 3</c:v>
                </c:pt>
                <c:pt idx="3">
                  <c:v>Kategoria 4</c:v>
                </c:pt>
              </c:strCache>
            </c:strRef>
          </c:cat>
          <c:val>
            <c:numRef>
              <c:f>Arkusz1!$C$2:$C$5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9D0A-422C-9797-9902C596AAD7}"/>
            </c:ext>
          </c:extLst>
        </c:ser>
        <c:ser>
          <c:idx val="2"/>
          <c:order val="2"/>
          <c:tx>
            <c:strRef>
              <c:f>Arkusz1!$D$1</c:f>
              <c:strCache>
                <c:ptCount val="1"/>
                <c:pt idx="0">
                  <c:v>Seria 3</c:v>
                </c:pt>
              </c:strCache>
            </c:strRef>
          </c:tx>
          <c:invertIfNegative val="0"/>
          <c:cat>
            <c:strRef>
              <c:f>Arkusz1!$A$2:$A$5</c:f>
              <c:strCache>
                <c:ptCount val="4"/>
                <c:pt idx="0">
                  <c:v>Kategoria 1</c:v>
                </c:pt>
                <c:pt idx="1">
                  <c:v>Kategoria 2</c:v>
                </c:pt>
                <c:pt idx="2">
                  <c:v>Kategoria 3</c:v>
                </c:pt>
                <c:pt idx="3">
                  <c:v>Kategoria 4</c:v>
                </c:pt>
              </c:strCache>
            </c:strRef>
          </c:cat>
          <c:val>
            <c:numRef>
              <c:f>Arkusz1!$D$2:$D$5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9D0A-422C-9797-9902C596AAD7}"/>
            </c:ext>
          </c:extLst>
        </c:ser>
        <c:dLbls>
          <c:showLegendKey val="0"/>
          <c:showVal val="0"/>
          <c:showCatName val="0"/>
          <c:showSerName val="0"/>
          <c:showPercent val="0"/>
          <c:showBubbleSize val="0"/>
        </c:dLbls>
        <c:gapWidth val="150"/>
        <c:overlap val="100"/>
        <c:axId val="-1629716880"/>
        <c:axId val="-1629720688"/>
      </c:barChart>
      <c:catAx>
        <c:axId val="-1629716880"/>
        <c:scaling>
          <c:orientation val="minMax"/>
        </c:scaling>
        <c:delete val="0"/>
        <c:axPos val="b"/>
        <c:numFmt formatCode="General" sourceLinked="0"/>
        <c:majorTickMark val="out"/>
        <c:minorTickMark val="none"/>
        <c:tickLblPos val="nextTo"/>
        <c:crossAx val="-1629720688"/>
        <c:crosses val="autoZero"/>
        <c:auto val="1"/>
        <c:lblAlgn val="ctr"/>
        <c:lblOffset val="100"/>
        <c:noMultiLvlLbl val="0"/>
      </c:catAx>
      <c:valAx>
        <c:axId val="-1629720688"/>
        <c:scaling>
          <c:orientation val="minMax"/>
        </c:scaling>
        <c:delete val="0"/>
        <c:axPos val="l"/>
        <c:majorGridlines/>
        <c:numFmt formatCode="0%" sourceLinked="1"/>
        <c:majorTickMark val="out"/>
        <c:minorTickMark val="none"/>
        <c:tickLblPos val="nextTo"/>
        <c:crossAx val="-1629716880"/>
        <c:crosses val="autoZero"/>
        <c:crossBetween val="between"/>
      </c:valAx>
    </c:plotArea>
    <c:legend>
      <c:legendPos val="r"/>
      <c:overlay val="0"/>
    </c:legend>
    <c:plotVisOnly val="1"/>
    <c:dispBlanksAs val="gap"/>
    <c:showDLblsOverMax val="0"/>
  </c:chart>
  <c:txPr>
    <a:bodyPr/>
    <a:lstStyle/>
    <a:p>
      <a:pPr>
        <a:defRPr sz="1800"/>
      </a:pPr>
      <a:endParaRPr lang="pl-PL"/>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Arkusz1!$B$1</c:f>
              <c:strCache>
                <c:ptCount val="1"/>
                <c:pt idx="0">
                  <c:v>Seria 1</c:v>
                </c:pt>
              </c:strCache>
            </c:strRef>
          </c:tx>
          <c:invertIfNegative val="0"/>
          <c:cat>
            <c:strRef>
              <c:f>Arkusz1!$A$2:$A$5</c:f>
              <c:strCache>
                <c:ptCount val="4"/>
                <c:pt idx="0">
                  <c:v>Kategoria 1</c:v>
                </c:pt>
                <c:pt idx="1">
                  <c:v>Kategoria 2</c:v>
                </c:pt>
                <c:pt idx="2">
                  <c:v>Kategoria 3</c:v>
                </c:pt>
                <c:pt idx="3">
                  <c:v>Kategoria 4</c:v>
                </c:pt>
              </c:strCache>
            </c:strRef>
          </c:cat>
          <c:val>
            <c:numRef>
              <c:f>Arkusz1!$B$2:$B$5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9D0A-422C-9797-9902C596AAD7}"/>
            </c:ext>
          </c:extLst>
        </c:ser>
        <c:ser>
          <c:idx val="1"/>
          <c:order val="1"/>
          <c:tx>
            <c:strRef>
              <c:f>Arkusz1!$C$1</c:f>
              <c:strCache>
                <c:ptCount val="1"/>
                <c:pt idx="0">
                  <c:v>Seria 2</c:v>
                </c:pt>
              </c:strCache>
            </c:strRef>
          </c:tx>
          <c:invertIfNegative val="0"/>
          <c:cat>
            <c:strRef>
              <c:f>Arkusz1!$A$2:$A$5</c:f>
              <c:strCache>
                <c:ptCount val="4"/>
                <c:pt idx="0">
                  <c:v>Kategoria 1</c:v>
                </c:pt>
                <c:pt idx="1">
                  <c:v>Kategoria 2</c:v>
                </c:pt>
                <c:pt idx="2">
                  <c:v>Kategoria 3</c:v>
                </c:pt>
                <c:pt idx="3">
                  <c:v>Kategoria 4</c:v>
                </c:pt>
              </c:strCache>
            </c:strRef>
          </c:cat>
          <c:val>
            <c:numRef>
              <c:f>Arkusz1!$C$2:$C$5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9D0A-422C-9797-9902C596AAD7}"/>
            </c:ext>
          </c:extLst>
        </c:ser>
        <c:ser>
          <c:idx val="2"/>
          <c:order val="2"/>
          <c:tx>
            <c:strRef>
              <c:f>Arkusz1!$D$1</c:f>
              <c:strCache>
                <c:ptCount val="1"/>
                <c:pt idx="0">
                  <c:v>Seria 3</c:v>
                </c:pt>
              </c:strCache>
            </c:strRef>
          </c:tx>
          <c:invertIfNegative val="0"/>
          <c:cat>
            <c:strRef>
              <c:f>Arkusz1!$A$2:$A$5</c:f>
              <c:strCache>
                <c:ptCount val="4"/>
                <c:pt idx="0">
                  <c:v>Kategoria 1</c:v>
                </c:pt>
                <c:pt idx="1">
                  <c:v>Kategoria 2</c:v>
                </c:pt>
                <c:pt idx="2">
                  <c:v>Kategoria 3</c:v>
                </c:pt>
                <c:pt idx="3">
                  <c:v>Kategoria 4</c:v>
                </c:pt>
              </c:strCache>
            </c:strRef>
          </c:cat>
          <c:val>
            <c:numRef>
              <c:f>Arkusz1!$D$2:$D$5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9D0A-422C-9797-9902C596AAD7}"/>
            </c:ext>
          </c:extLst>
        </c:ser>
        <c:dLbls>
          <c:showLegendKey val="0"/>
          <c:showVal val="0"/>
          <c:showCatName val="0"/>
          <c:showSerName val="0"/>
          <c:showPercent val="0"/>
          <c:showBubbleSize val="0"/>
        </c:dLbls>
        <c:gapWidth val="150"/>
        <c:overlap val="100"/>
        <c:axId val="-1629716880"/>
        <c:axId val="-1629720688"/>
      </c:barChart>
      <c:catAx>
        <c:axId val="-1629716880"/>
        <c:scaling>
          <c:orientation val="minMax"/>
        </c:scaling>
        <c:delete val="0"/>
        <c:axPos val="b"/>
        <c:numFmt formatCode="General" sourceLinked="0"/>
        <c:majorTickMark val="out"/>
        <c:minorTickMark val="none"/>
        <c:tickLblPos val="nextTo"/>
        <c:crossAx val="-1629720688"/>
        <c:crosses val="autoZero"/>
        <c:auto val="1"/>
        <c:lblAlgn val="ctr"/>
        <c:lblOffset val="100"/>
        <c:noMultiLvlLbl val="0"/>
      </c:catAx>
      <c:valAx>
        <c:axId val="-1629720688"/>
        <c:scaling>
          <c:orientation val="minMax"/>
        </c:scaling>
        <c:delete val="0"/>
        <c:axPos val="l"/>
        <c:majorGridlines/>
        <c:numFmt formatCode="0%" sourceLinked="1"/>
        <c:majorTickMark val="out"/>
        <c:minorTickMark val="none"/>
        <c:tickLblPos val="nextTo"/>
        <c:crossAx val="-1629716880"/>
        <c:crosses val="autoZero"/>
        <c:crossBetween val="between"/>
      </c:valAx>
    </c:plotArea>
    <c:legend>
      <c:legendPos val="r"/>
      <c:overlay val="0"/>
    </c:legend>
    <c:plotVisOnly val="1"/>
    <c:dispBlanksAs val="gap"/>
    <c:showDLblsOverMax val="0"/>
  </c:chart>
  <c:txPr>
    <a:bodyPr/>
    <a:lstStyle/>
    <a:p>
      <a:pPr>
        <a:defRPr sz="1800"/>
      </a:pPr>
      <a:endParaRPr lang="pl-PL"/>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Arkusz1!$B$1</c:f>
              <c:strCache>
                <c:ptCount val="1"/>
                <c:pt idx="0">
                  <c:v>Seria 1</c:v>
                </c:pt>
              </c:strCache>
            </c:strRef>
          </c:tx>
          <c:invertIfNegative val="0"/>
          <c:cat>
            <c:strRef>
              <c:f>Arkusz1!$A$2:$A$5</c:f>
              <c:strCache>
                <c:ptCount val="4"/>
                <c:pt idx="0">
                  <c:v>Kategoria 1</c:v>
                </c:pt>
                <c:pt idx="1">
                  <c:v>Kategoria 2</c:v>
                </c:pt>
                <c:pt idx="2">
                  <c:v>Kategoria 3</c:v>
                </c:pt>
                <c:pt idx="3">
                  <c:v>Kategoria 4</c:v>
                </c:pt>
              </c:strCache>
            </c:strRef>
          </c:cat>
          <c:val>
            <c:numRef>
              <c:f>Arkusz1!$B$2:$B$5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9D0A-422C-9797-9902C596AAD7}"/>
            </c:ext>
          </c:extLst>
        </c:ser>
        <c:ser>
          <c:idx val="1"/>
          <c:order val="1"/>
          <c:tx>
            <c:strRef>
              <c:f>Arkusz1!$C$1</c:f>
              <c:strCache>
                <c:ptCount val="1"/>
                <c:pt idx="0">
                  <c:v>Seria 2</c:v>
                </c:pt>
              </c:strCache>
            </c:strRef>
          </c:tx>
          <c:invertIfNegative val="0"/>
          <c:cat>
            <c:strRef>
              <c:f>Arkusz1!$A$2:$A$5</c:f>
              <c:strCache>
                <c:ptCount val="4"/>
                <c:pt idx="0">
                  <c:v>Kategoria 1</c:v>
                </c:pt>
                <c:pt idx="1">
                  <c:v>Kategoria 2</c:v>
                </c:pt>
                <c:pt idx="2">
                  <c:v>Kategoria 3</c:v>
                </c:pt>
                <c:pt idx="3">
                  <c:v>Kategoria 4</c:v>
                </c:pt>
              </c:strCache>
            </c:strRef>
          </c:cat>
          <c:val>
            <c:numRef>
              <c:f>Arkusz1!$C$2:$C$5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9D0A-422C-9797-9902C596AAD7}"/>
            </c:ext>
          </c:extLst>
        </c:ser>
        <c:ser>
          <c:idx val="2"/>
          <c:order val="2"/>
          <c:tx>
            <c:strRef>
              <c:f>Arkusz1!$D$1</c:f>
              <c:strCache>
                <c:ptCount val="1"/>
                <c:pt idx="0">
                  <c:v>Seria 3</c:v>
                </c:pt>
              </c:strCache>
            </c:strRef>
          </c:tx>
          <c:invertIfNegative val="0"/>
          <c:cat>
            <c:strRef>
              <c:f>Arkusz1!$A$2:$A$5</c:f>
              <c:strCache>
                <c:ptCount val="4"/>
                <c:pt idx="0">
                  <c:v>Kategoria 1</c:v>
                </c:pt>
                <c:pt idx="1">
                  <c:v>Kategoria 2</c:v>
                </c:pt>
                <c:pt idx="2">
                  <c:v>Kategoria 3</c:v>
                </c:pt>
                <c:pt idx="3">
                  <c:v>Kategoria 4</c:v>
                </c:pt>
              </c:strCache>
            </c:strRef>
          </c:cat>
          <c:val>
            <c:numRef>
              <c:f>Arkusz1!$D$2:$D$5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9D0A-422C-9797-9902C596AAD7}"/>
            </c:ext>
          </c:extLst>
        </c:ser>
        <c:dLbls>
          <c:showLegendKey val="0"/>
          <c:showVal val="0"/>
          <c:showCatName val="0"/>
          <c:showSerName val="0"/>
          <c:showPercent val="0"/>
          <c:showBubbleSize val="0"/>
        </c:dLbls>
        <c:gapWidth val="150"/>
        <c:overlap val="100"/>
        <c:axId val="-1629716880"/>
        <c:axId val="-1629720688"/>
      </c:barChart>
      <c:catAx>
        <c:axId val="-1629716880"/>
        <c:scaling>
          <c:orientation val="minMax"/>
        </c:scaling>
        <c:delete val="0"/>
        <c:axPos val="b"/>
        <c:numFmt formatCode="General" sourceLinked="0"/>
        <c:majorTickMark val="out"/>
        <c:minorTickMark val="none"/>
        <c:tickLblPos val="nextTo"/>
        <c:crossAx val="-1629720688"/>
        <c:crosses val="autoZero"/>
        <c:auto val="1"/>
        <c:lblAlgn val="ctr"/>
        <c:lblOffset val="100"/>
        <c:noMultiLvlLbl val="0"/>
      </c:catAx>
      <c:valAx>
        <c:axId val="-1629720688"/>
        <c:scaling>
          <c:orientation val="minMax"/>
        </c:scaling>
        <c:delete val="0"/>
        <c:axPos val="l"/>
        <c:majorGridlines/>
        <c:numFmt formatCode="0%" sourceLinked="1"/>
        <c:majorTickMark val="out"/>
        <c:minorTickMark val="none"/>
        <c:tickLblPos val="nextTo"/>
        <c:crossAx val="-1629716880"/>
        <c:crosses val="autoZero"/>
        <c:crossBetween val="between"/>
      </c:valAx>
    </c:plotArea>
    <c:legend>
      <c:legendPos val="r"/>
      <c:overlay val="0"/>
    </c:legend>
    <c:plotVisOnly val="1"/>
    <c:dispBlanksAs val="gap"/>
    <c:showDLblsOverMax val="0"/>
  </c:chart>
  <c:txPr>
    <a:bodyPr/>
    <a:lstStyle/>
    <a:p>
      <a:pPr>
        <a:defRPr sz="1800"/>
      </a:pPr>
      <a:endParaRPr lang="pl-PL"/>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Arkusz1!$B$1</c:f>
              <c:strCache>
                <c:ptCount val="1"/>
                <c:pt idx="0">
                  <c:v>Seria 1</c:v>
                </c:pt>
              </c:strCache>
            </c:strRef>
          </c:tx>
          <c:invertIfNegative val="0"/>
          <c:cat>
            <c:strRef>
              <c:f>Arkusz1!$A$2:$A$5</c:f>
              <c:strCache>
                <c:ptCount val="4"/>
                <c:pt idx="0">
                  <c:v>Kategoria 1</c:v>
                </c:pt>
                <c:pt idx="1">
                  <c:v>Kategoria 2</c:v>
                </c:pt>
                <c:pt idx="2">
                  <c:v>Kategoria 3</c:v>
                </c:pt>
                <c:pt idx="3">
                  <c:v>Kategoria 4</c:v>
                </c:pt>
              </c:strCache>
            </c:strRef>
          </c:cat>
          <c:val>
            <c:numRef>
              <c:f>Arkusz1!$B$2:$B$5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9D0A-422C-9797-9902C596AAD7}"/>
            </c:ext>
          </c:extLst>
        </c:ser>
        <c:ser>
          <c:idx val="1"/>
          <c:order val="1"/>
          <c:tx>
            <c:strRef>
              <c:f>Arkusz1!$C$1</c:f>
              <c:strCache>
                <c:ptCount val="1"/>
                <c:pt idx="0">
                  <c:v>Seria 2</c:v>
                </c:pt>
              </c:strCache>
            </c:strRef>
          </c:tx>
          <c:invertIfNegative val="0"/>
          <c:cat>
            <c:strRef>
              <c:f>Arkusz1!$A$2:$A$5</c:f>
              <c:strCache>
                <c:ptCount val="4"/>
                <c:pt idx="0">
                  <c:v>Kategoria 1</c:v>
                </c:pt>
                <c:pt idx="1">
                  <c:v>Kategoria 2</c:v>
                </c:pt>
                <c:pt idx="2">
                  <c:v>Kategoria 3</c:v>
                </c:pt>
                <c:pt idx="3">
                  <c:v>Kategoria 4</c:v>
                </c:pt>
              </c:strCache>
            </c:strRef>
          </c:cat>
          <c:val>
            <c:numRef>
              <c:f>Arkusz1!$C$2:$C$5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9D0A-422C-9797-9902C596AAD7}"/>
            </c:ext>
          </c:extLst>
        </c:ser>
        <c:ser>
          <c:idx val="2"/>
          <c:order val="2"/>
          <c:tx>
            <c:strRef>
              <c:f>Arkusz1!$D$1</c:f>
              <c:strCache>
                <c:ptCount val="1"/>
                <c:pt idx="0">
                  <c:v>Seria 3</c:v>
                </c:pt>
              </c:strCache>
            </c:strRef>
          </c:tx>
          <c:invertIfNegative val="0"/>
          <c:cat>
            <c:strRef>
              <c:f>Arkusz1!$A$2:$A$5</c:f>
              <c:strCache>
                <c:ptCount val="4"/>
                <c:pt idx="0">
                  <c:v>Kategoria 1</c:v>
                </c:pt>
                <c:pt idx="1">
                  <c:v>Kategoria 2</c:v>
                </c:pt>
                <c:pt idx="2">
                  <c:v>Kategoria 3</c:v>
                </c:pt>
                <c:pt idx="3">
                  <c:v>Kategoria 4</c:v>
                </c:pt>
              </c:strCache>
            </c:strRef>
          </c:cat>
          <c:val>
            <c:numRef>
              <c:f>Arkusz1!$D$2:$D$5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9D0A-422C-9797-9902C596AAD7}"/>
            </c:ext>
          </c:extLst>
        </c:ser>
        <c:dLbls>
          <c:showLegendKey val="0"/>
          <c:showVal val="0"/>
          <c:showCatName val="0"/>
          <c:showSerName val="0"/>
          <c:showPercent val="0"/>
          <c:showBubbleSize val="0"/>
        </c:dLbls>
        <c:gapWidth val="150"/>
        <c:overlap val="100"/>
        <c:axId val="-1629716880"/>
        <c:axId val="-1629720688"/>
      </c:barChart>
      <c:catAx>
        <c:axId val="-1629716880"/>
        <c:scaling>
          <c:orientation val="minMax"/>
        </c:scaling>
        <c:delete val="0"/>
        <c:axPos val="b"/>
        <c:numFmt formatCode="General" sourceLinked="0"/>
        <c:majorTickMark val="out"/>
        <c:minorTickMark val="none"/>
        <c:tickLblPos val="nextTo"/>
        <c:crossAx val="-1629720688"/>
        <c:crosses val="autoZero"/>
        <c:auto val="1"/>
        <c:lblAlgn val="ctr"/>
        <c:lblOffset val="100"/>
        <c:noMultiLvlLbl val="0"/>
      </c:catAx>
      <c:valAx>
        <c:axId val="-1629720688"/>
        <c:scaling>
          <c:orientation val="minMax"/>
        </c:scaling>
        <c:delete val="0"/>
        <c:axPos val="l"/>
        <c:majorGridlines/>
        <c:numFmt formatCode="0%" sourceLinked="1"/>
        <c:majorTickMark val="out"/>
        <c:minorTickMark val="none"/>
        <c:tickLblPos val="nextTo"/>
        <c:crossAx val="-1629716880"/>
        <c:crosses val="autoZero"/>
        <c:crossBetween val="between"/>
      </c:valAx>
    </c:plotArea>
    <c:legend>
      <c:legendPos val="r"/>
      <c:overlay val="0"/>
    </c:legend>
    <c:plotVisOnly val="1"/>
    <c:dispBlanksAs val="gap"/>
    <c:showDLblsOverMax val="0"/>
  </c:chart>
  <c:txPr>
    <a:bodyPr/>
    <a:lstStyle/>
    <a:p>
      <a:pPr>
        <a:defRPr sz="1800"/>
      </a:pPr>
      <a:endParaRPr lang="pl-PL"/>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Arkusz1!$B$1</c:f>
              <c:strCache>
                <c:ptCount val="1"/>
                <c:pt idx="0">
                  <c:v>Seria 1</c:v>
                </c:pt>
              </c:strCache>
            </c:strRef>
          </c:tx>
          <c:invertIfNegative val="0"/>
          <c:cat>
            <c:strRef>
              <c:f>Arkusz1!$A$2:$A$5</c:f>
              <c:strCache>
                <c:ptCount val="4"/>
                <c:pt idx="0">
                  <c:v>Kategoria 1</c:v>
                </c:pt>
                <c:pt idx="1">
                  <c:v>Kategoria 2</c:v>
                </c:pt>
                <c:pt idx="2">
                  <c:v>Kategoria 3</c:v>
                </c:pt>
                <c:pt idx="3">
                  <c:v>Kategoria 4</c:v>
                </c:pt>
              </c:strCache>
            </c:strRef>
          </c:cat>
          <c:val>
            <c:numRef>
              <c:f>Arkusz1!$B$2:$B$5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9D0A-422C-9797-9902C596AAD7}"/>
            </c:ext>
          </c:extLst>
        </c:ser>
        <c:ser>
          <c:idx val="1"/>
          <c:order val="1"/>
          <c:tx>
            <c:strRef>
              <c:f>Arkusz1!$C$1</c:f>
              <c:strCache>
                <c:ptCount val="1"/>
                <c:pt idx="0">
                  <c:v>Seria 2</c:v>
                </c:pt>
              </c:strCache>
            </c:strRef>
          </c:tx>
          <c:invertIfNegative val="0"/>
          <c:cat>
            <c:strRef>
              <c:f>Arkusz1!$A$2:$A$5</c:f>
              <c:strCache>
                <c:ptCount val="4"/>
                <c:pt idx="0">
                  <c:v>Kategoria 1</c:v>
                </c:pt>
                <c:pt idx="1">
                  <c:v>Kategoria 2</c:v>
                </c:pt>
                <c:pt idx="2">
                  <c:v>Kategoria 3</c:v>
                </c:pt>
                <c:pt idx="3">
                  <c:v>Kategoria 4</c:v>
                </c:pt>
              </c:strCache>
            </c:strRef>
          </c:cat>
          <c:val>
            <c:numRef>
              <c:f>Arkusz1!$C$2:$C$5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9D0A-422C-9797-9902C596AAD7}"/>
            </c:ext>
          </c:extLst>
        </c:ser>
        <c:ser>
          <c:idx val="2"/>
          <c:order val="2"/>
          <c:tx>
            <c:strRef>
              <c:f>Arkusz1!$D$1</c:f>
              <c:strCache>
                <c:ptCount val="1"/>
                <c:pt idx="0">
                  <c:v>Seria 3</c:v>
                </c:pt>
              </c:strCache>
            </c:strRef>
          </c:tx>
          <c:invertIfNegative val="0"/>
          <c:cat>
            <c:strRef>
              <c:f>Arkusz1!$A$2:$A$5</c:f>
              <c:strCache>
                <c:ptCount val="4"/>
                <c:pt idx="0">
                  <c:v>Kategoria 1</c:v>
                </c:pt>
                <c:pt idx="1">
                  <c:v>Kategoria 2</c:v>
                </c:pt>
                <c:pt idx="2">
                  <c:v>Kategoria 3</c:v>
                </c:pt>
                <c:pt idx="3">
                  <c:v>Kategoria 4</c:v>
                </c:pt>
              </c:strCache>
            </c:strRef>
          </c:cat>
          <c:val>
            <c:numRef>
              <c:f>Arkusz1!$D$2:$D$5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9D0A-422C-9797-9902C596AAD7}"/>
            </c:ext>
          </c:extLst>
        </c:ser>
        <c:dLbls>
          <c:showLegendKey val="0"/>
          <c:showVal val="0"/>
          <c:showCatName val="0"/>
          <c:showSerName val="0"/>
          <c:showPercent val="0"/>
          <c:showBubbleSize val="0"/>
        </c:dLbls>
        <c:gapWidth val="150"/>
        <c:overlap val="100"/>
        <c:axId val="-1629716880"/>
        <c:axId val="-1629720688"/>
      </c:barChart>
      <c:catAx>
        <c:axId val="-1629716880"/>
        <c:scaling>
          <c:orientation val="minMax"/>
        </c:scaling>
        <c:delete val="0"/>
        <c:axPos val="b"/>
        <c:numFmt formatCode="General" sourceLinked="0"/>
        <c:majorTickMark val="out"/>
        <c:minorTickMark val="none"/>
        <c:tickLblPos val="nextTo"/>
        <c:crossAx val="-1629720688"/>
        <c:crosses val="autoZero"/>
        <c:auto val="1"/>
        <c:lblAlgn val="ctr"/>
        <c:lblOffset val="100"/>
        <c:noMultiLvlLbl val="0"/>
      </c:catAx>
      <c:valAx>
        <c:axId val="-1629720688"/>
        <c:scaling>
          <c:orientation val="minMax"/>
        </c:scaling>
        <c:delete val="0"/>
        <c:axPos val="l"/>
        <c:majorGridlines/>
        <c:numFmt formatCode="0%" sourceLinked="1"/>
        <c:majorTickMark val="out"/>
        <c:minorTickMark val="none"/>
        <c:tickLblPos val="nextTo"/>
        <c:crossAx val="-1629716880"/>
        <c:crosses val="autoZero"/>
        <c:crossBetween val="between"/>
      </c:valAx>
    </c:plotArea>
    <c:legend>
      <c:legendPos val="r"/>
      <c:overlay val="0"/>
    </c:legend>
    <c:plotVisOnly val="1"/>
    <c:dispBlanksAs val="gap"/>
    <c:showDLblsOverMax val="0"/>
  </c:chart>
  <c:txPr>
    <a:bodyPr/>
    <a:lstStyle/>
    <a:p>
      <a:pPr>
        <a:defRPr sz="1800"/>
      </a:pPr>
      <a:endParaRPr lang="pl-PL"/>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Arkusz1!$B$1</c:f>
              <c:strCache>
                <c:ptCount val="1"/>
                <c:pt idx="0">
                  <c:v>Seria 1</c:v>
                </c:pt>
              </c:strCache>
            </c:strRef>
          </c:tx>
          <c:invertIfNegative val="0"/>
          <c:cat>
            <c:strRef>
              <c:f>Arkusz1!$A$2:$A$5</c:f>
              <c:strCache>
                <c:ptCount val="4"/>
                <c:pt idx="0">
                  <c:v>Kategoria 1</c:v>
                </c:pt>
                <c:pt idx="1">
                  <c:v>Kategoria 2</c:v>
                </c:pt>
                <c:pt idx="2">
                  <c:v>Kategoria 3</c:v>
                </c:pt>
                <c:pt idx="3">
                  <c:v>Kategoria 4</c:v>
                </c:pt>
              </c:strCache>
            </c:strRef>
          </c:cat>
          <c:val>
            <c:numRef>
              <c:f>Arkusz1!$B$2:$B$5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9D0A-422C-9797-9902C596AAD7}"/>
            </c:ext>
          </c:extLst>
        </c:ser>
        <c:ser>
          <c:idx val="1"/>
          <c:order val="1"/>
          <c:tx>
            <c:strRef>
              <c:f>Arkusz1!$C$1</c:f>
              <c:strCache>
                <c:ptCount val="1"/>
                <c:pt idx="0">
                  <c:v>Seria 2</c:v>
                </c:pt>
              </c:strCache>
            </c:strRef>
          </c:tx>
          <c:invertIfNegative val="0"/>
          <c:cat>
            <c:strRef>
              <c:f>Arkusz1!$A$2:$A$5</c:f>
              <c:strCache>
                <c:ptCount val="4"/>
                <c:pt idx="0">
                  <c:v>Kategoria 1</c:v>
                </c:pt>
                <c:pt idx="1">
                  <c:v>Kategoria 2</c:v>
                </c:pt>
                <c:pt idx="2">
                  <c:v>Kategoria 3</c:v>
                </c:pt>
                <c:pt idx="3">
                  <c:v>Kategoria 4</c:v>
                </c:pt>
              </c:strCache>
            </c:strRef>
          </c:cat>
          <c:val>
            <c:numRef>
              <c:f>Arkusz1!$C$2:$C$5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9D0A-422C-9797-9902C596AAD7}"/>
            </c:ext>
          </c:extLst>
        </c:ser>
        <c:ser>
          <c:idx val="2"/>
          <c:order val="2"/>
          <c:tx>
            <c:strRef>
              <c:f>Arkusz1!$D$1</c:f>
              <c:strCache>
                <c:ptCount val="1"/>
                <c:pt idx="0">
                  <c:v>Seria 3</c:v>
                </c:pt>
              </c:strCache>
            </c:strRef>
          </c:tx>
          <c:invertIfNegative val="0"/>
          <c:cat>
            <c:strRef>
              <c:f>Arkusz1!$A$2:$A$5</c:f>
              <c:strCache>
                <c:ptCount val="4"/>
                <c:pt idx="0">
                  <c:v>Kategoria 1</c:v>
                </c:pt>
                <c:pt idx="1">
                  <c:v>Kategoria 2</c:v>
                </c:pt>
                <c:pt idx="2">
                  <c:v>Kategoria 3</c:v>
                </c:pt>
                <c:pt idx="3">
                  <c:v>Kategoria 4</c:v>
                </c:pt>
              </c:strCache>
            </c:strRef>
          </c:cat>
          <c:val>
            <c:numRef>
              <c:f>Arkusz1!$D$2:$D$5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9D0A-422C-9797-9902C596AAD7}"/>
            </c:ext>
          </c:extLst>
        </c:ser>
        <c:dLbls>
          <c:showLegendKey val="0"/>
          <c:showVal val="0"/>
          <c:showCatName val="0"/>
          <c:showSerName val="0"/>
          <c:showPercent val="0"/>
          <c:showBubbleSize val="0"/>
        </c:dLbls>
        <c:gapWidth val="150"/>
        <c:overlap val="100"/>
        <c:axId val="-1629716880"/>
        <c:axId val="-1629720688"/>
      </c:barChart>
      <c:catAx>
        <c:axId val="-1629716880"/>
        <c:scaling>
          <c:orientation val="minMax"/>
        </c:scaling>
        <c:delete val="0"/>
        <c:axPos val="b"/>
        <c:numFmt formatCode="General" sourceLinked="0"/>
        <c:majorTickMark val="out"/>
        <c:minorTickMark val="none"/>
        <c:tickLblPos val="nextTo"/>
        <c:crossAx val="-1629720688"/>
        <c:crosses val="autoZero"/>
        <c:auto val="1"/>
        <c:lblAlgn val="ctr"/>
        <c:lblOffset val="100"/>
        <c:noMultiLvlLbl val="0"/>
      </c:catAx>
      <c:valAx>
        <c:axId val="-1629720688"/>
        <c:scaling>
          <c:orientation val="minMax"/>
        </c:scaling>
        <c:delete val="0"/>
        <c:axPos val="l"/>
        <c:majorGridlines/>
        <c:numFmt formatCode="0%" sourceLinked="1"/>
        <c:majorTickMark val="out"/>
        <c:minorTickMark val="none"/>
        <c:tickLblPos val="nextTo"/>
        <c:crossAx val="-1629716880"/>
        <c:crosses val="autoZero"/>
        <c:crossBetween val="between"/>
      </c:valAx>
    </c:plotArea>
    <c:legend>
      <c:legendPos val="r"/>
      <c:overlay val="0"/>
    </c:legend>
    <c:plotVisOnly val="1"/>
    <c:dispBlanksAs val="gap"/>
    <c:showDLblsOverMax val="0"/>
  </c:chart>
  <c:txPr>
    <a:bodyPr/>
    <a:lstStyle/>
    <a:p>
      <a:pPr>
        <a:defRPr sz="1800"/>
      </a:pPr>
      <a:endParaRPr lang="pl-PL"/>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Arkusz1!$B$1</c:f>
              <c:strCache>
                <c:ptCount val="1"/>
                <c:pt idx="0">
                  <c:v>Seria 1</c:v>
                </c:pt>
              </c:strCache>
            </c:strRef>
          </c:tx>
          <c:invertIfNegative val="0"/>
          <c:cat>
            <c:strRef>
              <c:f>Arkusz1!$A$2:$A$5</c:f>
              <c:strCache>
                <c:ptCount val="4"/>
                <c:pt idx="0">
                  <c:v>Kategoria 1</c:v>
                </c:pt>
                <c:pt idx="1">
                  <c:v>Kategoria 2</c:v>
                </c:pt>
                <c:pt idx="2">
                  <c:v>Kategoria 3</c:v>
                </c:pt>
                <c:pt idx="3">
                  <c:v>Kategoria 4</c:v>
                </c:pt>
              </c:strCache>
            </c:strRef>
          </c:cat>
          <c:val>
            <c:numRef>
              <c:f>Arkusz1!$B$2:$B$5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9D0A-422C-9797-9902C596AAD7}"/>
            </c:ext>
          </c:extLst>
        </c:ser>
        <c:ser>
          <c:idx val="1"/>
          <c:order val="1"/>
          <c:tx>
            <c:strRef>
              <c:f>Arkusz1!$C$1</c:f>
              <c:strCache>
                <c:ptCount val="1"/>
                <c:pt idx="0">
                  <c:v>Seria 2</c:v>
                </c:pt>
              </c:strCache>
            </c:strRef>
          </c:tx>
          <c:invertIfNegative val="0"/>
          <c:cat>
            <c:strRef>
              <c:f>Arkusz1!$A$2:$A$5</c:f>
              <c:strCache>
                <c:ptCount val="4"/>
                <c:pt idx="0">
                  <c:v>Kategoria 1</c:v>
                </c:pt>
                <c:pt idx="1">
                  <c:v>Kategoria 2</c:v>
                </c:pt>
                <c:pt idx="2">
                  <c:v>Kategoria 3</c:v>
                </c:pt>
                <c:pt idx="3">
                  <c:v>Kategoria 4</c:v>
                </c:pt>
              </c:strCache>
            </c:strRef>
          </c:cat>
          <c:val>
            <c:numRef>
              <c:f>Arkusz1!$C$2:$C$5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9D0A-422C-9797-9902C596AAD7}"/>
            </c:ext>
          </c:extLst>
        </c:ser>
        <c:ser>
          <c:idx val="2"/>
          <c:order val="2"/>
          <c:tx>
            <c:strRef>
              <c:f>Arkusz1!$D$1</c:f>
              <c:strCache>
                <c:ptCount val="1"/>
                <c:pt idx="0">
                  <c:v>Seria 3</c:v>
                </c:pt>
              </c:strCache>
            </c:strRef>
          </c:tx>
          <c:invertIfNegative val="0"/>
          <c:cat>
            <c:strRef>
              <c:f>Arkusz1!$A$2:$A$5</c:f>
              <c:strCache>
                <c:ptCount val="4"/>
                <c:pt idx="0">
                  <c:v>Kategoria 1</c:v>
                </c:pt>
                <c:pt idx="1">
                  <c:v>Kategoria 2</c:v>
                </c:pt>
                <c:pt idx="2">
                  <c:v>Kategoria 3</c:v>
                </c:pt>
                <c:pt idx="3">
                  <c:v>Kategoria 4</c:v>
                </c:pt>
              </c:strCache>
            </c:strRef>
          </c:cat>
          <c:val>
            <c:numRef>
              <c:f>Arkusz1!$D$2:$D$5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9D0A-422C-9797-9902C596AAD7}"/>
            </c:ext>
          </c:extLst>
        </c:ser>
        <c:dLbls>
          <c:showLegendKey val="0"/>
          <c:showVal val="0"/>
          <c:showCatName val="0"/>
          <c:showSerName val="0"/>
          <c:showPercent val="0"/>
          <c:showBubbleSize val="0"/>
        </c:dLbls>
        <c:gapWidth val="150"/>
        <c:overlap val="100"/>
        <c:axId val="-1629716880"/>
        <c:axId val="-1629720688"/>
      </c:barChart>
      <c:catAx>
        <c:axId val="-1629716880"/>
        <c:scaling>
          <c:orientation val="minMax"/>
        </c:scaling>
        <c:delete val="0"/>
        <c:axPos val="b"/>
        <c:numFmt formatCode="General" sourceLinked="0"/>
        <c:majorTickMark val="out"/>
        <c:minorTickMark val="none"/>
        <c:tickLblPos val="nextTo"/>
        <c:crossAx val="-1629720688"/>
        <c:crosses val="autoZero"/>
        <c:auto val="1"/>
        <c:lblAlgn val="ctr"/>
        <c:lblOffset val="100"/>
        <c:noMultiLvlLbl val="0"/>
      </c:catAx>
      <c:valAx>
        <c:axId val="-1629720688"/>
        <c:scaling>
          <c:orientation val="minMax"/>
        </c:scaling>
        <c:delete val="0"/>
        <c:axPos val="l"/>
        <c:majorGridlines/>
        <c:numFmt formatCode="0%" sourceLinked="1"/>
        <c:majorTickMark val="out"/>
        <c:minorTickMark val="none"/>
        <c:tickLblPos val="nextTo"/>
        <c:crossAx val="-1629716880"/>
        <c:crosses val="autoZero"/>
        <c:crossBetween val="between"/>
      </c:valAx>
    </c:plotArea>
    <c:legend>
      <c:legendPos val="r"/>
      <c:overlay val="0"/>
    </c:legend>
    <c:plotVisOnly val="1"/>
    <c:dispBlanksAs val="gap"/>
    <c:showDLblsOverMax val="0"/>
  </c:chart>
  <c:txPr>
    <a:bodyPr/>
    <a:lstStyle/>
    <a:p>
      <a:pPr>
        <a:defRPr sz="1800"/>
      </a:pPr>
      <a:endParaRPr lang="pl-PL"/>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Arkusz1!$B$1</c:f>
              <c:strCache>
                <c:ptCount val="1"/>
                <c:pt idx="0">
                  <c:v>Seria 1</c:v>
                </c:pt>
              </c:strCache>
            </c:strRef>
          </c:tx>
          <c:invertIfNegative val="0"/>
          <c:cat>
            <c:strRef>
              <c:f>Arkusz1!$A$2:$A$5</c:f>
              <c:strCache>
                <c:ptCount val="4"/>
                <c:pt idx="0">
                  <c:v>Kategoria 1</c:v>
                </c:pt>
                <c:pt idx="1">
                  <c:v>Kategoria 2</c:v>
                </c:pt>
                <c:pt idx="2">
                  <c:v>Kategoria 3</c:v>
                </c:pt>
                <c:pt idx="3">
                  <c:v>Kategoria 4</c:v>
                </c:pt>
              </c:strCache>
            </c:strRef>
          </c:cat>
          <c:val>
            <c:numRef>
              <c:f>Arkusz1!$B$2:$B$5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9D0A-422C-9797-9902C596AAD7}"/>
            </c:ext>
          </c:extLst>
        </c:ser>
        <c:ser>
          <c:idx val="1"/>
          <c:order val="1"/>
          <c:tx>
            <c:strRef>
              <c:f>Arkusz1!$C$1</c:f>
              <c:strCache>
                <c:ptCount val="1"/>
                <c:pt idx="0">
                  <c:v>Seria 2</c:v>
                </c:pt>
              </c:strCache>
            </c:strRef>
          </c:tx>
          <c:invertIfNegative val="0"/>
          <c:cat>
            <c:strRef>
              <c:f>Arkusz1!$A$2:$A$5</c:f>
              <c:strCache>
                <c:ptCount val="4"/>
                <c:pt idx="0">
                  <c:v>Kategoria 1</c:v>
                </c:pt>
                <c:pt idx="1">
                  <c:v>Kategoria 2</c:v>
                </c:pt>
                <c:pt idx="2">
                  <c:v>Kategoria 3</c:v>
                </c:pt>
                <c:pt idx="3">
                  <c:v>Kategoria 4</c:v>
                </c:pt>
              </c:strCache>
            </c:strRef>
          </c:cat>
          <c:val>
            <c:numRef>
              <c:f>Arkusz1!$C$2:$C$5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9D0A-422C-9797-9902C596AAD7}"/>
            </c:ext>
          </c:extLst>
        </c:ser>
        <c:ser>
          <c:idx val="2"/>
          <c:order val="2"/>
          <c:tx>
            <c:strRef>
              <c:f>Arkusz1!$D$1</c:f>
              <c:strCache>
                <c:ptCount val="1"/>
                <c:pt idx="0">
                  <c:v>Seria 3</c:v>
                </c:pt>
              </c:strCache>
            </c:strRef>
          </c:tx>
          <c:invertIfNegative val="0"/>
          <c:cat>
            <c:strRef>
              <c:f>Arkusz1!$A$2:$A$5</c:f>
              <c:strCache>
                <c:ptCount val="4"/>
                <c:pt idx="0">
                  <c:v>Kategoria 1</c:v>
                </c:pt>
                <c:pt idx="1">
                  <c:v>Kategoria 2</c:v>
                </c:pt>
                <c:pt idx="2">
                  <c:v>Kategoria 3</c:v>
                </c:pt>
                <c:pt idx="3">
                  <c:v>Kategoria 4</c:v>
                </c:pt>
              </c:strCache>
            </c:strRef>
          </c:cat>
          <c:val>
            <c:numRef>
              <c:f>Arkusz1!$D$2:$D$5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9D0A-422C-9797-9902C596AAD7}"/>
            </c:ext>
          </c:extLst>
        </c:ser>
        <c:dLbls>
          <c:showLegendKey val="0"/>
          <c:showVal val="0"/>
          <c:showCatName val="0"/>
          <c:showSerName val="0"/>
          <c:showPercent val="0"/>
          <c:showBubbleSize val="0"/>
        </c:dLbls>
        <c:gapWidth val="150"/>
        <c:overlap val="100"/>
        <c:axId val="-1629716880"/>
        <c:axId val="-1629720688"/>
      </c:barChart>
      <c:catAx>
        <c:axId val="-1629716880"/>
        <c:scaling>
          <c:orientation val="minMax"/>
        </c:scaling>
        <c:delete val="0"/>
        <c:axPos val="b"/>
        <c:numFmt formatCode="General" sourceLinked="0"/>
        <c:majorTickMark val="out"/>
        <c:minorTickMark val="none"/>
        <c:tickLblPos val="nextTo"/>
        <c:crossAx val="-1629720688"/>
        <c:crosses val="autoZero"/>
        <c:auto val="1"/>
        <c:lblAlgn val="ctr"/>
        <c:lblOffset val="100"/>
        <c:noMultiLvlLbl val="0"/>
      </c:catAx>
      <c:valAx>
        <c:axId val="-1629720688"/>
        <c:scaling>
          <c:orientation val="minMax"/>
        </c:scaling>
        <c:delete val="0"/>
        <c:axPos val="l"/>
        <c:majorGridlines/>
        <c:numFmt formatCode="0%" sourceLinked="1"/>
        <c:majorTickMark val="out"/>
        <c:minorTickMark val="none"/>
        <c:tickLblPos val="nextTo"/>
        <c:crossAx val="-1629716880"/>
        <c:crosses val="autoZero"/>
        <c:crossBetween val="between"/>
      </c:valAx>
    </c:plotArea>
    <c:legend>
      <c:legendPos val="r"/>
      <c:overlay val="0"/>
    </c:legend>
    <c:plotVisOnly val="1"/>
    <c:dispBlanksAs val="gap"/>
    <c:showDLblsOverMax val="0"/>
  </c:chart>
  <c:txPr>
    <a:bodyPr/>
    <a:lstStyle/>
    <a:p>
      <a:pPr>
        <a:defRPr sz="1800"/>
      </a:pPr>
      <a:endParaRPr lang="pl-PL"/>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Arkusz1!$B$1</c:f>
              <c:strCache>
                <c:ptCount val="1"/>
                <c:pt idx="0">
                  <c:v>Seria 1</c:v>
                </c:pt>
              </c:strCache>
            </c:strRef>
          </c:tx>
          <c:invertIfNegative val="0"/>
          <c:cat>
            <c:strRef>
              <c:f>Arkusz1!$A$2:$A$5</c:f>
              <c:strCache>
                <c:ptCount val="4"/>
                <c:pt idx="0">
                  <c:v>Kategoria 1</c:v>
                </c:pt>
                <c:pt idx="1">
                  <c:v>Kategoria 2</c:v>
                </c:pt>
                <c:pt idx="2">
                  <c:v>Kategoria 3</c:v>
                </c:pt>
                <c:pt idx="3">
                  <c:v>Kategoria 4</c:v>
                </c:pt>
              </c:strCache>
            </c:strRef>
          </c:cat>
          <c:val>
            <c:numRef>
              <c:f>Arkusz1!$B$2:$B$5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9D0A-422C-9797-9902C596AAD7}"/>
            </c:ext>
          </c:extLst>
        </c:ser>
        <c:ser>
          <c:idx val="1"/>
          <c:order val="1"/>
          <c:tx>
            <c:strRef>
              <c:f>Arkusz1!$C$1</c:f>
              <c:strCache>
                <c:ptCount val="1"/>
                <c:pt idx="0">
                  <c:v>Seria 2</c:v>
                </c:pt>
              </c:strCache>
            </c:strRef>
          </c:tx>
          <c:invertIfNegative val="0"/>
          <c:cat>
            <c:strRef>
              <c:f>Arkusz1!$A$2:$A$5</c:f>
              <c:strCache>
                <c:ptCount val="4"/>
                <c:pt idx="0">
                  <c:v>Kategoria 1</c:v>
                </c:pt>
                <c:pt idx="1">
                  <c:v>Kategoria 2</c:v>
                </c:pt>
                <c:pt idx="2">
                  <c:v>Kategoria 3</c:v>
                </c:pt>
                <c:pt idx="3">
                  <c:v>Kategoria 4</c:v>
                </c:pt>
              </c:strCache>
            </c:strRef>
          </c:cat>
          <c:val>
            <c:numRef>
              <c:f>Arkusz1!$C$2:$C$5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9D0A-422C-9797-9902C596AAD7}"/>
            </c:ext>
          </c:extLst>
        </c:ser>
        <c:ser>
          <c:idx val="2"/>
          <c:order val="2"/>
          <c:tx>
            <c:strRef>
              <c:f>Arkusz1!$D$1</c:f>
              <c:strCache>
                <c:ptCount val="1"/>
                <c:pt idx="0">
                  <c:v>Seria 3</c:v>
                </c:pt>
              </c:strCache>
            </c:strRef>
          </c:tx>
          <c:invertIfNegative val="0"/>
          <c:cat>
            <c:strRef>
              <c:f>Arkusz1!$A$2:$A$5</c:f>
              <c:strCache>
                <c:ptCount val="4"/>
                <c:pt idx="0">
                  <c:v>Kategoria 1</c:v>
                </c:pt>
                <c:pt idx="1">
                  <c:v>Kategoria 2</c:v>
                </c:pt>
                <c:pt idx="2">
                  <c:v>Kategoria 3</c:v>
                </c:pt>
                <c:pt idx="3">
                  <c:v>Kategoria 4</c:v>
                </c:pt>
              </c:strCache>
            </c:strRef>
          </c:cat>
          <c:val>
            <c:numRef>
              <c:f>Arkusz1!$D$2:$D$5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9D0A-422C-9797-9902C596AAD7}"/>
            </c:ext>
          </c:extLst>
        </c:ser>
        <c:dLbls>
          <c:showLegendKey val="0"/>
          <c:showVal val="0"/>
          <c:showCatName val="0"/>
          <c:showSerName val="0"/>
          <c:showPercent val="0"/>
          <c:showBubbleSize val="0"/>
        </c:dLbls>
        <c:gapWidth val="150"/>
        <c:overlap val="100"/>
        <c:axId val="-1629716880"/>
        <c:axId val="-1629720688"/>
      </c:barChart>
      <c:catAx>
        <c:axId val="-1629716880"/>
        <c:scaling>
          <c:orientation val="minMax"/>
        </c:scaling>
        <c:delete val="0"/>
        <c:axPos val="b"/>
        <c:numFmt formatCode="General" sourceLinked="0"/>
        <c:majorTickMark val="out"/>
        <c:minorTickMark val="none"/>
        <c:tickLblPos val="nextTo"/>
        <c:crossAx val="-1629720688"/>
        <c:crosses val="autoZero"/>
        <c:auto val="1"/>
        <c:lblAlgn val="ctr"/>
        <c:lblOffset val="100"/>
        <c:noMultiLvlLbl val="0"/>
      </c:catAx>
      <c:valAx>
        <c:axId val="-1629720688"/>
        <c:scaling>
          <c:orientation val="minMax"/>
        </c:scaling>
        <c:delete val="0"/>
        <c:axPos val="l"/>
        <c:majorGridlines/>
        <c:numFmt formatCode="0%" sourceLinked="1"/>
        <c:majorTickMark val="out"/>
        <c:minorTickMark val="none"/>
        <c:tickLblPos val="nextTo"/>
        <c:crossAx val="-1629716880"/>
        <c:crosses val="autoZero"/>
        <c:crossBetween val="between"/>
      </c:valAx>
    </c:plotArea>
    <c:legend>
      <c:legendPos val="r"/>
      <c:overlay val="0"/>
    </c:legend>
    <c:plotVisOnly val="1"/>
    <c:dispBlanksAs val="gap"/>
    <c:showDLblsOverMax val="0"/>
  </c:chart>
  <c:txPr>
    <a:bodyPr/>
    <a:lstStyle/>
    <a:p>
      <a:pPr>
        <a:defRPr sz="1800"/>
      </a:pPr>
      <a:endParaRPr lang="pl-PL"/>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Arkusz1!$B$1</c:f>
              <c:strCache>
                <c:ptCount val="1"/>
                <c:pt idx="0">
                  <c:v>Seria 1</c:v>
                </c:pt>
              </c:strCache>
            </c:strRef>
          </c:tx>
          <c:invertIfNegative val="0"/>
          <c:cat>
            <c:strRef>
              <c:f>Arkusz1!$A$2:$A$5</c:f>
              <c:strCache>
                <c:ptCount val="4"/>
                <c:pt idx="0">
                  <c:v>Kategoria 1</c:v>
                </c:pt>
                <c:pt idx="1">
                  <c:v>Kategoria 2</c:v>
                </c:pt>
                <c:pt idx="2">
                  <c:v>Kategoria 3</c:v>
                </c:pt>
                <c:pt idx="3">
                  <c:v>Kategoria 4</c:v>
                </c:pt>
              </c:strCache>
            </c:strRef>
          </c:cat>
          <c:val>
            <c:numRef>
              <c:f>Arkusz1!$B$2:$B$5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9D0A-422C-9797-9902C596AAD7}"/>
            </c:ext>
          </c:extLst>
        </c:ser>
        <c:ser>
          <c:idx val="1"/>
          <c:order val="1"/>
          <c:tx>
            <c:strRef>
              <c:f>Arkusz1!$C$1</c:f>
              <c:strCache>
                <c:ptCount val="1"/>
                <c:pt idx="0">
                  <c:v>Seria 2</c:v>
                </c:pt>
              </c:strCache>
            </c:strRef>
          </c:tx>
          <c:invertIfNegative val="0"/>
          <c:cat>
            <c:strRef>
              <c:f>Arkusz1!$A$2:$A$5</c:f>
              <c:strCache>
                <c:ptCount val="4"/>
                <c:pt idx="0">
                  <c:v>Kategoria 1</c:v>
                </c:pt>
                <c:pt idx="1">
                  <c:v>Kategoria 2</c:v>
                </c:pt>
                <c:pt idx="2">
                  <c:v>Kategoria 3</c:v>
                </c:pt>
                <c:pt idx="3">
                  <c:v>Kategoria 4</c:v>
                </c:pt>
              </c:strCache>
            </c:strRef>
          </c:cat>
          <c:val>
            <c:numRef>
              <c:f>Arkusz1!$C$2:$C$5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9D0A-422C-9797-9902C596AAD7}"/>
            </c:ext>
          </c:extLst>
        </c:ser>
        <c:ser>
          <c:idx val="2"/>
          <c:order val="2"/>
          <c:tx>
            <c:strRef>
              <c:f>Arkusz1!$D$1</c:f>
              <c:strCache>
                <c:ptCount val="1"/>
                <c:pt idx="0">
                  <c:v>Seria 3</c:v>
                </c:pt>
              </c:strCache>
            </c:strRef>
          </c:tx>
          <c:invertIfNegative val="0"/>
          <c:cat>
            <c:strRef>
              <c:f>Arkusz1!$A$2:$A$5</c:f>
              <c:strCache>
                <c:ptCount val="4"/>
                <c:pt idx="0">
                  <c:v>Kategoria 1</c:v>
                </c:pt>
                <c:pt idx="1">
                  <c:v>Kategoria 2</c:v>
                </c:pt>
                <c:pt idx="2">
                  <c:v>Kategoria 3</c:v>
                </c:pt>
                <c:pt idx="3">
                  <c:v>Kategoria 4</c:v>
                </c:pt>
              </c:strCache>
            </c:strRef>
          </c:cat>
          <c:val>
            <c:numRef>
              <c:f>Arkusz1!$D$2:$D$5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9D0A-422C-9797-9902C596AAD7}"/>
            </c:ext>
          </c:extLst>
        </c:ser>
        <c:dLbls>
          <c:showLegendKey val="0"/>
          <c:showVal val="0"/>
          <c:showCatName val="0"/>
          <c:showSerName val="0"/>
          <c:showPercent val="0"/>
          <c:showBubbleSize val="0"/>
        </c:dLbls>
        <c:gapWidth val="150"/>
        <c:overlap val="100"/>
        <c:axId val="-1629716880"/>
        <c:axId val="-1629720688"/>
      </c:barChart>
      <c:catAx>
        <c:axId val="-1629716880"/>
        <c:scaling>
          <c:orientation val="minMax"/>
        </c:scaling>
        <c:delete val="0"/>
        <c:axPos val="b"/>
        <c:numFmt formatCode="General" sourceLinked="0"/>
        <c:majorTickMark val="out"/>
        <c:minorTickMark val="none"/>
        <c:tickLblPos val="nextTo"/>
        <c:crossAx val="-1629720688"/>
        <c:crosses val="autoZero"/>
        <c:auto val="1"/>
        <c:lblAlgn val="ctr"/>
        <c:lblOffset val="100"/>
        <c:noMultiLvlLbl val="0"/>
      </c:catAx>
      <c:valAx>
        <c:axId val="-1629720688"/>
        <c:scaling>
          <c:orientation val="minMax"/>
        </c:scaling>
        <c:delete val="0"/>
        <c:axPos val="l"/>
        <c:majorGridlines/>
        <c:numFmt formatCode="0%" sourceLinked="1"/>
        <c:majorTickMark val="out"/>
        <c:minorTickMark val="none"/>
        <c:tickLblPos val="nextTo"/>
        <c:crossAx val="-1629716880"/>
        <c:crosses val="autoZero"/>
        <c:crossBetween val="between"/>
      </c:valAx>
    </c:plotArea>
    <c:legend>
      <c:legendPos val="r"/>
      <c:overlay val="0"/>
    </c:legend>
    <c:plotVisOnly val="1"/>
    <c:dispBlanksAs val="gap"/>
    <c:showDLblsOverMax val="0"/>
  </c:chart>
  <c:txPr>
    <a:bodyPr/>
    <a:lstStyle/>
    <a:p>
      <a:pPr>
        <a:defRPr sz="1800"/>
      </a:pPr>
      <a:endParaRPr lang="pl-PL"/>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Arkusz1!$B$1</c:f>
              <c:strCache>
                <c:ptCount val="1"/>
                <c:pt idx="0">
                  <c:v>Seria 1</c:v>
                </c:pt>
              </c:strCache>
            </c:strRef>
          </c:tx>
          <c:invertIfNegative val="0"/>
          <c:cat>
            <c:strRef>
              <c:f>Arkusz1!$A$2:$A$5</c:f>
              <c:strCache>
                <c:ptCount val="4"/>
                <c:pt idx="0">
                  <c:v>Kategoria 1</c:v>
                </c:pt>
                <c:pt idx="1">
                  <c:v>Kategoria 2</c:v>
                </c:pt>
                <c:pt idx="2">
                  <c:v>Kategoria 3</c:v>
                </c:pt>
                <c:pt idx="3">
                  <c:v>Kategoria 4</c:v>
                </c:pt>
              </c:strCache>
            </c:strRef>
          </c:cat>
          <c:val>
            <c:numRef>
              <c:f>Arkusz1!$B$2:$B$5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9D0A-422C-9797-9902C596AAD7}"/>
            </c:ext>
          </c:extLst>
        </c:ser>
        <c:ser>
          <c:idx val="1"/>
          <c:order val="1"/>
          <c:tx>
            <c:strRef>
              <c:f>Arkusz1!$C$1</c:f>
              <c:strCache>
                <c:ptCount val="1"/>
                <c:pt idx="0">
                  <c:v>Seria 2</c:v>
                </c:pt>
              </c:strCache>
            </c:strRef>
          </c:tx>
          <c:invertIfNegative val="0"/>
          <c:cat>
            <c:strRef>
              <c:f>Arkusz1!$A$2:$A$5</c:f>
              <c:strCache>
                <c:ptCount val="4"/>
                <c:pt idx="0">
                  <c:v>Kategoria 1</c:v>
                </c:pt>
                <c:pt idx="1">
                  <c:v>Kategoria 2</c:v>
                </c:pt>
                <c:pt idx="2">
                  <c:v>Kategoria 3</c:v>
                </c:pt>
                <c:pt idx="3">
                  <c:v>Kategoria 4</c:v>
                </c:pt>
              </c:strCache>
            </c:strRef>
          </c:cat>
          <c:val>
            <c:numRef>
              <c:f>Arkusz1!$C$2:$C$5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9D0A-422C-9797-9902C596AAD7}"/>
            </c:ext>
          </c:extLst>
        </c:ser>
        <c:ser>
          <c:idx val="2"/>
          <c:order val="2"/>
          <c:tx>
            <c:strRef>
              <c:f>Arkusz1!$D$1</c:f>
              <c:strCache>
                <c:ptCount val="1"/>
                <c:pt idx="0">
                  <c:v>Seria 3</c:v>
                </c:pt>
              </c:strCache>
            </c:strRef>
          </c:tx>
          <c:invertIfNegative val="0"/>
          <c:cat>
            <c:strRef>
              <c:f>Arkusz1!$A$2:$A$5</c:f>
              <c:strCache>
                <c:ptCount val="4"/>
                <c:pt idx="0">
                  <c:v>Kategoria 1</c:v>
                </c:pt>
                <c:pt idx="1">
                  <c:v>Kategoria 2</c:v>
                </c:pt>
                <c:pt idx="2">
                  <c:v>Kategoria 3</c:v>
                </c:pt>
                <c:pt idx="3">
                  <c:v>Kategoria 4</c:v>
                </c:pt>
              </c:strCache>
            </c:strRef>
          </c:cat>
          <c:val>
            <c:numRef>
              <c:f>Arkusz1!$D$2:$D$5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9D0A-422C-9797-9902C596AAD7}"/>
            </c:ext>
          </c:extLst>
        </c:ser>
        <c:dLbls>
          <c:showLegendKey val="0"/>
          <c:showVal val="0"/>
          <c:showCatName val="0"/>
          <c:showSerName val="0"/>
          <c:showPercent val="0"/>
          <c:showBubbleSize val="0"/>
        </c:dLbls>
        <c:gapWidth val="150"/>
        <c:overlap val="100"/>
        <c:axId val="-1629716880"/>
        <c:axId val="-1629720688"/>
      </c:barChart>
      <c:catAx>
        <c:axId val="-1629716880"/>
        <c:scaling>
          <c:orientation val="minMax"/>
        </c:scaling>
        <c:delete val="0"/>
        <c:axPos val="b"/>
        <c:numFmt formatCode="General" sourceLinked="0"/>
        <c:majorTickMark val="out"/>
        <c:minorTickMark val="none"/>
        <c:tickLblPos val="nextTo"/>
        <c:crossAx val="-1629720688"/>
        <c:crosses val="autoZero"/>
        <c:auto val="1"/>
        <c:lblAlgn val="ctr"/>
        <c:lblOffset val="100"/>
        <c:noMultiLvlLbl val="0"/>
      </c:catAx>
      <c:valAx>
        <c:axId val="-1629720688"/>
        <c:scaling>
          <c:orientation val="minMax"/>
        </c:scaling>
        <c:delete val="0"/>
        <c:axPos val="l"/>
        <c:majorGridlines/>
        <c:numFmt formatCode="0%" sourceLinked="1"/>
        <c:majorTickMark val="out"/>
        <c:minorTickMark val="none"/>
        <c:tickLblPos val="nextTo"/>
        <c:crossAx val="-1629716880"/>
        <c:crosses val="autoZero"/>
        <c:crossBetween val="between"/>
      </c:valAx>
    </c:plotArea>
    <c:legend>
      <c:legendPos val="r"/>
      <c:overlay val="0"/>
    </c:legend>
    <c:plotVisOnly val="1"/>
    <c:dispBlanksAs val="gap"/>
    <c:showDLblsOverMax val="0"/>
  </c:chart>
  <c:txPr>
    <a:bodyPr/>
    <a:lstStyle/>
    <a:p>
      <a:pPr>
        <a:defRPr sz="1800"/>
      </a:pPr>
      <a:endParaRPr lang="pl-PL"/>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Arkusz1!$B$1</c:f>
              <c:strCache>
                <c:ptCount val="1"/>
                <c:pt idx="0">
                  <c:v>Seria 1</c:v>
                </c:pt>
              </c:strCache>
            </c:strRef>
          </c:tx>
          <c:invertIfNegative val="0"/>
          <c:cat>
            <c:strRef>
              <c:f>Arkusz1!$A$2:$A$5</c:f>
              <c:strCache>
                <c:ptCount val="4"/>
                <c:pt idx="0">
                  <c:v>Kategoria 1</c:v>
                </c:pt>
                <c:pt idx="1">
                  <c:v>Kategoria 2</c:v>
                </c:pt>
                <c:pt idx="2">
                  <c:v>Kategoria 3</c:v>
                </c:pt>
                <c:pt idx="3">
                  <c:v>Kategoria 4</c:v>
                </c:pt>
              </c:strCache>
            </c:strRef>
          </c:cat>
          <c:val>
            <c:numRef>
              <c:f>Arkusz1!$B$2:$B$5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9D0A-422C-9797-9902C596AAD7}"/>
            </c:ext>
          </c:extLst>
        </c:ser>
        <c:ser>
          <c:idx val="1"/>
          <c:order val="1"/>
          <c:tx>
            <c:strRef>
              <c:f>Arkusz1!$C$1</c:f>
              <c:strCache>
                <c:ptCount val="1"/>
                <c:pt idx="0">
                  <c:v>Seria 2</c:v>
                </c:pt>
              </c:strCache>
            </c:strRef>
          </c:tx>
          <c:invertIfNegative val="0"/>
          <c:cat>
            <c:strRef>
              <c:f>Arkusz1!$A$2:$A$5</c:f>
              <c:strCache>
                <c:ptCount val="4"/>
                <c:pt idx="0">
                  <c:v>Kategoria 1</c:v>
                </c:pt>
                <c:pt idx="1">
                  <c:v>Kategoria 2</c:v>
                </c:pt>
                <c:pt idx="2">
                  <c:v>Kategoria 3</c:v>
                </c:pt>
                <c:pt idx="3">
                  <c:v>Kategoria 4</c:v>
                </c:pt>
              </c:strCache>
            </c:strRef>
          </c:cat>
          <c:val>
            <c:numRef>
              <c:f>Arkusz1!$C$2:$C$5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9D0A-422C-9797-9902C596AAD7}"/>
            </c:ext>
          </c:extLst>
        </c:ser>
        <c:ser>
          <c:idx val="2"/>
          <c:order val="2"/>
          <c:tx>
            <c:strRef>
              <c:f>Arkusz1!$D$1</c:f>
              <c:strCache>
                <c:ptCount val="1"/>
                <c:pt idx="0">
                  <c:v>Seria 3</c:v>
                </c:pt>
              </c:strCache>
            </c:strRef>
          </c:tx>
          <c:invertIfNegative val="0"/>
          <c:cat>
            <c:strRef>
              <c:f>Arkusz1!$A$2:$A$5</c:f>
              <c:strCache>
                <c:ptCount val="4"/>
                <c:pt idx="0">
                  <c:v>Kategoria 1</c:v>
                </c:pt>
                <c:pt idx="1">
                  <c:v>Kategoria 2</c:v>
                </c:pt>
                <c:pt idx="2">
                  <c:v>Kategoria 3</c:v>
                </c:pt>
                <c:pt idx="3">
                  <c:v>Kategoria 4</c:v>
                </c:pt>
              </c:strCache>
            </c:strRef>
          </c:cat>
          <c:val>
            <c:numRef>
              <c:f>Arkusz1!$D$2:$D$5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9D0A-422C-9797-9902C596AAD7}"/>
            </c:ext>
          </c:extLst>
        </c:ser>
        <c:dLbls>
          <c:showLegendKey val="0"/>
          <c:showVal val="0"/>
          <c:showCatName val="0"/>
          <c:showSerName val="0"/>
          <c:showPercent val="0"/>
          <c:showBubbleSize val="0"/>
        </c:dLbls>
        <c:gapWidth val="150"/>
        <c:overlap val="100"/>
        <c:axId val="-1629716880"/>
        <c:axId val="-1629720688"/>
      </c:barChart>
      <c:catAx>
        <c:axId val="-1629716880"/>
        <c:scaling>
          <c:orientation val="minMax"/>
        </c:scaling>
        <c:delete val="0"/>
        <c:axPos val="b"/>
        <c:numFmt formatCode="General" sourceLinked="0"/>
        <c:majorTickMark val="out"/>
        <c:minorTickMark val="none"/>
        <c:tickLblPos val="nextTo"/>
        <c:crossAx val="-1629720688"/>
        <c:crosses val="autoZero"/>
        <c:auto val="1"/>
        <c:lblAlgn val="ctr"/>
        <c:lblOffset val="100"/>
        <c:noMultiLvlLbl val="0"/>
      </c:catAx>
      <c:valAx>
        <c:axId val="-1629720688"/>
        <c:scaling>
          <c:orientation val="minMax"/>
        </c:scaling>
        <c:delete val="0"/>
        <c:axPos val="l"/>
        <c:majorGridlines/>
        <c:numFmt formatCode="0%" sourceLinked="1"/>
        <c:majorTickMark val="out"/>
        <c:minorTickMark val="none"/>
        <c:tickLblPos val="nextTo"/>
        <c:crossAx val="-1629716880"/>
        <c:crosses val="autoZero"/>
        <c:crossBetween val="between"/>
      </c:valAx>
    </c:plotArea>
    <c:legend>
      <c:legendPos val="r"/>
      <c:overlay val="0"/>
    </c:legend>
    <c:plotVisOnly val="1"/>
    <c:dispBlanksAs val="gap"/>
    <c:showDLblsOverMax val="0"/>
  </c:chart>
  <c:txPr>
    <a:bodyPr/>
    <a:lstStyle/>
    <a:p>
      <a:pPr>
        <a:defRPr sz="1800"/>
      </a:pPr>
      <a:endParaRPr lang="pl-PL"/>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percentStacked"/>
        <c:varyColors val="0"/>
        <c:ser>
          <c:idx val="0"/>
          <c:order val="0"/>
          <c:tx>
            <c:strRef>
              <c:f>Arkusz1!$B$1</c:f>
              <c:strCache>
                <c:ptCount val="1"/>
                <c:pt idx="0">
                  <c:v>Seria 1</c:v>
                </c:pt>
              </c:strCache>
            </c:strRef>
          </c:tx>
          <c:invertIfNegative val="0"/>
          <c:cat>
            <c:strRef>
              <c:f>Arkusz1!$A$2:$A$5</c:f>
              <c:strCache>
                <c:ptCount val="4"/>
                <c:pt idx="0">
                  <c:v>Kategoria 1</c:v>
                </c:pt>
                <c:pt idx="1">
                  <c:v>Kategoria 2</c:v>
                </c:pt>
                <c:pt idx="2">
                  <c:v>Kategoria 3</c:v>
                </c:pt>
                <c:pt idx="3">
                  <c:v>Kategoria 4</c:v>
                </c:pt>
              </c:strCache>
            </c:strRef>
          </c:cat>
          <c:val>
            <c:numRef>
              <c:f>Arkusz1!$B$2:$B$5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9D0A-422C-9797-9902C596AAD7}"/>
            </c:ext>
          </c:extLst>
        </c:ser>
        <c:ser>
          <c:idx val="1"/>
          <c:order val="1"/>
          <c:tx>
            <c:strRef>
              <c:f>Arkusz1!$C$1</c:f>
              <c:strCache>
                <c:ptCount val="1"/>
                <c:pt idx="0">
                  <c:v>Seria 2</c:v>
                </c:pt>
              </c:strCache>
            </c:strRef>
          </c:tx>
          <c:invertIfNegative val="0"/>
          <c:cat>
            <c:strRef>
              <c:f>Arkusz1!$A$2:$A$5</c:f>
              <c:strCache>
                <c:ptCount val="4"/>
                <c:pt idx="0">
                  <c:v>Kategoria 1</c:v>
                </c:pt>
                <c:pt idx="1">
                  <c:v>Kategoria 2</c:v>
                </c:pt>
                <c:pt idx="2">
                  <c:v>Kategoria 3</c:v>
                </c:pt>
                <c:pt idx="3">
                  <c:v>Kategoria 4</c:v>
                </c:pt>
              </c:strCache>
            </c:strRef>
          </c:cat>
          <c:val>
            <c:numRef>
              <c:f>Arkusz1!$C$2:$C$5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9D0A-422C-9797-9902C596AAD7}"/>
            </c:ext>
          </c:extLst>
        </c:ser>
        <c:ser>
          <c:idx val="2"/>
          <c:order val="2"/>
          <c:tx>
            <c:strRef>
              <c:f>Arkusz1!$D$1</c:f>
              <c:strCache>
                <c:ptCount val="1"/>
                <c:pt idx="0">
                  <c:v>Seria 3</c:v>
                </c:pt>
              </c:strCache>
            </c:strRef>
          </c:tx>
          <c:invertIfNegative val="0"/>
          <c:cat>
            <c:strRef>
              <c:f>Arkusz1!$A$2:$A$5</c:f>
              <c:strCache>
                <c:ptCount val="4"/>
                <c:pt idx="0">
                  <c:v>Kategoria 1</c:v>
                </c:pt>
                <c:pt idx="1">
                  <c:v>Kategoria 2</c:v>
                </c:pt>
                <c:pt idx="2">
                  <c:v>Kategoria 3</c:v>
                </c:pt>
                <c:pt idx="3">
                  <c:v>Kategoria 4</c:v>
                </c:pt>
              </c:strCache>
            </c:strRef>
          </c:cat>
          <c:val>
            <c:numRef>
              <c:f>Arkusz1!$D$2:$D$5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9D0A-422C-9797-9902C596AAD7}"/>
            </c:ext>
          </c:extLst>
        </c:ser>
        <c:dLbls>
          <c:showLegendKey val="0"/>
          <c:showVal val="0"/>
          <c:showCatName val="0"/>
          <c:showSerName val="0"/>
          <c:showPercent val="0"/>
          <c:showBubbleSize val="0"/>
        </c:dLbls>
        <c:gapWidth val="150"/>
        <c:overlap val="100"/>
        <c:axId val="-1629716880"/>
        <c:axId val="-1629720688"/>
      </c:barChart>
      <c:catAx>
        <c:axId val="-1629716880"/>
        <c:scaling>
          <c:orientation val="minMax"/>
        </c:scaling>
        <c:delete val="0"/>
        <c:axPos val="b"/>
        <c:numFmt formatCode="General" sourceLinked="0"/>
        <c:majorTickMark val="out"/>
        <c:minorTickMark val="none"/>
        <c:tickLblPos val="nextTo"/>
        <c:crossAx val="-1629720688"/>
        <c:crosses val="autoZero"/>
        <c:auto val="1"/>
        <c:lblAlgn val="ctr"/>
        <c:lblOffset val="100"/>
        <c:noMultiLvlLbl val="0"/>
      </c:catAx>
      <c:valAx>
        <c:axId val="-1629720688"/>
        <c:scaling>
          <c:orientation val="minMax"/>
        </c:scaling>
        <c:delete val="0"/>
        <c:axPos val="l"/>
        <c:majorGridlines/>
        <c:numFmt formatCode="0%" sourceLinked="1"/>
        <c:majorTickMark val="out"/>
        <c:minorTickMark val="none"/>
        <c:tickLblPos val="nextTo"/>
        <c:crossAx val="-1629716880"/>
        <c:crosses val="autoZero"/>
        <c:crossBetween val="between"/>
      </c:valAx>
    </c:plotArea>
    <c:legend>
      <c:legendPos val="r"/>
      <c:overlay val="0"/>
    </c:legend>
    <c:plotVisOnly val="1"/>
    <c:dispBlanksAs val="gap"/>
    <c:showDLblsOverMax val="0"/>
  </c:chart>
  <c:txPr>
    <a:bodyPr/>
    <a:lstStyle/>
    <a:p>
      <a:pPr>
        <a:defRPr sz="1800"/>
      </a:pPr>
      <a:endParaRPr lang="pl-PL"/>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pl-PL"/>
          </a:p>
        </p:txBody>
      </p:sp>
      <p:sp>
        <p:nvSpPr>
          <p:cNvPr id="3481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AA83823C-0E7E-432D-AA0F-7022BB152996}" type="datetimeFigureOut">
              <a:rPr lang="pl-PL"/>
              <a:pPr>
                <a:defRPr/>
              </a:pPr>
              <a:t>2016-02-28</a:t>
            </a:fld>
            <a:endParaRPr lang="pl-PL"/>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482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pl-PL" noProof="0"/>
              <a:t>Kliknij, aby edytować style wzorca tekstu</a:t>
            </a:r>
          </a:p>
          <a:p>
            <a:pPr lvl="1"/>
            <a:r>
              <a:rPr lang="pl-PL" noProof="0"/>
              <a:t>Drugi poziom</a:t>
            </a:r>
          </a:p>
          <a:p>
            <a:pPr lvl="2"/>
            <a:r>
              <a:rPr lang="pl-PL" noProof="0"/>
              <a:t>Trzeci poziom</a:t>
            </a:r>
          </a:p>
          <a:p>
            <a:pPr lvl="3"/>
            <a:r>
              <a:rPr lang="pl-PL" noProof="0"/>
              <a:t>Czwarty poziom</a:t>
            </a:r>
          </a:p>
          <a:p>
            <a:pPr lvl="4"/>
            <a:r>
              <a:rPr lang="pl-PL" noProof="0"/>
              <a:t>Piąty poziom</a:t>
            </a:r>
          </a:p>
        </p:txBody>
      </p:sp>
      <p:sp>
        <p:nvSpPr>
          <p:cNvPr id="3482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pl-PL"/>
          </a:p>
        </p:txBody>
      </p:sp>
      <p:sp>
        <p:nvSpPr>
          <p:cNvPr id="3482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8E448250-6B4F-485B-88C7-392CF6A74EBE}" type="slidenum">
              <a:rPr lang="pl-PL"/>
              <a:pPr>
                <a:defRPr/>
              </a:pPr>
              <a:t>‹#›</a:t>
            </a:fld>
            <a:endParaRPr lang="pl-PL"/>
          </a:p>
        </p:txBody>
      </p:sp>
    </p:spTree>
    <p:extLst>
      <p:ext uri="{BB962C8B-B14F-4D97-AF65-F5344CB8AC3E}">
        <p14:creationId xmlns:p14="http://schemas.microsoft.com/office/powerpoint/2010/main" val="9109580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lvl1pPr>
              <a:defRPr/>
            </a:lvl1pPr>
          </a:lstStyle>
          <a:p>
            <a:pPr>
              <a:defRPr/>
            </a:pPr>
            <a:fld id="{14096E79-B383-4D76-A7C9-2D7EAC3142F0}" type="datetime1">
              <a:rPr lang="pl-PL" smtClean="0"/>
              <a:t>2016-02-28</a:t>
            </a:fld>
            <a:endParaRPr lang="pl-PL"/>
          </a:p>
        </p:txBody>
      </p:sp>
      <p:sp>
        <p:nvSpPr>
          <p:cNvPr id="5" name="Symbol zastępczy stopki 4"/>
          <p:cNvSpPr>
            <a:spLocks noGrp="1"/>
          </p:cNvSpPr>
          <p:nvPr>
            <p:ph type="ftr" sz="quarter" idx="11"/>
          </p:nvPr>
        </p:nvSpPr>
        <p:spPr/>
        <p:txBody>
          <a:bodyPr/>
          <a:lstStyle>
            <a:lvl1pPr>
              <a:defRPr/>
            </a:lvl1pPr>
          </a:lstStyle>
          <a:p>
            <a:pPr>
              <a:defRPr/>
            </a:pPr>
            <a:r>
              <a:rPr lang="pl-PL"/>
              <a:t>1. Klasyfikacja ma charakter umowny; różni autorzy podają inną liczbę postępowań odrębnych.</a:t>
            </a:r>
          </a:p>
        </p:txBody>
      </p:sp>
      <p:sp>
        <p:nvSpPr>
          <p:cNvPr id="6" name="Symbol zastępczy numeru slajdu 5"/>
          <p:cNvSpPr>
            <a:spLocks noGrp="1"/>
          </p:cNvSpPr>
          <p:nvPr>
            <p:ph type="sldNum" sz="quarter" idx="12"/>
          </p:nvPr>
        </p:nvSpPr>
        <p:spPr/>
        <p:txBody>
          <a:bodyPr/>
          <a:lstStyle>
            <a:lvl1pPr>
              <a:defRPr/>
            </a:lvl1pPr>
          </a:lstStyle>
          <a:p>
            <a:pPr>
              <a:defRPr/>
            </a:pPr>
            <a:fld id="{7715B703-C24F-47E4-801F-C287DCE839CC}" type="slidenum">
              <a:rPr lang="pl-PL"/>
              <a:pPr>
                <a:defRPr/>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lvl1pPr>
              <a:defRPr/>
            </a:lvl1pPr>
          </a:lstStyle>
          <a:p>
            <a:pPr>
              <a:defRPr/>
            </a:pPr>
            <a:fld id="{D9BF5AA7-35B5-4F0D-9719-8CC948F11668}" type="datetime1">
              <a:rPr lang="pl-PL" smtClean="0"/>
              <a:t>2016-02-28</a:t>
            </a:fld>
            <a:endParaRPr lang="pl-PL"/>
          </a:p>
        </p:txBody>
      </p:sp>
      <p:sp>
        <p:nvSpPr>
          <p:cNvPr id="5" name="Symbol zastępczy stopki 4"/>
          <p:cNvSpPr>
            <a:spLocks noGrp="1"/>
          </p:cNvSpPr>
          <p:nvPr>
            <p:ph type="ftr" sz="quarter" idx="11"/>
          </p:nvPr>
        </p:nvSpPr>
        <p:spPr/>
        <p:txBody>
          <a:bodyPr/>
          <a:lstStyle>
            <a:lvl1pPr>
              <a:defRPr/>
            </a:lvl1pPr>
          </a:lstStyle>
          <a:p>
            <a:pPr>
              <a:defRPr/>
            </a:pPr>
            <a:r>
              <a:rPr lang="pl-PL"/>
              <a:t>1. Klasyfikacja ma charakter umowny; różni autorzy podają inną liczbę postępowań odrębnych.</a:t>
            </a:r>
          </a:p>
        </p:txBody>
      </p:sp>
      <p:sp>
        <p:nvSpPr>
          <p:cNvPr id="6" name="Symbol zastępczy numeru slajdu 5"/>
          <p:cNvSpPr>
            <a:spLocks noGrp="1"/>
          </p:cNvSpPr>
          <p:nvPr>
            <p:ph type="sldNum" sz="quarter" idx="12"/>
          </p:nvPr>
        </p:nvSpPr>
        <p:spPr/>
        <p:txBody>
          <a:bodyPr/>
          <a:lstStyle>
            <a:lvl1pPr>
              <a:defRPr/>
            </a:lvl1pPr>
          </a:lstStyle>
          <a:p>
            <a:pPr>
              <a:defRPr/>
            </a:pPr>
            <a:fld id="{ABFE5F88-3A3B-4FAD-A7F5-BEA59CEF61D8}" type="slidenum">
              <a:rPr lang="pl-PL"/>
              <a:pPr>
                <a:defRPr/>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lvl1pPr>
              <a:defRPr/>
            </a:lvl1pPr>
          </a:lstStyle>
          <a:p>
            <a:pPr>
              <a:defRPr/>
            </a:pPr>
            <a:fld id="{72F62CA1-8A26-4B0C-9F40-AC51A541D1F0}" type="datetime1">
              <a:rPr lang="pl-PL" smtClean="0"/>
              <a:t>2016-02-28</a:t>
            </a:fld>
            <a:endParaRPr lang="pl-PL"/>
          </a:p>
        </p:txBody>
      </p:sp>
      <p:sp>
        <p:nvSpPr>
          <p:cNvPr id="5" name="Symbol zastępczy stopki 4"/>
          <p:cNvSpPr>
            <a:spLocks noGrp="1"/>
          </p:cNvSpPr>
          <p:nvPr>
            <p:ph type="ftr" sz="quarter" idx="11"/>
          </p:nvPr>
        </p:nvSpPr>
        <p:spPr/>
        <p:txBody>
          <a:bodyPr/>
          <a:lstStyle>
            <a:lvl1pPr>
              <a:defRPr/>
            </a:lvl1pPr>
          </a:lstStyle>
          <a:p>
            <a:pPr>
              <a:defRPr/>
            </a:pPr>
            <a:r>
              <a:rPr lang="pl-PL"/>
              <a:t>1. Klasyfikacja ma charakter umowny; różni autorzy podają inną liczbę postępowań odrębnych.</a:t>
            </a:r>
          </a:p>
        </p:txBody>
      </p:sp>
      <p:sp>
        <p:nvSpPr>
          <p:cNvPr id="6" name="Symbol zastępczy numeru slajdu 5"/>
          <p:cNvSpPr>
            <a:spLocks noGrp="1"/>
          </p:cNvSpPr>
          <p:nvPr>
            <p:ph type="sldNum" sz="quarter" idx="12"/>
          </p:nvPr>
        </p:nvSpPr>
        <p:spPr/>
        <p:txBody>
          <a:bodyPr/>
          <a:lstStyle>
            <a:lvl1pPr>
              <a:defRPr/>
            </a:lvl1pPr>
          </a:lstStyle>
          <a:p>
            <a:pPr>
              <a:defRPr/>
            </a:pPr>
            <a:fld id="{C0FD914C-FFFF-4DEA-9999-B99FC1F32A3E}" type="slidenum">
              <a:rPr lang="pl-PL"/>
              <a:pPr>
                <a:defRPr/>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lvl1pPr>
              <a:defRPr/>
            </a:lvl1pPr>
          </a:lstStyle>
          <a:p>
            <a:pPr>
              <a:defRPr/>
            </a:pPr>
            <a:fld id="{68484094-0C93-4296-841D-9D01E0006475}" type="datetime1">
              <a:rPr lang="pl-PL" smtClean="0"/>
              <a:t>2016-02-28</a:t>
            </a:fld>
            <a:endParaRPr lang="pl-PL"/>
          </a:p>
        </p:txBody>
      </p:sp>
      <p:sp>
        <p:nvSpPr>
          <p:cNvPr id="5" name="Symbol zastępczy stopki 4"/>
          <p:cNvSpPr>
            <a:spLocks noGrp="1"/>
          </p:cNvSpPr>
          <p:nvPr>
            <p:ph type="ftr" sz="quarter" idx="11"/>
          </p:nvPr>
        </p:nvSpPr>
        <p:spPr/>
        <p:txBody>
          <a:bodyPr/>
          <a:lstStyle>
            <a:lvl1pPr>
              <a:defRPr/>
            </a:lvl1pPr>
          </a:lstStyle>
          <a:p>
            <a:pPr>
              <a:defRPr/>
            </a:pPr>
            <a:r>
              <a:rPr lang="pl-PL"/>
              <a:t>1. Klasyfikacja ma charakter umowny; różni autorzy podają inną liczbę postępowań odrębnych.</a:t>
            </a:r>
          </a:p>
        </p:txBody>
      </p:sp>
      <p:sp>
        <p:nvSpPr>
          <p:cNvPr id="6" name="Symbol zastępczy numeru slajdu 5"/>
          <p:cNvSpPr>
            <a:spLocks noGrp="1"/>
          </p:cNvSpPr>
          <p:nvPr>
            <p:ph type="sldNum" sz="quarter" idx="12"/>
          </p:nvPr>
        </p:nvSpPr>
        <p:spPr/>
        <p:txBody>
          <a:bodyPr/>
          <a:lstStyle>
            <a:lvl1pPr>
              <a:defRPr/>
            </a:lvl1pPr>
          </a:lstStyle>
          <a:p>
            <a:pPr>
              <a:defRPr/>
            </a:pPr>
            <a:fld id="{BCD301E3-1A5A-4394-9D07-B4CC53FCD3FD}" type="slidenum">
              <a:rPr lang="pl-PL"/>
              <a:pPr>
                <a:defRPr/>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lvl1pPr>
              <a:defRPr/>
            </a:lvl1pPr>
          </a:lstStyle>
          <a:p>
            <a:pPr>
              <a:defRPr/>
            </a:pPr>
            <a:fld id="{670EAFF0-5ABD-4216-B2F0-CAB4CB0112D1}" type="datetime1">
              <a:rPr lang="pl-PL" smtClean="0"/>
              <a:t>2016-02-28</a:t>
            </a:fld>
            <a:endParaRPr lang="pl-PL"/>
          </a:p>
        </p:txBody>
      </p:sp>
      <p:sp>
        <p:nvSpPr>
          <p:cNvPr id="5" name="Symbol zastępczy stopki 4"/>
          <p:cNvSpPr>
            <a:spLocks noGrp="1"/>
          </p:cNvSpPr>
          <p:nvPr>
            <p:ph type="ftr" sz="quarter" idx="11"/>
          </p:nvPr>
        </p:nvSpPr>
        <p:spPr/>
        <p:txBody>
          <a:bodyPr/>
          <a:lstStyle>
            <a:lvl1pPr>
              <a:defRPr/>
            </a:lvl1pPr>
          </a:lstStyle>
          <a:p>
            <a:pPr>
              <a:defRPr/>
            </a:pPr>
            <a:r>
              <a:rPr lang="pl-PL"/>
              <a:t>1. Klasyfikacja ma charakter umowny; różni autorzy podają inną liczbę postępowań odrębnych.</a:t>
            </a:r>
          </a:p>
        </p:txBody>
      </p:sp>
      <p:sp>
        <p:nvSpPr>
          <p:cNvPr id="6" name="Symbol zastępczy numeru slajdu 5"/>
          <p:cNvSpPr>
            <a:spLocks noGrp="1"/>
          </p:cNvSpPr>
          <p:nvPr>
            <p:ph type="sldNum" sz="quarter" idx="12"/>
          </p:nvPr>
        </p:nvSpPr>
        <p:spPr/>
        <p:txBody>
          <a:bodyPr/>
          <a:lstStyle>
            <a:lvl1pPr>
              <a:defRPr/>
            </a:lvl1pPr>
          </a:lstStyle>
          <a:p>
            <a:pPr>
              <a:defRPr/>
            </a:pPr>
            <a:fld id="{8C2F076C-80AA-4A99-BB0F-CCCE9BB339F0}" type="slidenum">
              <a:rPr lang="pl-PL"/>
              <a:pPr>
                <a:defRPr/>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3"/>
          <p:cNvSpPr>
            <a:spLocks noGrp="1"/>
          </p:cNvSpPr>
          <p:nvPr>
            <p:ph type="dt" sz="half" idx="10"/>
          </p:nvPr>
        </p:nvSpPr>
        <p:spPr/>
        <p:txBody>
          <a:bodyPr/>
          <a:lstStyle>
            <a:lvl1pPr>
              <a:defRPr/>
            </a:lvl1pPr>
          </a:lstStyle>
          <a:p>
            <a:pPr>
              <a:defRPr/>
            </a:pPr>
            <a:fld id="{CEB84E32-6EDE-44F8-AF38-082E840F2C6C}" type="datetime1">
              <a:rPr lang="pl-PL" smtClean="0"/>
              <a:t>2016-02-28</a:t>
            </a:fld>
            <a:endParaRPr lang="pl-PL"/>
          </a:p>
        </p:txBody>
      </p:sp>
      <p:sp>
        <p:nvSpPr>
          <p:cNvPr id="6" name="Symbol zastępczy stopki 4"/>
          <p:cNvSpPr>
            <a:spLocks noGrp="1"/>
          </p:cNvSpPr>
          <p:nvPr>
            <p:ph type="ftr" sz="quarter" idx="11"/>
          </p:nvPr>
        </p:nvSpPr>
        <p:spPr/>
        <p:txBody>
          <a:bodyPr/>
          <a:lstStyle>
            <a:lvl1pPr>
              <a:defRPr/>
            </a:lvl1pPr>
          </a:lstStyle>
          <a:p>
            <a:pPr>
              <a:defRPr/>
            </a:pPr>
            <a:r>
              <a:rPr lang="pl-PL"/>
              <a:t>1. Klasyfikacja ma charakter umowny; różni autorzy podają inną liczbę postępowań odrębnych.</a:t>
            </a:r>
          </a:p>
        </p:txBody>
      </p:sp>
      <p:sp>
        <p:nvSpPr>
          <p:cNvPr id="7" name="Symbol zastępczy numeru slajdu 5"/>
          <p:cNvSpPr>
            <a:spLocks noGrp="1"/>
          </p:cNvSpPr>
          <p:nvPr>
            <p:ph type="sldNum" sz="quarter" idx="12"/>
          </p:nvPr>
        </p:nvSpPr>
        <p:spPr/>
        <p:txBody>
          <a:bodyPr/>
          <a:lstStyle>
            <a:lvl1pPr>
              <a:defRPr/>
            </a:lvl1pPr>
          </a:lstStyle>
          <a:p>
            <a:pPr>
              <a:defRPr/>
            </a:pPr>
            <a:fld id="{A536A1C4-8D2D-466A-A4A2-D5A995A464CA}" type="slidenum">
              <a:rPr lang="pl-PL"/>
              <a:pPr>
                <a:defRPr/>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3"/>
          <p:cNvSpPr>
            <a:spLocks noGrp="1"/>
          </p:cNvSpPr>
          <p:nvPr>
            <p:ph type="dt" sz="half" idx="10"/>
          </p:nvPr>
        </p:nvSpPr>
        <p:spPr/>
        <p:txBody>
          <a:bodyPr/>
          <a:lstStyle>
            <a:lvl1pPr>
              <a:defRPr/>
            </a:lvl1pPr>
          </a:lstStyle>
          <a:p>
            <a:pPr>
              <a:defRPr/>
            </a:pPr>
            <a:fld id="{1D3FB6FA-2069-4E03-9986-AEC07EDF8EB2}" type="datetime1">
              <a:rPr lang="pl-PL" smtClean="0"/>
              <a:t>2016-02-28</a:t>
            </a:fld>
            <a:endParaRPr lang="pl-PL"/>
          </a:p>
        </p:txBody>
      </p:sp>
      <p:sp>
        <p:nvSpPr>
          <p:cNvPr id="8" name="Symbol zastępczy stopki 4"/>
          <p:cNvSpPr>
            <a:spLocks noGrp="1"/>
          </p:cNvSpPr>
          <p:nvPr>
            <p:ph type="ftr" sz="quarter" idx="11"/>
          </p:nvPr>
        </p:nvSpPr>
        <p:spPr/>
        <p:txBody>
          <a:bodyPr/>
          <a:lstStyle>
            <a:lvl1pPr>
              <a:defRPr/>
            </a:lvl1pPr>
          </a:lstStyle>
          <a:p>
            <a:pPr>
              <a:defRPr/>
            </a:pPr>
            <a:r>
              <a:rPr lang="pl-PL"/>
              <a:t>1. Klasyfikacja ma charakter umowny; różni autorzy podają inną liczbę postępowań odrębnych.</a:t>
            </a:r>
          </a:p>
        </p:txBody>
      </p:sp>
      <p:sp>
        <p:nvSpPr>
          <p:cNvPr id="9" name="Symbol zastępczy numeru slajdu 5"/>
          <p:cNvSpPr>
            <a:spLocks noGrp="1"/>
          </p:cNvSpPr>
          <p:nvPr>
            <p:ph type="sldNum" sz="quarter" idx="12"/>
          </p:nvPr>
        </p:nvSpPr>
        <p:spPr/>
        <p:txBody>
          <a:bodyPr/>
          <a:lstStyle>
            <a:lvl1pPr>
              <a:defRPr/>
            </a:lvl1pPr>
          </a:lstStyle>
          <a:p>
            <a:pPr>
              <a:defRPr/>
            </a:pPr>
            <a:fld id="{01DF16B5-5B74-473A-BCA4-23D892CBCA8F}" type="slidenum">
              <a:rPr lang="pl-PL"/>
              <a:pPr>
                <a:defRPr/>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3"/>
          <p:cNvSpPr>
            <a:spLocks noGrp="1"/>
          </p:cNvSpPr>
          <p:nvPr>
            <p:ph type="dt" sz="half" idx="10"/>
          </p:nvPr>
        </p:nvSpPr>
        <p:spPr/>
        <p:txBody>
          <a:bodyPr/>
          <a:lstStyle>
            <a:lvl1pPr>
              <a:defRPr/>
            </a:lvl1pPr>
          </a:lstStyle>
          <a:p>
            <a:pPr>
              <a:defRPr/>
            </a:pPr>
            <a:fld id="{D19B6EC2-C4FF-48AD-8D7D-9D4A732E9F1D}" type="datetime1">
              <a:rPr lang="pl-PL" smtClean="0"/>
              <a:t>2016-02-28</a:t>
            </a:fld>
            <a:endParaRPr lang="pl-PL"/>
          </a:p>
        </p:txBody>
      </p:sp>
      <p:sp>
        <p:nvSpPr>
          <p:cNvPr id="4" name="Symbol zastępczy stopki 4"/>
          <p:cNvSpPr>
            <a:spLocks noGrp="1"/>
          </p:cNvSpPr>
          <p:nvPr>
            <p:ph type="ftr" sz="quarter" idx="11"/>
          </p:nvPr>
        </p:nvSpPr>
        <p:spPr/>
        <p:txBody>
          <a:bodyPr/>
          <a:lstStyle>
            <a:lvl1pPr>
              <a:defRPr/>
            </a:lvl1pPr>
          </a:lstStyle>
          <a:p>
            <a:pPr>
              <a:defRPr/>
            </a:pPr>
            <a:r>
              <a:rPr lang="pl-PL"/>
              <a:t>1. Klasyfikacja ma charakter umowny; różni autorzy podają inną liczbę postępowań odrębnych.</a:t>
            </a:r>
          </a:p>
        </p:txBody>
      </p:sp>
      <p:sp>
        <p:nvSpPr>
          <p:cNvPr id="5" name="Symbol zastępczy numeru slajdu 5"/>
          <p:cNvSpPr>
            <a:spLocks noGrp="1"/>
          </p:cNvSpPr>
          <p:nvPr>
            <p:ph type="sldNum" sz="quarter" idx="12"/>
          </p:nvPr>
        </p:nvSpPr>
        <p:spPr/>
        <p:txBody>
          <a:bodyPr/>
          <a:lstStyle>
            <a:lvl1pPr>
              <a:defRPr/>
            </a:lvl1pPr>
          </a:lstStyle>
          <a:p>
            <a:pPr>
              <a:defRPr/>
            </a:pPr>
            <a:fld id="{3B688635-A40F-4D15-A6A3-C3DC281AB012}" type="slidenum">
              <a:rPr lang="pl-PL"/>
              <a:pPr>
                <a:defRPr/>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3"/>
          <p:cNvSpPr>
            <a:spLocks noGrp="1"/>
          </p:cNvSpPr>
          <p:nvPr>
            <p:ph type="dt" sz="half" idx="10"/>
          </p:nvPr>
        </p:nvSpPr>
        <p:spPr/>
        <p:txBody>
          <a:bodyPr/>
          <a:lstStyle>
            <a:lvl1pPr>
              <a:defRPr/>
            </a:lvl1pPr>
          </a:lstStyle>
          <a:p>
            <a:pPr>
              <a:defRPr/>
            </a:pPr>
            <a:fld id="{ED7CCA62-9516-4980-9B37-86C9B963BB57}" type="datetime1">
              <a:rPr lang="pl-PL" smtClean="0"/>
              <a:t>2016-02-28</a:t>
            </a:fld>
            <a:endParaRPr lang="pl-PL"/>
          </a:p>
        </p:txBody>
      </p:sp>
      <p:sp>
        <p:nvSpPr>
          <p:cNvPr id="3" name="Symbol zastępczy stopki 4"/>
          <p:cNvSpPr>
            <a:spLocks noGrp="1"/>
          </p:cNvSpPr>
          <p:nvPr>
            <p:ph type="ftr" sz="quarter" idx="11"/>
          </p:nvPr>
        </p:nvSpPr>
        <p:spPr/>
        <p:txBody>
          <a:bodyPr/>
          <a:lstStyle>
            <a:lvl1pPr>
              <a:defRPr/>
            </a:lvl1pPr>
          </a:lstStyle>
          <a:p>
            <a:pPr>
              <a:defRPr/>
            </a:pPr>
            <a:r>
              <a:rPr lang="pl-PL"/>
              <a:t>1. Klasyfikacja ma charakter umowny; różni autorzy podają inną liczbę postępowań odrębnych.</a:t>
            </a:r>
          </a:p>
        </p:txBody>
      </p:sp>
      <p:sp>
        <p:nvSpPr>
          <p:cNvPr id="4" name="Symbol zastępczy numeru slajdu 5"/>
          <p:cNvSpPr>
            <a:spLocks noGrp="1"/>
          </p:cNvSpPr>
          <p:nvPr>
            <p:ph type="sldNum" sz="quarter" idx="12"/>
          </p:nvPr>
        </p:nvSpPr>
        <p:spPr/>
        <p:txBody>
          <a:bodyPr/>
          <a:lstStyle>
            <a:lvl1pPr>
              <a:defRPr/>
            </a:lvl1pPr>
          </a:lstStyle>
          <a:p>
            <a:pPr>
              <a:defRPr/>
            </a:pPr>
            <a:fld id="{213078EF-D45D-48AD-A14E-B48CD0125C24}" type="slidenum">
              <a:rPr lang="pl-PL"/>
              <a:pPr>
                <a:defRPr/>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AB726173-C4D3-45ED-81BD-4A1829FCAD17}" type="datetime1">
              <a:rPr lang="pl-PL" smtClean="0"/>
              <a:t>2016-02-28</a:t>
            </a:fld>
            <a:endParaRPr lang="pl-PL"/>
          </a:p>
        </p:txBody>
      </p:sp>
      <p:sp>
        <p:nvSpPr>
          <p:cNvPr id="6" name="Symbol zastępczy stopki 4"/>
          <p:cNvSpPr>
            <a:spLocks noGrp="1"/>
          </p:cNvSpPr>
          <p:nvPr>
            <p:ph type="ftr" sz="quarter" idx="11"/>
          </p:nvPr>
        </p:nvSpPr>
        <p:spPr/>
        <p:txBody>
          <a:bodyPr/>
          <a:lstStyle>
            <a:lvl1pPr>
              <a:defRPr/>
            </a:lvl1pPr>
          </a:lstStyle>
          <a:p>
            <a:pPr>
              <a:defRPr/>
            </a:pPr>
            <a:r>
              <a:rPr lang="pl-PL"/>
              <a:t>1. Klasyfikacja ma charakter umowny; różni autorzy podają inną liczbę postępowań odrębnych.</a:t>
            </a:r>
          </a:p>
        </p:txBody>
      </p:sp>
      <p:sp>
        <p:nvSpPr>
          <p:cNvPr id="7" name="Symbol zastępczy numeru slajdu 5"/>
          <p:cNvSpPr>
            <a:spLocks noGrp="1"/>
          </p:cNvSpPr>
          <p:nvPr>
            <p:ph type="sldNum" sz="quarter" idx="12"/>
          </p:nvPr>
        </p:nvSpPr>
        <p:spPr/>
        <p:txBody>
          <a:bodyPr/>
          <a:lstStyle>
            <a:lvl1pPr>
              <a:defRPr/>
            </a:lvl1pPr>
          </a:lstStyle>
          <a:p>
            <a:pPr>
              <a:defRPr/>
            </a:pPr>
            <a:fld id="{1CAC30E0-D613-4C24-994D-078E1245120A}" type="slidenum">
              <a:rPr lang="pl-PL"/>
              <a:pPr>
                <a:defRPr/>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l-PL" noProof="0"/>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3"/>
          <p:cNvSpPr>
            <a:spLocks noGrp="1"/>
          </p:cNvSpPr>
          <p:nvPr>
            <p:ph type="dt" sz="half" idx="10"/>
          </p:nvPr>
        </p:nvSpPr>
        <p:spPr/>
        <p:txBody>
          <a:bodyPr/>
          <a:lstStyle>
            <a:lvl1pPr>
              <a:defRPr/>
            </a:lvl1pPr>
          </a:lstStyle>
          <a:p>
            <a:pPr>
              <a:defRPr/>
            </a:pPr>
            <a:fld id="{82349D3F-D355-4559-A970-E18D8F51D0D0}" type="datetime1">
              <a:rPr lang="pl-PL" smtClean="0"/>
              <a:t>2016-02-28</a:t>
            </a:fld>
            <a:endParaRPr lang="pl-PL"/>
          </a:p>
        </p:txBody>
      </p:sp>
      <p:sp>
        <p:nvSpPr>
          <p:cNvPr id="6" name="Symbol zastępczy stopki 4"/>
          <p:cNvSpPr>
            <a:spLocks noGrp="1"/>
          </p:cNvSpPr>
          <p:nvPr>
            <p:ph type="ftr" sz="quarter" idx="11"/>
          </p:nvPr>
        </p:nvSpPr>
        <p:spPr/>
        <p:txBody>
          <a:bodyPr/>
          <a:lstStyle>
            <a:lvl1pPr>
              <a:defRPr/>
            </a:lvl1pPr>
          </a:lstStyle>
          <a:p>
            <a:pPr>
              <a:defRPr/>
            </a:pPr>
            <a:r>
              <a:rPr lang="pl-PL"/>
              <a:t>1. Klasyfikacja ma charakter umowny; różni autorzy podają inną liczbę postępowań odrębnych.</a:t>
            </a:r>
          </a:p>
        </p:txBody>
      </p:sp>
      <p:sp>
        <p:nvSpPr>
          <p:cNvPr id="7" name="Symbol zastępczy numeru slajdu 5"/>
          <p:cNvSpPr>
            <a:spLocks noGrp="1"/>
          </p:cNvSpPr>
          <p:nvPr>
            <p:ph type="sldNum" sz="quarter" idx="12"/>
          </p:nvPr>
        </p:nvSpPr>
        <p:spPr/>
        <p:txBody>
          <a:bodyPr/>
          <a:lstStyle>
            <a:lvl1pPr>
              <a:defRPr/>
            </a:lvl1pPr>
          </a:lstStyle>
          <a:p>
            <a:pPr>
              <a:defRPr/>
            </a:pPr>
            <a:fld id="{963A8001-83CF-43DD-A41B-27525AAE32FD}" type="slidenum">
              <a:rPr lang="pl-PL"/>
              <a:pPr>
                <a:defRPr/>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Symbol zastępczy tytułu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pl-PL"/>
              <a:t>Kliknij, aby edytować styl</a:t>
            </a:r>
          </a:p>
        </p:txBody>
      </p:sp>
      <p:sp>
        <p:nvSpPr>
          <p:cNvPr id="1027" name="Symbol zastępczy tekstu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EC0F9C60-DA21-41DD-8240-F276B07DC52A}" type="datetime1">
              <a:rPr lang="pl-PL" smtClean="0"/>
              <a:t>2016-02-28</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r>
              <a:rPr lang="pl-PL"/>
              <a:t>1. Klasyfikacja ma charakter umowny; różni autorzy podają inną liczbę postępowań odrębnych.</a:t>
            </a: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9FC2DCFF-B8C2-4903-94BC-453F0E90427C}" type="slidenum">
              <a:rPr lang="pl-PL"/>
              <a:pPr>
                <a:defRPr/>
              </a:pPr>
              <a:t>‹#›</a:t>
            </a:fld>
            <a:endParaRPr lang="pl-PL"/>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sldNum="0"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ytuł 7"/>
          <p:cNvSpPr>
            <a:spLocks noGrp="1"/>
          </p:cNvSpPr>
          <p:nvPr>
            <p:ph type="title" idx="4294967295"/>
          </p:nvPr>
        </p:nvSpPr>
        <p:spPr/>
        <p:txBody>
          <a:bodyPr/>
          <a:lstStyle/>
          <a:p>
            <a:pPr eaLnBrk="1" hangingPunct="1"/>
            <a:endParaRPr lang="pl-PL"/>
          </a:p>
        </p:txBody>
      </p:sp>
      <p:graphicFrame>
        <p:nvGraphicFramePr>
          <p:cNvPr id="2" name="Symbol zastępczy zawartości 1"/>
          <p:cNvGraphicFramePr>
            <a:graphicFrameLocks noGrp="1"/>
          </p:cNvGraphicFramePr>
          <p:nvPr>
            <p:ph idx="4294967295"/>
            <p:extLst>
              <p:ext uri="{D42A27DB-BD31-4B8C-83A1-F6EECF244321}">
                <p14:modId xmlns:p14="http://schemas.microsoft.com/office/powerpoint/2010/main" val="1271139342"/>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14339" name="Obraz 3"/>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4340" name="pole tekstowe 4"/>
          <p:cNvSpPr txBox="1">
            <a:spLocks noChangeArrowheads="1"/>
          </p:cNvSpPr>
          <p:nvPr/>
        </p:nvSpPr>
        <p:spPr bwMode="auto">
          <a:xfrm>
            <a:off x="2627784" y="188640"/>
            <a:ext cx="6335712" cy="400110"/>
          </a:xfrm>
          <a:prstGeom prst="rect">
            <a:avLst/>
          </a:prstGeom>
          <a:noFill/>
          <a:ln w="9525">
            <a:noFill/>
            <a:miter lim="800000"/>
            <a:headEnd/>
            <a:tailEnd/>
          </a:ln>
        </p:spPr>
        <p:txBody>
          <a:bodyPr>
            <a:spAutoFit/>
          </a:bodyPr>
          <a:lstStyle/>
          <a:p>
            <a:pPr marL="88900" algn="ctr"/>
            <a:r>
              <a:rPr lang="pl-PL" sz="2000" b="1" dirty="0">
                <a:solidFill>
                  <a:schemeClr val="bg1"/>
                </a:solidFill>
              </a:rPr>
              <a:t>POSTĘPOWANIE CYWILNEGO 2015/2016</a:t>
            </a:r>
          </a:p>
        </p:txBody>
      </p:sp>
      <p:sp>
        <p:nvSpPr>
          <p:cNvPr id="14342"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14343" name="Prostokąt 12"/>
          <p:cNvSpPr>
            <a:spLocks noChangeArrowheads="1"/>
          </p:cNvSpPr>
          <p:nvPr/>
        </p:nvSpPr>
        <p:spPr bwMode="auto">
          <a:xfrm>
            <a:off x="1583964" y="2835032"/>
            <a:ext cx="7056438" cy="461665"/>
          </a:xfrm>
          <a:prstGeom prst="rect">
            <a:avLst/>
          </a:prstGeom>
          <a:noFill/>
          <a:ln w="9525">
            <a:noFill/>
            <a:miter lim="800000"/>
            <a:headEnd/>
            <a:tailEnd/>
          </a:ln>
        </p:spPr>
        <p:txBody>
          <a:bodyPr>
            <a:spAutoFit/>
          </a:bodyPr>
          <a:lstStyle/>
          <a:p>
            <a:pPr algn="ctr"/>
            <a:r>
              <a:rPr lang="pl-PL" sz="2400" b="1" dirty="0"/>
              <a:t>„Postępowania odrębne. Część I.</a:t>
            </a:r>
            <a:endParaRPr lang="pl-PL" sz="2400" dirty="0"/>
          </a:p>
        </p:txBody>
      </p:sp>
      <p:sp>
        <p:nvSpPr>
          <p:cNvPr id="3" name="pole tekstowe 2"/>
          <p:cNvSpPr txBox="1"/>
          <p:nvPr/>
        </p:nvSpPr>
        <p:spPr>
          <a:xfrm>
            <a:off x="135590" y="1039574"/>
            <a:ext cx="553998" cy="5701794"/>
          </a:xfrm>
          <a:prstGeom prst="rect">
            <a:avLst/>
          </a:prstGeom>
          <a:noFill/>
        </p:spPr>
        <p:txBody>
          <a:bodyPr vert="vert270" wrap="square" rtlCol="0">
            <a:spAutoFit/>
          </a:bodyPr>
          <a:lstStyle/>
          <a:p>
            <a:r>
              <a:rPr lang="pl-PL" sz="2400" dirty="0">
                <a:solidFill>
                  <a:schemeClr val="bg1"/>
                </a:solidFill>
                <a:latin typeface="Calibri" pitchFamily="34" charset="0"/>
              </a:rPr>
              <a:t>Wydział Prawa, Administracji i Ekonomii</a:t>
            </a:r>
          </a:p>
        </p:txBody>
      </p:sp>
      <p:sp>
        <p:nvSpPr>
          <p:cNvPr id="5" name="pole tekstowe 4"/>
          <p:cNvSpPr txBox="1"/>
          <p:nvPr/>
        </p:nvSpPr>
        <p:spPr>
          <a:xfrm>
            <a:off x="1475655" y="1844824"/>
            <a:ext cx="7273057" cy="523220"/>
          </a:xfrm>
          <a:prstGeom prst="rect">
            <a:avLst/>
          </a:prstGeom>
          <a:noFill/>
        </p:spPr>
        <p:txBody>
          <a:bodyPr wrap="square" rtlCol="0">
            <a:spAutoFit/>
          </a:bodyPr>
          <a:lstStyle/>
          <a:p>
            <a:pPr marL="88900" algn="ctr"/>
            <a:r>
              <a:rPr lang="pl-PL" sz="2800" b="1" dirty="0"/>
              <a:t>POSTĘPOWANIE CYWILNE</a:t>
            </a:r>
          </a:p>
        </p:txBody>
      </p:sp>
      <p:sp>
        <p:nvSpPr>
          <p:cNvPr id="4" name="pole tekstowe 3"/>
          <p:cNvSpPr txBox="1"/>
          <p:nvPr/>
        </p:nvSpPr>
        <p:spPr>
          <a:xfrm>
            <a:off x="4499992" y="4797152"/>
            <a:ext cx="4140410" cy="1077218"/>
          </a:xfrm>
          <a:prstGeom prst="rect">
            <a:avLst/>
          </a:prstGeom>
          <a:noFill/>
        </p:spPr>
        <p:txBody>
          <a:bodyPr wrap="square" rtlCol="0">
            <a:spAutoFit/>
          </a:bodyPr>
          <a:lstStyle/>
          <a:p>
            <a:r>
              <a:rPr lang="pl-PL" dirty="0"/>
              <a:t>r.pr. Marek Niewiadomski</a:t>
            </a:r>
          </a:p>
          <a:p>
            <a:endParaRPr lang="pl-PL" dirty="0"/>
          </a:p>
          <a:p>
            <a:r>
              <a:rPr lang="pl-PL" sz="1400" dirty="0"/>
              <a:t>Marek.Niewiadomski@prawo.uni.wroc.pl</a:t>
            </a:r>
          </a:p>
          <a:p>
            <a:r>
              <a:rPr lang="pl-PL" sz="1400" dirty="0"/>
              <a:t>159639@uwr.edu.pl</a:t>
            </a:r>
          </a:p>
        </p:txBody>
      </p:sp>
    </p:spTree>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ytuł 7"/>
          <p:cNvSpPr>
            <a:spLocks noGrp="1"/>
          </p:cNvSpPr>
          <p:nvPr>
            <p:ph type="title" idx="4294967295"/>
          </p:nvPr>
        </p:nvSpPr>
        <p:spPr/>
        <p:txBody>
          <a:bodyPr/>
          <a:lstStyle/>
          <a:p>
            <a:pPr eaLnBrk="1" hangingPunct="1"/>
            <a:endParaRPr lang="pl-PL"/>
          </a:p>
        </p:txBody>
      </p:sp>
      <p:graphicFrame>
        <p:nvGraphicFramePr>
          <p:cNvPr id="2" name="Symbol zastępczy zawartości 1"/>
          <p:cNvGraphicFramePr>
            <a:graphicFrameLocks noGrp="1"/>
          </p:cNvGraphicFramePr>
          <p:nvPr>
            <p:ph idx="4294967295"/>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14339" name="Obraz 3"/>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4340" name="pole tekstowe 4"/>
          <p:cNvSpPr txBox="1">
            <a:spLocks noChangeArrowheads="1"/>
          </p:cNvSpPr>
          <p:nvPr/>
        </p:nvSpPr>
        <p:spPr bwMode="auto">
          <a:xfrm>
            <a:off x="2627784" y="188640"/>
            <a:ext cx="6335712" cy="400110"/>
          </a:xfrm>
          <a:prstGeom prst="rect">
            <a:avLst/>
          </a:prstGeom>
          <a:noFill/>
          <a:ln w="9525">
            <a:noFill/>
            <a:miter lim="800000"/>
            <a:headEnd/>
            <a:tailEnd/>
          </a:ln>
        </p:spPr>
        <p:txBody>
          <a:bodyPr>
            <a:spAutoFit/>
          </a:bodyPr>
          <a:lstStyle/>
          <a:p>
            <a:pPr marL="88900" algn="ctr"/>
            <a:r>
              <a:rPr lang="pl-PL" sz="2000" b="1" dirty="0">
                <a:solidFill>
                  <a:schemeClr val="bg1"/>
                </a:solidFill>
              </a:rPr>
              <a:t>POSTĘPOWANIE CYWILNEGO 2015/2016</a:t>
            </a:r>
          </a:p>
        </p:txBody>
      </p:sp>
      <p:sp>
        <p:nvSpPr>
          <p:cNvPr id="14342"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3" name="pole tekstowe 2"/>
          <p:cNvSpPr txBox="1"/>
          <p:nvPr/>
        </p:nvSpPr>
        <p:spPr>
          <a:xfrm>
            <a:off x="135590" y="1039574"/>
            <a:ext cx="553998" cy="5701794"/>
          </a:xfrm>
          <a:prstGeom prst="rect">
            <a:avLst/>
          </a:prstGeom>
          <a:noFill/>
        </p:spPr>
        <p:txBody>
          <a:bodyPr vert="vert270" wrap="square" rtlCol="0">
            <a:spAutoFit/>
          </a:bodyPr>
          <a:lstStyle/>
          <a:p>
            <a:r>
              <a:rPr lang="pl-PL" sz="2400" dirty="0">
                <a:solidFill>
                  <a:schemeClr val="bg1"/>
                </a:solidFill>
                <a:latin typeface="Calibri" pitchFamily="34" charset="0"/>
              </a:rPr>
              <a:t>Wydział Prawa, Administracji i Ekonomii</a:t>
            </a:r>
          </a:p>
        </p:txBody>
      </p:sp>
      <p:sp>
        <p:nvSpPr>
          <p:cNvPr id="5" name="pole tekstowe 4"/>
          <p:cNvSpPr txBox="1"/>
          <p:nvPr/>
        </p:nvSpPr>
        <p:spPr>
          <a:xfrm>
            <a:off x="1552091" y="1194415"/>
            <a:ext cx="7273057" cy="830997"/>
          </a:xfrm>
          <a:prstGeom prst="rect">
            <a:avLst/>
          </a:prstGeom>
          <a:noFill/>
        </p:spPr>
        <p:txBody>
          <a:bodyPr wrap="square" rtlCol="0">
            <a:spAutoFit/>
          </a:bodyPr>
          <a:lstStyle/>
          <a:p>
            <a:pPr marL="88900" algn="ctr"/>
            <a:r>
              <a:rPr lang="pl-PL" sz="2400" b="1" dirty="0"/>
              <a:t>Postępowanie uproszczone</a:t>
            </a:r>
          </a:p>
          <a:p>
            <a:pPr marL="88900" algn="ctr"/>
            <a:r>
              <a:rPr lang="pl-PL" sz="2400" b="1" dirty="0"/>
              <a:t>Zakres i istota.</a:t>
            </a:r>
          </a:p>
        </p:txBody>
      </p:sp>
      <p:sp>
        <p:nvSpPr>
          <p:cNvPr id="18" name="pole tekstowe 17"/>
          <p:cNvSpPr txBox="1"/>
          <p:nvPr/>
        </p:nvSpPr>
        <p:spPr>
          <a:xfrm>
            <a:off x="2123728" y="4581128"/>
            <a:ext cx="184731" cy="369332"/>
          </a:xfrm>
          <a:prstGeom prst="rect">
            <a:avLst/>
          </a:prstGeom>
          <a:noFill/>
        </p:spPr>
        <p:txBody>
          <a:bodyPr wrap="none" rtlCol="0">
            <a:spAutoFit/>
          </a:bodyPr>
          <a:lstStyle/>
          <a:p>
            <a:endParaRPr lang="pl-PL" dirty="0"/>
          </a:p>
        </p:txBody>
      </p:sp>
      <p:sp>
        <p:nvSpPr>
          <p:cNvPr id="4" name="pole tekstowe 3"/>
          <p:cNvSpPr txBox="1"/>
          <p:nvPr/>
        </p:nvSpPr>
        <p:spPr>
          <a:xfrm>
            <a:off x="1348691" y="2207974"/>
            <a:ext cx="7050561" cy="5432256"/>
          </a:xfrm>
          <a:prstGeom prst="rect">
            <a:avLst/>
          </a:prstGeom>
          <a:noFill/>
        </p:spPr>
        <p:txBody>
          <a:bodyPr wrap="square" rtlCol="0">
            <a:spAutoFit/>
          </a:bodyPr>
          <a:lstStyle/>
          <a:p>
            <a:r>
              <a:rPr lang="pl-PL" sz="1400" dirty="0"/>
              <a:t>Postępowanie uproszczone jest postępowaniem</a:t>
            </a:r>
            <a:r>
              <a:rPr lang="pl-PL" sz="1400" b="1" dirty="0"/>
              <a:t> obligatoryjnym</a:t>
            </a:r>
            <a:r>
              <a:rPr lang="pl-PL" sz="1400" dirty="0"/>
              <a:t>, przeznaczonym dla spraw o małej wartości przedmiotu sporu i nieskomplikowanym charakterze prawnym; czynności sądu i stron są w wysokim stopniu sformalizowane, a przyjęte rozwiązania nakładają na strony dużą dyscyplinę procesową; ocena zasadności roszczeń oparta jest na uznaniu sędziowskim w stopniu znacznie większym niż w postępowaniu zwykłym, postępowanie odwoławcze cechuje duże uproszczenie.</a:t>
            </a:r>
          </a:p>
          <a:p>
            <a:endParaRPr lang="pl-PL" sz="1400" dirty="0"/>
          </a:p>
          <a:p>
            <a:r>
              <a:rPr lang="pl-PL" sz="1400" dirty="0"/>
              <a:t>Katalog spraw rozpoznawanych według przepisów o postępowaniu odrębnym uproszczonym został sformułowany za pomocą dwóch kryteriów: </a:t>
            </a:r>
            <a:r>
              <a:rPr lang="pl-PL" sz="1400" b="1" dirty="0"/>
              <a:t>przedmiotowego i wartościowego</a:t>
            </a:r>
            <a:r>
              <a:rPr lang="pl-PL" sz="1400" dirty="0"/>
              <a:t>. </a:t>
            </a:r>
          </a:p>
          <a:p>
            <a:endParaRPr lang="pl-PL" sz="1400" dirty="0"/>
          </a:p>
          <a:p>
            <a:r>
              <a:rPr lang="pl-PL" sz="1400" dirty="0"/>
              <a:t>Art.  505</a:t>
            </a:r>
            <a:r>
              <a:rPr lang="pl-PL" sz="1400" baseline="30000" dirty="0"/>
              <a:t>1</a:t>
            </a:r>
            <a:r>
              <a:rPr lang="pl-PL" sz="1400" dirty="0"/>
              <a:t>. Przepisy niniejszego działu stosuje się w następujących sprawach należących do właściwości sądów </a:t>
            </a:r>
            <a:r>
              <a:rPr lang="pl-PL" sz="1400" b="1" dirty="0"/>
              <a:t>rejonowych</a:t>
            </a:r>
            <a:r>
              <a:rPr lang="pl-PL" sz="1400" dirty="0"/>
              <a:t>:</a:t>
            </a:r>
          </a:p>
          <a:p>
            <a:r>
              <a:rPr lang="pl-PL" sz="1400" dirty="0"/>
              <a:t>1) o roszczenia wynikające </a:t>
            </a:r>
            <a:r>
              <a:rPr lang="pl-PL" sz="1400" b="1" dirty="0"/>
              <a:t>z umów</a:t>
            </a:r>
            <a:r>
              <a:rPr lang="pl-PL" sz="1400" dirty="0"/>
              <a:t>, jeżeli wartość przedmiotu sporu nie przekracza </a:t>
            </a:r>
            <a:r>
              <a:rPr lang="pl-PL" sz="1400" b="1" dirty="0"/>
              <a:t>dziesięciu tysięcy </a:t>
            </a:r>
            <a:r>
              <a:rPr lang="pl-PL" sz="1400" dirty="0"/>
              <a:t>złotych, a w sprawach o roszczenia wynikające z rękojmi, gwarancji jakości lub z niezgodności towaru konsumpcyjnego z umową sprzedaży konsumenckiej, jeżeli wartość przedmiotu umowy nie przekracza tej kwoty;</a:t>
            </a:r>
          </a:p>
          <a:p>
            <a:r>
              <a:rPr lang="pl-PL" sz="1400" dirty="0"/>
              <a:t>2) o zapłatę </a:t>
            </a:r>
            <a:r>
              <a:rPr lang="pl-PL" sz="1400" b="1" dirty="0"/>
              <a:t>czynszu</a:t>
            </a:r>
            <a:r>
              <a:rPr lang="pl-PL" sz="1400" dirty="0"/>
              <a:t> najmu lokali mieszkalnych i opłat obciążających najemcę oraz opłat z tytułu korzystania z lokalu mieszkalnego w spółdzielni mieszkaniowej bez względu na wartość przedmiotu sporu.</a:t>
            </a:r>
          </a:p>
          <a:p>
            <a:endParaRPr lang="pl-PL" sz="1400" dirty="0"/>
          </a:p>
          <a:p>
            <a:endParaRPr lang="pl-PL" sz="1400" dirty="0"/>
          </a:p>
          <a:p>
            <a:endParaRPr lang="pl-PL" sz="1300" dirty="0"/>
          </a:p>
          <a:p>
            <a:endParaRPr lang="pl-PL" sz="1300" dirty="0"/>
          </a:p>
          <a:p>
            <a:endParaRPr lang="pl-PL" sz="1300" dirty="0"/>
          </a:p>
        </p:txBody>
      </p:sp>
    </p:spTree>
    <p:extLst>
      <p:ext uri="{BB962C8B-B14F-4D97-AF65-F5344CB8AC3E}">
        <p14:creationId xmlns:p14="http://schemas.microsoft.com/office/powerpoint/2010/main" val="368392932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ytuł 7"/>
          <p:cNvSpPr>
            <a:spLocks noGrp="1"/>
          </p:cNvSpPr>
          <p:nvPr>
            <p:ph type="title" idx="4294967295"/>
          </p:nvPr>
        </p:nvSpPr>
        <p:spPr/>
        <p:txBody>
          <a:bodyPr/>
          <a:lstStyle/>
          <a:p>
            <a:pPr eaLnBrk="1" hangingPunct="1"/>
            <a:endParaRPr lang="pl-PL"/>
          </a:p>
        </p:txBody>
      </p:sp>
      <p:graphicFrame>
        <p:nvGraphicFramePr>
          <p:cNvPr id="2" name="Symbol zastępczy zawartości 1"/>
          <p:cNvGraphicFramePr>
            <a:graphicFrameLocks noGrp="1"/>
          </p:cNvGraphicFramePr>
          <p:nvPr>
            <p:ph idx="4294967295"/>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14339" name="Obraz 3"/>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4340" name="pole tekstowe 4"/>
          <p:cNvSpPr txBox="1">
            <a:spLocks noChangeArrowheads="1"/>
          </p:cNvSpPr>
          <p:nvPr/>
        </p:nvSpPr>
        <p:spPr bwMode="auto">
          <a:xfrm>
            <a:off x="2627784" y="188640"/>
            <a:ext cx="6335712" cy="400110"/>
          </a:xfrm>
          <a:prstGeom prst="rect">
            <a:avLst/>
          </a:prstGeom>
          <a:noFill/>
          <a:ln w="9525">
            <a:noFill/>
            <a:miter lim="800000"/>
            <a:headEnd/>
            <a:tailEnd/>
          </a:ln>
        </p:spPr>
        <p:txBody>
          <a:bodyPr>
            <a:spAutoFit/>
          </a:bodyPr>
          <a:lstStyle/>
          <a:p>
            <a:pPr marL="88900" algn="ctr"/>
            <a:r>
              <a:rPr lang="pl-PL" sz="2000" b="1" dirty="0">
                <a:solidFill>
                  <a:schemeClr val="bg1"/>
                </a:solidFill>
              </a:rPr>
              <a:t>POSTĘPOWANIE CYWILNEGO 2015/2016</a:t>
            </a:r>
          </a:p>
        </p:txBody>
      </p:sp>
      <p:sp>
        <p:nvSpPr>
          <p:cNvPr id="14342"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3" name="pole tekstowe 2"/>
          <p:cNvSpPr txBox="1"/>
          <p:nvPr/>
        </p:nvSpPr>
        <p:spPr>
          <a:xfrm>
            <a:off x="135590" y="1039574"/>
            <a:ext cx="553998" cy="5701794"/>
          </a:xfrm>
          <a:prstGeom prst="rect">
            <a:avLst/>
          </a:prstGeom>
          <a:noFill/>
        </p:spPr>
        <p:txBody>
          <a:bodyPr vert="vert270" wrap="square" rtlCol="0">
            <a:spAutoFit/>
          </a:bodyPr>
          <a:lstStyle/>
          <a:p>
            <a:r>
              <a:rPr lang="pl-PL" sz="2400" dirty="0">
                <a:solidFill>
                  <a:schemeClr val="bg1"/>
                </a:solidFill>
                <a:latin typeface="Calibri" pitchFamily="34" charset="0"/>
              </a:rPr>
              <a:t>Wydział Prawa, Administracji i Ekonomii</a:t>
            </a:r>
          </a:p>
        </p:txBody>
      </p:sp>
      <p:sp>
        <p:nvSpPr>
          <p:cNvPr id="5" name="pole tekstowe 4"/>
          <p:cNvSpPr txBox="1"/>
          <p:nvPr/>
        </p:nvSpPr>
        <p:spPr>
          <a:xfrm>
            <a:off x="1552091" y="1194415"/>
            <a:ext cx="7273057" cy="830997"/>
          </a:xfrm>
          <a:prstGeom prst="rect">
            <a:avLst/>
          </a:prstGeom>
          <a:noFill/>
        </p:spPr>
        <p:txBody>
          <a:bodyPr wrap="square" rtlCol="0">
            <a:spAutoFit/>
          </a:bodyPr>
          <a:lstStyle/>
          <a:p>
            <a:pPr marL="88900" algn="ctr"/>
            <a:r>
              <a:rPr lang="pl-PL" sz="2400" b="1" dirty="0"/>
              <a:t>Postępowanie uproszczone</a:t>
            </a:r>
          </a:p>
          <a:p>
            <a:pPr marL="88900" algn="ctr"/>
            <a:r>
              <a:rPr lang="pl-PL" sz="2400" b="1" dirty="0"/>
              <a:t>Odrębności.</a:t>
            </a:r>
          </a:p>
        </p:txBody>
      </p:sp>
      <p:sp>
        <p:nvSpPr>
          <p:cNvPr id="18" name="pole tekstowe 17"/>
          <p:cNvSpPr txBox="1"/>
          <p:nvPr/>
        </p:nvSpPr>
        <p:spPr>
          <a:xfrm>
            <a:off x="2123728" y="4581128"/>
            <a:ext cx="184731" cy="369332"/>
          </a:xfrm>
          <a:prstGeom prst="rect">
            <a:avLst/>
          </a:prstGeom>
          <a:noFill/>
        </p:spPr>
        <p:txBody>
          <a:bodyPr wrap="none" rtlCol="0">
            <a:spAutoFit/>
          </a:bodyPr>
          <a:lstStyle/>
          <a:p>
            <a:endParaRPr lang="pl-PL" dirty="0"/>
          </a:p>
        </p:txBody>
      </p:sp>
      <p:sp>
        <p:nvSpPr>
          <p:cNvPr id="4" name="pole tekstowe 3"/>
          <p:cNvSpPr txBox="1"/>
          <p:nvPr/>
        </p:nvSpPr>
        <p:spPr>
          <a:xfrm>
            <a:off x="1348691" y="2207974"/>
            <a:ext cx="7050561" cy="4934684"/>
          </a:xfrm>
          <a:prstGeom prst="rect">
            <a:avLst/>
          </a:prstGeom>
          <a:noFill/>
        </p:spPr>
        <p:txBody>
          <a:bodyPr wrap="square" rtlCol="0">
            <a:spAutoFit/>
          </a:bodyPr>
          <a:lstStyle/>
          <a:p>
            <a:r>
              <a:rPr lang="pl-PL" sz="1300" b="1" dirty="0"/>
              <a:t>Obowiązek </a:t>
            </a:r>
            <a:r>
              <a:rPr lang="pl-PL" sz="1300" dirty="0"/>
              <a:t>wnoszenia pism procesowych na </a:t>
            </a:r>
            <a:r>
              <a:rPr lang="pl-PL" sz="1300" b="1" dirty="0"/>
              <a:t>urzędowych formularzach</a:t>
            </a:r>
            <a:r>
              <a:rPr lang="pl-PL" sz="1300" dirty="0"/>
              <a:t>. Obowiązek ten dotyczy, po pierwsze: pozwu, odpowiedzi na pozew i wniosków dowodowych, oraz po drugie: sprzeciwu od wyroku zaocznego, zarzutów od nakazu zapłaty w postępowaniu nakazowym oraz sprzeciwu od nakazu zapłaty w postępowaniu upominawczym (art. 125 § 2 i 3, art. 493 § 2, art. 503 § 2 i art. 505</a:t>
            </a:r>
            <a:r>
              <a:rPr lang="pl-PL" sz="1300" baseline="30000" dirty="0"/>
              <a:t>2</a:t>
            </a:r>
            <a:r>
              <a:rPr lang="pl-PL" sz="1300" dirty="0"/>
              <a:t> ). Skutki zaniedbania obowiązku - art. 130</a:t>
            </a:r>
            <a:r>
              <a:rPr lang="pl-PL" sz="1300" baseline="30000" dirty="0"/>
              <a:t>1</a:t>
            </a:r>
          </a:p>
          <a:p>
            <a:endParaRPr lang="pl-PL" sz="1300" baseline="30000" dirty="0"/>
          </a:p>
          <a:p>
            <a:r>
              <a:rPr lang="pl-PL" sz="1300" b="1" dirty="0"/>
              <a:t>Zakaz </a:t>
            </a:r>
            <a:r>
              <a:rPr lang="pl-PL" sz="1300" dirty="0"/>
              <a:t>stosowania i korzystania z instytucji procesowych powodujących przedłużenie postępowania sądowego. W postępowaniu uproszczonym - zgodnie z art. 505</a:t>
            </a:r>
            <a:r>
              <a:rPr lang="pl-PL" sz="1300" baseline="30000" dirty="0"/>
              <a:t>4</a:t>
            </a:r>
            <a:r>
              <a:rPr lang="pl-PL" sz="1300" dirty="0"/>
              <a:t> - wyłączona jest możliwość kumulacji roszczeń i przedmiotowej zmiany powództwa (art. 191 i 193), podmiotowej zmiany powództwa (art. 194-196 i 198), interwencji głównej, interwencji ubocznej i przypozwania (art. 75-85). Zgodnie z art. 505</a:t>
            </a:r>
            <a:r>
              <a:rPr lang="pl-PL" sz="1300" baseline="30000" dirty="0"/>
              <a:t>3</a:t>
            </a:r>
            <a:r>
              <a:rPr lang="pl-PL" sz="1300" dirty="0"/>
              <a:t> jednym pozwem można dochodzić </a:t>
            </a:r>
            <a:r>
              <a:rPr lang="pl-PL" sz="1300" b="1" dirty="0"/>
              <a:t>tylko jednego </a:t>
            </a:r>
            <a:r>
              <a:rPr lang="pl-PL" sz="1300" dirty="0"/>
              <a:t>roszczenia, połączenie natomiast kilku roszczeń w jednym pozwie jest dopuszczalne tylko wtedy, gdy wynikają z tej samej umowy lub umów tego samego rodzaju. </a:t>
            </a:r>
          </a:p>
          <a:p>
            <a:endParaRPr lang="pl-PL" sz="1300" dirty="0"/>
          </a:p>
          <a:p>
            <a:r>
              <a:rPr lang="pl-PL" sz="1300" b="1" dirty="0"/>
              <a:t>Ograniczenie </a:t>
            </a:r>
            <a:r>
              <a:rPr lang="pl-PL" sz="1300" dirty="0"/>
              <a:t>w zakresie możliwości dochodzenia części roszczenia; polega ono na tym, że można w postępowaniu uproszczonym dochodzić części roszczenia tylko wtedy, gdy postępowanie to byłoby właściwe dla całego roszczenia wynikającego z faktów przytoczonych przez powoda. W przeciwnym wypadku sprawa rozpoznawana jest z pominięciem przepisów o postępowaniu uproszczonym. </a:t>
            </a:r>
            <a:r>
              <a:rPr lang="pl-PL" sz="1300" i="1" dirty="0"/>
              <a:t>Ratio legis </a:t>
            </a:r>
            <a:r>
              <a:rPr lang="pl-PL" sz="1300" dirty="0"/>
              <a:t>tego unormowania polega na tym, że uniemożliwia uzyskanie w postępowaniu uproszczonym wyroków przesądzających zasadę powództwa (art. 505</a:t>
            </a:r>
            <a:r>
              <a:rPr lang="pl-PL" sz="1300" baseline="30000" dirty="0"/>
              <a:t>3</a:t>
            </a:r>
            <a:r>
              <a:rPr lang="pl-PL" sz="1300" dirty="0"/>
              <a:t> § 3)</a:t>
            </a:r>
          </a:p>
          <a:p>
            <a:endParaRPr lang="pl-PL" sz="1300" dirty="0"/>
          </a:p>
          <a:p>
            <a:endParaRPr lang="pl-PL" sz="1300" dirty="0"/>
          </a:p>
          <a:p>
            <a:endParaRPr lang="pl-PL" sz="1300" dirty="0"/>
          </a:p>
        </p:txBody>
      </p:sp>
    </p:spTree>
    <p:extLst>
      <p:ext uri="{BB962C8B-B14F-4D97-AF65-F5344CB8AC3E}">
        <p14:creationId xmlns:p14="http://schemas.microsoft.com/office/powerpoint/2010/main" val="206352289"/>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ytuł 7"/>
          <p:cNvSpPr>
            <a:spLocks noGrp="1"/>
          </p:cNvSpPr>
          <p:nvPr>
            <p:ph type="title" idx="4294967295"/>
          </p:nvPr>
        </p:nvSpPr>
        <p:spPr/>
        <p:txBody>
          <a:bodyPr/>
          <a:lstStyle/>
          <a:p>
            <a:pPr eaLnBrk="1" hangingPunct="1"/>
            <a:endParaRPr lang="pl-PL"/>
          </a:p>
        </p:txBody>
      </p:sp>
      <p:graphicFrame>
        <p:nvGraphicFramePr>
          <p:cNvPr id="2" name="Symbol zastępczy zawartości 1"/>
          <p:cNvGraphicFramePr>
            <a:graphicFrameLocks noGrp="1"/>
          </p:cNvGraphicFramePr>
          <p:nvPr>
            <p:ph idx="4294967295"/>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14339" name="Obraz 3"/>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4340" name="pole tekstowe 4"/>
          <p:cNvSpPr txBox="1">
            <a:spLocks noChangeArrowheads="1"/>
          </p:cNvSpPr>
          <p:nvPr/>
        </p:nvSpPr>
        <p:spPr bwMode="auto">
          <a:xfrm>
            <a:off x="2627784" y="188640"/>
            <a:ext cx="6335712" cy="400110"/>
          </a:xfrm>
          <a:prstGeom prst="rect">
            <a:avLst/>
          </a:prstGeom>
          <a:noFill/>
          <a:ln w="9525">
            <a:noFill/>
            <a:miter lim="800000"/>
            <a:headEnd/>
            <a:tailEnd/>
          </a:ln>
        </p:spPr>
        <p:txBody>
          <a:bodyPr>
            <a:spAutoFit/>
          </a:bodyPr>
          <a:lstStyle/>
          <a:p>
            <a:pPr marL="88900" algn="ctr"/>
            <a:r>
              <a:rPr lang="pl-PL" sz="2000" b="1" dirty="0">
                <a:solidFill>
                  <a:schemeClr val="bg1"/>
                </a:solidFill>
              </a:rPr>
              <a:t>POSTĘPOWANIE CYWILNEGO 2015/2016</a:t>
            </a:r>
          </a:p>
        </p:txBody>
      </p:sp>
      <p:sp>
        <p:nvSpPr>
          <p:cNvPr id="14342"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3" name="pole tekstowe 2"/>
          <p:cNvSpPr txBox="1"/>
          <p:nvPr/>
        </p:nvSpPr>
        <p:spPr>
          <a:xfrm>
            <a:off x="135590" y="1039574"/>
            <a:ext cx="553998" cy="5701794"/>
          </a:xfrm>
          <a:prstGeom prst="rect">
            <a:avLst/>
          </a:prstGeom>
          <a:noFill/>
        </p:spPr>
        <p:txBody>
          <a:bodyPr vert="vert270" wrap="square" rtlCol="0">
            <a:spAutoFit/>
          </a:bodyPr>
          <a:lstStyle/>
          <a:p>
            <a:r>
              <a:rPr lang="pl-PL" sz="2400" dirty="0">
                <a:solidFill>
                  <a:schemeClr val="bg1"/>
                </a:solidFill>
                <a:latin typeface="Calibri" pitchFamily="34" charset="0"/>
              </a:rPr>
              <a:t>Wydział Prawa, Administracji i Ekonomii</a:t>
            </a:r>
          </a:p>
        </p:txBody>
      </p:sp>
      <p:sp>
        <p:nvSpPr>
          <p:cNvPr id="5" name="pole tekstowe 4"/>
          <p:cNvSpPr txBox="1"/>
          <p:nvPr/>
        </p:nvSpPr>
        <p:spPr>
          <a:xfrm>
            <a:off x="1552091" y="1194415"/>
            <a:ext cx="7273057" cy="830997"/>
          </a:xfrm>
          <a:prstGeom prst="rect">
            <a:avLst/>
          </a:prstGeom>
          <a:noFill/>
        </p:spPr>
        <p:txBody>
          <a:bodyPr wrap="square" rtlCol="0">
            <a:spAutoFit/>
          </a:bodyPr>
          <a:lstStyle/>
          <a:p>
            <a:pPr marL="88900" algn="ctr"/>
            <a:r>
              <a:rPr lang="pl-PL" sz="2400" b="1" dirty="0"/>
              <a:t>Postępowanie uproszczone</a:t>
            </a:r>
          </a:p>
          <a:p>
            <a:pPr marL="88900" algn="ctr"/>
            <a:r>
              <a:rPr lang="pl-PL" sz="2400" b="1" dirty="0"/>
              <a:t>Odrębności.</a:t>
            </a:r>
          </a:p>
        </p:txBody>
      </p:sp>
      <p:sp>
        <p:nvSpPr>
          <p:cNvPr id="18" name="pole tekstowe 17"/>
          <p:cNvSpPr txBox="1"/>
          <p:nvPr/>
        </p:nvSpPr>
        <p:spPr>
          <a:xfrm>
            <a:off x="2123728" y="4581128"/>
            <a:ext cx="184731" cy="369332"/>
          </a:xfrm>
          <a:prstGeom prst="rect">
            <a:avLst/>
          </a:prstGeom>
          <a:noFill/>
        </p:spPr>
        <p:txBody>
          <a:bodyPr wrap="none" rtlCol="0">
            <a:spAutoFit/>
          </a:bodyPr>
          <a:lstStyle/>
          <a:p>
            <a:endParaRPr lang="pl-PL" dirty="0"/>
          </a:p>
        </p:txBody>
      </p:sp>
      <p:sp>
        <p:nvSpPr>
          <p:cNvPr id="4" name="pole tekstowe 3"/>
          <p:cNvSpPr txBox="1"/>
          <p:nvPr/>
        </p:nvSpPr>
        <p:spPr>
          <a:xfrm>
            <a:off x="1348691" y="2207974"/>
            <a:ext cx="7050561" cy="4185761"/>
          </a:xfrm>
          <a:prstGeom prst="rect">
            <a:avLst/>
          </a:prstGeom>
          <a:noFill/>
        </p:spPr>
        <p:txBody>
          <a:bodyPr wrap="square" rtlCol="0">
            <a:spAutoFit/>
          </a:bodyPr>
          <a:lstStyle/>
          <a:p>
            <a:r>
              <a:rPr lang="pl-PL" sz="1400" b="1" dirty="0"/>
              <a:t>Ograniczenie </a:t>
            </a:r>
            <a:r>
              <a:rPr lang="pl-PL" sz="1400" dirty="0"/>
              <a:t>w zakresie możliwości występowania z powództwem wzajemnym i zgłaszaniem zarzutu potrącenia; polega ono na tym, że pozwany może wprawdzie wnieść powództwo wzajemne lub zgłosić zarzut potrącenia, ale roszczenia przedstawione w tej formie muszą też nadawać się do rozpoznania w postępowaniu uproszczonym (art. 505</a:t>
            </a:r>
            <a:r>
              <a:rPr lang="pl-PL" sz="1400" baseline="30000" dirty="0"/>
              <a:t>4</a:t>
            </a:r>
            <a:r>
              <a:rPr lang="pl-PL" sz="1400" dirty="0"/>
              <a:t> § 2). Sama okoliczność, że pozwany skutecznie wniósł pozew wzajemny lub zgłosił zarzut potrącenia, nie przeradza sprawy w „szczególnie zawiłą” (art. 505</a:t>
            </a:r>
            <a:r>
              <a:rPr lang="pl-PL" sz="1400" baseline="30000" dirty="0"/>
              <a:t>7</a:t>
            </a:r>
            <a:r>
              <a:rPr lang="pl-PL" sz="1400" dirty="0"/>
              <a:t>). Gdyby sąd uznał, że sprawa wskutek tych czynności nabrała takiego charakteru, to rozpozna ją z pominięciem przepisów o postępowaniu odrębnym.</a:t>
            </a:r>
          </a:p>
          <a:p>
            <a:endParaRPr lang="pl-PL" sz="1400" dirty="0"/>
          </a:p>
          <a:p>
            <a:r>
              <a:rPr lang="pl-PL" sz="1400" b="1" dirty="0"/>
              <a:t>Ograniczenia dowodowe. </a:t>
            </a:r>
            <a:r>
              <a:rPr lang="pl-PL" sz="1400" dirty="0"/>
              <a:t>W postępowaniu uproszczonym: 1) została wyłączona możliwość przeprowadzenia dowodu z opinii biegłego oraz instytutu naukowo-badawczego (art. 505</a:t>
            </a:r>
            <a:r>
              <a:rPr lang="pl-PL" sz="1400" baseline="30000" dirty="0"/>
              <a:t>6</a:t>
            </a:r>
            <a:r>
              <a:rPr lang="pl-PL" sz="1400" dirty="0"/>
              <a:t> § 2); gdy sąd uzna, że przeprowadzenie takich dowodów jest konieczne, rozpozna sprawę z pominięciem przepisów o postępowaniu uproszczonym; 2) sąd może zasądzić odpowiednią sumę według swej oceny opartej na rozważeniu wszystkich okoliczności, jeżeli uzna, że ścisłe udowodnienie wysokości żądania jest niemożliwe lub nader utrudnione (art. 505</a:t>
            </a:r>
            <a:r>
              <a:rPr lang="pl-PL" sz="1400" baseline="30000" dirty="0"/>
              <a:t>6</a:t>
            </a:r>
            <a:r>
              <a:rPr lang="pl-PL" sz="1400" dirty="0"/>
              <a:t> § 3).</a:t>
            </a:r>
          </a:p>
          <a:p>
            <a:endParaRPr lang="pl-PL" sz="1400" dirty="0"/>
          </a:p>
          <a:p>
            <a:r>
              <a:rPr lang="pl-PL" sz="1400" dirty="0"/>
              <a:t>Strony mogą zrzec się doręczenia uzasadnienia wyroku, a nawet prawa do wniesienia apelacji (art. 505</a:t>
            </a:r>
            <a:r>
              <a:rPr lang="pl-PL" sz="1400" baseline="30000" dirty="0"/>
              <a:t>8</a:t>
            </a:r>
            <a:r>
              <a:rPr lang="pl-PL" sz="1400" dirty="0"/>
              <a:t>). </a:t>
            </a:r>
          </a:p>
        </p:txBody>
      </p:sp>
    </p:spTree>
    <p:extLst>
      <p:ext uri="{BB962C8B-B14F-4D97-AF65-F5344CB8AC3E}">
        <p14:creationId xmlns:p14="http://schemas.microsoft.com/office/powerpoint/2010/main" val="2802871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ytuł 7"/>
          <p:cNvSpPr>
            <a:spLocks noGrp="1"/>
          </p:cNvSpPr>
          <p:nvPr>
            <p:ph type="title" idx="4294967295"/>
          </p:nvPr>
        </p:nvSpPr>
        <p:spPr/>
        <p:txBody>
          <a:bodyPr/>
          <a:lstStyle/>
          <a:p>
            <a:pPr eaLnBrk="1" hangingPunct="1"/>
            <a:endParaRPr lang="pl-PL"/>
          </a:p>
        </p:txBody>
      </p:sp>
      <p:graphicFrame>
        <p:nvGraphicFramePr>
          <p:cNvPr id="2" name="Symbol zastępczy zawartości 1"/>
          <p:cNvGraphicFramePr>
            <a:graphicFrameLocks noGrp="1"/>
          </p:cNvGraphicFramePr>
          <p:nvPr>
            <p:ph idx="4294967295"/>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14339" name="Obraz 3"/>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4340" name="pole tekstowe 4"/>
          <p:cNvSpPr txBox="1">
            <a:spLocks noChangeArrowheads="1"/>
          </p:cNvSpPr>
          <p:nvPr/>
        </p:nvSpPr>
        <p:spPr bwMode="auto">
          <a:xfrm>
            <a:off x="2627784" y="188640"/>
            <a:ext cx="6335712" cy="400110"/>
          </a:xfrm>
          <a:prstGeom prst="rect">
            <a:avLst/>
          </a:prstGeom>
          <a:noFill/>
          <a:ln w="9525">
            <a:noFill/>
            <a:miter lim="800000"/>
            <a:headEnd/>
            <a:tailEnd/>
          </a:ln>
        </p:spPr>
        <p:txBody>
          <a:bodyPr>
            <a:spAutoFit/>
          </a:bodyPr>
          <a:lstStyle/>
          <a:p>
            <a:pPr marL="88900" algn="ctr"/>
            <a:r>
              <a:rPr lang="pl-PL" sz="2000" b="1" dirty="0">
                <a:solidFill>
                  <a:schemeClr val="bg1"/>
                </a:solidFill>
              </a:rPr>
              <a:t>POSTĘPOWANIE CYWILNEGO 2015/2016</a:t>
            </a:r>
          </a:p>
        </p:txBody>
      </p:sp>
      <p:sp>
        <p:nvSpPr>
          <p:cNvPr id="14342"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3" name="pole tekstowe 2"/>
          <p:cNvSpPr txBox="1"/>
          <p:nvPr/>
        </p:nvSpPr>
        <p:spPr>
          <a:xfrm>
            <a:off x="135590" y="1039574"/>
            <a:ext cx="553998" cy="5701794"/>
          </a:xfrm>
          <a:prstGeom prst="rect">
            <a:avLst/>
          </a:prstGeom>
          <a:noFill/>
        </p:spPr>
        <p:txBody>
          <a:bodyPr vert="vert270" wrap="square" rtlCol="0">
            <a:spAutoFit/>
          </a:bodyPr>
          <a:lstStyle/>
          <a:p>
            <a:r>
              <a:rPr lang="pl-PL" sz="2400" dirty="0">
                <a:solidFill>
                  <a:schemeClr val="bg1"/>
                </a:solidFill>
                <a:latin typeface="Calibri" pitchFamily="34" charset="0"/>
              </a:rPr>
              <a:t>Wydział Prawa, Administracji i Ekonomii</a:t>
            </a:r>
          </a:p>
        </p:txBody>
      </p:sp>
      <p:sp>
        <p:nvSpPr>
          <p:cNvPr id="5" name="pole tekstowe 4"/>
          <p:cNvSpPr txBox="1"/>
          <p:nvPr/>
        </p:nvSpPr>
        <p:spPr>
          <a:xfrm>
            <a:off x="1552091" y="1194415"/>
            <a:ext cx="7273057" cy="830997"/>
          </a:xfrm>
          <a:prstGeom prst="rect">
            <a:avLst/>
          </a:prstGeom>
          <a:noFill/>
        </p:spPr>
        <p:txBody>
          <a:bodyPr wrap="square" rtlCol="0">
            <a:spAutoFit/>
          </a:bodyPr>
          <a:lstStyle/>
          <a:p>
            <a:pPr marL="88900" algn="ctr"/>
            <a:r>
              <a:rPr lang="pl-PL" sz="2400" b="1" dirty="0"/>
              <a:t>Postępowanie uproszczone</a:t>
            </a:r>
          </a:p>
          <a:p>
            <a:pPr marL="88900" algn="ctr"/>
            <a:r>
              <a:rPr lang="pl-PL" sz="2400" b="1" dirty="0"/>
              <a:t>Odrębności w postępowaniu odwoławczym.</a:t>
            </a:r>
          </a:p>
        </p:txBody>
      </p:sp>
      <p:sp>
        <p:nvSpPr>
          <p:cNvPr id="18" name="pole tekstowe 17"/>
          <p:cNvSpPr txBox="1"/>
          <p:nvPr/>
        </p:nvSpPr>
        <p:spPr>
          <a:xfrm>
            <a:off x="2123728" y="4581128"/>
            <a:ext cx="184731" cy="369332"/>
          </a:xfrm>
          <a:prstGeom prst="rect">
            <a:avLst/>
          </a:prstGeom>
          <a:noFill/>
        </p:spPr>
        <p:txBody>
          <a:bodyPr wrap="none" rtlCol="0">
            <a:spAutoFit/>
          </a:bodyPr>
          <a:lstStyle/>
          <a:p>
            <a:endParaRPr lang="pl-PL" dirty="0"/>
          </a:p>
        </p:txBody>
      </p:sp>
      <p:sp>
        <p:nvSpPr>
          <p:cNvPr id="4" name="pole tekstowe 3"/>
          <p:cNvSpPr txBox="1"/>
          <p:nvPr/>
        </p:nvSpPr>
        <p:spPr>
          <a:xfrm>
            <a:off x="1348691" y="2207974"/>
            <a:ext cx="7050561" cy="4124206"/>
          </a:xfrm>
          <a:prstGeom prst="rect">
            <a:avLst/>
          </a:prstGeom>
          <a:noFill/>
        </p:spPr>
        <p:txBody>
          <a:bodyPr wrap="square" rtlCol="0">
            <a:spAutoFit/>
          </a:bodyPr>
          <a:lstStyle/>
          <a:p>
            <a:r>
              <a:rPr lang="pl-PL" sz="1300" dirty="0"/>
              <a:t>Apelacja - zgodnie z art. 505</a:t>
            </a:r>
            <a:r>
              <a:rPr lang="pl-PL" sz="1300" baseline="30000" dirty="0"/>
              <a:t>9</a:t>
            </a:r>
            <a:r>
              <a:rPr lang="pl-PL" sz="1300" dirty="0"/>
              <a:t> - może być oparta na z</a:t>
            </a:r>
            <a:r>
              <a:rPr lang="pl-PL" sz="1300" b="1" dirty="0"/>
              <a:t>arzutach</a:t>
            </a:r>
            <a:r>
              <a:rPr lang="pl-PL" sz="1300" dirty="0"/>
              <a:t>: 1) naruszenia prawa materialnego, 2) naruszenia przepisów postępowania, jeżeli mogło mieć wpływ na wynik sprawy. Apelację można także oprzeć na podstawie późniejszego wykrycia okoliczności faktycznych lub środków dowodowych, z których strona nie mogła skorzystać przed sądem pierwszej instancji.</a:t>
            </a:r>
          </a:p>
          <a:p>
            <a:endParaRPr lang="pl-PL" sz="1300" dirty="0"/>
          </a:p>
          <a:p>
            <a:r>
              <a:rPr lang="pl-PL" sz="1300" dirty="0"/>
              <a:t>Po upływie terminu do wniesienia apelacji niedopuszczalne jest - odmiennie niż w wypadku apelacji zwykłej - przytaczanie dalszych zarzutów (art. 505</a:t>
            </a:r>
            <a:r>
              <a:rPr lang="pl-PL" sz="1300" baseline="30000" dirty="0"/>
              <a:t>9</a:t>
            </a:r>
            <a:r>
              <a:rPr lang="pl-PL" sz="1300" dirty="0"/>
              <a:t> § 2). </a:t>
            </a:r>
          </a:p>
          <a:p>
            <a:endParaRPr lang="pl-PL" sz="1300" dirty="0"/>
          </a:p>
          <a:p>
            <a:r>
              <a:rPr lang="pl-PL" sz="1300" dirty="0"/>
              <a:t>Sprawę rozpoznaje sąd w składzie </a:t>
            </a:r>
            <a:r>
              <a:rPr lang="pl-PL" sz="1300" b="1" dirty="0"/>
              <a:t>jednego</a:t>
            </a:r>
            <a:r>
              <a:rPr lang="pl-PL" sz="1300" dirty="0"/>
              <a:t> sędziego. </a:t>
            </a:r>
          </a:p>
          <a:p>
            <a:endParaRPr lang="pl-PL" sz="1300" dirty="0"/>
          </a:p>
          <a:p>
            <a:r>
              <a:rPr lang="pl-PL" sz="1300" dirty="0"/>
              <a:t>Od uznania sądu zależy, czy zostanie wyznaczona r</a:t>
            </a:r>
            <a:r>
              <a:rPr lang="pl-PL" sz="1300" b="1" dirty="0"/>
              <a:t>ozprawa</a:t>
            </a:r>
            <a:r>
              <a:rPr lang="pl-PL" sz="1300" dirty="0"/>
              <a:t> apelacyjna, czy sprawa będzie rozpoznana na posiedzeniu niejawnym. Posiedzenie niejawne wyłączone jest w przypadku, gdy w apelacji lub w odpowiedzi na apelację strona zażądała przeprowadzenia rozprawy.</a:t>
            </a:r>
          </a:p>
          <a:p>
            <a:endParaRPr lang="pl-PL" sz="1300" dirty="0"/>
          </a:p>
          <a:p>
            <a:r>
              <a:rPr lang="pl-PL" sz="1300" dirty="0"/>
              <a:t>Postępowanie dowodowe jest ograniczone do </a:t>
            </a:r>
            <a:r>
              <a:rPr lang="pl-PL" sz="1300" b="1" dirty="0"/>
              <a:t>dowodu z dokumentów</a:t>
            </a:r>
            <a:r>
              <a:rPr lang="pl-PL" sz="1300" dirty="0"/>
              <a:t>, chyba że apelacja zostanie oparta na podstawie późniejszego wykrycia okoliczności faktycznych lub środków dowodowych, z których strona nie mogła skorzystać przed sądem pierwszej instancji.</a:t>
            </a:r>
          </a:p>
          <a:p>
            <a:endParaRPr lang="pl-PL" sz="1400" dirty="0"/>
          </a:p>
          <a:p>
            <a:endParaRPr lang="pl-PL" sz="1400" dirty="0"/>
          </a:p>
        </p:txBody>
      </p:sp>
    </p:spTree>
    <p:extLst>
      <p:ext uri="{BB962C8B-B14F-4D97-AF65-F5344CB8AC3E}">
        <p14:creationId xmlns:p14="http://schemas.microsoft.com/office/powerpoint/2010/main" val="131401470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ytuł 7"/>
          <p:cNvSpPr>
            <a:spLocks noGrp="1"/>
          </p:cNvSpPr>
          <p:nvPr>
            <p:ph type="title" idx="4294967295"/>
          </p:nvPr>
        </p:nvSpPr>
        <p:spPr/>
        <p:txBody>
          <a:bodyPr/>
          <a:lstStyle/>
          <a:p>
            <a:pPr eaLnBrk="1" hangingPunct="1"/>
            <a:endParaRPr lang="pl-PL"/>
          </a:p>
        </p:txBody>
      </p:sp>
      <p:graphicFrame>
        <p:nvGraphicFramePr>
          <p:cNvPr id="2" name="Symbol zastępczy zawartości 1"/>
          <p:cNvGraphicFramePr>
            <a:graphicFrameLocks noGrp="1"/>
          </p:cNvGraphicFramePr>
          <p:nvPr>
            <p:ph idx="4294967295"/>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14339" name="Obraz 3"/>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4340" name="pole tekstowe 4"/>
          <p:cNvSpPr txBox="1">
            <a:spLocks noChangeArrowheads="1"/>
          </p:cNvSpPr>
          <p:nvPr/>
        </p:nvSpPr>
        <p:spPr bwMode="auto">
          <a:xfrm>
            <a:off x="2627784" y="188640"/>
            <a:ext cx="6335712" cy="400110"/>
          </a:xfrm>
          <a:prstGeom prst="rect">
            <a:avLst/>
          </a:prstGeom>
          <a:noFill/>
          <a:ln w="9525">
            <a:noFill/>
            <a:miter lim="800000"/>
            <a:headEnd/>
            <a:tailEnd/>
          </a:ln>
        </p:spPr>
        <p:txBody>
          <a:bodyPr>
            <a:spAutoFit/>
          </a:bodyPr>
          <a:lstStyle/>
          <a:p>
            <a:pPr marL="88900" algn="ctr"/>
            <a:r>
              <a:rPr lang="pl-PL" sz="2000" b="1" dirty="0">
                <a:solidFill>
                  <a:schemeClr val="bg1"/>
                </a:solidFill>
              </a:rPr>
              <a:t>POSTĘPOWANIE CYWILNEGO 2015/2016</a:t>
            </a:r>
          </a:p>
        </p:txBody>
      </p:sp>
      <p:sp>
        <p:nvSpPr>
          <p:cNvPr id="14342"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3" name="pole tekstowe 2"/>
          <p:cNvSpPr txBox="1"/>
          <p:nvPr/>
        </p:nvSpPr>
        <p:spPr>
          <a:xfrm>
            <a:off x="135590" y="1039574"/>
            <a:ext cx="553998" cy="5701794"/>
          </a:xfrm>
          <a:prstGeom prst="rect">
            <a:avLst/>
          </a:prstGeom>
          <a:noFill/>
        </p:spPr>
        <p:txBody>
          <a:bodyPr vert="vert270" wrap="square" rtlCol="0">
            <a:spAutoFit/>
          </a:bodyPr>
          <a:lstStyle/>
          <a:p>
            <a:r>
              <a:rPr lang="pl-PL" sz="2400" dirty="0">
                <a:solidFill>
                  <a:schemeClr val="bg1"/>
                </a:solidFill>
                <a:latin typeface="Calibri" pitchFamily="34" charset="0"/>
              </a:rPr>
              <a:t>Wydział Prawa, Administracji i Ekonomii</a:t>
            </a:r>
          </a:p>
        </p:txBody>
      </p:sp>
      <p:sp>
        <p:nvSpPr>
          <p:cNvPr id="5" name="pole tekstowe 4"/>
          <p:cNvSpPr txBox="1"/>
          <p:nvPr/>
        </p:nvSpPr>
        <p:spPr>
          <a:xfrm>
            <a:off x="1552091" y="1194415"/>
            <a:ext cx="7273057" cy="830997"/>
          </a:xfrm>
          <a:prstGeom prst="rect">
            <a:avLst/>
          </a:prstGeom>
          <a:noFill/>
        </p:spPr>
        <p:txBody>
          <a:bodyPr wrap="square" rtlCol="0">
            <a:spAutoFit/>
          </a:bodyPr>
          <a:lstStyle/>
          <a:p>
            <a:pPr marL="88900" algn="ctr"/>
            <a:r>
              <a:rPr lang="pl-PL" sz="2400" b="1" dirty="0"/>
              <a:t>Postępowanie uproszczone</a:t>
            </a:r>
          </a:p>
          <a:p>
            <a:pPr marL="88900" algn="ctr"/>
            <a:r>
              <a:rPr lang="pl-PL" sz="2400" b="1" dirty="0"/>
              <a:t>Odrębności w postępowaniu odwoławczym.</a:t>
            </a:r>
          </a:p>
        </p:txBody>
      </p:sp>
      <p:sp>
        <p:nvSpPr>
          <p:cNvPr id="18" name="pole tekstowe 17"/>
          <p:cNvSpPr txBox="1"/>
          <p:nvPr/>
        </p:nvSpPr>
        <p:spPr>
          <a:xfrm>
            <a:off x="2123728" y="4581128"/>
            <a:ext cx="184731" cy="369332"/>
          </a:xfrm>
          <a:prstGeom prst="rect">
            <a:avLst/>
          </a:prstGeom>
          <a:noFill/>
        </p:spPr>
        <p:txBody>
          <a:bodyPr wrap="none" rtlCol="0">
            <a:spAutoFit/>
          </a:bodyPr>
          <a:lstStyle/>
          <a:p>
            <a:endParaRPr lang="pl-PL" dirty="0"/>
          </a:p>
        </p:txBody>
      </p:sp>
      <p:sp>
        <p:nvSpPr>
          <p:cNvPr id="4" name="pole tekstowe 3"/>
          <p:cNvSpPr txBox="1"/>
          <p:nvPr/>
        </p:nvSpPr>
        <p:spPr>
          <a:xfrm>
            <a:off x="1348691" y="2207974"/>
            <a:ext cx="7050561" cy="4308872"/>
          </a:xfrm>
          <a:prstGeom prst="rect">
            <a:avLst/>
          </a:prstGeom>
          <a:noFill/>
        </p:spPr>
        <p:txBody>
          <a:bodyPr wrap="square" rtlCol="0">
            <a:spAutoFit/>
          </a:bodyPr>
          <a:lstStyle/>
          <a:p>
            <a:r>
              <a:rPr lang="pl-PL" sz="1400" dirty="0"/>
              <a:t>Odrębności dotyczą też wyrokowania przez sąd drugiej instancji, w przypadku naruszenia prawa materialnego bowiem - przy jednoczesnym stwierdzeniu, że zgromadzone dowody nie dają wystarczających podstaw do zmiany wyroku - sąd drugiej instancji uchyli wyrok i przekaże sprawę do ponownego rozpoznania.</a:t>
            </a:r>
          </a:p>
          <a:p>
            <a:endParaRPr lang="pl-PL" sz="1400" dirty="0"/>
          </a:p>
          <a:p>
            <a:r>
              <a:rPr lang="pl-PL" sz="1400" dirty="0"/>
              <a:t>Uchylając zaskarżony wyrok sąd drugiej instancji może przekazać sprawę do rozpoznania</a:t>
            </a:r>
            <a:r>
              <a:rPr lang="pl-PL" sz="1400" b="1" dirty="0"/>
              <a:t> z wyłączeniem </a:t>
            </a:r>
            <a:r>
              <a:rPr lang="pl-PL" sz="1400" dirty="0"/>
              <a:t>przepisów o postępowaniu uproszczonym także wówczas, gdy sprawa stosownie do art. 505</a:t>
            </a:r>
            <a:r>
              <a:rPr lang="pl-PL" sz="1400" baseline="30000" dirty="0"/>
              <a:t>1</a:t>
            </a:r>
            <a:r>
              <a:rPr lang="pl-PL" sz="1400" dirty="0"/>
              <a:t> podlega rozpoznaniu w tym postępowaniu.</a:t>
            </a:r>
          </a:p>
          <a:p>
            <a:endParaRPr lang="pl-PL" sz="1400" dirty="0"/>
          </a:p>
          <a:p>
            <a:r>
              <a:rPr lang="pl-PL" sz="1400" dirty="0"/>
              <a:t>Sąd drugiej instancji oddala apelację również wtedy, gdy </a:t>
            </a:r>
            <a:r>
              <a:rPr lang="pl-PL" sz="1400" b="1" dirty="0"/>
              <a:t>mimo naruszenia prawa </a:t>
            </a:r>
            <a:r>
              <a:rPr lang="pl-PL" sz="1400" dirty="0"/>
              <a:t>materialnego lub przepisów postępowania albo błędnego uzasadnienia zaskarżony wyrok odpowiada prawu.</a:t>
            </a:r>
          </a:p>
          <a:p>
            <a:endParaRPr lang="pl-PL" sz="1400" dirty="0"/>
          </a:p>
          <a:p>
            <a:r>
              <a:rPr lang="pl-PL" sz="1400" dirty="0"/>
              <a:t>Odrębność uzasadnienia wyroku sądu drugiej instancji polega na tym, że jeśli sąd ten nie przeprowadzał postępowania dowodowego, uzasadnienie powinno zawierać jedynie wyjaśnienie podstawy prawnej wyroku z przytoczeniem przepisów prawa.</a:t>
            </a:r>
          </a:p>
          <a:p>
            <a:endParaRPr lang="pl-PL" sz="1400" dirty="0"/>
          </a:p>
          <a:p>
            <a:r>
              <a:rPr lang="pl-PL" sz="1400" b="1" dirty="0"/>
              <a:t>Skarga kasacyjna jest niedopuszczalna </a:t>
            </a:r>
            <a:r>
              <a:rPr lang="pl-PL" sz="1400" dirty="0"/>
              <a:t>w postępowaniu uproszczonym (art. 398</a:t>
            </a:r>
            <a:r>
              <a:rPr lang="pl-PL" sz="1400" baseline="30000" dirty="0"/>
              <a:t>2</a:t>
            </a:r>
            <a:r>
              <a:rPr lang="pl-PL" sz="1400" dirty="0"/>
              <a:t> § 2).</a:t>
            </a:r>
          </a:p>
        </p:txBody>
      </p:sp>
    </p:spTree>
    <p:extLst>
      <p:ext uri="{BB962C8B-B14F-4D97-AF65-F5344CB8AC3E}">
        <p14:creationId xmlns:p14="http://schemas.microsoft.com/office/powerpoint/2010/main" val="345079711"/>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ytuł 7"/>
          <p:cNvSpPr>
            <a:spLocks noGrp="1"/>
          </p:cNvSpPr>
          <p:nvPr>
            <p:ph type="title" idx="4294967295"/>
          </p:nvPr>
        </p:nvSpPr>
        <p:spPr/>
        <p:txBody>
          <a:bodyPr/>
          <a:lstStyle/>
          <a:p>
            <a:pPr eaLnBrk="1" hangingPunct="1"/>
            <a:endParaRPr lang="pl-PL"/>
          </a:p>
        </p:txBody>
      </p:sp>
      <p:graphicFrame>
        <p:nvGraphicFramePr>
          <p:cNvPr id="2" name="Symbol zastępczy zawartości 1"/>
          <p:cNvGraphicFramePr>
            <a:graphicFrameLocks noGrp="1"/>
          </p:cNvGraphicFramePr>
          <p:nvPr>
            <p:ph idx="4294967295"/>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14339" name="Obraz 3"/>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4340" name="pole tekstowe 4"/>
          <p:cNvSpPr txBox="1">
            <a:spLocks noChangeArrowheads="1"/>
          </p:cNvSpPr>
          <p:nvPr/>
        </p:nvSpPr>
        <p:spPr bwMode="auto">
          <a:xfrm>
            <a:off x="2627784" y="188640"/>
            <a:ext cx="6335712" cy="400110"/>
          </a:xfrm>
          <a:prstGeom prst="rect">
            <a:avLst/>
          </a:prstGeom>
          <a:noFill/>
          <a:ln w="9525">
            <a:noFill/>
            <a:miter lim="800000"/>
            <a:headEnd/>
            <a:tailEnd/>
          </a:ln>
        </p:spPr>
        <p:txBody>
          <a:bodyPr>
            <a:spAutoFit/>
          </a:bodyPr>
          <a:lstStyle/>
          <a:p>
            <a:pPr marL="88900" algn="ctr"/>
            <a:r>
              <a:rPr lang="pl-PL" sz="2000" b="1" dirty="0">
                <a:solidFill>
                  <a:schemeClr val="bg1"/>
                </a:solidFill>
              </a:rPr>
              <a:t>POSTĘPOWANIE CYWILNEGO 2015/2016</a:t>
            </a:r>
          </a:p>
        </p:txBody>
      </p:sp>
      <p:sp>
        <p:nvSpPr>
          <p:cNvPr id="14342"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3" name="pole tekstowe 2"/>
          <p:cNvSpPr txBox="1"/>
          <p:nvPr/>
        </p:nvSpPr>
        <p:spPr>
          <a:xfrm>
            <a:off x="135590" y="1039574"/>
            <a:ext cx="553998" cy="5701794"/>
          </a:xfrm>
          <a:prstGeom prst="rect">
            <a:avLst/>
          </a:prstGeom>
          <a:noFill/>
        </p:spPr>
        <p:txBody>
          <a:bodyPr vert="vert270" wrap="square" rtlCol="0">
            <a:spAutoFit/>
          </a:bodyPr>
          <a:lstStyle/>
          <a:p>
            <a:r>
              <a:rPr lang="pl-PL" sz="2400" dirty="0">
                <a:solidFill>
                  <a:schemeClr val="bg1"/>
                </a:solidFill>
                <a:latin typeface="Calibri" pitchFamily="34" charset="0"/>
              </a:rPr>
              <a:t>Wydział Prawa, Administracji i Ekonomii</a:t>
            </a:r>
          </a:p>
        </p:txBody>
      </p:sp>
      <p:sp>
        <p:nvSpPr>
          <p:cNvPr id="5" name="pole tekstowe 4"/>
          <p:cNvSpPr txBox="1"/>
          <p:nvPr/>
        </p:nvSpPr>
        <p:spPr>
          <a:xfrm>
            <a:off x="1552091" y="1194415"/>
            <a:ext cx="7273057" cy="830997"/>
          </a:xfrm>
          <a:prstGeom prst="rect">
            <a:avLst/>
          </a:prstGeom>
          <a:noFill/>
        </p:spPr>
        <p:txBody>
          <a:bodyPr wrap="square" rtlCol="0">
            <a:spAutoFit/>
          </a:bodyPr>
          <a:lstStyle/>
          <a:p>
            <a:pPr marL="88900" algn="ctr"/>
            <a:r>
              <a:rPr lang="pl-PL" sz="2400" b="1" dirty="0"/>
              <a:t>Postępowanie nakazowe</a:t>
            </a:r>
          </a:p>
          <a:p>
            <a:pPr marL="88900" algn="ctr"/>
            <a:r>
              <a:rPr lang="pl-PL" sz="2400" b="1" dirty="0"/>
              <a:t>Zakres i istota.</a:t>
            </a:r>
          </a:p>
        </p:txBody>
      </p:sp>
      <p:sp>
        <p:nvSpPr>
          <p:cNvPr id="18" name="pole tekstowe 17"/>
          <p:cNvSpPr txBox="1"/>
          <p:nvPr/>
        </p:nvSpPr>
        <p:spPr>
          <a:xfrm>
            <a:off x="2123728" y="4581128"/>
            <a:ext cx="184731" cy="369332"/>
          </a:xfrm>
          <a:prstGeom prst="rect">
            <a:avLst/>
          </a:prstGeom>
          <a:noFill/>
        </p:spPr>
        <p:txBody>
          <a:bodyPr wrap="none" rtlCol="0">
            <a:spAutoFit/>
          </a:bodyPr>
          <a:lstStyle/>
          <a:p>
            <a:endParaRPr lang="pl-PL" dirty="0"/>
          </a:p>
        </p:txBody>
      </p:sp>
      <p:sp>
        <p:nvSpPr>
          <p:cNvPr id="4" name="pole tekstowe 3"/>
          <p:cNvSpPr txBox="1"/>
          <p:nvPr/>
        </p:nvSpPr>
        <p:spPr>
          <a:xfrm>
            <a:off x="1348691" y="2207974"/>
            <a:ext cx="7050561" cy="3954929"/>
          </a:xfrm>
          <a:prstGeom prst="rect">
            <a:avLst/>
          </a:prstGeom>
          <a:noFill/>
        </p:spPr>
        <p:txBody>
          <a:bodyPr wrap="square" rtlCol="0">
            <a:spAutoFit/>
          </a:bodyPr>
          <a:lstStyle/>
          <a:p>
            <a:r>
              <a:rPr lang="pl-PL" sz="1400" dirty="0"/>
              <a:t>Postępowanie nakazowe należy do </a:t>
            </a:r>
            <a:r>
              <a:rPr lang="pl-PL" sz="1400" b="1" dirty="0"/>
              <a:t>właściwości rzeczowej </a:t>
            </a:r>
            <a:r>
              <a:rPr lang="pl-PL" sz="1400" dirty="0"/>
              <a:t>sądów rejonowych i okręgowych (art. 484</a:t>
            </a:r>
            <a:r>
              <a:rPr lang="pl-PL" sz="1400" baseline="30000" dirty="0"/>
              <a:t>1</a:t>
            </a:r>
            <a:r>
              <a:rPr lang="pl-PL" sz="1400" dirty="0"/>
              <a:t> w zw. z art. 16 i 17 pkt 4). O tym, który z nich jest właściwy, decyduje wartość przedmiotu sporu.</a:t>
            </a:r>
          </a:p>
          <a:p>
            <a:endParaRPr lang="pl-PL" sz="1400" dirty="0"/>
          </a:p>
          <a:p>
            <a:r>
              <a:rPr lang="pl-PL" sz="1400" dirty="0"/>
              <a:t>Postępowanie nakazowe jest </a:t>
            </a:r>
            <a:r>
              <a:rPr lang="pl-PL" sz="1400" b="1" dirty="0"/>
              <a:t>postępowaniem fakultatywnym</a:t>
            </a:r>
            <a:r>
              <a:rPr lang="pl-PL" sz="1400" dirty="0"/>
              <a:t>, co oznacza, że może być wszczęte </a:t>
            </a:r>
            <a:r>
              <a:rPr lang="pl-PL" sz="1400" b="1" u="sng" dirty="0"/>
              <a:t>tylko</a:t>
            </a:r>
            <a:r>
              <a:rPr lang="pl-PL" sz="1400" dirty="0"/>
              <a:t> wskutek wniesienia pozwu zawierającego żądanie wydania nakazu zapłaty (tzw. </a:t>
            </a:r>
            <a:r>
              <a:rPr lang="pl-PL" sz="1400" b="1" dirty="0"/>
              <a:t>pozwu nakazowego</a:t>
            </a:r>
            <a:r>
              <a:rPr lang="pl-PL" sz="1400" dirty="0"/>
              <a:t>).</a:t>
            </a:r>
          </a:p>
          <a:p>
            <a:endParaRPr lang="pl-PL" sz="1400" dirty="0"/>
          </a:p>
          <a:p>
            <a:r>
              <a:rPr lang="pl-PL" sz="1400" dirty="0"/>
              <a:t>Sąd w pierwszej fazie postępowania </a:t>
            </a:r>
            <a:r>
              <a:rPr lang="pl-PL" sz="1400" b="1" dirty="0"/>
              <a:t>nie bada materialnoprawnej podstawy żądania </a:t>
            </a:r>
            <a:r>
              <a:rPr lang="pl-PL" sz="1400" dirty="0"/>
              <a:t>w takim zakresie i na takich zasadach, jak będzie to czynił sąd po wniesieniu zarzutów; np. jeśli powód żąda zasądzenia ceny z umowy dostawy, powód nie musi dołączać do pozwu nakazowego umowy, wystarczy, gdy przedstawi rachunek zaakceptowany przez odbiorcę towaru bądź oświadczenie pisemne dłużnika o uznaniu długu oraz wezwanie dłużnika do zapłaty. W tej fazie postępowania, tj. poprzedzającej wydanie nakazu zapłaty, pod względem zasad dowodzenia występuje zbliżenie zobowiązań kauzalnych do zobowiązań abstrakcyjnych.</a:t>
            </a:r>
          </a:p>
          <a:p>
            <a:endParaRPr lang="pl-PL" sz="1400" dirty="0"/>
          </a:p>
          <a:p>
            <a:endParaRPr lang="pl-PL" sz="1300" dirty="0"/>
          </a:p>
        </p:txBody>
      </p:sp>
    </p:spTree>
    <p:extLst>
      <p:ext uri="{BB962C8B-B14F-4D97-AF65-F5344CB8AC3E}">
        <p14:creationId xmlns:p14="http://schemas.microsoft.com/office/powerpoint/2010/main" val="394259932"/>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ytuł 7"/>
          <p:cNvSpPr>
            <a:spLocks noGrp="1"/>
          </p:cNvSpPr>
          <p:nvPr>
            <p:ph type="title" idx="4294967295"/>
          </p:nvPr>
        </p:nvSpPr>
        <p:spPr/>
        <p:txBody>
          <a:bodyPr/>
          <a:lstStyle/>
          <a:p>
            <a:pPr eaLnBrk="1" hangingPunct="1"/>
            <a:endParaRPr lang="pl-PL"/>
          </a:p>
        </p:txBody>
      </p:sp>
      <p:graphicFrame>
        <p:nvGraphicFramePr>
          <p:cNvPr id="2" name="Symbol zastępczy zawartości 1"/>
          <p:cNvGraphicFramePr>
            <a:graphicFrameLocks noGrp="1"/>
          </p:cNvGraphicFramePr>
          <p:nvPr>
            <p:ph idx="4294967295"/>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14339" name="Obraz 3"/>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4340" name="pole tekstowe 4"/>
          <p:cNvSpPr txBox="1">
            <a:spLocks noChangeArrowheads="1"/>
          </p:cNvSpPr>
          <p:nvPr/>
        </p:nvSpPr>
        <p:spPr bwMode="auto">
          <a:xfrm>
            <a:off x="2627784" y="188640"/>
            <a:ext cx="6335712" cy="400110"/>
          </a:xfrm>
          <a:prstGeom prst="rect">
            <a:avLst/>
          </a:prstGeom>
          <a:noFill/>
          <a:ln w="9525">
            <a:noFill/>
            <a:miter lim="800000"/>
            <a:headEnd/>
            <a:tailEnd/>
          </a:ln>
        </p:spPr>
        <p:txBody>
          <a:bodyPr>
            <a:spAutoFit/>
          </a:bodyPr>
          <a:lstStyle/>
          <a:p>
            <a:pPr marL="88900" algn="ctr"/>
            <a:r>
              <a:rPr lang="pl-PL" sz="2000" b="1" dirty="0">
                <a:solidFill>
                  <a:schemeClr val="bg1"/>
                </a:solidFill>
              </a:rPr>
              <a:t>POSTĘPOWANIE CYWILNEGO 2015/2016</a:t>
            </a:r>
          </a:p>
        </p:txBody>
      </p:sp>
      <p:sp>
        <p:nvSpPr>
          <p:cNvPr id="14342"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3" name="pole tekstowe 2"/>
          <p:cNvSpPr txBox="1"/>
          <p:nvPr/>
        </p:nvSpPr>
        <p:spPr>
          <a:xfrm>
            <a:off x="135590" y="1039574"/>
            <a:ext cx="553998" cy="5701794"/>
          </a:xfrm>
          <a:prstGeom prst="rect">
            <a:avLst/>
          </a:prstGeom>
          <a:noFill/>
        </p:spPr>
        <p:txBody>
          <a:bodyPr vert="vert270" wrap="square" rtlCol="0">
            <a:spAutoFit/>
          </a:bodyPr>
          <a:lstStyle/>
          <a:p>
            <a:r>
              <a:rPr lang="pl-PL" sz="2400" dirty="0">
                <a:solidFill>
                  <a:schemeClr val="bg1"/>
                </a:solidFill>
                <a:latin typeface="Calibri" pitchFamily="34" charset="0"/>
              </a:rPr>
              <a:t>Wydział Prawa, Administracji i Ekonomii</a:t>
            </a:r>
          </a:p>
        </p:txBody>
      </p:sp>
      <p:sp>
        <p:nvSpPr>
          <p:cNvPr id="5" name="pole tekstowe 4"/>
          <p:cNvSpPr txBox="1"/>
          <p:nvPr/>
        </p:nvSpPr>
        <p:spPr>
          <a:xfrm>
            <a:off x="1552091" y="1194415"/>
            <a:ext cx="7273057" cy="830997"/>
          </a:xfrm>
          <a:prstGeom prst="rect">
            <a:avLst/>
          </a:prstGeom>
          <a:noFill/>
        </p:spPr>
        <p:txBody>
          <a:bodyPr wrap="square" rtlCol="0">
            <a:spAutoFit/>
          </a:bodyPr>
          <a:lstStyle/>
          <a:p>
            <a:pPr marL="88900" algn="ctr"/>
            <a:r>
              <a:rPr lang="pl-PL" sz="2400" b="1" dirty="0"/>
              <a:t>Postępowanie nakazowe</a:t>
            </a:r>
          </a:p>
          <a:p>
            <a:pPr marL="88900" algn="ctr"/>
            <a:r>
              <a:rPr lang="pl-PL" sz="2400" b="1" dirty="0"/>
              <a:t>Zakres i istota.</a:t>
            </a:r>
          </a:p>
        </p:txBody>
      </p:sp>
      <p:sp>
        <p:nvSpPr>
          <p:cNvPr id="18" name="pole tekstowe 17"/>
          <p:cNvSpPr txBox="1"/>
          <p:nvPr/>
        </p:nvSpPr>
        <p:spPr>
          <a:xfrm>
            <a:off x="2123728" y="4581128"/>
            <a:ext cx="184731" cy="369332"/>
          </a:xfrm>
          <a:prstGeom prst="rect">
            <a:avLst/>
          </a:prstGeom>
          <a:noFill/>
        </p:spPr>
        <p:txBody>
          <a:bodyPr wrap="none" rtlCol="0">
            <a:spAutoFit/>
          </a:bodyPr>
          <a:lstStyle/>
          <a:p>
            <a:endParaRPr lang="pl-PL" dirty="0"/>
          </a:p>
        </p:txBody>
      </p:sp>
      <p:sp>
        <p:nvSpPr>
          <p:cNvPr id="4" name="pole tekstowe 3"/>
          <p:cNvSpPr txBox="1"/>
          <p:nvPr/>
        </p:nvSpPr>
        <p:spPr>
          <a:xfrm>
            <a:off x="1366451" y="1709287"/>
            <a:ext cx="7050561" cy="5924699"/>
          </a:xfrm>
          <a:prstGeom prst="rect">
            <a:avLst/>
          </a:prstGeom>
          <a:noFill/>
        </p:spPr>
        <p:txBody>
          <a:bodyPr wrap="square" rtlCol="0">
            <a:spAutoFit/>
          </a:bodyPr>
          <a:lstStyle/>
          <a:p>
            <a:endParaRPr lang="pl-PL" sz="1400" dirty="0"/>
          </a:p>
          <a:p>
            <a:r>
              <a:rPr lang="pl-PL" sz="1200" dirty="0"/>
              <a:t>Podstawową odrębnością pierwszej fazy postępowania nakazowego jest ograniczenie katalogu środków dowodowych do wymienionych w art. 485:</a:t>
            </a:r>
          </a:p>
          <a:p>
            <a:endParaRPr lang="pl-PL" sz="1200" dirty="0"/>
          </a:p>
          <a:p>
            <a:r>
              <a:rPr lang="pl-PL" sz="1200" dirty="0"/>
              <a:t>Art.  485. §  1. Sąd wydaje nakaz zapłaty, jeżeli powód dochodzi roszczenia pieniężnego albo świadczenia innych rzeczy zamiennych, a okoliczności uzasadniające dochodzone żądanie są udowodnione dołączonym do pozwu:1) dokumentem urzędowym;</a:t>
            </a:r>
          </a:p>
          <a:p>
            <a:r>
              <a:rPr lang="pl-PL" sz="1200" dirty="0"/>
              <a:t>2) zaakceptowanym przez dłużnika rachunkiem;</a:t>
            </a:r>
          </a:p>
          <a:p>
            <a:r>
              <a:rPr lang="pl-PL" sz="1200" dirty="0"/>
              <a:t>3) wezwaniem dłużnika do zapłaty i pisemnym oświadczeniem dłużnika o uznaniu długu;</a:t>
            </a:r>
          </a:p>
          <a:p>
            <a:r>
              <a:rPr lang="pl-PL" sz="1200" dirty="0"/>
              <a:t>4) zaakceptowanym przez dłużnika żądaniem zapłaty, zwróconym przez bank i niezapłaconym z powodu braku środków na rachunku bankowym.</a:t>
            </a:r>
          </a:p>
          <a:p>
            <a:r>
              <a:rPr lang="pl-PL" sz="1200" dirty="0"/>
              <a:t>§  2. Sąd wydaje również nakaz zapłaty przeciwko zobowiązanemu z weksla, czeku, warrantu lub rewersu należycie wypełnionego, których prawdziwość i treść nie nasuwają wątpliwości. W razie przejścia na powoda praw z weksla, z czeku, z warrantu lub z rewersu, do wydania nakazu niezbędne jest przedstawienie dokumentów do uzasadnienia roszczenia, o ile przejście tych praw na powoda nie wynika bezpośrednio z weksla, z czeku, z warrantu lub z rewersu.</a:t>
            </a:r>
          </a:p>
          <a:p>
            <a:r>
              <a:rPr lang="pl-PL" sz="1200" dirty="0"/>
              <a:t>§  2a. Sąd wydaje nakaz zapłaty na podstawie dołączonej do pozwu umowy, dowodu spełnienia wzajemnego świadczenia niepieniężnego, dowodu doręczenia dłużnikowi faktury lub rachunku, jeżeli powód dochodzi należności zapłaty świadczenia pieniężnego, odsetek w transakcjach handlowych określonych w ustawie z dnia 8 marca 2013 r. o terminach zapłaty w transakcjach lub kwoty, o której mowa w art. 10 ust. 1 tej ustawy, oraz na podstawie dokumentów potwierdzających poniesienie kosztów odzyskiwania należności, jeżeli powód dochodzi również zwrotu kosztów, o których mowa w art. 10 ust. 2 tej ustawy.</a:t>
            </a:r>
          </a:p>
          <a:p>
            <a:r>
              <a:rPr lang="pl-PL" sz="1200" dirty="0"/>
              <a:t>§  3. Sąd może wydać nakaz zapłaty, jeżeli bank dochodzi roszczenia na podstawie wyciągu z ksiąg bankowych podpisanego przez osoby upoważnione do składania oświadczeń w zakresie praw i obowiązków majątkowych banku i opatrzonego pieczęcią banku oraz dowodu doręczenia dłużnikowi pisemnego wezwania do zapłaty.</a:t>
            </a:r>
          </a:p>
          <a:p>
            <a:endParaRPr lang="pl-PL" sz="1400" dirty="0"/>
          </a:p>
          <a:p>
            <a:endParaRPr lang="pl-PL" sz="1300" dirty="0"/>
          </a:p>
          <a:p>
            <a:endParaRPr lang="pl-PL" sz="1300" dirty="0"/>
          </a:p>
          <a:p>
            <a:endParaRPr lang="pl-PL" sz="1300" dirty="0"/>
          </a:p>
        </p:txBody>
      </p:sp>
    </p:spTree>
    <p:extLst>
      <p:ext uri="{BB962C8B-B14F-4D97-AF65-F5344CB8AC3E}">
        <p14:creationId xmlns:p14="http://schemas.microsoft.com/office/powerpoint/2010/main" val="103226018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ytuł 7"/>
          <p:cNvSpPr>
            <a:spLocks noGrp="1"/>
          </p:cNvSpPr>
          <p:nvPr>
            <p:ph type="title" idx="4294967295"/>
          </p:nvPr>
        </p:nvSpPr>
        <p:spPr/>
        <p:txBody>
          <a:bodyPr/>
          <a:lstStyle/>
          <a:p>
            <a:pPr eaLnBrk="1" hangingPunct="1"/>
            <a:endParaRPr lang="pl-PL"/>
          </a:p>
        </p:txBody>
      </p:sp>
      <p:graphicFrame>
        <p:nvGraphicFramePr>
          <p:cNvPr id="2" name="Symbol zastępczy zawartości 1"/>
          <p:cNvGraphicFramePr>
            <a:graphicFrameLocks noGrp="1"/>
          </p:cNvGraphicFramePr>
          <p:nvPr>
            <p:ph idx="4294967295"/>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14339" name="Obraz 3"/>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4340" name="pole tekstowe 4"/>
          <p:cNvSpPr txBox="1">
            <a:spLocks noChangeArrowheads="1"/>
          </p:cNvSpPr>
          <p:nvPr/>
        </p:nvSpPr>
        <p:spPr bwMode="auto">
          <a:xfrm>
            <a:off x="2627784" y="188640"/>
            <a:ext cx="6335712" cy="400110"/>
          </a:xfrm>
          <a:prstGeom prst="rect">
            <a:avLst/>
          </a:prstGeom>
          <a:noFill/>
          <a:ln w="9525">
            <a:noFill/>
            <a:miter lim="800000"/>
            <a:headEnd/>
            <a:tailEnd/>
          </a:ln>
        </p:spPr>
        <p:txBody>
          <a:bodyPr>
            <a:spAutoFit/>
          </a:bodyPr>
          <a:lstStyle/>
          <a:p>
            <a:pPr marL="88900" algn="ctr"/>
            <a:r>
              <a:rPr lang="pl-PL" sz="2000" b="1" dirty="0">
                <a:solidFill>
                  <a:schemeClr val="bg1"/>
                </a:solidFill>
              </a:rPr>
              <a:t>POSTĘPOWANIE CYWILNEGO 2015/2016</a:t>
            </a:r>
          </a:p>
        </p:txBody>
      </p:sp>
      <p:sp>
        <p:nvSpPr>
          <p:cNvPr id="14342"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3" name="pole tekstowe 2"/>
          <p:cNvSpPr txBox="1"/>
          <p:nvPr/>
        </p:nvSpPr>
        <p:spPr>
          <a:xfrm>
            <a:off x="135590" y="1039574"/>
            <a:ext cx="553998" cy="5701794"/>
          </a:xfrm>
          <a:prstGeom prst="rect">
            <a:avLst/>
          </a:prstGeom>
          <a:noFill/>
        </p:spPr>
        <p:txBody>
          <a:bodyPr vert="vert270" wrap="square" rtlCol="0">
            <a:spAutoFit/>
          </a:bodyPr>
          <a:lstStyle/>
          <a:p>
            <a:r>
              <a:rPr lang="pl-PL" sz="2400" dirty="0">
                <a:solidFill>
                  <a:schemeClr val="bg1"/>
                </a:solidFill>
                <a:latin typeface="Calibri" pitchFamily="34" charset="0"/>
              </a:rPr>
              <a:t>Wydział Prawa, Administracji i Ekonomii</a:t>
            </a:r>
          </a:p>
        </p:txBody>
      </p:sp>
      <p:sp>
        <p:nvSpPr>
          <p:cNvPr id="5" name="pole tekstowe 4"/>
          <p:cNvSpPr txBox="1"/>
          <p:nvPr/>
        </p:nvSpPr>
        <p:spPr>
          <a:xfrm>
            <a:off x="1552091" y="1194415"/>
            <a:ext cx="7273057" cy="830997"/>
          </a:xfrm>
          <a:prstGeom prst="rect">
            <a:avLst/>
          </a:prstGeom>
          <a:noFill/>
        </p:spPr>
        <p:txBody>
          <a:bodyPr wrap="square" rtlCol="0">
            <a:spAutoFit/>
          </a:bodyPr>
          <a:lstStyle/>
          <a:p>
            <a:pPr marL="88900" algn="ctr"/>
            <a:r>
              <a:rPr lang="pl-PL" sz="2400" b="1" dirty="0"/>
              <a:t>Postępowanie nakazowe</a:t>
            </a:r>
          </a:p>
          <a:p>
            <a:pPr marL="88900" algn="ctr"/>
            <a:r>
              <a:rPr lang="pl-PL" sz="2400" b="1" dirty="0"/>
              <a:t>Nakaz zapłaty.</a:t>
            </a:r>
          </a:p>
        </p:txBody>
      </p:sp>
      <p:sp>
        <p:nvSpPr>
          <p:cNvPr id="18" name="pole tekstowe 17"/>
          <p:cNvSpPr txBox="1"/>
          <p:nvPr/>
        </p:nvSpPr>
        <p:spPr>
          <a:xfrm>
            <a:off x="2123728" y="4581128"/>
            <a:ext cx="184731" cy="369332"/>
          </a:xfrm>
          <a:prstGeom prst="rect">
            <a:avLst/>
          </a:prstGeom>
          <a:noFill/>
        </p:spPr>
        <p:txBody>
          <a:bodyPr wrap="none" rtlCol="0">
            <a:spAutoFit/>
          </a:bodyPr>
          <a:lstStyle/>
          <a:p>
            <a:endParaRPr lang="pl-PL" dirty="0"/>
          </a:p>
        </p:txBody>
      </p:sp>
      <p:sp>
        <p:nvSpPr>
          <p:cNvPr id="4" name="pole tekstowe 3"/>
          <p:cNvSpPr txBox="1"/>
          <p:nvPr/>
        </p:nvSpPr>
        <p:spPr>
          <a:xfrm>
            <a:off x="1366451" y="1709287"/>
            <a:ext cx="7050561" cy="5616922"/>
          </a:xfrm>
          <a:prstGeom prst="rect">
            <a:avLst/>
          </a:prstGeom>
          <a:noFill/>
        </p:spPr>
        <p:txBody>
          <a:bodyPr wrap="square" rtlCol="0">
            <a:spAutoFit/>
          </a:bodyPr>
          <a:lstStyle/>
          <a:p>
            <a:endParaRPr lang="pl-PL" sz="1400" dirty="0"/>
          </a:p>
          <a:p>
            <a:r>
              <a:rPr lang="pl-PL" sz="1200" dirty="0"/>
              <a:t>Art.  491. §  1. Wydając nakaz zapłaty sąd orzeka, że pozwany ma w ciągu dwóch tygodni od dnia doręczenia nakazu zaspokoić roszczenie w całości wraz z kosztami albo wnieść w tym terminie zarzuty.</a:t>
            </a:r>
          </a:p>
          <a:p>
            <a:r>
              <a:rPr lang="pl-PL" sz="1200" dirty="0"/>
              <a:t>§  2. Nakaz zapłaty wydany na podstawie weksla, warrantu, rewersu lub czeku może być w formie skróconej umieszczony na ich odpisie.</a:t>
            </a:r>
          </a:p>
          <a:p>
            <a:r>
              <a:rPr lang="pl-PL" sz="1200" dirty="0"/>
              <a:t>§  3. Nakaz zapłaty doręcza się stronom; pozwanemu wraz z pozwem, załącznikami i pouczeniem o treści art. 493 § 1 zdanie trzecie.</a:t>
            </a:r>
          </a:p>
          <a:p>
            <a:endParaRPr lang="pl-PL" sz="1400" dirty="0"/>
          </a:p>
          <a:p>
            <a:r>
              <a:rPr lang="pl-PL" sz="1400" dirty="0"/>
              <a:t>Nakaz zapłaty jest postacią orzeczenia sądowego, które merytorycznie odnosi się do żądania zgłoszonego w pozwie, z zastrzeżeniem, że nakazem zapłaty sąd może orzec o obowiązku zaspokojenia całego dochodzonego roszczenia (</a:t>
            </a:r>
            <a:r>
              <a:rPr lang="pl-PL" sz="1400" i="1" dirty="0"/>
              <a:t>verba legis</a:t>
            </a:r>
            <a:r>
              <a:rPr lang="pl-PL" sz="1400" dirty="0"/>
              <a:t>: zaspokoić roszczenie w całości), nie może zatem wydać nakazu zapłaty tylko co do części roszczenia, przekazując pozostałą jego część do rozpoznania w postępowaniu zwykłym, ani też uwzględnić tylko część roszczenia, a w pozostałym zakresie powództwo oddalić.</a:t>
            </a:r>
          </a:p>
          <a:p>
            <a:endParaRPr lang="pl-PL" sz="1200" dirty="0"/>
          </a:p>
          <a:p>
            <a:r>
              <a:rPr lang="pl-PL" sz="1200" dirty="0"/>
              <a:t>Art.  492</a:t>
            </a:r>
            <a:r>
              <a:rPr lang="pl-PL" sz="1200" baseline="30000" dirty="0"/>
              <a:t>1</a:t>
            </a:r>
            <a:r>
              <a:rPr lang="pl-PL" sz="1200" dirty="0"/>
              <a:t>. §  1. Jeżeli doręczenie nakazu zapłaty nie może nastąpić dlatego, że miejsce pobytu pozwanego nie jest znane albo gdyby doręczenie mu nakazu nie mogło nastąpić w kraju, sąd z urzędu uchyla nakaz zapłaty, a przewodniczący podejmuje odpowiednie czynności.</a:t>
            </a:r>
          </a:p>
          <a:p>
            <a:r>
              <a:rPr lang="pl-PL" sz="1200" dirty="0"/>
              <a:t>§  2. Jeżeli po wydaniu nakazu zapłaty okaże się, że pozwany w chwili wniesienia pozwu nie miał zdolności sądowej, zdolności procesowej albo organu powołanego do jego reprezentowania, a braki te nie zostały usunięte w wyznaczonym terminie zgodnie z przepisami kodeksu, sąd z urzędu uchyla nakaz zapłaty i wydaje odpowiednie postanowienie.</a:t>
            </a:r>
          </a:p>
          <a:p>
            <a:endParaRPr lang="pl-PL" sz="1400" dirty="0"/>
          </a:p>
          <a:p>
            <a:endParaRPr lang="pl-PL" sz="1300" dirty="0"/>
          </a:p>
          <a:p>
            <a:endParaRPr lang="pl-PL" sz="1300" dirty="0"/>
          </a:p>
          <a:p>
            <a:endParaRPr lang="pl-PL" sz="1300" dirty="0"/>
          </a:p>
        </p:txBody>
      </p:sp>
    </p:spTree>
    <p:extLst>
      <p:ext uri="{BB962C8B-B14F-4D97-AF65-F5344CB8AC3E}">
        <p14:creationId xmlns:p14="http://schemas.microsoft.com/office/powerpoint/2010/main" val="937427739"/>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ytuł 7"/>
          <p:cNvSpPr>
            <a:spLocks noGrp="1"/>
          </p:cNvSpPr>
          <p:nvPr>
            <p:ph type="title" idx="4294967295"/>
          </p:nvPr>
        </p:nvSpPr>
        <p:spPr/>
        <p:txBody>
          <a:bodyPr/>
          <a:lstStyle/>
          <a:p>
            <a:pPr eaLnBrk="1" hangingPunct="1"/>
            <a:endParaRPr lang="pl-PL"/>
          </a:p>
        </p:txBody>
      </p:sp>
      <p:graphicFrame>
        <p:nvGraphicFramePr>
          <p:cNvPr id="2" name="Symbol zastępczy zawartości 1"/>
          <p:cNvGraphicFramePr>
            <a:graphicFrameLocks noGrp="1"/>
          </p:cNvGraphicFramePr>
          <p:nvPr>
            <p:ph idx="4294967295"/>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14339" name="Obraz 3"/>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4340" name="pole tekstowe 4"/>
          <p:cNvSpPr txBox="1">
            <a:spLocks noChangeArrowheads="1"/>
          </p:cNvSpPr>
          <p:nvPr/>
        </p:nvSpPr>
        <p:spPr bwMode="auto">
          <a:xfrm>
            <a:off x="2627784" y="188640"/>
            <a:ext cx="6335712" cy="400110"/>
          </a:xfrm>
          <a:prstGeom prst="rect">
            <a:avLst/>
          </a:prstGeom>
          <a:noFill/>
          <a:ln w="9525">
            <a:noFill/>
            <a:miter lim="800000"/>
            <a:headEnd/>
            <a:tailEnd/>
          </a:ln>
        </p:spPr>
        <p:txBody>
          <a:bodyPr>
            <a:spAutoFit/>
          </a:bodyPr>
          <a:lstStyle/>
          <a:p>
            <a:pPr marL="88900" algn="ctr"/>
            <a:r>
              <a:rPr lang="pl-PL" sz="2000" b="1" dirty="0">
                <a:solidFill>
                  <a:schemeClr val="bg1"/>
                </a:solidFill>
              </a:rPr>
              <a:t>POSTĘPOWANIE CYWILNEGO 2015/2016</a:t>
            </a:r>
          </a:p>
        </p:txBody>
      </p:sp>
      <p:sp>
        <p:nvSpPr>
          <p:cNvPr id="14342"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3" name="pole tekstowe 2"/>
          <p:cNvSpPr txBox="1"/>
          <p:nvPr/>
        </p:nvSpPr>
        <p:spPr>
          <a:xfrm>
            <a:off x="135590" y="1039574"/>
            <a:ext cx="553998" cy="5701794"/>
          </a:xfrm>
          <a:prstGeom prst="rect">
            <a:avLst/>
          </a:prstGeom>
          <a:noFill/>
        </p:spPr>
        <p:txBody>
          <a:bodyPr vert="vert270" wrap="square" rtlCol="0">
            <a:spAutoFit/>
          </a:bodyPr>
          <a:lstStyle/>
          <a:p>
            <a:r>
              <a:rPr lang="pl-PL" sz="2400" dirty="0">
                <a:solidFill>
                  <a:schemeClr val="bg1"/>
                </a:solidFill>
                <a:latin typeface="Calibri" pitchFamily="34" charset="0"/>
              </a:rPr>
              <a:t>Wydział Prawa, Administracji i Ekonomii</a:t>
            </a:r>
          </a:p>
        </p:txBody>
      </p:sp>
      <p:sp>
        <p:nvSpPr>
          <p:cNvPr id="5" name="pole tekstowe 4"/>
          <p:cNvSpPr txBox="1"/>
          <p:nvPr/>
        </p:nvSpPr>
        <p:spPr>
          <a:xfrm>
            <a:off x="1552091" y="1194415"/>
            <a:ext cx="7273057" cy="830997"/>
          </a:xfrm>
          <a:prstGeom prst="rect">
            <a:avLst/>
          </a:prstGeom>
          <a:noFill/>
        </p:spPr>
        <p:txBody>
          <a:bodyPr wrap="square" rtlCol="0">
            <a:spAutoFit/>
          </a:bodyPr>
          <a:lstStyle/>
          <a:p>
            <a:pPr marL="88900" algn="ctr"/>
            <a:r>
              <a:rPr lang="pl-PL" sz="2400" b="1" dirty="0"/>
              <a:t>Postępowanie nakazowe</a:t>
            </a:r>
          </a:p>
          <a:p>
            <a:pPr marL="88900" algn="ctr"/>
            <a:r>
              <a:rPr lang="pl-PL" sz="2400" b="1" dirty="0"/>
              <a:t>Zarzuty od nakazu zapłaty.</a:t>
            </a:r>
          </a:p>
        </p:txBody>
      </p:sp>
      <p:sp>
        <p:nvSpPr>
          <p:cNvPr id="18" name="pole tekstowe 17"/>
          <p:cNvSpPr txBox="1"/>
          <p:nvPr/>
        </p:nvSpPr>
        <p:spPr>
          <a:xfrm>
            <a:off x="2123728" y="4581128"/>
            <a:ext cx="184731" cy="369332"/>
          </a:xfrm>
          <a:prstGeom prst="rect">
            <a:avLst/>
          </a:prstGeom>
          <a:noFill/>
        </p:spPr>
        <p:txBody>
          <a:bodyPr wrap="none" rtlCol="0">
            <a:spAutoFit/>
          </a:bodyPr>
          <a:lstStyle/>
          <a:p>
            <a:endParaRPr lang="pl-PL" dirty="0"/>
          </a:p>
        </p:txBody>
      </p:sp>
      <p:sp>
        <p:nvSpPr>
          <p:cNvPr id="4" name="pole tekstowe 3"/>
          <p:cNvSpPr txBox="1"/>
          <p:nvPr/>
        </p:nvSpPr>
        <p:spPr>
          <a:xfrm>
            <a:off x="1366451" y="1709287"/>
            <a:ext cx="7050561" cy="5586145"/>
          </a:xfrm>
          <a:prstGeom prst="rect">
            <a:avLst/>
          </a:prstGeom>
          <a:noFill/>
        </p:spPr>
        <p:txBody>
          <a:bodyPr wrap="square" rtlCol="0">
            <a:spAutoFit/>
          </a:bodyPr>
          <a:lstStyle/>
          <a:p>
            <a:endParaRPr lang="pl-PL" sz="1400" i="1" dirty="0"/>
          </a:p>
          <a:p>
            <a:r>
              <a:rPr lang="pl-PL" sz="1200" dirty="0"/>
              <a:t>Art.  493. </a:t>
            </a:r>
          </a:p>
          <a:p>
            <a:r>
              <a:rPr lang="pl-PL" sz="1200" dirty="0"/>
              <a:t>§  1. Pismo zawierające zarzuty wnosi się do </a:t>
            </a:r>
            <a:r>
              <a:rPr lang="pl-PL" sz="1200" b="1" dirty="0"/>
              <a:t>sądu, który wydał </a:t>
            </a:r>
            <a:r>
              <a:rPr lang="pl-PL" sz="1200" dirty="0"/>
              <a:t>nakaz zapłaty. W piśmie pozwany powinien wskazać, czy zaskarża nakaz w całości, czy w części, przedstawić zarzuty, które pod rygorem ich utraty należy zgłosić przed wdaniem się w spór co do istoty sprawy oraz okoliczności faktyczne i dowody. Sąd pomija spóźnione twierdzenia i dowody, chyba że strona uprawdopodobni, że nie zgłosiła ich w zarzutach bez swojej winy lub że uwzględnienie spóźnionych twierdzeń i dowodów nie spowoduje zwłoki w rozpoznaniu sprawy albo że występują inne wyjątkowe okoliczności.</a:t>
            </a:r>
          </a:p>
          <a:p>
            <a:r>
              <a:rPr lang="pl-PL" sz="1200" dirty="0"/>
              <a:t>§  2. Jeżeli pozew wniesiono na urzędowym formularzu, wniesienie zarzutów wymaga również zachowania tej formy.</a:t>
            </a:r>
          </a:p>
          <a:p>
            <a:r>
              <a:rPr lang="pl-PL" sz="1200" dirty="0"/>
              <a:t>§  3. Do potrącenia mogą być przedstawione tylko wierzytelności udowodnione dokumentami, o których mowa w art. 485.</a:t>
            </a:r>
          </a:p>
          <a:p>
            <a:r>
              <a:rPr lang="pl-PL" sz="1200" dirty="0"/>
              <a:t>§  4. Powództwo wzajemne jest niedopuszczalne.</a:t>
            </a:r>
          </a:p>
          <a:p>
            <a:endParaRPr lang="pl-PL" sz="1400" dirty="0"/>
          </a:p>
          <a:p>
            <a:r>
              <a:rPr lang="pl-PL" sz="1200" dirty="0"/>
              <a:t>Art.  494. § 1. Sąd odrzuca zarzuty wniesione po upływie terminu, nieopłacone lub z innych przyczyn niedopuszczalne, jak również zarzuty, których braków pozwany nie usunął w terminie.</a:t>
            </a:r>
          </a:p>
          <a:p>
            <a:r>
              <a:rPr lang="pl-PL" sz="1200" dirty="0"/>
              <a:t>§  2. Nakaz zapłaty, przeciwko któremu w całości lub w części nie wniesiono skutecznie zarzutów, ma skutki prawomocnego wyroku.</a:t>
            </a:r>
          </a:p>
          <a:p>
            <a:endParaRPr lang="pl-PL" sz="1200" dirty="0"/>
          </a:p>
          <a:p>
            <a:r>
              <a:rPr lang="pl-PL" sz="1200" dirty="0"/>
              <a:t>Art.  495. § 1. W razie prawidłowego wniesienia zarzutów przewodniczący wyznacza rozprawę i zarządza doręczenie ich powodowi.</a:t>
            </a:r>
          </a:p>
          <a:p>
            <a:r>
              <a:rPr lang="pl-PL" sz="1200" dirty="0"/>
              <a:t>§  2. W toku postępowania nie można występować z nowymi roszczeniami zamiast lub obok dotychczasowych. Jednakże w razie zmiany okoliczności powód może żądać zamiast pierwotnego przedmiotu sporu jego wartości lub innego przedmiotu, a w sprawach o świadczenie powtarzające się może nadto rozszerzyć żądanie pozwu o świadczenia za dalsze okresy.</a:t>
            </a:r>
          </a:p>
          <a:p>
            <a:endParaRPr lang="pl-PL" sz="1400" dirty="0"/>
          </a:p>
          <a:p>
            <a:endParaRPr lang="pl-PL" sz="1300" dirty="0"/>
          </a:p>
          <a:p>
            <a:endParaRPr lang="pl-PL" sz="1300" dirty="0"/>
          </a:p>
          <a:p>
            <a:endParaRPr lang="pl-PL" sz="1300" dirty="0"/>
          </a:p>
        </p:txBody>
      </p:sp>
    </p:spTree>
    <p:extLst>
      <p:ext uri="{BB962C8B-B14F-4D97-AF65-F5344CB8AC3E}">
        <p14:creationId xmlns:p14="http://schemas.microsoft.com/office/powerpoint/2010/main" val="196238378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ytuł 7"/>
          <p:cNvSpPr>
            <a:spLocks noGrp="1"/>
          </p:cNvSpPr>
          <p:nvPr>
            <p:ph type="title" idx="4294967295"/>
          </p:nvPr>
        </p:nvSpPr>
        <p:spPr/>
        <p:txBody>
          <a:bodyPr/>
          <a:lstStyle/>
          <a:p>
            <a:pPr eaLnBrk="1" hangingPunct="1"/>
            <a:endParaRPr lang="pl-PL"/>
          </a:p>
        </p:txBody>
      </p:sp>
      <p:graphicFrame>
        <p:nvGraphicFramePr>
          <p:cNvPr id="2" name="Symbol zastępczy zawartości 1"/>
          <p:cNvGraphicFramePr>
            <a:graphicFrameLocks noGrp="1"/>
          </p:cNvGraphicFramePr>
          <p:nvPr>
            <p:ph idx="4294967295"/>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14339" name="Obraz 3"/>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4340" name="pole tekstowe 4"/>
          <p:cNvSpPr txBox="1">
            <a:spLocks noChangeArrowheads="1"/>
          </p:cNvSpPr>
          <p:nvPr/>
        </p:nvSpPr>
        <p:spPr bwMode="auto">
          <a:xfrm>
            <a:off x="2627784" y="188640"/>
            <a:ext cx="6335712" cy="400110"/>
          </a:xfrm>
          <a:prstGeom prst="rect">
            <a:avLst/>
          </a:prstGeom>
          <a:noFill/>
          <a:ln w="9525">
            <a:noFill/>
            <a:miter lim="800000"/>
            <a:headEnd/>
            <a:tailEnd/>
          </a:ln>
        </p:spPr>
        <p:txBody>
          <a:bodyPr>
            <a:spAutoFit/>
          </a:bodyPr>
          <a:lstStyle/>
          <a:p>
            <a:pPr marL="88900" algn="ctr"/>
            <a:r>
              <a:rPr lang="pl-PL" sz="2000" b="1" dirty="0">
                <a:solidFill>
                  <a:schemeClr val="bg1"/>
                </a:solidFill>
              </a:rPr>
              <a:t>POSTĘPOWANIE CYWILNEGO 2015/2016</a:t>
            </a:r>
          </a:p>
        </p:txBody>
      </p:sp>
      <p:sp>
        <p:nvSpPr>
          <p:cNvPr id="14342"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3" name="pole tekstowe 2"/>
          <p:cNvSpPr txBox="1"/>
          <p:nvPr/>
        </p:nvSpPr>
        <p:spPr>
          <a:xfrm>
            <a:off x="135590" y="1039574"/>
            <a:ext cx="553998" cy="5701794"/>
          </a:xfrm>
          <a:prstGeom prst="rect">
            <a:avLst/>
          </a:prstGeom>
          <a:noFill/>
        </p:spPr>
        <p:txBody>
          <a:bodyPr vert="vert270" wrap="square" rtlCol="0">
            <a:spAutoFit/>
          </a:bodyPr>
          <a:lstStyle/>
          <a:p>
            <a:r>
              <a:rPr lang="pl-PL" sz="2400" dirty="0">
                <a:solidFill>
                  <a:schemeClr val="bg1"/>
                </a:solidFill>
                <a:latin typeface="Calibri" pitchFamily="34" charset="0"/>
              </a:rPr>
              <a:t>Wydział Prawa, Administracji i Ekonomii</a:t>
            </a:r>
          </a:p>
        </p:txBody>
      </p:sp>
      <p:sp>
        <p:nvSpPr>
          <p:cNvPr id="5" name="pole tekstowe 4"/>
          <p:cNvSpPr txBox="1"/>
          <p:nvPr/>
        </p:nvSpPr>
        <p:spPr>
          <a:xfrm>
            <a:off x="1619684" y="1272804"/>
            <a:ext cx="7273057" cy="523220"/>
          </a:xfrm>
          <a:prstGeom prst="rect">
            <a:avLst/>
          </a:prstGeom>
          <a:noFill/>
        </p:spPr>
        <p:txBody>
          <a:bodyPr wrap="square" rtlCol="0">
            <a:spAutoFit/>
          </a:bodyPr>
          <a:lstStyle/>
          <a:p>
            <a:pPr marL="88900" algn="ctr"/>
            <a:r>
              <a:rPr lang="pl-PL" sz="2800" b="1" dirty="0"/>
              <a:t>Tryby postępowania cywilnego</a:t>
            </a:r>
          </a:p>
        </p:txBody>
      </p:sp>
      <p:sp>
        <p:nvSpPr>
          <p:cNvPr id="6" name="pole tekstowe 5"/>
          <p:cNvSpPr txBox="1"/>
          <p:nvPr/>
        </p:nvSpPr>
        <p:spPr>
          <a:xfrm>
            <a:off x="3203848" y="2204864"/>
            <a:ext cx="3240360" cy="369332"/>
          </a:xfrm>
          <a:prstGeom prst="rect">
            <a:avLst/>
          </a:prstGeom>
          <a:noFill/>
        </p:spPr>
        <p:txBody>
          <a:bodyPr wrap="square" rtlCol="0">
            <a:spAutoFit/>
          </a:bodyPr>
          <a:lstStyle/>
          <a:p>
            <a:r>
              <a:rPr lang="pl-PL" dirty="0"/>
              <a:t>Postępowanie cywilne</a:t>
            </a:r>
          </a:p>
        </p:txBody>
      </p:sp>
      <p:sp>
        <p:nvSpPr>
          <p:cNvPr id="7" name="pole tekstowe 6"/>
          <p:cNvSpPr txBox="1"/>
          <p:nvPr/>
        </p:nvSpPr>
        <p:spPr>
          <a:xfrm>
            <a:off x="1475656" y="3140968"/>
            <a:ext cx="2376264" cy="369332"/>
          </a:xfrm>
          <a:prstGeom prst="rect">
            <a:avLst/>
          </a:prstGeom>
          <a:noFill/>
        </p:spPr>
        <p:txBody>
          <a:bodyPr wrap="square" rtlCol="0">
            <a:spAutoFit/>
          </a:bodyPr>
          <a:lstStyle/>
          <a:p>
            <a:pPr algn="ctr"/>
            <a:r>
              <a:rPr lang="pl-PL" dirty="0"/>
              <a:t>Proces</a:t>
            </a:r>
          </a:p>
        </p:txBody>
      </p:sp>
      <p:sp>
        <p:nvSpPr>
          <p:cNvPr id="8" name="pole tekstowe 7"/>
          <p:cNvSpPr txBox="1"/>
          <p:nvPr/>
        </p:nvSpPr>
        <p:spPr>
          <a:xfrm>
            <a:off x="4932040" y="3140968"/>
            <a:ext cx="3384376" cy="369332"/>
          </a:xfrm>
          <a:prstGeom prst="rect">
            <a:avLst/>
          </a:prstGeom>
          <a:noFill/>
        </p:spPr>
        <p:txBody>
          <a:bodyPr wrap="square" rtlCol="0">
            <a:spAutoFit/>
          </a:bodyPr>
          <a:lstStyle/>
          <a:p>
            <a:r>
              <a:rPr lang="pl-PL" dirty="0"/>
              <a:t>Postępowanie nieprocesowe</a:t>
            </a:r>
          </a:p>
        </p:txBody>
      </p:sp>
      <p:cxnSp>
        <p:nvCxnSpPr>
          <p:cNvPr id="14" name="Łącznik prosty ze strzałką 13"/>
          <p:cNvCxnSpPr/>
          <p:nvPr/>
        </p:nvCxnSpPr>
        <p:spPr>
          <a:xfrm flipH="1">
            <a:off x="2843808" y="2708920"/>
            <a:ext cx="432048" cy="2880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Łącznik prosty ze strzałką 15"/>
          <p:cNvCxnSpPr/>
          <p:nvPr/>
        </p:nvCxnSpPr>
        <p:spPr>
          <a:xfrm>
            <a:off x="5292080" y="2756758"/>
            <a:ext cx="360040" cy="2262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pole tekstowe 16"/>
          <p:cNvSpPr txBox="1"/>
          <p:nvPr/>
        </p:nvSpPr>
        <p:spPr>
          <a:xfrm>
            <a:off x="1115616" y="4077072"/>
            <a:ext cx="1800200" cy="923330"/>
          </a:xfrm>
          <a:prstGeom prst="rect">
            <a:avLst/>
          </a:prstGeom>
          <a:noFill/>
        </p:spPr>
        <p:txBody>
          <a:bodyPr wrap="square" rtlCol="0">
            <a:spAutoFit/>
          </a:bodyPr>
          <a:lstStyle/>
          <a:p>
            <a:r>
              <a:rPr lang="pl-PL" dirty="0"/>
              <a:t>Postępowanie „zwykłe” </a:t>
            </a:r>
          </a:p>
          <a:p>
            <a:r>
              <a:rPr lang="pl-PL" dirty="0"/>
              <a:t>(art. 15-424</a:t>
            </a:r>
            <a:r>
              <a:rPr lang="pl-PL" baseline="30000" dirty="0"/>
              <a:t>12</a:t>
            </a:r>
            <a:r>
              <a:rPr lang="pl-PL" dirty="0"/>
              <a:t>)</a:t>
            </a:r>
          </a:p>
        </p:txBody>
      </p:sp>
      <p:sp>
        <p:nvSpPr>
          <p:cNvPr id="18" name="pole tekstowe 17"/>
          <p:cNvSpPr txBox="1"/>
          <p:nvPr/>
        </p:nvSpPr>
        <p:spPr>
          <a:xfrm>
            <a:off x="2123728" y="4581128"/>
            <a:ext cx="184731" cy="369332"/>
          </a:xfrm>
          <a:prstGeom prst="rect">
            <a:avLst/>
          </a:prstGeom>
          <a:noFill/>
        </p:spPr>
        <p:txBody>
          <a:bodyPr wrap="none" rtlCol="0">
            <a:spAutoFit/>
          </a:bodyPr>
          <a:lstStyle/>
          <a:p>
            <a:endParaRPr lang="pl-PL" dirty="0"/>
          </a:p>
        </p:txBody>
      </p:sp>
      <p:sp>
        <p:nvSpPr>
          <p:cNvPr id="19" name="pole tekstowe 18"/>
          <p:cNvSpPr txBox="1"/>
          <p:nvPr/>
        </p:nvSpPr>
        <p:spPr>
          <a:xfrm>
            <a:off x="3203848" y="4149080"/>
            <a:ext cx="2520280" cy="369332"/>
          </a:xfrm>
          <a:prstGeom prst="rect">
            <a:avLst/>
          </a:prstGeom>
          <a:noFill/>
        </p:spPr>
        <p:txBody>
          <a:bodyPr wrap="square" rtlCol="0">
            <a:spAutoFit/>
          </a:bodyPr>
          <a:lstStyle/>
          <a:p>
            <a:r>
              <a:rPr lang="pl-PL" dirty="0"/>
              <a:t>Postępowania odrębne</a:t>
            </a:r>
          </a:p>
        </p:txBody>
      </p:sp>
      <p:cxnSp>
        <p:nvCxnSpPr>
          <p:cNvPr id="21" name="Łącznik prosty ze strzałką 20"/>
          <p:cNvCxnSpPr/>
          <p:nvPr/>
        </p:nvCxnSpPr>
        <p:spPr>
          <a:xfrm flipH="1">
            <a:off x="1763713" y="3717032"/>
            <a:ext cx="720055" cy="3600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Łącznik prosty ze strzałką 22"/>
          <p:cNvCxnSpPr/>
          <p:nvPr/>
        </p:nvCxnSpPr>
        <p:spPr>
          <a:xfrm>
            <a:off x="3059832" y="3645024"/>
            <a:ext cx="648072" cy="43204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4" name="pole tekstowe 23"/>
          <p:cNvSpPr txBox="1"/>
          <p:nvPr/>
        </p:nvSpPr>
        <p:spPr>
          <a:xfrm>
            <a:off x="1115616" y="5301208"/>
            <a:ext cx="7200800" cy="1200329"/>
          </a:xfrm>
          <a:prstGeom prst="rect">
            <a:avLst/>
          </a:prstGeom>
          <a:noFill/>
        </p:spPr>
        <p:txBody>
          <a:bodyPr wrap="square" rtlCol="0">
            <a:spAutoFit/>
          </a:bodyPr>
          <a:lstStyle/>
          <a:p>
            <a:endParaRPr lang="pl-PL" i="1" dirty="0"/>
          </a:p>
          <a:p>
            <a:r>
              <a:rPr lang="pl-PL" i="1" dirty="0"/>
              <a:t>Art. 13 § 1. Sąd rozpoznaje sprawy </a:t>
            </a:r>
            <a:r>
              <a:rPr lang="pl-PL" b="1" i="1" dirty="0"/>
              <a:t>w procesie</a:t>
            </a:r>
            <a:r>
              <a:rPr lang="pl-PL" i="1" dirty="0"/>
              <a:t>, chyba że ustawa stanowi inaczej. W wypadkach przewidzianych w ustawie sąd rozpoznaje sprawy według przepisów o postępowaniach odrębnych.</a:t>
            </a:r>
            <a:endParaRPr lang="pl-PL" dirty="0"/>
          </a:p>
        </p:txBody>
      </p:sp>
    </p:spTree>
    <p:extLst>
      <p:ext uri="{BB962C8B-B14F-4D97-AF65-F5344CB8AC3E}">
        <p14:creationId xmlns:p14="http://schemas.microsoft.com/office/powerpoint/2010/main" val="216180770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ytuł 7"/>
          <p:cNvSpPr>
            <a:spLocks noGrp="1"/>
          </p:cNvSpPr>
          <p:nvPr>
            <p:ph type="title" idx="4294967295"/>
          </p:nvPr>
        </p:nvSpPr>
        <p:spPr/>
        <p:txBody>
          <a:bodyPr/>
          <a:lstStyle/>
          <a:p>
            <a:pPr eaLnBrk="1" hangingPunct="1"/>
            <a:endParaRPr lang="pl-PL"/>
          </a:p>
        </p:txBody>
      </p:sp>
      <p:graphicFrame>
        <p:nvGraphicFramePr>
          <p:cNvPr id="2" name="Symbol zastępczy zawartości 1"/>
          <p:cNvGraphicFramePr>
            <a:graphicFrameLocks noGrp="1"/>
          </p:cNvGraphicFramePr>
          <p:nvPr>
            <p:ph idx="4294967295"/>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14339" name="Obraz 3"/>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4340" name="pole tekstowe 4"/>
          <p:cNvSpPr txBox="1">
            <a:spLocks noChangeArrowheads="1"/>
          </p:cNvSpPr>
          <p:nvPr/>
        </p:nvSpPr>
        <p:spPr bwMode="auto">
          <a:xfrm>
            <a:off x="2627784" y="188640"/>
            <a:ext cx="6335712" cy="400110"/>
          </a:xfrm>
          <a:prstGeom prst="rect">
            <a:avLst/>
          </a:prstGeom>
          <a:noFill/>
          <a:ln w="9525">
            <a:noFill/>
            <a:miter lim="800000"/>
            <a:headEnd/>
            <a:tailEnd/>
          </a:ln>
        </p:spPr>
        <p:txBody>
          <a:bodyPr>
            <a:spAutoFit/>
          </a:bodyPr>
          <a:lstStyle/>
          <a:p>
            <a:pPr marL="88900" algn="ctr"/>
            <a:r>
              <a:rPr lang="pl-PL" sz="2000" b="1" dirty="0">
                <a:solidFill>
                  <a:schemeClr val="bg1"/>
                </a:solidFill>
              </a:rPr>
              <a:t>POSTĘPOWANIE CYWILNEGO 2015/2016</a:t>
            </a:r>
          </a:p>
        </p:txBody>
      </p:sp>
      <p:sp>
        <p:nvSpPr>
          <p:cNvPr id="14342"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3" name="pole tekstowe 2"/>
          <p:cNvSpPr txBox="1"/>
          <p:nvPr/>
        </p:nvSpPr>
        <p:spPr>
          <a:xfrm>
            <a:off x="135590" y="1039574"/>
            <a:ext cx="553998" cy="5701794"/>
          </a:xfrm>
          <a:prstGeom prst="rect">
            <a:avLst/>
          </a:prstGeom>
          <a:noFill/>
        </p:spPr>
        <p:txBody>
          <a:bodyPr vert="vert270" wrap="square" rtlCol="0">
            <a:spAutoFit/>
          </a:bodyPr>
          <a:lstStyle/>
          <a:p>
            <a:r>
              <a:rPr lang="pl-PL" sz="2400" dirty="0">
                <a:solidFill>
                  <a:schemeClr val="bg1"/>
                </a:solidFill>
                <a:latin typeface="Calibri" pitchFamily="34" charset="0"/>
              </a:rPr>
              <a:t>Wydział Prawa, Administracji i Ekonomii</a:t>
            </a:r>
          </a:p>
        </p:txBody>
      </p:sp>
      <p:sp>
        <p:nvSpPr>
          <p:cNvPr id="5" name="pole tekstowe 4"/>
          <p:cNvSpPr txBox="1"/>
          <p:nvPr/>
        </p:nvSpPr>
        <p:spPr>
          <a:xfrm>
            <a:off x="1619684" y="1272804"/>
            <a:ext cx="7273057" cy="523220"/>
          </a:xfrm>
          <a:prstGeom prst="rect">
            <a:avLst/>
          </a:prstGeom>
          <a:noFill/>
        </p:spPr>
        <p:txBody>
          <a:bodyPr wrap="square" rtlCol="0">
            <a:spAutoFit/>
          </a:bodyPr>
          <a:lstStyle/>
          <a:p>
            <a:pPr marL="88900" algn="ctr"/>
            <a:r>
              <a:rPr lang="pl-PL" sz="2800" b="1" dirty="0"/>
              <a:t>Rodzaje postępowań odrębnych</a:t>
            </a:r>
          </a:p>
        </p:txBody>
      </p:sp>
      <p:sp>
        <p:nvSpPr>
          <p:cNvPr id="18" name="pole tekstowe 17"/>
          <p:cNvSpPr txBox="1"/>
          <p:nvPr/>
        </p:nvSpPr>
        <p:spPr>
          <a:xfrm>
            <a:off x="2123728" y="4581128"/>
            <a:ext cx="184731" cy="369332"/>
          </a:xfrm>
          <a:prstGeom prst="rect">
            <a:avLst/>
          </a:prstGeom>
          <a:noFill/>
        </p:spPr>
        <p:txBody>
          <a:bodyPr wrap="none" rtlCol="0">
            <a:spAutoFit/>
          </a:bodyPr>
          <a:lstStyle/>
          <a:p>
            <a:endParaRPr lang="pl-PL" dirty="0"/>
          </a:p>
        </p:txBody>
      </p:sp>
      <p:sp>
        <p:nvSpPr>
          <p:cNvPr id="4" name="pole tekstowe 3"/>
          <p:cNvSpPr txBox="1"/>
          <p:nvPr/>
        </p:nvSpPr>
        <p:spPr>
          <a:xfrm>
            <a:off x="1475656" y="1988840"/>
            <a:ext cx="6480720" cy="4185761"/>
          </a:xfrm>
          <a:prstGeom prst="rect">
            <a:avLst/>
          </a:prstGeom>
          <a:noFill/>
        </p:spPr>
        <p:txBody>
          <a:bodyPr wrap="square" rtlCol="0">
            <a:spAutoFit/>
          </a:bodyPr>
          <a:lstStyle/>
          <a:p>
            <a:r>
              <a:rPr lang="pl-PL" sz="1400" dirty="0"/>
              <a:t>Wyróżniamy siedemnaście</a:t>
            </a:r>
            <a:r>
              <a:rPr lang="pl-PL" sz="1400" baseline="30000" dirty="0"/>
              <a:t>1</a:t>
            </a:r>
            <a:r>
              <a:rPr lang="pl-PL" sz="1400" dirty="0"/>
              <a:t> postępowań odrębnych (art. 425-505</a:t>
            </a:r>
            <a:r>
              <a:rPr lang="pl-PL" sz="1400" baseline="30000" dirty="0"/>
              <a:t>14</a:t>
            </a:r>
            <a:r>
              <a:rPr lang="pl-PL" sz="1400" dirty="0"/>
              <a:t>) w sprawach: </a:t>
            </a:r>
          </a:p>
          <a:p>
            <a:pPr marL="342900" indent="-342900">
              <a:buAutoNum type="arabicParenR"/>
            </a:pPr>
            <a:r>
              <a:rPr lang="pl-PL" sz="1400" dirty="0"/>
              <a:t>małżeńskich,</a:t>
            </a:r>
          </a:p>
          <a:p>
            <a:pPr marL="342900" indent="-342900">
              <a:buAutoNum type="arabicParenR"/>
            </a:pPr>
            <a:r>
              <a:rPr lang="pl-PL" sz="1400" dirty="0"/>
              <a:t> ze stosunków między rodzicami a dziećmi,</a:t>
            </a:r>
          </a:p>
          <a:p>
            <a:pPr marL="342900" indent="-342900">
              <a:buAutoNum type="arabicParenR"/>
            </a:pPr>
            <a:r>
              <a:rPr lang="pl-PL" sz="1400" dirty="0"/>
              <a:t>z zakresu prawa pracy, </a:t>
            </a:r>
          </a:p>
          <a:p>
            <a:pPr marL="342900" indent="-342900">
              <a:buAutoNum type="arabicParenR"/>
            </a:pPr>
            <a:r>
              <a:rPr lang="pl-PL" sz="1400" dirty="0"/>
              <a:t>z zakresu ubezpieczeń społecznych, </a:t>
            </a:r>
          </a:p>
          <a:p>
            <a:pPr marL="342900" indent="-342900">
              <a:buAutoNum type="arabicParenR"/>
            </a:pPr>
            <a:r>
              <a:rPr lang="pl-PL" sz="1400" dirty="0"/>
              <a:t>o naruszenie posiadania, </a:t>
            </a:r>
          </a:p>
          <a:p>
            <a:pPr marL="342900" indent="-342900">
              <a:buAutoNum type="arabicParenR"/>
            </a:pPr>
            <a:r>
              <a:rPr lang="pl-PL" sz="1400" dirty="0"/>
              <a:t>gospodarczych</a:t>
            </a:r>
            <a:r>
              <a:rPr lang="pl-PL" sz="1400" baseline="30000" dirty="0"/>
              <a:t>2</a:t>
            </a:r>
            <a:r>
              <a:rPr lang="pl-PL" sz="1400" dirty="0"/>
              <a:t>, </a:t>
            </a:r>
          </a:p>
          <a:p>
            <a:pPr marL="342900" indent="-342900">
              <a:buAutoNum type="arabicParenR"/>
            </a:pPr>
            <a:r>
              <a:rPr lang="pl-PL" sz="1400" dirty="0"/>
              <a:t>z zakresu ochrony konkurencji, </a:t>
            </a:r>
          </a:p>
          <a:p>
            <a:pPr marL="342900" indent="-342900">
              <a:buAutoNum type="arabicParenR"/>
            </a:pPr>
            <a:r>
              <a:rPr lang="pl-PL" sz="1400" dirty="0"/>
              <a:t>o uznanie postanowień wzorca umowy za niedozwolony, </a:t>
            </a:r>
          </a:p>
          <a:p>
            <a:pPr marL="342900" indent="-342900">
              <a:buAutoNum type="arabicParenR"/>
            </a:pPr>
            <a:r>
              <a:rPr lang="pl-PL" sz="1400" dirty="0"/>
              <a:t>z zakresu regulacji energetyki,</a:t>
            </a:r>
          </a:p>
          <a:p>
            <a:pPr marL="342900" indent="-342900">
              <a:buAutoNum type="arabicParenR"/>
            </a:pPr>
            <a:r>
              <a:rPr lang="pl-PL" sz="1400" dirty="0"/>
              <a:t> z zakresu telekomunikacji i poczty,</a:t>
            </a:r>
          </a:p>
          <a:p>
            <a:pPr marL="342900" indent="-342900">
              <a:buAutoNum type="arabicParenR"/>
            </a:pPr>
            <a:r>
              <a:rPr lang="pl-PL" sz="1400" dirty="0"/>
              <a:t> z zakresu transportu kolejowego, </a:t>
            </a:r>
          </a:p>
          <a:p>
            <a:pPr marL="342900" indent="-342900">
              <a:buAutoNum type="arabicParenR"/>
            </a:pPr>
            <a:r>
              <a:rPr lang="pl-PL" sz="1400" dirty="0"/>
              <a:t> o wydanie nakazu zapłaty w postępowaniu nakazowym, </a:t>
            </a:r>
          </a:p>
          <a:p>
            <a:pPr marL="342900" indent="-342900">
              <a:buAutoNum type="arabicParenR"/>
            </a:pPr>
            <a:r>
              <a:rPr lang="pl-PL" sz="1400" dirty="0"/>
              <a:t> o wydanie nakazu zapłaty w postępowaniu upominawczym,</a:t>
            </a:r>
          </a:p>
          <a:p>
            <a:pPr marL="342900" indent="-342900">
              <a:buAutoNum type="arabicParenR"/>
            </a:pPr>
            <a:r>
              <a:rPr lang="pl-PL" sz="1400" dirty="0"/>
              <a:t> podlegających postępowaniu uproszczonemu,</a:t>
            </a:r>
          </a:p>
          <a:p>
            <a:pPr marL="342900" indent="-342900">
              <a:buAutoNum type="arabicParenR"/>
            </a:pPr>
            <a:r>
              <a:rPr lang="pl-PL" sz="1400" dirty="0"/>
              <a:t> europejskie postępowanie nakazowe,</a:t>
            </a:r>
          </a:p>
          <a:p>
            <a:pPr marL="342900" indent="-342900">
              <a:buAutoNum type="arabicParenR"/>
            </a:pPr>
            <a:r>
              <a:rPr lang="pl-PL" sz="1400" dirty="0"/>
              <a:t> europejskie postępowanie w sprawie drobnych roszczeń,</a:t>
            </a:r>
          </a:p>
          <a:p>
            <a:pPr marL="342900" indent="-342900">
              <a:buAutoNum type="arabicParenR"/>
            </a:pPr>
            <a:r>
              <a:rPr lang="pl-PL" sz="1400" dirty="0"/>
              <a:t> elektroniczne postępowanie upominawcze.</a:t>
            </a:r>
          </a:p>
        </p:txBody>
      </p:sp>
      <p:sp>
        <p:nvSpPr>
          <p:cNvPr id="9" name="Symbol zastępczy stopki 8"/>
          <p:cNvSpPr>
            <a:spLocks noGrp="1"/>
          </p:cNvSpPr>
          <p:nvPr>
            <p:ph type="ftr" sz="quarter" idx="11"/>
          </p:nvPr>
        </p:nvSpPr>
        <p:spPr>
          <a:xfrm>
            <a:off x="1259633" y="6166327"/>
            <a:ext cx="7633108" cy="365125"/>
          </a:xfrm>
        </p:spPr>
        <p:txBody>
          <a:bodyPr/>
          <a:lstStyle/>
          <a:p>
            <a:pPr marL="228600" indent="-228600">
              <a:buAutoNum type="arabicPeriod"/>
              <a:defRPr/>
            </a:pPr>
            <a:r>
              <a:rPr lang="pl-PL" dirty="0"/>
              <a:t>Klasyfikacja ma charakter umowny; różni autorzy podają inną liczbę postępowań odrębnych.</a:t>
            </a:r>
          </a:p>
          <a:p>
            <a:pPr marL="228600" indent="-228600">
              <a:buAutoNum type="arabicPeriod"/>
              <a:defRPr/>
            </a:pPr>
            <a:r>
              <a:rPr lang="pl-PL" dirty="0"/>
              <a:t>Przepisy uchylono, ale wciąż stosowane do spraw wszczętych przed 3 maja 2012 r.</a:t>
            </a:r>
          </a:p>
        </p:txBody>
      </p:sp>
    </p:spTree>
    <p:extLst>
      <p:ext uri="{BB962C8B-B14F-4D97-AF65-F5344CB8AC3E}">
        <p14:creationId xmlns:p14="http://schemas.microsoft.com/office/powerpoint/2010/main" val="338329488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ytuł 7"/>
          <p:cNvSpPr>
            <a:spLocks noGrp="1"/>
          </p:cNvSpPr>
          <p:nvPr>
            <p:ph type="title" idx="4294967295"/>
          </p:nvPr>
        </p:nvSpPr>
        <p:spPr/>
        <p:txBody>
          <a:bodyPr/>
          <a:lstStyle/>
          <a:p>
            <a:pPr eaLnBrk="1" hangingPunct="1"/>
            <a:endParaRPr lang="pl-PL"/>
          </a:p>
        </p:txBody>
      </p:sp>
      <p:graphicFrame>
        <p:nvGraphicFramePr>
          <p:cNvPr id="2" name="Symbol zastępczy zawartości 1"/>
          <p:cNvGraphicFramePr>
            <a:graphicFrameLocks noGrp="1"/>
          </p:cNvGraphicFramePr>
          <p:nvPr>
            <p:ph idx="4294967295"/>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14339" name="Obraz 3"/>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4340" name="pole tekstowe 4"/>
          <p:cNvSpPr txBox="1">
            <a:spLocks noChangeArrowheads="1"/>
          </p:cNvSpPr>
          <p:nvPr/>
        </p:nvSpPr>
        <p:spPr bwMode="auto">
          <a:xfrm>
            <a:off x="2627784" y="188640"/>
            <a:ext cx="6335712" cy="400110"/>
          </a:xfrm>
          <a:prstGeom prst="rect">
            <a:avLst/>
          </a:prstGeom>
          <a:noFill/>
          <a:ln w="9525">
            <a:noFill/>
            <a:miter lim="800000"/>
            <a:headEnd/>
            <a:tailEnd/>
          </a:ln>
        </p:spPr>
        <p:txBody>
          <a:bodyPr>
            <a:spAutoFit/>
          </a:bodyPr>
          <a:lstStyle/>
          <a:p>
            <a:pPr marL="88900" algn="ctr"/>
            <a:r>
              <a:rPr lang="pl-PL" sz="2000" b="1" dirty="0">
                <a:solidFill>
                  <a:schemeClr val="bg1"/>
                </a:solidFill>
              </a:rPr>
              <a:t>POSTĘPOWANIE CYWILNEGO 2015/2016</a:t>
            </a:r>
          </a:p>
        </p:txBody>
      </p:sp>
      <p:sp>
        <p:nvSpPr>
          <p:cNvPr id="14342"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3" name="pole tekstowe 2"/>
          <p:cNvSpPr txBox="1"/>
          <p:nvPr/>
        </p:nvSpPr>
        <p:spPr>
          <a:xfrm>
            <a:off x="135590" y="1039574"/>
            <a:ext cx="553998" cy="5701794"/>
          </a:xfrm>
          <a:prstGeom prst="rect">
            <a:avLst/>
          </a:prstGeom>
          <a:noFill/>
        </p:spPr>
        <p:txBody>
          <a:bodyPr vert="vert270" wrap="square" rtlCol="0">
            <a:spAutoFit/>
          </a:bodyPr>
          <a:lstStyle/>
          <a:p>
            <a:r>
              <a:rPr lang="pl-PL" sz="2400" dirty="0">
                <a:solidFill>
                  <a:schemeClr val="bg1"/>
                </a:solidFill>
                <a:latin typeface="Calibri" pitchFamily="34" charset="0"/>
              </a:rPr>
              <a:t>Wydział Prawa, Administracji i Ekonomii</a:t>
            </a:r>
          </a:p>
        </p:txBody>
      </p:sp>
      <p:sp>
        <p:nvSpPr>
          <p:cNvPr id="5" name="pole tekstowe 4"/>
          <p:cNvSpPr txBox="1"/>
          <p:nvPr/>
        </p:nvSpPr>
        <p:spPr>
          <a:xfrm>
            <a:off x="1619684" y="1272804"/>
            <a:ext cx="7273057" cy="954107"/>
          </a:xfrm>
          <a:prstGeom prst="rect">
            <a:avLst/>
          </a:prstGeom>
          <a:noFill/>
        </p:spPr>
        <p:txBody>
          <a:bodyPr wrap="square" rtlCol="0">
            <a:spAutoFit/>
          </a:bodyPr>
          <a:lstStyle/>
          <a:p>
            <a:pPr marL="88900" algn="ctr"/>
            <a:r>
              <a:rPr lang="pl-PL" sz="2800" b="1" dirty="0"/>
              <a:t>Postępowania odrębne – fakultatywne czy obligatoryjne ?</a:t>
            </a:r>
          </a:p>
        </p:txBody>
      </p:sp>
      <p:sp>
        <p:nvSpPr>
          <p:cNvPr id="18" name="pole tekstowe 17"/>
          <p:cNvSpPr txBox="1"/>
          <p:nvPr/>
        </p:nvSpPr>
        <p:spPr>
          <a:xfrm>
            <a:off x="2123728" y="4581128"/>
            <a:ext cx="184731" cy="369332"/>
          </a:xfrm>
          <a:prstGeom prst="rect">
            <a:avLst/>
          </a:prstGeom>
          <a:noFill/>
        </p:spPr>
        <p:txBody>
          <a:bodyPr wrap="none" rtlCol="0">
            <a:spAutoFit/>
          </a:bodyPr>
          <a:lstStyle/>
          <a:p>
            <a:endParaRPr lang="pl-PL" dirty="0"/>
          </a:p>
        </p:txBody>
      </p:sp>
      <p:sp>
        <p:nvSpPr>
          <p:cNvPr id="4" name="pole tekstowe 3"/>
          <p:cNvSpPr txBox="1"/>
          <p:nvPr/>
        </p:nvSpPr>
        <p:spPr>
          <a:xfrm>
            <a:off x="1368425" y="2520156"/>
            <a:ext cx="7380287" cy="3539430"/>
          </a:xfrm>
          <a:prstGeom prst="rect">
            <a:avLst/>
          </a:prstGeom>
          <a:noFill/>
        </p:spPr>
        <p:txBody>
          <a:bodyPr wrap="square" rtlCol="0">
            <a:spAutoFit/>
          </a:bodyPr>
          <a:lstStyle/>
          <a:p>
            <a:r>
              <a:rPr lang="pl-PL" sz="1400" dirty="0"/>
              <a:t>Zasadą jest, iż postępowania odrębne są obligatoryjne.</a:t>
            </a:r>
          </a:p>
          <a:p>
            <a:endParaRPr lang="pl-PL" sz="1400" dirty="0"/>
          </a:p>
          <a:p>
            <a:r>
              <a:rPr lang="pl-PL" sz="1400" dirty="0"/>
              <a:t>Fakultatywność oznacza, że brak wniosku uprawnionej osoby nie uniemożliwia rozpoznania sprawy w ogóle, tyle że jest ona rozpoznawana w postępowaniu zwykłym.</a:t>
            </a:r>
          </a:p>
          <a:p>
            <a:endParaRPr lang="pl-PL" sz="1400" dirty="0"/>
          </a:p>
          <a:p>
            <a:r>
              <a:rPr lang="pl-PL" sz="1400" i="1" dirty="0"/>
              <a:t>Art. 201 § 1. Przewodniczący bada, w jakim trybie sprawa powinna być rozpoznana oraz czy podlega rozpoznaniu według przepisów o postępowaniu odrębnym, i wydaje odpowiednie zarządzenia.</a:t>
            </a:r>
            <a:endParaRPr lang="pl-PL" sz="1400" dirty="0"/>
          </a:p>
          <a:p>
            <a:endParaRPr lang="pl-PL" sz="1400" dirty="0"/>
          </a:p>
          <a:p>
            <a:r>
              <a:rPr lang="pl-PL" sz="1400" dirty="0"/>
              <a:t>Takie zarządzenie nie wiąże sądu (uchwała SN z 19 kwietnia 2007 r., III CZP 11/2007).</a:t>
            </a:r>
          </a:p>
          <a:p>
            <a:endParaRPr lang="pl-PL" sz="1400" dirty="0"/>
          </a:p>
          <a:p>
            <a:r>
              <a:rPr lang="pl-PL" sz="1400" dirty="0"/>
              <a:t>Fakultatywne: </a:t>
            </a:r>
          </a:p>
          <a:p>
            <a:pPr marL="342900" indent="-342900">
              <a:buAutoNum type="arabicParenR"/>
            </a:pPr>
            <a:r>
              <a:rPr lang="pl-PL" sz="1400" dirty="0"/>
              <a:t>o wydanie nakazu zapłaty w postępowaniu nakazowym, </a:t>
            </a:r>
          </a:p>
          <a:p>
            <a:pPr marL="342900" indent="-342900">
              <a:buAutoNum type="arabicParenR"/>
            </a:pPr>
            <a:r>
              <a:rPr lang="pl-PL" sz="1400" dirty="0"/>
              <a:t> europejskie postępowanie nakazowe,</a:t>
            </a:r>
          </a:p>
          <a:p>
            <a:pPr marL="342900" indent="-342900">
              <a:buAutoNum type="arabicParenR"/>
            </a:pPr>
            <a:r>
              <a:rPr lang="pl-PL" sz="1400" dirty="0"/>
              <a:t> europejskie postępowanie w sprawie drobnych roszczeń,</a:t>
            </a:r>
          </a:p>
          <a:p>
            <a:pPr marL="342900" indent="-342900">
              <a:buAutoNum type="arabicParenR"/>
            </a:pPr>
            <a:r>
              <a:rPr lang="pl-PL" sz="1400" dirty="0"/>
              <a:t> elektroniczne postępowanie upominawcze.</a:t>
            </a:r>
          </a:p>
        </p:txBody>
      </p:sp>
    </p:spTree>
    <p:extLst>
      <p:ext uri="{BB962C8B-B14F-4D97-AF65-F5344CB8AC3E}">
        <p14:creationId xmlns:p14="http://schemas.microsoft.com/office/powerpoint/2010/main" val="409640408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animEffect transition="in" filter="fade">
                                      <p:cBhvr>
                                        <p:cTn id="20" dur="1000"/>
                                        <p:tgtEl>
                                          <p:spTgt spid="4">
                                            <p:txEl>
                                              <p:pRg st="2" end="2"/>
                                            </p:txEl>
                                          </p:spTgt>
                                        </p:tgtEl>
                                      </p:cBhvr>
                                    </p:animEffect>
                                    <p:anim calcmode="lin" valueType="num">
                                      <p:cBhvr>
                                        <p:cTn id="21"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4">
                                            <p:txEl>
                                              <p:pRg st="4" end="4"/>
                                            </p:txEl>
                                          </p:spTgt>
                                        </p:tgtEl>
                                        <p:attrNameLst>
                                          <p:attrName>style.visibility</p:attrName>
                                        </p:attrNameLst>
                                      </p:cBhvr>
                                      <p:to>
                                        <p:strVal val="visible"/>
                                      </p:to>
                                    </p:set>
                                    <p:animEffect transition="in" filter="fade">
                                      <p:cBhvr>
                                        <p:cTn id="27" dur="1000"/>
                                        <p:tgtEl>
                                          <p:spTgt spid="4">
                                            <p:txEl>
                                              <p:pRg st="4" end="4"/>
                                            </p:txEl>
                                          </p:spTgt>
                                        </p:tgtEl>
                                      </p:cBhvr>
                                    </p:animEffect>
                                    <p:anim calcmode="lin" valueType="num">
                                      <p:cBhvr>
                                        <p:cTn id="28"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4">
                                            <p:txEl>
                                              <p:pRg st="6" end="6"/>
                                            </p:txEl>
                                          </p:spTgt>
                                        </p:tgtEl>
                                        <p:attrNameLst>
                                          <p:attrName>style.visibility</p:attrName>
                                        </p:attrNameLst>
                                      </p:cBhvr>
                                      <p:to>
                                        <p:strVal val="visible"/>
                                      </p:to>
                                    </p:set>
                                    <p:animEffect transition="in" filter="fade">
                                      <p:cBhvr>
                                        <p:cTn id="34" dur="1000"/>
                                        <p:tgtEl>
                                          <p:spTgt spid="4">
                                            <p:txEl>
                                              <p:pRg st="6" end="6"/>
                                            </p:txEl>
                                          </p:spTgt>
                                        </p:tgtEl>
                                      </p:cBhvr>
                                    </p:animEffect>
                                    <p:anim calcmode="lin" valueType="num">
                                      <p:cBhvr>
                                        <p:cTn id="35"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36"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4">
                                            <p:txEl>
                                              <p:pRg st="8" end="8"/>
                                            </p:txEl>
                                          </p:spTgt>
                                        </p:tgtEl>
                                        <p:attrNameLst>
                                          <p:attrName>style.visibility</p:attrName>
                                        </p:attrNameLst>
                                      </p:cBhvr>
                                      <p:to>
                                        <p:strVal val="visible"/>
                                      </p:to>
                                    </p:set>
                                    <p:animEffect transition="in" filter="fade">
                                      <p:cBhvr>
                                        <p:cTn id="41" dur="1000"/>
                                        <p:tgtEl>
                                          <p:spTgt spid="4">
                                            <p:txEl>
                                              <p:pRg st="8" end="8"/>
                                            </p:txEl>
                                          </p:spTgt>
                                        </p:tgtEl>
                                      </p:cBhvr>
                                    </p:animEffect>
                                    <p:anim calcmode="lin" valueType="num">
                                      <p:cBhvr>
                                        <p:cTn id="42"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43" dur="1000" fill="hold"/>
                                        <p:tgtEl>
                                          <p:spTgt spid="4">
                                            <p:txEl>
                                              <p:pRg st="8" end="8"/>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4">
                                            <p:txEl>
                                              <p:pRg st="9" end="9"/>
                                            </p:txEl>
                                          </p:spTgt>
                                        </p:tgtEl>
                                        <p:attrNameLst>
                                          <p:attrName>style.visibility</p:attrName>
                                        </p:attrNameLst>
                                      </p:cBhvr>
                                      <p:to>
                                        <p:strVal val="visible"/>
                                      </p:to>
                                    </p:set>
                                    <p:animEffect transition="in" filter="fade">
                                      <p:cBhvr>
                                        <p:cTn id="46" dur="1000"/>
                                        <p:tgtEl>
                                          <p:spTgt spid="4">
                                            <p:txEl>
                                              <p:pRg st="9" end="9"/>
                                            </p:txEl>
                                          </p:spTgt>
                                        </p:tgtEl>
                                      </p:cBhvr>
                                    </p:animEffect>
                                    <p:anim calcmode="lin" valueType="num">
                                      <p:cBhvr>
                                        <p:cTn id="47"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48" dur="1000" fill="hold"/>
                                        <p:tgtEl>
                                          <p:spTgt spid="4">
                                            <p:txEl>
                                              <p:pRg st="9" end="9"/>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4">
                                            <p:txEl>
                                              <p:pRg st="10" end="10"/>
                                            </p:txEl>
                                          </p:spTgt>
                                        </p:tgtEl>
                                        <p:attrNameLst>
                                          <p:attrName>style.visibility</p:attrName>
                                        </p:attrNameLst>
                                      </p:cBhvr>
                                      <p:to>
                                        <p:strVal val="visible"/>
                                      </p:to>
                                    </p:set>
                                    <p:animEffect transition="in" filter="fade">
                                      <p:cBhvr>
                                        <p:cTn id="51" dur="1000"/>
                                        <p:tgtEl>
                                          <p:spTgt spid="4">
                                            <p:txEl>
                                              <p:pRg st="10" end="10"/>
                                            </p:txEl>
                                          </p:spTgt>
                                        </p:tgtEl>
                                      </p:cBhvr>
                                    </p:animEffect>
                                    <p:anim calcmode="lin" valueType="num">
                                      <p:cBhvr>
                                        <p:cTn id="52"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53" dur="1000" fill="hold"/>
                                        <p:tgtEl>
                                          <p:spTgt spid="4">
                                            <p:txEl>
                                              <p:pRg st="10" end="10"/>
                                            </p:txEl>
                                          </p:spTgt>
                                        </p:tgtEl>
                                        <p:attrNameLst>
                                          <p:attrName>ppt_y</p:attrName>
                                        </p:attrNameLst>
                                      </p:cBhvr>
                                      <p:tavLst>
                                        <p:tav tm="0">
                                          <p:val>
                                            <p:strVal val="#ppt_y+.1"/>
                                          </p:val>
                                        </p:tav>
                                        <p:tav tm="100000">
                                          <p:val>
                                            <p:strVal val="#ppt_y"/>
                                          </p:val>
                                        </p:tav>
                                      </p:tavLst>
                                    </p:anim>
                                  </p:childTnLst>
                                </p:cTn>
                              </p:par>
                              <p:par>
                                <p:cTn id="54" presetID="42" presetClass="entr" presetSubtype="0" fill="hold" nodeType="withEffect">
                                  <p:stCondLst>
                                    <p:cond delay="0"/>
                                  </p:stCondLst>
                                  <p:childTnLst>
                                    <p:set>
                                      <p:cBhvr>
                                        <p:cTn id="55" dur="1" fill="hold">
                                          <p:stCondLst>
                                            <p:cond delay="0"/>
                                          </p:stCondLst>
                                        </p:cTn>
                                        <p:tgtEl>
                                          <p:spTgt spid="4">
                                            <p:txEl>
                                              <p:pRg st="11" end="11"/>
                                            </p:txEl>
                                          </p:spTgt>
                                        </p:tgtEl>
                                        <p:attrNameLst>
                                          <p:attrName>style.visibility</p:attrName>
                                        </p:attrNameLst>
                                      </p:cBhvr>
                                      <p:to>
                                        <p:strVal val="visible"/>
                                      </p:to>
                                    </p:set>
                                    <p:animEffect transition="in" filter="fade">
                                      <p:cBhvr>
                                        <p:cTn id="56" dur="1000"/>
                                        <p:tgtEl>
                                          <p:spTgt spid="4">
                                            <p:txEl>
                                              <p:pRg st="11" end="11"/>
                                            </p:txEl>
                                          </p:spTgt>
                                        </p:tgtEl>
                                      </p:cBhvr>
                                    </p:animEffect>
                                    <p:anim calcmode="lin" valueType="num">
                                      <p:cBhvr>
                                        <p:cTn id="57" dur="1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58" dur="1000" fill="hold"/>
                                        <p:tgtEl>
                                          <p:spTgt spid="4">
                                            <p:txEl>
                                              <p:pRg st="11" end="11"/>
                                            </p:txEl>
                                          </p:spTgt>
                                        </p:tgtEl>
                                        <p:attrNameLst>
                                          <p:attrName>ppt_y</p:attrName>
                                        </p:attrNameLst>
                                      </p:cBhvr>
                                      <p:tavLst>
                                        <p:tav tm="0">
                                          <p:val>
                                            <p:strVal val="#ppt_y+.1"/>
                                          </p:val>
                                        </p:tav>
                                        <p:tav tm="100000">
                                          <p:val>
                                            <p:strVal val="#ppt_y"/>
                                          </p:val>
                                        </p:tav>
                                      </p:tavLst>
                                    </p:anim>
                                  </p:childTnLst>
                                </p:cTn>
                              </p:par>
                              <p:par>
                                <p:cTn id="59" presetID="42" presetClass="entr" presetSubtype="0" fill="hold" nodeType="withEffect">
                                  <p:stCondLst>
                                    <p:cond delay="0"/>
                                  </p:stCondLst>
                                  <p:childTnLst>
                                    <p:set>
                                      <p:cBhvr>
                                        <p:cTn id="60" dur="1" fill="hold">
                                          <p:stCondLst>
                                            <p:cond delay="0"/>
                                          </p:stCondLst>
                                        </p:cTn>
                                        <p:tgtEl>
                                          <p:spTgt spid="4">
                                            <p:txEl>
                                              <p:pRg st="12" end="12"/>
                                            </p:txEl>
                                          </p:spTgt>
                                        </p:tgtEl>
                                        <p:attrNameLst>
                                          <p:attrName>style.visibility</p:attrName>
                                        </p:attrNameLst>
                                      </p:cBhvr>
                                      <p:to>
                                        <p:strVal val="visible"/>
                                      </p:to>
                                    </p:set>
                                    <p:animEffect transition="in" filter="fade">
                                      <p:cBhvr>
                                        <p:cTn id="61" dur="1000"/>
                                        <p:tgtEl>
                                          <p:spTgt spid="4">
                                            <p:txEl>
                                              <p:pRg st="12" end="12"/>
                                            </p:txEl>
                                          </p:spTgt>
                                        </p:tgtEl>
                                      </p:cBhvr>
                                    </p:animEffect>
                                    <p:anim calcmode="lin" valueType="num">
                                      <p:cBhvr>
                                        <p:cTn id="62" dur="1000" fill="hold"/>
                                        <p:tgtEl>
                                          <p:spTgt spid="4">
                                            <p:txEl>
                                              <p:pRg st="12" end="12"/>
                                            </p:txEl>
                                          </p:spTgt>
                                        </p:tgtEl>
                                        <p:attrNameLst>
                                          <p:attrName>ppt_x</p:attrName>
                                        </p:attrNameLst>
                                      </p:cBhvr>
                                      <p:tavLst>
                                        <p:tav tm="0">
                                          <p:val>
                                            <p:strVal val="#ppt_x"/>
                                          </p:val>
                                        </p:tav>
                                        <p:tav tm="100000">
                                          <p:val>
                                            <p:strVal val="#ppt_x"/>
                                          </p:val>
                                        </p:tav>
                                      </p:tavLst>
                                    </p:anim>
                                    <p:anim calcmode="lin" valueType="num">
                                      <p:cBhvr>
                                        <p:cTn id="63" dur="1000" fill="hold"/>
                                        <p:tgtEl>
                                          <p:spTgt spid="4">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ytuł 7"/>
          <p:cNvSpPr>
            <a:spLocks noGrp="1"/>
          </p:cNvSpPr>
          <p:nvPr>
            <p:ph type="title" idx="4294967295"/>
          </p:nvPr>
        </p:nvSpPr>
        <p:spPr/>
        <p:txBody>
          <a:bodyPr/>
          <a:lstStyle/>
          <a:p>
            <a:pPr eaLnBrk="1" hangingPunct="1"/>
            <a:endParaRPr lang="pl-PL"/>
          </a:p>
        </p:txBody>
      </p:sp>
      <p:graphicFrame>
        <p:nvGraphicFramePr>
          <p:cNvPr id="2" name="Symbol zastępczy zawartości 1"/>
          <p:cNvGraphicFramePr>
            <a:graphicFrameLocks noGrp="1"/>
          </p:cNvGraphicFramePr>
          <p:nvPr>
            <p:ph idx="4294967295"/>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14339" name="Obraz 3"/>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4340" name="pole tekstowe 4"/>
          <p:cNvSpPr txBox="1">
            <a:spLocks noChangeArrowheads="1"/>
          </p:cNvSpPr>
          <p:nvPr/>
        </p:nvSpPr>
        <p:spPr bwMode="auto">
          <a:xfrm>
            <a:off x="2627784" y="188640"/>
            <a:ext cx="6335712" cy="400110"/>
          </a:xfrm>
          <a:prstGeom prst="rect">
            <a:avLst/>
          </a:prstGeom>
          <a:noFill/>
          <a:ln w="9525">
            <a:noFill/>
            <a:miter lim="800000"/>
            <a:headEnd/>
            <a:tailEnd/>
          </a:ln>
        </p:spPr>
        <p:txBody>
          <a:bodyPr>
            <a:spAutoFit/>
          </a:bodyPr>
          <a:lstStyle/>
          <a:p>
            <a:pPr marL="88900" algn="ctr"/>
            <a:r>
              <a:rPr lang="pl-PL" sz="2000" b="1" dirty="0">
                <a:solidFill>
                  <a:schemeClr val="bg1"/>
                </a:solidFill>
              </a:rPr>
              <a:t>POSTĘPOWANIE CYWILNEGO 2015/2016</a:t>
            </a:r>
          </a:p>
        </p:txBody>
      </p:sp>
      <p:sp>
        <p:nvSpPr>
          <p:cNvPr id="14342"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3" name="pole tekstowe 2"/>
          <p:cNvSpPr txBox="1"/>
          <p:nvPr/>
        </p:nvSpPr>
        <p:spPr>
          <a:xfrm>
            <a:off x="135590" y="1039574"/>
            <a:ext cx="553998" cy="5701794"/>
          </a:xfrm>
          <a:prstGeom prst="rect">
            <a:avLst/>
          </a:prstGeom>
          <a:noFill/>
        </p:spPr>
        <p:txBody>
          <a:bodyPr vert="vert270" wrap="square" rtlCol="0">
            <a:spAutoFit/>
          </a:bodyPr>
          <a:lstStyle/>
          <a:p>
            <a:r>
              <a:rPr lang="pl-PL" sz="2400" dirty="0">
                <a:solidFill>
                  <a:schemeClr val="bg1"/>
                </a:solidFill>
                <a:latin typeface="Calibri" pitchFamily="34" charset="0"/>
              </a:rPr>
              <a:t>Wydział Prawa, Administracji i Ekonomii</a:t>
            </a:r>
          </a:p>
        </p:txBody>
      </p:sp>
      <p:sp>
        <p:nvSpPr>
          <p:cNvPr id="5" name="pole tekstowe 4"/>
          <p:cNvSpPr txBox="1"/>
          <p:nvPr/>
        </p:nvSpPr>
        <p:spPr>
          <a:xfrm>
            <a:off x="1619684" y="1272804"/>
            <a:ext cx="7273057" cy="461665"/>
          </a:xfrm>
          <a:prstGeom prst="rect">
            <a:avLst/>
          </a:prstGeom>
          <a:noFill/>
        </p:spPr>
        <p:txBody>
          <a:bodyPr wrap="square" rtlCol="0">
            <a:spAutoFit/>
          </a:bodyPr>
          <a:lstStyle/>
          <a:p>
            <a:pPr marL="88900" algn="ctr"/>
            <a:r>
              <a:rPr lang="pl-PL" sz="2400" b="1" dirty="0"/>
              <a:t>Wzajemne relacje postępowań odrębnych</a:t>
            </a:r>
          </a:p>
        </p:txBody>
      </p:sp>
      <p:sp>
        <p:nvSpPr>
          <p:cNvPr id="18" name="pole tekstowe 17"/>
          <p:cNvSpPr txBox="1"/>
          <p:nvPr/>
        </p:nvSpPr>
        <p:spPr>
          <a:xfrm>
            <a:off x="2123728" y="4581128"/>
            <a:ext cx="184731" cy="369332"/>
          </a:xfrm>
          <a:prstGeom prst="rect">
            <a:avLst/>
          </a:prstGeom>
          <a:noFill/>
        </p:spPr>
        <p:txBody>
          <a:bodyPr wrap="none" rtlCol="0">
            <a:spAutoFit/>
          </a:bodyPr>
          <a:lstStyle/>
          <a:p>
            <a:endParaRPr lang="pl-PL" dirty="0"/>
          </a:p>
        </p:txBody>
      </p:sp>
      <p:sp>
        <p:nvSpPr>
          <p:cNvPr id="4" name="pole tekstowe 3"/>
          <p:cNvSpPr txBox="1"/>
          <p:nvPr/>
        </p:nvSpPr>
        <p:spPr>
          <a:xfrm>
            <a:off x="1475656" y="1780361"/>
            <a:ext cx="7050561" cy="5970865"/>
          </a:xfrm>
          <a:prstGeom prst="rect">
            <a:avLst/>
          </a:prstGeom>
          <a:noFill/>
        </p:spPr>
        <p:txBody>
          <a:bodyPr wrap="square" rtlCol="0">
            <a:spAutoFit/>
          </a:bodyPr>
          <a:lstStyle/>
          <a:p>
            <a:r>
              <a:rPr lang="pl-PL" sz="1300" dirty="0"/>
              <a:t>Czy w jednej sprawie mogą znaleźć zastosowanie przepisy regulujące więcej niż jedno postępowanie odrębne?</a:t>
            </a:r>
          </a:p>
          <a:p>
            <a:endParaRPr lang="pl-PL" sz="1300" dirty="0"/>
          </a:p>
          <a:p>
            <a:r>
              <a:rPr lang="pl-PL" sz="1300" dirty="0"/>
              <a:t>Przepisy niekiedy wprost to wykluczają:</a:t>
            </a:r>
          </a:p>
          <a:p>
            <a:endParaRPr lang="pl-PL" sz="1300" dirty="0"/>
          </a:p>
          <a:p>
            <a:r>
              <a:rPr lang="pl-PL" sz="1300" i="1" dirty="0"/>
              <a:t>Art. 505</a:t>
            </a:r>
            <a:r>
              <a:rPr lang="pl-PL" sz="1300" i="1" baseline="30000" dirty="0"/>
              <a:t>15</a:t>
            </a:r>
            <a:r>
              <a:rPr lang="pl-PL" sz="1300" i="1" dirty="0"/>
              <a:t> […]. § 2. W sprawie rozpoznawanej według przepisów niniejszego rozdziału (o europejskim postępowaniu nakazowym) nie stosuje się przepisów o innych postępowaniach odrębnych.</a:t>
            </a:r>
            <a:endParaRPr lang="pl-PL" sz="1300" dirty="0"/>
          </a:p>
          <a:p>
            <a:r>
              <a:rPr lang="pl-PL" sz="1300" i="1" dirty="0"/>
              <a:t>Art. 505</a:t>
            </a:r>
            <a:r>
              <a:rPr lang="pl-PL" sz="1300" i="1" baseline="30000" dirty="0"/>
              <a:t>21</a:t>
            </a:r>
            <a:r>
              <a:rPr lang="pl-PL" sz="1300" i="1" dirty="0"/>
              <a:t> […]. § 2. W sprawie rozpoznawanej według przepisów niniejszego rozdziału (o europejskim postępowaniu w sprawie drobnych roszczeń), nie stosuje się przepisów o innych postępowaniach odrębnych.</a:t>
            </a:r>
            <a:endParaRPr lang="pl-PL" sz="1300" dirty="0"/>
          </a:p>
          <a:p>
            <a:r>
              <a:rPr lang="pl-PL" sz="1300" i="1" dirty="0"/>
              <a:t>Art. 505</a:t>
            </a:r>
            <a:r>
              <a:rPr lang="pl-PL" sz="1300" i="1" baseline="30000" dirty="0"/>
              <a:t>29</a:t>
            </a:r>
            <a:r>
              <a:rPr lang="pl-PL" sz="1300" i="1" dirty="0"/>
              <a:t> . W elektronicznym postępowaniu upominawczym nie stosuje się przepisów o innych niż wymienione w art. 505</a:t>
            </a:r>
            <a:r>
              <a:rPr lang="pl-PL" sz="1300" i="1" baseline="30000" dirty="0"/>
              <a:t>28</a:t>
            </a:r>
            <a:r>
              <a:rPr lang="pl-PL" sz="1300" i="1" dirty="0"/>
              <a:t> (upominawcze) postępowaniach odrębnych.</a:t>
            </a:r>
          </a:p>
          <a:p>
            <a:endParaRPr lang="pl-PL" sz="1300" i="1" dirty="0"/>
          </a:p>
          <a:p>
            <a:r>
              <a:rPr lang="pl-PL" sz="1300" dirty="0"/>
              <a:t>W przypadku pozostałych postępowań odrębnych, jednoczesne stosowanie przepisów regulujących więcej niż jedno z nich będzie dopuszczalne, gdy zakres przedmiotowy i podmiotowy danej sprawy odpowiada przesłankom kwalifikującym do więcej niż jednego rodzaju postępowania.</a:t>
            </a:r>
          </a:p>
          <a:p>
            <a:r>
              <a:rPr lang="pl-PL" sz="1300" dirty="0"/>
              <a:t>Nie mogą być łączone z innymi postępowania w sprawach: małżeńskich, ze stosunków między rodzicami a dziećmi, o naruszenie posiadania i w sprawach z zakresu ubezpieczeń społecznych.</a:t>
            </a:r>
          </a:p>
          <a:p>
            <a:endParaRPr lang="pl-PL" sz="1300" dirty="0"/>
          </a:p>
          <a:p>
            <a:r>
              <a:rPr lang="pl-PL" sz="1300" dirty="0"/>
              <a:t>Najpowszechniejsze jest łączenie trybów – upominawczego z uproszczonym i nakazowego z uproszczonym.</a:t>
            </a:r>
          </a:p>
          <a:p>
            <a:endParaRPr lang="pl-PL" sz="1400" dirty="0"/>
          </a:p>
          <a:p>
            <a:endParaRPr lang="pl-PL" sz="1400" dirty="0"/>
          </a:p>
          <a:p>
            <a:endParaRPr lang="pl-PL" sz="1400" dirty="0"/>
          </a:p>
          <a:p>
            <a:endParaRPr lang="pl-PL" sz="1400" dirty="0"/>
          </a:p>
          <a:p>
            <a:endParaRPr lang="pl-PL" sz="1400" dirty="0"/>
          </a:p>
        </p:txBody>
      </p:sp>
    </p:spTree>
    <p:extLst>
      <p:ext uri="{BB962C8B-B14F-4D97-AF65-F5344CB8AC3E}">
        <p14:creationId xmlns:p14="http://schemas.microsoft.com/office/powerpoint/2010/main" val="308027674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fade">
                                      <p:cBhvr>
                                        <p:cTn id="13" dur="1000"/>
                                        <p:tgtEl>
                                          <p:spTgt spid="4">
                                            <p:txEl>
                                              <p:pRg st="2" end="2"/>
                                            </p:txEl>
                                          </p:spTgt>
                                        </p:tgtEl>
                                      </p:cBhvr>
                                    </p:animEffect>
                                    <p:anim calcmode="lin" valueType="num">
                                      <p:cBhvr>
                                        <p:cTn id="14"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5"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4">
                                            <p:txEl>
                                              <p:pRg st="4" end="4"/>
                                            </p:txEl>
                                          </p:spTgt>
                                        </p:tgtEl>
                                        <p:attrNameLst>
                                          <p:attrName>style.visibility</p:attrName>
                                        </p:attrNameLst>
                                      </p:cBhvr>
                                      <p:to>
                                        <p:strVal val="visible"/>
                                      </p:to>
                                    </p:set>
                                    <p:animEffect transition="in" filter="fade">
                                      <p:cBhvr>
                                        <p:cTn id="20" dur="1000"/>
                                        <p:tgtEl>
                                          <p:spTgt spid="4">
                                            <p:txEl>
                                              <p:pRg st="4" end="4"/>
                                            </p:txEl>
                                          </p:spTgt>
                                        </p:tgtEl>
                                      </p:cBhvr>
                                    </p:animEffect>
                                    <p:anim calcmode="lin" valueType="num">
                                      <p:cBhvr>
                                        <p:cTn id="21"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22" dur="1000" fill="hold"/>
                                        <p:tgtEl>
                                          <p:spTgt spid="4">
                                            <p:txEl>
                                              <p:pRg st="4" end="4"/>
                                            </p:txEl>
                                          </p:spTgt>
                                        </p:tgtEl>
                                        <p:attrNameLst>
                                          <p:attrName>ppt_y</p:attrName>
                                        </p:attrNameLst>
                                      </p:cBhvr>
                                      <p:tavLst>
                                        <p:tav tm="0">
                                          <p:val>
                                            <p:strVal val="#ppt_y+.1"/>
                                          </p:val>
                                        </p:tav>
                                        <p:tav tm="100000">
                                          <p:val>
                                            <p:strVal val="#ppt_y"/>
                                          </p:val>
                                        </p:tav>
                                      </p:tavLst>
                                    </p:anim>
                                  </p:childTnLst>
                                </p:cTn>
                              </p:par>
                              <p:par>
                                <p:cTn id="23" presetID="42" presetClass="entr" presetSubtype="0" fill="hold" nodeType="withEffect">
                                  <p:stCondLst>
                                    <p:cond delay="0"/>
                                  </p:stCondLst>
                                  <p:childTnLst>
                                    <p:set>
                                      <p:cBhvr>
                                        <p:cTn id="24" dur="1" fill="hold">
                                          <p:stCondLst>
                                            <p:cond delay="0"/>
                                          </p:stCondLst>
                                        </p:cTn>
                                        <p:tgtEl>
                                          <p:spTgt spid="4">
                                            <p:txEl>
                                              <p:pRg st="5" end="5"/>
                                            </p:txEl>
                                          </p:spTgt>
                                        </p:tgtEl>
                                        <p:attrNameLst>
                                          <p:attrName>style.visibility</p:attrName>
                                        </p:attrNameLst>
                                      </p:cBhvr>
                                      <p:to>
                                        <p:strVal val="visible"/>
                                      </p:to>
                                    </p:set>
                                    <p:animEffect transition="in" filter="fade">
                                      <p:cBhvr>
                                        <p:cTn id="25" dur="1000"/>
                                        <p:tgtEl>
                                          <p:spTgt spid="4">
                                            <p:txEl>
                                              <p:pRg st="5" end="5"/>
                                            </p:txEl>
                                          </p:spTgt>
                                        </p:tgtEl>
                                      </p:cBhvr>
                                    </p:animEffect>
                                    <p:anim calcmode="lin" valueType="num">
                                      <p:cBhvr>
                                        <p:cTn id="26"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27" dur="1000" fill="hold"/>
                                        <p:tgtEl>
                                          <p:spTgt spid="4">
                                            <p:txEl>
                                              <p:pRg st="5" end="5"/>
                                            </p:txEl>
                                          </p:spTgt>
                                        </p:tgtEl>
                                        <p:attrNameLst>
                                          <p:attrName>ppt_y</p:attrName>
                                        </p:attrNameLst>
                                      </p:cBhvr>
                                      <p:tavLst>
                                        <p:tav tm="0">
                                          <p:val>
                                            <p:strVal val="#ppt_y+.1"/>
                                          </p:val>
                                        </p:tav>
                                        <p:tav tm="100000">
                                          <p:val>
                                            <p:strVal val="#ppt_y"/>
                                          </p:val>
                                        </p:tav>
                                      </p:tavLst>
                                    </p:anim>
                                  </p:childTnLst>
                                </p:cTn>
                              </p:par>
                              <p:par>
                                <p:cTn id="28" presetID="42" presetClass="entr" presetSubtype="0" fill="hold" nodeType="withEffect">
                                  <p:stCondLst>
                                    <p:cond delay="0"/>
                                  </p:stCondLst>
                                  <p:childTnLst>
                                    <p:set>
                                      <p:cBhvr>
                                        <p:cTn id="29" dur="1" fill="hold">
                                          <p:stCondLst>
                                            <p:cond delay="0"/>
                                          </p:stCondLst>
                                        </p:cTn>
                                        <p:tgtEl>
                                          <p:spTgt spid="4">
                                            <p:txEl>
                                              <p:pRg st="6" end="6"/>
                                            </p:txEl>
                                          </p:spTgt>
                                        </p:tgtEl>
                                        <p:attrNameLst>
                                          <p:attrName>style.visibility</p:attrName>
                                        </p:attrNameLst>
                                      </p:cBhvr>
                                      <p:to>
                                        <p:strVal val="visible"/>
                                      </p:to>
                                    </p:set>
                                    <p:animEffect transition="in" filter="fade">
                                      <p:cBhvr>
                                        <p:cTn id="30" dur="1000"/>
                                        <p:tgtEl>
                                          <p:spTgt spid="4">
                                            <p:txEl>
                                              <p:pRg st="6" end="6"/>
                                            </p:txEl>
                                          </p:spTgt>
                                        </p:tgtEl>
                                      </p:cBhvr>
                                    </p:animEffect>
                                    <p:anim calcmode="lin" valueType="num">
                                      <p:cBhvr>
                                        <p:cTn id="31"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32"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42" presetClass="entr" presetSubtype="0" fill="hold" nodeType="clickEffect">
                                  <p:stCondLst>
                                    <p:cond delay="0"/>
                                  </p:stCondLst>
                                  <p:childTnLst>
                                    <p:set>
                                      <p:cBhvr>
                                        <p:cTn id="36" dur="1" fill="hold">
                                          <p:stCondLst>
                                            <p:cond delay="0"/>
                                          </p:stCondLst>
                                        </p:cTn>
                                        <p:tgtEl>
                                          <p:spTgt spid="4">
                                            <p:txEl>
                                              <p:pRg st="8" end="8"/>
                                            </p:txEl>
                                          </p:spTgt>
                                        </p:tgtEl>
                                        <p:attrNameLst>
                                          <p:attrName>style.visibility</p:attrName>
                                        </p:attrNameLst>
                                      </p:cBhvr>
                                      <p:to>
                                        <p:strVal val="visible"/>
                                      </p:to>
                                    </p:set>
                                    <p:animEffect transition="in" filter="fade">
                                      <p:cBhvr>
                                        <p:cTn id="37" dur="1000"/>
                                        <p:tgtEl>
                                          <p:spTgt spid="4">
                                            <p:txEl>
                                              <p:pRg st="8" end="8"/>
                                            </p:txEl>
                                          </p:spTgt>
                                        </p:tgtEl>
                                      </p:cBhvr>
                                    </p:animEffect>
                                    <p:anim calcmode="lin" valueType="num">
                                      <p:cBhvr>
                                        <p:cTn id="38"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39" dur="1000" fill="hold"/>
                                        <p:tgtEl>
                                          <p:spTgt spid="4">
                                            <p:txEl>
                                              <p:pRg st="8" end="8"/>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4">
                                            <p:txEl>
                                              <p:pRg st="9" end="9"/>
                                            </p:txEl>
                                          </p:spTgt>
                                        </p:tgtEl>
                                        <p:attrNameLst>
                                          <p:attrName>style.visibility</p:attrName>
                                        </p:attrNameLst>
                                      </p:cBhvr>
                                      <p:to>
                                        <p:strVal val="visible"/>
                                      </p:to>
                                    </p:set>
                                    <p:animEffect transition="in" filter="fade">
                                      <p:cBhvr>
                                        <p:cTn id="42" dur="1000"/>
                                        <p:tgtEl>
                                          <p:spTgt spid="4">
                                            <p:txEl>
                                              <p:pRg st="9" end="9"/>
                                            </p:txEl>
                                          </p:spTgt>
                                        </p:tgtEl>
                                      </p:cBhvr>
                                    </p:animEffect>
                                    <p:anim calcmode="lin" valueType="num">
                                      <p:cBhvr>
                                        <p:cTn id="43"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9" end="9"/>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4">
                                            <p:txEl>
                                              <p:pRg st="11" end="11"/>
                                            </p:txEl>
                                          </p:spTgt>
                                        </p:tgtEl>
                                        <p:attrNameLst>
                                          <p:attrName>style.visibility</p:attrName>
                                        </p:attrNameLst>
                                      </p:cBhvr>
                                      <p:to>
                                        <p:strVal val="visible"/>
                                      </p:to>
                                    </p:set>
                                    <p:animEffect transition="in" filter="fade">
                                      <p:cBhvr>
                                        <p:cTn id="47" dur="1000"/>
                                        <p:tgtEl>
                                          <p:spTgt spid="4">
                                            <p:txEl>
                                              <p:pRg st="11" end="11"/>
                                            </p:txEl>
                                          </p:spTgt>
                                        </p:tgtEl>
                                      </p:cBhvr>
                                    </p:animEffect>
                                    <p:anim calcmode="lin" valueType="num">
                                      <p:cBhvr>
                                        <p:cTn id="48" dur="1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49" dur="1000" fill="hold"/>
                                        <p:tgtEl>
                                          <p:spTgt spid="4">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ytuł 7"/>
          <p:cNvSpPr>
            <a:spLocks noGrp="1"/>
          </p:cNvSpPr>
          <p:nvPr>
            <p:ph type="title" idx="4294967295"/>
          </p:nvPr>
        </p:nvSpPr>
        <p:spPr/>
        <p:txBody>
          <a:bodyPr/>
          <a:lstStyle/>
          <a:p>
            <a:pPr eaLnBrk="1" hangingPunct="1"/>
            <a:endParaRPr lang="pl-PL"/>
          </a:p>
        </p:txBody>
      </p:sp>
      <p:graphicFrame>
        <p:nvGraphicFramePr>
          <p:cNvPr id="2" name="Symbol zastępczy zawartości 1"/>
          <p:cNvGraphicFramePr>
            <a:graphicFrameLocks noGrp="1"/>
          </p:cNvGraphicFramePr>
          <p:nvPr>
            <p:ph idx="4294967295"/>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14339" name="Obraz 3"/>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4340" name="pole tekstowe 4"/>
          <p:cNvSpPr txBox="1">
            <a:spLocks noChangeArrowheads="1"/>
          </p:cNvSpPr>
          <p:nvPr/>
        </p:nvSpPr>
        <p:spPr bwMode="auto">
          <a:xfrm>
            <a:off x="2627784" y="188640"/>
            <a:ext cx="6335712" cy="400110"/>
          </a:xfrm>
          <a:prstGeom prst="rect">
            <a:avLst/>
          </a:prstGeom>
          <a:noFill/>
          <a:ln w="9525">
            <a:noFill/>
            <a:miter lim="800000"/>
            <a:headEnd/>
            <a:tailEnd/>
          </a:ln>
        </p:spPr>
        <p:txBody>
          <a:bodyPr>
            <a:spAutoFit/>
          </a:bodyPr>
          <a:lstStyle/>
          <a:p>
            <a:pPr marL="88900" algn="ctr"/>
            <a:r>
              <a:rPr lang="pl-PL" sz="2000" b="1" dirty="0">
                <a:solidFill>
                  <a:schemeClr val="bg1"/>
                </a:solidFill>
              </a:rPr>
              <a:t>POSTĘPOWANIE CYWILNEGO 2015/2016</a:t>
            </a:r>
          </a:p>
        </p:txBody>
      </p:sp>
      <p:sp>
        <p:nvSpPr>
          <p:cNvPr id="14342"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3" name="pole tekstowe 2"/>
          <p:cNvSpPr txBox="1"/>
          <p:nvPr/>
        </p:nvSpPr>
        <p:spPr>
          <a:xfrm>
            <a:off x="135590" y="1039574"/>
            <a:ext cx="553998" cy="5701794"/>
          </a:xfrm>
          <a:prstGeom prst="rect">
            <a:avLst/>
          </a:prstGeom>
          <a:noFill/>
        </p:spPr>
        <p:txBody>
          <a:bodyPr vert="vert270" wrap="square" rtlCol="0">
            <a:spAutoFit/>
          </a:bodyPr>
          <a:lstStyle/>
          <a:p>
            <a:r>
              <a:rPr lang="pl-PL" sz="2400" dirty="0">
                <a:solidFill>
                  <a:schemeClr val="bg1"/>
                </a:solidFill>
                <a:latin typeface="Calibri" pitchFamily="34" charset="0"/>
              </a:rPr>
              <a:t>Wydział Prawa, Administracji i Ekonomii</a:t>
            </a:r>
          </a:p>
        </p:txBody>
      </p:sp>
      <p:sp>
        <p:nvSpPr>
          <p:cNvPr id="5" name="pole tekstowe 4"/>
          <p:cNvSpPr txBox="1"/>
          <p:nvPr/>
        </p:nvSpPr>
        <p:spPr>
          <a:xfrm>
            <a:off x="1552091" y="1194415"/>
            <a:ext cx="7273057" cy="461665"/>
          </a:xfrm>
          <a:prstGeom prst="rect">
            <a:avLst/>
          </a:prstGeom>
          <a:noFill/>
        </p:spPr>
        <p:txBody>
          <a:bodyPr wrap="square" rtlCol="0">
            <a:spAutoFit/>
          </a:bodyPr>
          <a:lstStyle/>
          <a:p>
            <a:pPr marL="88900" algn="ctr"/>
            <a:r>
              <a:rPr lang="pl-PL" sz="2400" b="1" dirty="0"/>
              <a:t>Postępowanie w/s z zakresu prawa pracy</a:t>
            </a:r>
          </a:p>
        </p:txBody>
      </p:sp>
      <p:sp>
        <p:nvSpPr>
          <p:cNvPr id="18" name="pole tekstowe 17"/>
          <p:cNvSpPr txBox="1"/>
          <p:nvPr/>
        </p:nvSpPr>
        <p:spPr>
          <a:xfrm>
            <a:off x="2123728" y="4581128"/>
            <a:ext cx="184731" cy="369332"/>
          </a:xfrm>
          <a:prstGeom prst="rect">
            <a:avLst/>
          </a:prstGeom>
          <a:noFill/>
        </p:spPr>
        <p:txBody>
          <a:bodyPr wrap="none" rtlCol="0">
            <a:spAutoFit/>
          </a:bodyPr>
          <a:lstStyle/>
          <a:p>
            <a:endParaRPr lang="pl-PL" dirty="0"/>
          </a:p>
        </p:txBody>
      </p:sp>
      <p:sp>
        <p:nvSpPr>
          <p:cNvPr id="4" name="pole tekstowe 3"/>
          <p:cNvSpPr txBox="1"/>
          <p:nvPr/>
        </p:nvSpPr>
        <p:spPr>
          <a:xfrm>
            <a:off x="1409870" y="2046110"/>
            <a:ext cx="7050561" cy="4893647"/>
          </a:xfrm>
          <a:prstGeom prst="rect">
            <a:avLst/>
          </a:prstGeom>
          <a:noFill/>
        </p:spPr>
        <p:txBody>
          <a:bodyPr wrap="square" rtlCol="0">
            <a:spAutoFit/>
          </a:bodyPr>
          <a:lstStyle/>
          <a:p>
            <a:r>
              <a:rPr lang="pl-PL" sz="1300" dirty="0"/>
              <a:t>Art.  476. §  1. Przez </a:t>
            </a:r>
            <a:r>
              <a:rPr lang="pl-PL" sz="1300" b="1" u="sng" dirty="0"/>
              <a:t>sprawy z zakresu prawa pracy </a:t>
            </a:r>
            <a:r>
              <a:rPr lang="pl-PL" sz="1300" dirty="0"/>
              <a:t>rozumie się sprawy:</a:t>
            </a:r>
          </a:p>
          <a:p>
            <a:r>
              <a:rPr lang="pl-PL" sz="1300" dirty="0"/>
              <a:t>1) o roszczenia ze stosunku pracy lub z nim związane;</a:t>
            </a:r>
          </a:p>
          <a:p>
            <a:r>
              <a:rPr lang="pl-PL" sz="1300" dirty="0"/>
              <a:t>1</a:t>
            </a:r>
            <a:r>
              <a:rPr lang="pl-PL" sz="1300" baseline="30000" dirty="0"/>
              <a:t>1</a:t>
            </a:r>
            <a:r>
              <a:rPr lang="pl-PL" sz="1300" dirty="0"/>
              <a:t>) o ustalenie istnienia stosunku pracy, jeżeli łączący strony stosunek prawny, wbrew zawartej między nimi umowie, ma cechy stosunku pracy;</a:t>
            </a:r>
          </a:p>
          <a:p>
            <a:r>
              <a:rPr lang="pl-PL" sz="1300" dirty="0"/>
              <a:t>2) o roszczenia z innych stosunków prawnych, do których z mocy odrębnych przepisów stosuje się przepisy prawa pracy;</a:t>
            </a:r>
          </a:p>
          <a:p>
            <a:r>
              <a:rPr lang="pl-PL" sz="1300" dirty="0"/>
              <a:t>3) o odszkodowania dochodzone od zakładu pracy na podstawie przepisów o świadczeniach z tytułu wypadków przy pracy i chorób zawodowych.</a:t>
            </a:r>
          </a:p>
          <a:p>
            <a:endParaRPr lang="pl-PL" sz="1300" dirty="0"/>
          </a:p>
          <a:p>
            <a:r>
              <a:rPr lang="pl-PL" sz="1300" b="1" dirty="0"/>
              <a:t>Najważniejsze odrębności:</a:t>
            </a:r>
          </a:p>
          <a:p>
            <a:r>
              <a:rPr lang="pl-PL" sz="1300" dirty="0"/>
              <a:t>Wstępne badanie sprawy</a:t>
            </a:r>
          </a:p>
          <a:p>
            <a:r>
              <a:rPr lang="pl-PL" sz="1300" dirty="0"/>
              <a:t>czynności wyjaśniające</a:t>
            </a:r>
          </a:p>
          <a:p>
            <a:r>
              <a:rPr lang="pl-PL" sz="1300" dirty="0"/>
              <a:t>Termin rozprawy </a:t>
            </a:r>
          </a:p>
          <a:p>
            <a:r>
              <a:rPr lang="pl-PL" sz="1300" dirty="0"/>
              <a:t>Zdolność sądową i procesową </a:t>
            </a:r>
          </a:p>
          <a:p>
            <a:r>
              <a:rPr lang="pl-PL" sz="1300" dirty="0"/>
              <a:t>Właściwość miejscowa </a:t>
            </a:r>
          </a:p>
          <a:p>
            <a:r>
              <a:rPr lang="pl-PL" sz="1300" dirty="0"/>
              <a:t>rozliczanie kosztów sądowych </a:t>
            </a:r>
          </a:p>
          <a:p>
            <a:r>
              <a:rPr lang="pl-PL" sz="1300" dirty="0"/>
              <a:t>Czynności dyspozytywne </a:t>
            </a:r>
          </a:p>
          <a:p>
            <a:r>
              <a:rPr lang="pl-PL" sz="1300" dirty="0"/>
              <a:t>postępowania dowodowe</a:t>
            </a:r>
          </a:p>
          <a:p>
            <a:r>
              <a:rPr lang="pl-PL" sz="1300" dirty="0"/>
              <a:t>Przekształcenia podmiotowe </a:t>
            </a:r>
          </a:p>
          <a:p>
            <a:r>
              <a:rPr lang="pl-PL" sz="1300" dirty="0"/>
              <a:t>pouczenia pracownika o roszczeniach</a:t>
            </a:r>
          </a:p>
          <a:p>
            <a:r>
              <a:rPr lang="pl-PL" sz="1300" dirty="0"/>
              <a:t>z urzędu roszczenie alternatywne</a:t>
            </a:r>
          </a:p>
          <a:p>
            <a:r>
              <a:rPr lang="pl-PL" sz="1300" dirty="0"/>
              <a:t>natychmiastowe wykonanie</a:t>
            </a:r>
          </a:p>
          <a:p>
            <a:r>
              <a:rPr lang="pl-PL" sz="1300" dirty="0"/>
              <a:t>Powództwo ustnie do protokołu </a:t>
            </a:r>
          </a:p>
          <a:p>
            <a:r>
              <a:rPr lang="pl-PL" sz="1300" dirty="0"/>
              <a:t>doręczenia</a:t>
            </a:r>
          </a:p>
        </p:txBody>
      </p:sp>
    </p:spTree>
    <p:extLst>
      <p:ext uri="{BB962C8B-B14F-4D97-AF65-F5344CB8AC3E}">
        <p14:creationId xmlns:p14="http://schemas.microsoft.com/office/powerpoint/2010/main" val="413901242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ytuł 7"/>
          <p:cNvSpPr>
            <a:spLocks noGrp="1"/>
          </p:cNvSpPr>
          <p:nvPr>
            <p:ph type="title" idx="4294967295"/>
          </p:nvPr>
        </p:nvSpPr>
        <p:spPr/>
        <p:txBody>
          <a:bodyPr/>
          <a:lstStyle/>
          <a:p>
            <a:pPr eaLnBrk="1" hangingPunct="1"/>
            <a:endParaRPr lang="pl-PL"/>
          </a:p>
        </p:txBody>
      </p:sp>
      <p:graphicFrame>
        <p:nvGraphicFramePr>
          <p:cNvPr id="2" name="Symbol zastępczy zawartości 1"/>
          <p:cNvGraphicFramePr>
            <a:graphicFrameLocks noGrp="1"/>
          </p:cNvGraphicFramePr>
          <p:nvPr>
            <p:ph idx="4294967295"/>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14339" name="Obraz 3"/>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4340" name="pole tekstowe 4"/>
          <p:cNvSpPr txBox="1">
            <a:spLocks noChangeArrowheads="1"/>
          </p:cNvSpPr>
          <p:nvPr/>
        </p:nvSpPr>
        <p:spPr bwMode="auto">
          <a:xfrm>
            <a:off x="2627784" y="188640"/>
            <a:ext cx="6335712" cy="400110"/>
          </a:xfrm>
          <a:prstGeom prst="rect">
            <a:avLst/>
          </a:prstGeom>
          <a:noFill/>
          <a:ln w="9525">
            <a:noFill/>
            <a:miter lim="800000"/>
            <a:headEnd/>
            <a:tailEnd/>
          </a:ln>
        </p:spPr>
        <p:txBody>
          <a:bodyPr>
            <a:spAutoFit/>
          </a:bodyPr>
          <a:lstStyle/>
          <a:p>
            <a:pPr marL="88900" algn="ctr"/>
            <a:r>
              <a:rPr lang="pl-PL" sz="2000" b="1" dirty="0">
                <a:solidFill>
                  <a:schemeClr val="bg1"/>
                </a:solidFill>
              </a:rPr>
              <a:t>POSTĘPOWANIE CYWILNEGO 2015/2016</a:t>
            </a:r>
          </a:p>
        </p:txBody>
      </p:sp>
      <p:sp>
        <p:nvSpPr>
          <p:cNvPr id="14342"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3" name="pole tekstowe 2"/>
          <p:cNvSpPr txBox="1"/>
          <p:nvPr/>
        </p:nvSpPr>
        <p:spPr>
          <a:xfrm>
            <a:off x="135590" y="1039574"/>
            <a:ext cx="553998" cy="5701794"/>
          </a:xfrm>
          <a:prstGeom prst="rect">
            <a:avLst/>
          </a:prstGeom>
          <a:noFill/>
        </p:spPr>
        <p:txBody>
          <a:bodyPr vert="vert270" wrap="square" rtlCol="0">
            <a:spAutoFit/>
          </a:bodyPr>
          <a:lstStyle/>
          <a:p>
            <a:r>
              <a:rPr lang="pl-PL" sz="2400" dirty="0">
                <a:solidFill>
                  <a:schemeClr val="bg1"/>
                </a:solidFill>
                <a:latin typeface="Calibri" pitchFamily="34" charset="0"/>
              </a:rPr>
              <a:t>Wydział Prawa, Administracji i Ekonomii</a:t>
            </a:r>
          </a:p>
        </p:txBody>
      </p:sp>
      <p:sp>
        <p:nvSpPr>
          <p:cNvPr id="5" name="pole tekstowe 4"/>
          <p:cNvSpPr txBox="1"/>
          <p:nvPr/>
        </p:nvSpPr>
        <p:spPr>
          <a:xfrm>
            <a:off x="1552091" y="1194415"/>
            <a:ext cx="7273057" cy="461665"/>
          </a:xfrm>
          <a:prstGeom prst="rect">
            <a:avLst/>
          </a:prstGeom>
          <a:noFill/>
        </p:spPr>
        <p:txBody>
          <a:bodyPr wrap="square" rtlCol="0">
            <a:spAutoFit/>
          </a:bodyPr>
          <a:lstStyle/>
          <a:p>
            <a:pPr marL="88900" algn="ctr"/>
            <a:r>
              <a:rPr lang="pl-PL" sz="2400" b="1" dirty="0"/>
              <a:t>Postępowanie w/s z zakresu ubezpieczeń społ.</a:t>
            </a:r>
          </a:p>
        </p:txBody>
      </p:sp>
      <p:sp>
        <p:nvSpPr>
          <p:cNvPr id="18" name="pole tekstowe 17"/>
          <p:cNvSpPr txBox="1"/>
          <p:nvPr/>
        </p:nvSpPr>
        <p:spPr>
          <a:xfrm>
            <a:off x="2123728" y="4581128"/>
            <a:ext cx="184731" cy="369332"/>
          </a:xfrm>
          <a:prstGeom prst="rect">
            <a:avLst/>
          </a:prstGeom>
          <a:noFill/>
        </p:spPr>
        <p:txBody>
          <a:bodyPr wrap="none" rtlCol="0">
            <a:spAutoFit/>
          </a:bodyPr>
          <a:lstStyle/>
          <a:p>
            <a:endParaRPr lang="pl-PL" dirty="0"/>
          </a:p>
        </p:txBody>
      </p:sp>
      <p:sp>
        <p:nvSpPr>
          <p:cNvPr id="4" name="pole tekstowe 3"/>
          <p:cNvSpPr txBox="1"/>
          <p:nvPr/>
        </p:nvSpPr>
        <p:spPr>
          <a:xfrm>
            <a:off x="1409870" y="2046110"/>
            <a:ext cx="7050561" cy="4093428"/>
          </a:xfrm>
          <a:prstGeom prst="rect">
            <a:avLst/>
          </a:prstGeom>
          <a:noFill/>
        </p:spPr>
        <p:txBody>
          <a:bodyPr wrap="square" rtlCol="0">
            <a:spAutoFit/>
          </a:bodyPr>
          <a:lstStyle/>
          <a:p>
            <a:r>
              <a:rPr lang="pl-PL" sz="1300" dirty="0"/>
              <a:t>Art.  476. §  2. </a:t>
            </a:r>
            <a:r>
              <a:rPr lang="pl-PL" sz="1300" b="1" u="sng" dirty="0"/>
              <a:t>Przez sprawy z zakresu ubezpieczeń społecznych </a:t>
            </a:r>
            <a:r>
              <a:rPr lang="pl-PL" sz="1300" dirty="0"/>
              <a:t>rozumie się sprawy, w których wniesiono odwołanie od decyzji organów rentowych, dotyczących:</a:t>
            </a:r>
          </a:p>
          <a:p>
            <a:r>
              <a:rPr lang="pl-PL" sz="1300" dirty="0"/>
              <a:t>1) ubezpieczeń społecznych;</a:t>
            </a:r>
          </a:p>
          <a:p>
            <a:r>
              <a:rPr lang="pl-PL" sz="1300" dirty="0"/>
              <a:t>2) emerytur i rent;</a:t>
            </a:r>
          </a:p>
          <a:p>
            <a:r>
              <a:rPr lang="pl-PL" sz="1300" dirty="0"/>
              <a:t>3) (uchylony);</a:t>
            </a:r>
          </a:p>
          <a:p>
            <a:r>
              <a:rPr lang="pl-PL" sz="1300" dirty="0"/>
              <a:t>4) innych świadczeń w sprawach należących do właściwości Zakładu Ubezpieczeń Społecznych;</a:t>
            </a:r>
          </a:p>
          <a:p>
            <a:r>
              <a:rPr lang="pl-PL" sz="1300" dirty="0"/>
              <a:t>5) świadczeń odszkodowawczych przysługujących w razie wypadku lub choroby pozostających w związku ze służbą wojskową albo służbą w Policji, Straży Granicznej, Państwowej Straży Pożarnej, Biurze Ochrony Rządu, Służbie Więziennej, Agencji Bezpieczeństwa Wewnętrznego, Agencji Wywiadu, Służbie Kontrwywiadu Wojskowego, Służbie Wywiadu Wojskowego oraz Centralnym Biurze Antykorupcyjnym.</a:t>
            </a:r>
          </a:p>
          <a:p>
            <a:r>
              <a:rPr lang="pl-PL" sz="1300" dirty="0"/>
              <a:t>§  3. Przez sprawy z zakresu ubezpieczeń społecznych rozumie się także sprawy wszczęte na skutek niewydania przez organ rentowy decyzji we właściwym terminie, a także sprawy, w których wniesiono odwołanie od orzeczenia wojewódzkiego zespołu do spraw orzekania o niepełnosprawności, sprawy o roszczenia ze stosunków prawnych między członkami otwartych funduszy emerytalnych a tymi funduszami lub ich organami oraz sprawy ze stosunków między emerytami lub osobami uposażonymi w rozumieniu przepisów o emeryturach kapitałowych a Zakładem Ubezpieczeń Społecznych.</a:t>
            </a:r>
          </a:p>
          <a:p>
            <a:endParaRPr lang="pl-PL" sz="1300" dirty="0"/>
          </a:p>
        </p:txBody>
      </p:sp>
    </p:spTree>
    <p:extLst>
      <p:ext uri="{BB962C8B-B14F-4D97-AF65-F5344CB8AC3E}">
        <p14:creationId xmlns:p14="http://schemas.microsoft.com/office/powerpoint/2010/main" val="2830093185"/>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ytuł 7"/>
          <p:cNvSpPr>
            <a:spLocks noGrp="1"/>
          </p:cNvSpPr>
          <p:nvPr>
            <p:ph type="title" idx="4294967295"/>
          </p:nvPr>
        </p:nvSpPr>
        <p:spPr/>
        <p:txBody>
          <a:bodyPr/>
          <a:lstStyle/>
          <a:p>
            <a:pPr eaLnBrk="1" hangingPunct="1"/>
            <a:endParaRPr lang="pl-PL"/>
          </a:p>
        </p:txBody>
      </p:sp>
      <p:graphicFrame>
        <p:nvGraphicFramePr>
          <p:cNvPr id="2" name="Symbol zastępczy zawartości 1"/>
          <p:cNvGraphicFramePr>
            <a:graphicFrameLocks noGrp="1"/>
          </p:cNvGraphicFramePr>
          <p:nvPr>
            <p:ph idx="4294967295"/>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14339" name="Obraz 3"/>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4340" name="pole tekstowe 4"/>
          <p:cNvSpPr txBox="1">
            <a:spLocks noChangeArrowheads="1"/>
          </p:cNvSpPr>
          <p:nvPr/>
        </p:nvSpPr>
        <p:spPr bwMode="auto">
          <a:xfrm>
            <a:off x="2627784" y="188640"/>
            <a:ext cx="6335712" cy="400110"/>
          </a:xfrm>
          <a:prstGeom prst="rect">
            <a:avLst/>
          </a:prstGeom>
          <a:noFill/>
          <a:ln w="9525">
            <a:noFill/>
            <a:miter lim="800000"/>
            <a:headEnd/>
            <a:tailEnd/>
          </a:ln>
        </p:spPr>
        <p:txBody>
          <a:bodyPr>
            <a:spAutoFit/>
          </a:bodyPr>
          <a:lstStyle/>
          <a:p>
            <a:pPr marL="88900" algn="ctr"/>
            <a:r>
              <a:rPr lang="pl-PL" sz="2000" b="1" dirty="0">
                <a:solidFill>
                  <a:schemeClr val="bg1"/>
                </a:solidFill>
              </a:rPr>
              <a:t>POSTĘPOWANIE CYWILNEGO 2015/2016</a:t>
            </a:r>
          </a:p>
        </p:txBody>
      </p:sp>
      <p:sp>
        <p:nvSpPr>
          <p:cNvPr id="14342"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3" name="pole tekstowe 2"/>
          <p:cNvSpPr txBox="1"/>
          <p:nvPr/>
        </p:nvSpPr>
        <p:spPr>
          <a:xfrm>
            <a:off x="135590" y="1039574"/>
            <a:ext cx="553998" cy="5701794"/>
          </a:xfrm>
          <a:prstGeom prst="rect">
            <a:avLst/>
          </a:prstGeom>
          <a:noFill/>
        </p:spPr>
        <p:txBody>
          <a:bodyPr vert="vert270" wrap="square" rtlCol="0">
            <a:spAutoFit/>
          </a:bodyPr>
          <a:lstStyle/>
          <a:p>
            <a:r>
              <a:rPr lang="pl-PL" sz="2400" dirty="0">
                <a:solidFill>
                  <a:schemeClr val="bg1"/>
                </a:solidFill>
                <a:latin typeface="Calibri" pitchFamily="34" charset="0"/>
              </a:rPr>
              <a:t>Wydział Prawa, Administracji i Ekonomii</a:t>
            </a:r>
          </a:p>
        </p:txBody>
      </p:sp>
      <p:sp>
        <p:nvSpPr>
          <p:cNvPr id="5" name="pole tekstowe 4"/>
          <p:cNvSpPr txBox="1"/>
          <p:nvPr/>
        </p:nvSpPr>
        <p:spPr>
          <a:xfrm>
            <a:off x="1552091" y="1194415"/>
            <a:ext cx="7273057" cy="461665"/>
          </a:xfrm>
          <a:prstGeom prst="rect">
            <a:avLst/>
          </a:prstGeom>
          <a:noFill/>
        </p:spPr>
        <p:txBody>
          <a:bodyPr wrap="square" rtlCol="0">
            <a:spAutoFit/>
          </a:bodyPr>
          <a:lstStyle/>
          <a:p>
            <a:pPr marL="88900" algn="ctr"/>
            <a:r>
              <a:rPr lang="pl-PL" sz="2400" b="1" dirty="0"/>
              <a:t>Postępowanie w/s gospodarczych</a:t>
            </a:r>
          </a:p>
        </p:txBody>
      </p:sp>
      <p:sp>
        <p:nvSpPr>
          <p:cNvPr id="18" name="pole tekstowe 17"/>
          <p:cNvSpPr txBox="1"/>
          <p:nvPr/>
        </p:nvSpPr>
        <p:spPr>
          <a:xfrm>
            <a:off x="2123728" y="4581128"/>
            <a:ext cx="184731" cy="369332"/>
          </a:xfrm>
          <a:prstGeom prst="rect">
            <a:avLst/>
          </a:prstGeom>
          <a:noFill/>
        </p:spPr>
        <p:txBody>
          <a:bodyPr wrap="none" rtlCol="0">
            <a:spAutoFit/>
          </a:bodyPr>
          <a:lstStyle/>
          <a:p>
            <a:endParaRPr lang="pl-PL" dirty="0"/>
          </a:p>
        </p:txBody>
      </p:sp>
      <p:sp>
        <p:nvSpPr>
          <p:cNvPr id="4" name="pole tekstowe 3"/>
          <p:cNvSpPr txBox="1"/>
          <p:nvPr/>
        </p:nvSpPr>
        <p:spPr>
          <a:xfrm>
            <a:off x="1409870" y="2046110"/>
            <a:ext cx="7050561" cy="3354765"/>
          </a:xfrm>
          <a:prstGeom prst="rect">
            <a:avLst/>
          </a:prstGeom>
          <a:noFill/>
        </p:spPr>
        <p:txBody>
          <a:bodyPr wrap="square" rtlCol="0">
            <a:spAutoFit/>
          </a:bodyPr>
          <a:lstStyle/>
          <a:p>
            <a:r>
              <a:rPr lang="pl-PL" sz="1300" dirty="0"/>
              <a:t>Postępowania wszczęte przed 3 maja 2012 r. w dalszym ciągu toczą się według przepisów regulujących postępowanie odrębne.</a:t>
            </a:r>
          </a:p>
          <a:p>
            <a:endParaRPr lang="pl-PL" sz="1300" dirty="0"/>
          </a:p>
          <a:p>
            <a:r>
              <a:rPr lang="pl-PL" sz="1300" dirty="0"/>
              <a:t>Postępowania wszczęte 3 maja 2012 r. i później – według przepisów o „zwykłym” trybie procesowym.</a:t>
            </a:r>
          </a:p>
          <a:p>
            <a:endParaRPr lang="pl-PL" sz="1300" dirty="0"/>
          </a:p>
          <a:p>
            <a:r>
              <a:rPr lang="pl-PL" sz="1300" dirty="0"/>
              <a:t>Wciąż jednak istnieją pewne odrębności – w szczególności dotyczy to faktu, iż sprawy gospodarcze rozpoznawane są przez sądy gospodarcze.</a:t>
            </a:r>
          </a:p>
          <a:p>
            <a:endParaRPr lang="pl-PL" sz="1300" dirty="0"/>
          </a:p>
          <a:p>
            <a:r>
              <a:rPr lang="pl-PL" sz="1300" dirty="0"/>
              <a:t>Pojęcie sprawy gospodarczej zdefiniowano w </a:t>
            </a:r>
            <a:r>
              <a:rPr lang="pl-PL" sz="1400" dirty="0"/>
              <a:t>ustawie z dnia 24 maja 1989 r. o rozpoznawaniu przez sądy spraw gospodarczych.</a:t>
            </a:r>
          </a:p>
          <a:p>
            <a:endParaRPr lang="pl-PL" sz="1400" dirty="0"/>
          </a:p>
          <a:p>
            <a:endParaRPr lang="pl-PL" sz="1400" dirty="0"/>
          </a:p>
          <a:p>
            <a:endParaRPr lang="pl-PL" sz="1300" dirty="0"/>
          </a:p>
          <a:p>
            <a:endParaRPr lang="pl-PL" sz="1300" dirty="0"/>
          </a:p>
          <a:p>
            <a:endParaRPr lang="pl-PL" sz="1300" dirty="0"/>
          </a:p>
        </p:txBody>
      </p:sp>
    </p:spTree>
    <p:extLst>
      <p:ext uri="{BB962C8B-B14F-4D97-AF65-F5344CB8AC3E}">
        <p14:creationId xmlns:p14="http://schemas.microsoft.com/office/powerpoint/2010/main" val="65210228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ytuł 7"/>
          <p:cNvSpPr>
            <a:spLocks noGrp="1"/>
          </p:cNvSpPr>
          <p:nvPr>
            <p:ph type="title" idx="4294967295"/>
          </p:nvPr>
        </p:nvSpPr>
        <p:spPr/>
        <p:txBody>
          <a:bodyPr/>
          <a:lstStyle/>
          <a:p>
            <a:pPr eaLnBrk="1" hangingPunct="1"/>
            <a:endParaRPr lang="pl-PL"/>
          </a:p>
        </p:txBody>
      </p:sp>
      <p:graphicFrame>
        <p:nvGraphicFramePr>
          <p:cNvPr id="2" name="Symbol zastępczy zawartości 1"/>
          <p:cNvGraphicFramePr>
            <a:graphicFrameLocks noGrp="1"/>
          </p:cNvGraphicFramePr>
          <p:nvPr>
            <p:ph idx="4294967295"/>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pic>
        <p:nvPicPr>
          <p:cNvPr id="14339" name="Obraz 3"/>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sp>
        <p:nvSpPr>
          <p:cNvPr id="14340" name="pole tekstowe 4"/>
          <p:cNvSpPr txBox="1">
            <a:spLocks noChangeArrowheads="1"/>
          </p:cNvSpPr>
          <p:nvPr/>
        </p:nvSpPr>
        <p:spPr bwMode="auto">
          <a:xfrm>
            <a:off x="2627784" y="188640"/>
            <a:ext cx="6335712" cy="400110"/>
          </a:xfrm>
          <a:prstGeom prst="rect">
            <a:avLst/>
          </a:prstGeom>
          <a:noFill/>
          <a:ln w="9525">
            <a:noFill/>
            <a:miter lim="800000"/>
            <a:headEnd/>
            <a:tailEnd/>
          </a:ln>
        </p:spPr>
        <p:txBody>
          <a:bodyPr>
            <a:spAutoFit/>
          </a:bodyPr>
          <a:lstStyle/>
          <a:p>
            <a:pPr marL="88900" algn="ctr"/>
            <a:r>
              <a:rPr lang="pl-PL" sz="2000" b="1" dirty="0">
                <a:solidFill>
                  <a:schemeClr val="bg1"/>
                </a:solidFill>
              </a:rPr>
              <a:t>POSTĘPOWANIE CYWILNEGO 2015/2016</a:t>
            </a:r>
          </a:p>
        </p:txBody>
      </p:sp>
      <p:sp>
        <p:nvSpPr>
          <p:cNvPr id="14342" name="Prostokąt 11"/>
          <p:cNvSpPr>
            <a:spLocks noChangeArrowheads="1"/>
          </p:cNvSpPr>
          <p:nvPr/>
        </p:nvSpPr>
        <p:spPr bwMode="auto">
          <a:xfrm>
            <a:off x="1763713" y="2249488"/>
            <a:ext cx="6985000" cy="541337"/>
          </a:xfrm>
          <a:prstGeom prst="rect">
            <a:avLst/>
          </a:prstGeom>
          <a:noFill/>
          <a:ln w="9525">
            <a:noFill/>
            <a:miter lim="800000"/>
            <a:headEnd/>
            <a:tailEnd/>
          </a:ln>
        </p:spPr>
        <p:txBody>
          <a:bodyPr>
            <a:spAutoFit/>
          </a:bodyPr>
          <a:lstStyle/>
          <a:p>
            <a:pPr algn="ctr">
              <a:lnSpc>
                <a:spcPct val="80000"/>
              </a:lnSpc>
            </a:pPr>
            <a:endParaRPr lang="pl-PL" altLang="pl-PL" b="1">
              <a:latin typeface="Calibri" pitchFamily="34" charset="0"/>
            </a:endParaRPr>
          </a:p>
          <a:p>
            <a:pPr algn="ctr">
              <a:lnSpc>
                <a:spcPct val="80000"/>
              </a:lnSpc>
            </a:pPr>
            <a:endParaRPr lang="pl-PL" altLang="pl-PL" b="1">
              <a:latin typeface="Calibri" pitchFamily="34" charset="0"/>
            </a:endParaRPr>
          </a:p>
        </p:txBody>
      </p:sp>
      <p:sp>
        <p:nvSpPr>
          <p:cNvPr id="3" name="pole tekstowe 2"/>
          <p:cNvSpPr txBox="1"/>
          <p:nvPr/>
        </p:nvSpPr>
        <p:spPr>
          <a:xfrm>
            <a:off x="135590" y="1039574"/>
            <a:ext cx="553998" cy="5701794"/>
          </a:xfrm>
          <a:prstGeom prst="rect">
            <a:avLst/>
          </a:prstGeom>
          <a:noFill/>
        </p:spPr>
        <p:txBody>
          <a:bodyPr vert="vert270" wrap="square" rtlCol="0">
            <a:spAutoFit/>
          </a:bodyPr>
          <a:lstStyle/>
          <a:p>
            <a:r>
              <a:rPr lang="pl-PL" sz="2400" dirty="0">
                <a:solidFill>
                  <a:schemeClr val="bg1"/>
                </a:solidFill>
                <a:latin typeface="Calibri" pitchFamily="34" charset="0"/>
              </a:rPr>
              <a:t>Wydział Prawa, Administracji i Ekonomii</a:t>
            </a:r>
          </a:p>
        </p:txBody>
      </p:sp>
      <p:sp>
        <p:nvSpPr>
          <p:cNvPr id="5" name="pole tekstowe 4"/>
          <p:cNvSpPr txBox="1"/>
          <p:nvPr/>
        </p:nvSpPr>
        <p:spPr>
          <a:xfrm>
            <a:off x="1552091" y="1194415"/>
            <a:ext cx="7273057" cy="461665"/>
          </a:xfrm>
          <a:prstGeom prst="rect">
            <a:avLst/>
          </a:prstGeom>
          <a:noFill/>
        </p:spPr>
        <p:txBody>
          <a:bodyPr wrap="square" rtlCol="0">
            <a:spAutoFit/>
          </a:bodyPr>
          <a:lstStyle/>
          <a:p>
            <a:pPr marL="88900" algn="ctr"/>
            <a:r>
              <a:rPr lang="pl-PL" sz="2400" b="1" dirty="0"/>
              <a:t>Postępowanie w/s gospodarczych</a:t>
            </a:r>
          </a:p>
        </p:txBody>
      </p:sp>
      <p:sp>
        <p:nvSpPr>
          <p:cNvPr id="18" name="pole tekstowe 17"/>
          <p:cNvSpPr txBox="1"/>
          <p:nvPr/>
        </p:nvSpPr>
        <p:spPr>
          <a:xfrm>
            <a:off x="2123728" y="4581128"/>
            <a:ext cx="184731" cy="369332"/>
          </a:xfrm>
          <a:prstGeom prst="rect">
            <a:avLst/>
          </a:prstGeom>
          <a:noFill/>
        </p:spPr>
        <p:txBody>
          <a:bodyPr wrap="none" rtlCol="0">
            <a:spAutoFit/>
          </a:bodyPr>
          <a:lstStyle/>
          <a:p>
            <a:endParaRPr lang="pl-PL" dirty="0"/>
          </a:p>
        </p:txBody>
      </p:sp>
      <p:sp>
        <p:nvSpPr>
          <p:cNvPr id="4" name="pole tekstowe 3"/>
          <p:cNvSpPr txBox="1"/>
          <p:nvPr/>
        </p:nvSpPr>
        <p:spPr>
          <a:xfrm>
            <a:off x="1409268" y="1684627"/>
            <a:ext cx="7050561" cy="5932393"/>
          </a:xfrm>
          <a:prstGeom prst="rect">
            <a:avLst/>
          </a:prstGeom>
          <a:noFill/>
        </p:spPr>
        <p:txBody>
          <a:bodyPr wrap="square" rtlCol="0">
            <a:spAutoFit/>
          </a:bodyPr>
          <a:lstStyle/>
          <a:p>
            <a:r>
              <a:rPr lang="pl-PL" sz="1250" dirty="0"/>
              <a:t>Art.  2. 1. Sprawami gospodarczymi są sprawy ze stosunków cywilnych między przedsiębiorcami w zakresie prowadzonej przez nich działalności gospodarczej.</a:t>
            </a:r>
          </a:p>
          <a:p>
            <a:r>
              <a:rPr lang="pl-PL" sz="1250" dirty="0"/>
              <a:t>2. Ponadto sprawami gospodarczymi są sprawy:</a:t>
            </a:r>
          </a:p>
          <a:p>
            <a:r>
              <a:rPr lang="pl-PL" sz="1250" dirty="0"/>
              <a:t>1) określone w ust. 1, choćby którakolwiek ze stron zaprzestała prowadzenia działalności gospodarczej;</a:t>
            </a:r>
          </a:p>
          <a:p>
            <a:r>
              <a:rPr lang="pl-PL" sz="1250" dirty="0"/>
              <a:t>2) ze stosunku spółki oraz dotyczące roszczeń, o których mowa w art. 291-300 i art. 479-490 ustawy z dnia 15 września 2000 r. – KSH;</a:t>
            </a:r>
          </a:p>
          <a:p>
            <a:r>
              <a:rPr lang="pl-PL" sz="1250" dirty="0"/>
              <a:t>3) przeciwko przedsiębiorcom o zaniechanie naruszania środowiska i przywrócenie do stanu poprzedniego lub o naprawienie szkody z tym związanej oraz o zakazanie albo ograniczenie działalności zagrażającej środowisku;</a:t>
            </a:r>
          </a:p>
          <a:p>
            <a:r>
              <a:rPr lang="pl-PL" sz="1250" dirty="0"/>
              <a:t>4) między organami przedsiębiorstwa państwowego;</a:t>
            </a:r>
          </a:p>
          <a:p>
            <a:r>
              <a:rPr lang="pl-PL" sz="1250" dirty="0"/>
              <a:t>5) między przedsiębiorstwem państwowym lub jego organami a jego organem założycielskim lub organem sprawującym nadzór;</a:t>
            </a:r>
          </a:p>
          <a:p>
            <a:r>
              <a:rPr lang="pl-PL" sz="1250" dirty="0"/>
              <a:t>6) z zakresu prawa upadłościowego i restrukturyzacyjnego;</a:t>
            </a:r>
          </a:p>
          <a:p>
            <a:r>
              <a:rPr lang="pl-PL" sz="1250" dirty="0"/>
              <a:t>7) o nadanie klauzuli wykonalności tytułowi egzekucyjnemu, którym jest orzeczenie sądu gospodarczego prawomocne lub podlegające natychmiastowemu wykonaniu albo ugoda zawarta przed tym sądem, jak również innemu tytułowi egzekucyjnemu, obejmującemu roszczenia, które, gdyby były rozpoznawane przez sąd, należałyby do właściwości sądów gospodarczych;</a:t>
            </a:r>
          </a:p>
          <a:p>
            <a:r>
              <a:rPr lang="pl-PL" sz="1250" dirty="0"/>
              <a:t>8) o pozbawienie wykonalności tytułu wykonawczego opartego na prawomocnym lub podlegającym natychmiastowemu wykonaniu orzeczeniu sądu gospodarczego albo ugodzie zawartej przed tym sądem, jak również innego tytułu wykonawczego obejmującego roszczenie, które, gdyby było rozpoznawane przez sąd, należałoby do właściwości sądów gospodarczych;</a:t>
            </a:r>
          </a:p>
          <a:p>
            <a:r>
              <a:rPr lang="pl-PL" sz="1250" dirty="0"/>
              <a:t>9) o ustalenie, że orzeczenie sądu lub rozstrzygnięcie innego organu państwa obcego wydane w sprawie gospodarczej podlega albo nie podlega uznaniu;</a:t>
            </a:r>
          </a:p>
          <a:p>
            <a:r>
              <a:rPr lang="pl-PL" sz="1250" dirty="0"/>
              <a:t>10) inne, przekazane przez odrębne przepisy.</a:t>
            </a:r>
          </a:p>
          <a:p>
            <a:endParaRPr lang="pl-PL" sz="1400" dirty="0"/>
          </a:p>
          <a:p>
            <a:endParaRPr lang="pl-PL" sz="1400" dirty="0"/>
          </a:p>
          <a:p>
            <a:endParaRPr lang="pl-PL" sz="1300" dirty="0"/>
          </a:p>
          <a:p>
            <a:endParaRPr lang="pl-PL" sz="1300" dirty="0"/>
          </a:p>
          <a:p>
            <a:endParaRPr lang="pl-PL" sz="1300" dirty="0"/>
          </a:p>
        </p:txBody>
      </p:sp>
    </p:spTree>
    <p:extLst>
      <p:ext uri="{BB962C8B-B14F-4D97-AF65-F5344CB8AC3E}">
        <p14:creationId xmlns:p14="http://schemas.microsoft.com/office/powerpoint/2010/main" val="403907716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531</TotalTime>
  <Words>1872</Words>
  <Application>Microsoft Office PowerPoint</Application>
  <PresentationFormat>Pokaz na ekranie (4:3)</PresentationFormat>
  <Paragraphs>258</Paragraphs>
  <Slides>18</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18</vt:i4>
      </vt:variant>
    </vt:vector>
  </HeadingPairs>
  <TitlesOfParts>
    <vt:vector size="21" baseType="lpstr">
      <vt:lpstr>Arial</vt:lpstr>
      <vt:lpstr>Calibri</vt:lpstr>
      <vt:lpstr>Motyw pakietu Office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Marek Niewiadomski</dc:creator>
  <cp:lastModifiedBy>Marek</cp:lastModifiedBy>
  <cp:revision>251</cp:revision>
  <dcterms:created xsi:type="dcterms:W3CDTF">2014-01-18T14:20:26Z</dcterms:created>
  <dcterms:modified xsi:type="dcterms:W3CDTF">2016-02-28T09:44:38Z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1737184043</vt:i4>
  </property>
  <property fmtid="{D5CDD505-2E9C-101B-9397-08002B2CF9AE}" pid="3" name="_NewReviewCycle">
    <vt:lpwstr/>
  </property>
  <property fmtid="{D5CDD505-2E9C-101B-9397-08002B2CF9AE}" pid="4" name="_EmailSubject">
    <vt:lpwstr>prezentacja</vt:lpwstr>
  </property>
  <property fmtid="{D5CDD505-2E9C-101B-9397-08002B2CF9AE}" pid="5" name="_AuthorEmail">
    <vt:lpwstr>wiktor.buczek@credit-suisse.com</vt:lpwstr>
  </property>
  <property fmtid="{D5CDD505-2E9C-101B-9397-08002B2CF9AE}" pid="6" name="_AuthorEmailDisplayName">
    <vt:lpwstr>Buczek, Wiktor (KGRN 94)</vt:lpwstr>
  </property>
</Properties>
</file>