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17" r:id="rId2"/>
    <p:sldId id="318" r:id="rId3"/>
    <p:sldId id="319" r:id="rId4"/>
    <p:sldId id="320" r:id="rId5"/>
    <p:sldId id="321" r:id="rId6"/>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8" d="100"/>
          <a:sy n="108" d="100"/>
        </p:scale>
        <p:origin x="1326" y="-210"/>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24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AA83823C-0E7E-432D-AA0F-7022BB152996}" type="datetimeFigureOut">
              <a:rPr lang="pl-PL"/>
              <a:pPr>
                <a:defRPr/>
              </a:pPr>
              <a:t>2016-03-03</a:t>
            </a:fld>
            <a:endParaRPr lang="pl-P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E448250-6B4F-485B-88C7-392CF6A74EBE}" type="slidenum">
              <a:rPr lang="pl-PL"/>
              <a:pPr>
                <a:defRPr/>
              </a:pPr>
              <a:t>‹#›</a:t>
            </a:fld>
            <a:endParaRPr lang="pl-PL"/>
          </a:p>
        </p:txBody>
      </p:sp>
    </p:spTree>
    <p:extLst>
      <p:ext uri="{BB962C8B-B14F-4D97-AF65-F5344CB8AC3E}">
        <p14:creationId xmlns:p14="http://schemas.microsoft.com/office/powerpoint/2010/main" val="9109580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14096E79-B383-4D76-A7C9-2D7EAC3142F0}" type="datetime1">
              <a:rPr lang="pl-PL" smtClean="0"/>
              <a:t>2016-03-03</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7715B703-C24F-47E4-801F-C287DCE839CC}"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D9BF5AA7-35B5-4F0D-9719-8CC948F11668}" type="datetime1">
              <a:rPr lang="pl-PL" smtClean="0"/>
              <a:t>2016-03-03</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ABFE5F88-3A3B-4FAD-A7F5-BEA59CEF61D8}"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72F62CA1-8A26-4B0C-9F40-AC51A541D1F0}" type="datetime1">
              <a:rPr lang="pl-PL" smtClean="0"/>
              <a:t>2016-03-03</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C0FD914C-FFFF-4DEA-9999-B99FC1F32A3E}"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68484094-0C93-4296-841D-9D01E0006475}" type="datetime1">
              <a:rPr lang="pl-PL" smtClean="0"/>
              <a:t>2016-03-03</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BCD301E3-1A5A-4394-9D07-B4CC53FCD3FD}"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670EAFF0-5ABD-4216-B2F0-CAB4CB0112D1}" type="datetime1">
              <a:rPr lang="pl-PL" smtClean="0"/>
              <a:t>2016-03-03</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8C2F076C-80AA-4A99-BB0F-CCCE9BB339F0}"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CEB84E32-6EDE-44F8-AF38-082E840F2C6C}" type="datetime1">
              <a:rPr lang="pl-PL" smtClean="0"/>
              <a:t>2016-03-03</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7" name="Symbol zastępczy numeru slajdu 5"/>
          <p:cNvSpPr>
            <a:spLocks noGrp="1"/>
          </p:cNvSpPr>
          <p:nvPr>
            <p:ph type="sldNum" sz="quarter" idx="12"/>
          </p:nvPr>
        </p:nvSpPr>
        <p:spPr/>
        <p:txBody>
          <a:bodyPr/>
          <a:lstStyle>
            <a:lvl1pPr>
              <a:defRPr/>
            </a:lvl1pPr>
          </a:lstStyle>
          <a:p>
            <a:pPr>
              <a:defRPr/>
            </a:pPr>
            <a:fld id="{A536A1C4-8D2D-466A-A4A2-D5A995A464CA}"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1D3FB6FA-2069-4E03-9986-AEC07EDF8EB2}" type="datetime1">
              <a:rPr lang="pl-PL" smtClean="0"/>
              <a:t>2016-03-03</a:t>
            </a:fld>
            <a:endParaRPr lang="pl-PL"/>
          </a:p>
        </p:txBody>
      </p:sp>
      <p:sp>
        <p:nvSpPr>
          <p:cNvPr id="8"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9" name="Symbol zastępczy numeru slajdu 5"/>
          <p:cNvSpPr>
            <a:spLocks noGrp="1"/>
          </p:cNvSpPr>
          <p:nvPr>
            <p:ph type="sldNum" sz="quarter" idx="12"/>
          </p:nvPr>
        </p:nvSpPr>
        <p:spPr/>
        <p:txBody>
          <a:bodyPr/>
          <a:lstStyle>
            <a:lvl1pPr>
              <a:defRPr/>
            </a:lvl1pPr>
          </a:lstStyle>
          <a:p>
            <a:pPr>
              <a:defRPr/>
            </a:pPr>
            <a:fld id="{01DF16B5-5B74-473A-BCA4-23D892CBCA8F}"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D19B6EC2-C4FF-48AD-8D7D-9D4A732E9F1D}" type="datetime1">
              <a:rPr lang="pl-PL" smtClean="0"/>
              <a:t>2016-03-03</a:t>
            </a:fld>
            <a:endParaRPr lang="pl-PL"/>
          </a:p>
        </p:txBody>
      </p:sp>
      <p:sp>
        <p:nvSpPr>
          <p:cNvPr id="4"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5" name="Symbol zastępczy numeru slajdu 5"/>
          <p:cNvSpPr>
            <a:spLocks noGrp="1"/>
          </p:cNvSpPr>
          <p:nvPr>
            <p:ph type="sldNum" sz="quarter" idx="12"/>
          </p:nvPr>
        </p:nvSpPr>
        <p:spPr/>
        <p:txBody>
          <a:bodyPr/>
          <a:lstStyle>
            <a:lvl1pPr>
              <a:defRPr/>
            </a:lvl1pPr>
          </a:lstStyle>
          <a:p>
            <a:pPr>
              <a:defRPr/>
            </a:pPr>
            <a:fld id="{3B688635-A40F-4D15-A6A3-C3DC281AB012}"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ED7CCA62-9516-4980-9B37-86C9B963BB57}" type="datetime1">
              <a:rPr lang="pl-PL" smtClean="0"/>
              <a:t>2016-03-03</a:t>
            </a:fld>
            <a:endParaRPr lang="pl-PL"/>
          </a:p>
        </p:txBody>
      </p:sp>
      <p:sp>
        <p:nvSpPr>
          <p:cNvPr id="3"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4" name="Symbol zastępczy numeru slajdu 5"/>
          <p:cNvSpPr>
            <a:spLocks noGrp="1"/>
          </p:cNvSpPr>
          <p:nvPr>
            <p:ph type="sldNum" sz="quarter" idx="12"/>
          </p:nvPr>
        </p:nvSpPr>
        <p:spPr/>
        <p:txBody>
          <a:bodyPr/>
          <a:lstStyle>
            <a:lvl1pPr>
              <a:defRPr/>
            </a:lvl1pPr>
          </a:lstStyle>
          <a:p>
            <a:pPr>
              <a:defRPr/>
            </a:pPr>
            <a:fld id="{213078EF-D45D-48AD-A14E-B48CD0125C24}"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AB726173-C4D3-45ED-81BD-4A1829FCAD17}" type="datetime1">
              <a:rPr lang="pl-PL" smtClean="0"/>
              <a:t>2016-03-03</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7" name="Symbol zastępczy numeru slajdu 5"/>
          <p:cNvSpPr>
            <a:spLocks noGrp="1"/>
          </p:cNvSpPr>
          <p:nvPr>
            <p:ph type="sldNum" sz="quarter" idx="12"/>
          </p:nvPr>
        </p:nvSpPr>
        <p:spPr/>
        <p:txBody>
          <a:bodyPr/>
          <a:lstStyle>
            <a:lvl1pPr>
              <a:defRPr/>
            </a:lvl1pPr>
          </a:lstStyle>
          <a:p>
            <a:pPr>
              <a:defRPr/>
            </a:pPr>
            <a:fld id="{1CAC30E0-D613-4C24-994D-078E1245120A}"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82349D3F-D355-4559-A970-E18D8F51D0D0}" type="datetime1">
              <a:rPr lang="pl-PL" smtClean="0"/>
              <a:t>2016-03-03</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7" name="Symbol zastępczy numeru slajdu 5"/>
          <p:cNvSpPr>
            <a:spLocks noGrp="1"/>
          </p:cNvSpPr>
          <p:nvPr>
            <p:ph type="sldNum" sz="quarter" idx="12"/>
          </p:nvPr>
        </p:nvSpPr>
        <p:spPr/>
        <p:txBody>
          <a:bodyPr/>
          <a:lstStyle>
            <a:lvl1pPr>
              <a:defRPr/>
            </a:lvl1pPr>
          </a:lstStyle>
          <a:p>
            <a:pPr>
              <a:defRPr/>
            </a:pPr>
            <a:fld id="{963A8001-83CF-43DD-A41B-27525AAE32FD}"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C0F9C60-DA21-41DD-8240-F276B07DC52A}" type="datetime1">
              <a:rPr lang="pl-PL" smtClean="0"/>
              <a:t>2016-03-03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FC2DCFF-B8C2-4903-94BC-453F0E90427C}"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ext uri="{D42A27DB-BD31-4B8C-83A1-F6EECF244321}">
                <p14:modId xmlns:p14="http://schemas.microsoft.com/office/powerpoint/2010/main" val="127113934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83964" y="2835032"/>
            <a:ext cx="7056438" cy="461665"/>
          </a:xfrm>
          <a:prstGeom prst="rect">
            <a:avLst/>
          </a:prstGeom>
          <a:noFill/>
          <a:ln w="9525">
            <a:noFill/>
            <a:miter lim="800000"/>
            <a:headEnd/>
            <a:tailEnd/>
          </a:ln>
        </p:spPr>
        <p:txBody>
          <a:bodyPr>
            <a:spAutoFit/>
          </a:bodyPr>
          <a:lstStyle/>
          <a:p>
            <a:pPr algn="ctr"/>
            <a:r>
              <a:rPr lang="pl-PL" sz="2400" b="1" dirty="0"/>
              <a:t>„Postępowania odrębne. Część II”.</a:t>
            </a:r>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75655" y="1844824"/>
            <a:ext cx="7273057" cy="523220"/>
          </a:xfrm>
          <a:prstGeom prst="rect">
            <a:avLst/>
          </a:prstGeom>
          <a:noFill/>
        </p:spPr>
        <p:txBody>
          <a:bodyPr wrap="square" rtlCol="0">
            <a:spAutoFit/>
          </a:bodyPr>
          <a:lstStyle/>
          <a:p>
            <a:pPr marL="88900" algn="ctr"/>
            <a:r>
              <a:rPr lang="pl-PL" sz="2800" b="1" dirty="0"/>
              <a:t>POSTĘPOWANIE CYWILNE</a:t>
            </a:r>
          </a:p>
        </p:txBody>
      </p:sp>
      <p:sp>
        <p:nvSpPr>
          <p:cNvPr id="4" name="pole tekstowe 3"/>
          <p:cNvSpPr txBox="1"/>
          <p:nvPr/>
        </p:nvSpPr>
        <p:spPr>
          <a:xfrm>
            <a:off x="4499992" y="4797152"/>
            <a:ext cx="4140410" cy="1077218"/>
          </a:xfrm>
          <a:prstGeom prst="rect">
            <a:avLst/>
          </a:prstGeom>
          <a:noFill/>
        </p:spPr>
        <p:txBody>
          <a:bodyPr wrap="square" rtlCol="0">
            <a:spAutoFit/>
          </a:bodyPr>
          <a:lstStyle/>
          <a:p>
            <a:r>
              <a:rPr lang="pl-PL" dirty="0"/>
              <a:t>r.pr. Marek Niewiadomski</a:t>
            </a:r>
          </a:p>
          <a:p>
            <a:endParaRPr lang="pl-PL" dirty="0"/>
          </a:p>
          <a:p>
            <a:r>
              <a:rPr lang="pl-PL" sz="1400" dirty="0"/>
              <a:t>Marek.Niewiadomski@prawo.uni.wroc.pl</a:t>
            </a:r>
          </a:p>
          <a:p>
            <a:r>
              <a:rPr lang="pl-PL" sz="1400" dirty="0"/>
              <a:t>159639@uwr.edu.pl</a:t>
            </a:r>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Sprzeciw od nakazu zapłaty</a:t>
            </a:r>
          </a:p>
        </p:txBody>
      </p:sp>
      <p:sp>
        <p:nvSpPr>
          <p:cNvPr id="4" name="pole tekstowe 3"/>
          <p:cNvSpPr txBox="1"/>
          <p:nvPr/>
        </p:nvSpPr>
        <p:spPr>
          <a:xfrm>
            <a:off x="1601917" y="2172961"/>
            <a:ext cx="7361579" cy="4401205"/>
          </a:xfrm>
          <a:prstGeom prst="rect">
            <a:avLst/>
          </a:prstGeom>
          <a:noFill/>
        </p:spPr>
        <p:txBody>
          <a:bodyPr wrap="square" rtlCol="0">
            <a:spAutoFit/>
          </a:bodyPr>
          <a:lstStyle/>
          <a:p>
            <a:r>
              <a:rPr lang="pl-PL" sz="1400" b="1" dirty="0"/>
              <a:t>Termin do wniesienia sprzeciwu wynosi dwa tygodnie </a:t>
            </a:r>
            <a:r>
              <a:rPr lang="pl-PL" sz="1400" dirty="0"/>
              <a:t>od doręczenia pozwanemu odpisu nakazu zapłaty (</a:t>
            </a:r>
            <a:r>
              <a:rPr lang="pl-PL" sz="1400" u="sng" dirty="0"/>
              <a:t>art. 502 § 1</a:t>
            </a:r>
            <a:r>
              <a:rPr lang="pl-PL" sz="1400" dirty="0"/>
              <a:t>). Jest to termin ustawowy, a zatem nie podlega skróceniu ani przedłużeniu, może być natomiast przywrócony (</a:t>
            </a:r>
            <a:r>
              <a:rPr lang="pl-PL" sz="1400" u="sng" dirty="0"/>
              <a:t>art. 168</a:t>
            </a:r>
            <a:r>
              <a:rPr lang="pl-PL" sz="1400" dirty="0"/>
              <a:t>).</a:t>
            </a:r>
          </a:p>
          <a:p>
            <a:endParaRPr lang="pl-PL" sz="1400" dirty="0"/>
          </a:p>
          <a:p>
            <a:r>
              <a:rPr lang="pl-PL" sz="1400" dirty="0"/>
              <a:t>Pismo zawierające </a:t>
            </a:r>
            <a:r>
              <a:rPr lang="pl-PL" sz="1400" b="1" dirty="0"/>
              <a:t>sprzeciw wnosi się do sądu</a:t>
            </a:r>
            <a:r>
              <a:rPr lang="pl-PL" sz="1400" dirty="0"/>
              <a:t>, który wydał nakaz zapłaty, a w przypadku nakazu wydanego przez ref. sądowego - do sądu, przed którym wytoczono powództwo, i sąd ten jest właściwy do rozpoznania sprawy.</a:t>
            </a:r>
          </a:p>
          <a:p>
            <a:endParaRPr lang="pl-PL" sz="1400" dirty="0"/>
          </a:p>
          <a:p>
            <a:r>
              <a:rPr lang="pl-PL" sz="1400" b="1" dirty="0"/>
              <a:t>Sprzeciw</a:t>
            </a:r>
            <a:r>
              <a:rPr lang="pl-PL" sz="1400" dirty="0"/>
              <a:t> powinien spełniać </a:t>
            </a:r>
            <a:r>
              <a:rPr lang="pl-PL" sz="1400" b="1" dirty="0"/>
              <a:t>warunki zwykłego pisma procesowego </a:t>
            </a:r>
            <a:r>
              <a:rPr lang="pl-PL" sz="1400" dirty="0"/>
              <a:t>(</a:t>
            </a:r>
            <a:r>
              <a:rPr lang="pl-PL" sz="1400" u="sng" dirty="0"/>
              <a:t>art. 126</a:t>
            </a:r>
            <a:r>
              <a:rPr lang="pl-PL" sz="1400" dirty="0"/>
              <a:t>) oraz </a:t>
            </a:r>
            <a:r>
              <a:rPr lang="pl-PL" sz="1400" b="1" dirty="0"/>
              <a:t>warunki szczególne tzn. konstrukcyjne </a:t>
            </a:r>
            <a:r>
              <a:rPr lang="pl-PL" sz="1400" dirty="0"/>
              <a:t>(</a:t>
            </a:r>
            <a:r>
              <a:rPr lang="pl-PL" sz="1400" u="sng" dirty="0"/>
              <a:t>art. 503 § 1</a:t>
            </a:r>
            <a:r>
              <a:rPr lang="pl-PL" sz="1400" dirty="0"/>
              <a:t>). W sprawach, w których pozew został wniesiony na urzędowym formularzu, sprzeciw musi być wniesiony również na urzędowym formularzu (</a:t>
            </a:r>
            <a:r>
              <a:rPr lang="pl-PL" sz="1400" u="sng" dirty="0"/>
              <a:t>art. 503 § 2</a:t>
            </a:r>
            <a:r>
              <a:rPr lang="pl-PL" sz="1400" dirty="0"/>
              <a:t>). </a:t>
            </a:r>
          </a:p>
          <a:p>
            <a:r>
              <a:rPr lang="pl-PL" sz="1400" dirty="0"/>
              <a:t>W sprawach z zakresu pr. pracy pracownik może zgłosić sprzeciw do protokołu (</a:t>
            </a:r>
            <a:r>
              <a:rPr lang="pl-PL" sz="1400" u="sng" dirty="0"/>
              <a:t>art. 466</a:t>
            </a:r>
            <a:r>
              <a:rPr lang="pl-PL" sz="1400" dirty="0"/>
              <a:t>). </a:t>
            </a:r>
          </a:p>
          <a:p>
            <a:endParaRPr lang="pl-PL" sz="1400" dirty="0"/>
          </a:p>
          <a:p>
            <a:r>
              <a:rPr lang="pl-PL" sz="1400" dirty="0"/>
              <a:t>Co do</a:t>
            </a:r>
            <a:r>
              <a:rPr lang="pl-PL" sz="1400" b="1" dirty="0"/>
              <a:t> zwykłych wymagań formalnych sprzeciwu </a:t>
            </a:r>
            <a:r>
              <a:rPr lang="pl-PL" sz="1400" dirty="0"/>
              <a:t>- </a:t>
            </a:r>
            <a:r>
              <a:rPr lang="pl-PL" sz="1400" u="sng" dirty="0"/>
              <a:t>art. 126</a:t>
            </a:r>
            <a:r>
              <a:rPr lang="pl-PL" sz="1400" dirty="0"/>
              <a:t>-</a:t>
            </a:r>
            <a:r>
              <a:rPr lang="pl-PL" sz="1400" u="sng" dirty="0"/>
              <a:t>128.</a:t>
            </a:r>
          </a:p>
          <a:p>
            <a:endParaRPr lang="pl-PL" sz="1400" dirty="0"/>
          </a:p>
          <a:p>
            <a:r>
              <a:rPr lang="pl-PL" sz="1400" dirty="0"/>
              <a:t>Do </a:t>
            </a:r>
            <a:r>
              <a:rPr lang="pl-PL" sz="1400" b="1" dirty="0"/>
              <a:t>wymagań konstrukcyjnych sprzeciwu </a:t>
            </a:r>
            <a:r>
              <a:rPr lang="pl-PL" sz="1400" dirty="0"/>
              <a:t>od nakazu zapłaty, mających </a:t>
            </a:r>
            <a:r>
              <a:rPr lang="pl-PL" sz="1400" b="1" u="sng" dirty="0"/>
              <a:t>charakter obligatoryjny </a:t>
            </a:r>
            <a:r>
              <a:rPr lang="pl-PL" sz="1400" dirty="0"/>
              <a:t>zaliczyć należy: oznaczenie nakazu zapłaty, od którego sprzeciw został złożony oraz określenie zakresu zaskarżenia przez wskazanie, czy nakaz zapłaty zaskarżony został w całości, czy w części. </a:t>
            </a:r>
          </a:p>
        </p:txBody>
      </p:sp>
    </p:spTree>
    <p:extLst>
      <p:ext uri="{BB962C8B-B14F-4D97-AF65-F5344CB8AC3E}">
        <p14:creationId xmlns:p14="http://schemas.microsoft.com/office/powerpoint/2010/main" val="236067481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Sprzeciw od nakazu zapłaty</a:t>
            </a:r>
          </a:p>
        </p:txBody>
      </p:sp>
      <p:sp>
        <p:nvSpPr>
          <p:cNvPr id="4" name="pole tekstowe 3"/>
          <p:cNvSpPr txBox="1"/>
          <p:nvPr/>
        </p:nvSpPr>
        <p:spPr>
          <a:xfrm>
            <a:off x="1601917" y="2172961"/>
            <a:ext cx="7361579" cy="4031873"/>
          </a:xfrm>
          <a:prstGeom prst="rect">
            <a:avLst/>
          </a:prstGeom>
          <a:noFill/>
        </p:spPr>
        <p:txBody>
          <a:bodyPr wrap="square" rtlCol="0">
            <a:spAutoFit/>
          </a:bodyPr>
          <a:lstStyle/>
          <a:p>
            <a:r>
              <a:rPr lang="pl-PL" sz="1400" dirty="0"/>
              <a:t>Składnikami konstrukcyjnymi sprzeciwu o </a:t>
            </a:r>
            <a:r>
              <a:rPr lang="pl-PL" sz="1400" b="1" u="sng" dirty="0"/>
              <a:t>charakterze fakultatywnym </a:t>
            </a:r>
            <a:r>
              <a:rPr lang="pl-PL" sz="1400" dirty="0"/>
              <a:t>są natomiast „przedstawienie zarzutów, które pod rygorem ich utraty należy zgłosić przed wdaniem się w spór co do istoty sprawy” oraz „przedstawienie okoliczności faktycznych i dowodów”. </a:t>
            </a:r>
          </a:p>
          <a:p>
            <a:endParaRPr lang="pl-PL" sz="1400" dirty="0"/>
          </a:p>
          <a:p>
            <a:r>
              <a:rPr lang="pl-PL" sz="1400" dirty="0"/>
              <a:t>Do zarzutów, które pod rygorem ich utraty należy zgłosić przed wdaniem się w spór co do istoty sprawy, zaliczyć należy zarzuty: niewłaściwego określenia przez powoda wartości przedmiotu sporu (</a:t>
            </a:r>
            <a:r>
              <a:rPr lang="pl-PL" sz="1400" u="sng" dirty="0"/>
              <a:t>art. 25 § 2</a:t>
            </a:r>
            <a:r>
              <a:rPr lang="pl-PL" sz="1400" dirty="0"/>
              <a:t>), niewłaściwości sądu, która mogłaby być usunięta w drodze umowy stron (</a:t>
            </a:r>
            <a:r>
              <a:rPr lang="pl-PL" sz="1400" u="sng" dirty="0"/>
              <a:t>art. 202</a:t>
            </a:r>
            <a:r>
              <a:rPr lang="pl-PL" sz="1400" dirty="0"/>
              <a:t>), zawarcia umowy o mediację (</a:t>
            </a:r>
            <a:r>
              <a:rPr lang="pl-PL" sz="1400" u="sng" dirty="0"/>
              <a:t>art. 202</a:t>
            </a:r>
            <a:r>
              <a:rPr lang="pl-PL" sz="1400" u="sng" baseline="30000" dirty="0"/>
              <a:t>1</a:t>
            </a:r>
            <a:r>
              <a:rPr lang="pl-PL" sz="1400" dirty="0"/>
              <a:t>), istnienia zapisu na sąd polubowny (</a:t>
            </a:r>
            <a:r>
              <a:rPr lang="pl-PL" sz="1400" u="sng" dirty="0"/>
              <a:t>art. 1165 § 1</a:t>
            </a:r>
            <a:r>
              <a:rPr lang="pl-PL" sz="1400" dirty="0"/>
              <a:t>), istnienia umowy o jurysdykcji państwa obcego (</a:t>
            </a:r>
            <a:r>
              <a:rPr lang="pl-PL" sz="1400" u="sng" dirty="0"/>
              <a:t>art. 1105 § 6</a:t>
            </a:r>
            <a:r>
              <a:rPr lang="pl-PL" sz="1400" dirty="0"/>
              <a:t> w zw. z </a:t>
            </a:r>
            <a:r>
              <a:rPr lang="pl-PL" sz="1400" u="sng" dirty="0"/>
              <a:t>art. 1104 § 2</a:t>
            </a:r>
            <a:r>
              <a:rPr lang="pl-PL" sz="1400" dirty="0"/>
              <a:t>). </a:t>
            </a:r>
          </a:p>
          <a:p>
            <a:endParaRPr lang="pl-PL" sz="1400" dirty="0"/>
          </a:p>
          <a:p>
            <a:r>
              <a:rPr lang="pl-PL" sz="1400" dirty="0"/>
              <a:t>Niepowołanie tych zarzutów w sprzeciwie od nakazu zapłaty nie wywołuje - zważywszy na okoliczność, że stanowią jedynie fakultatywny składnik sprzeciwu - potrzeby wszczęcia postępowania w celu usunięcia braków formalnych sprzeciwu. Ich niepowołanie wywołuje skutek prekluzyjny, uniemożliwiający pozwanemu podnoszenie tych zarzutów w toku dalszego postępowania.</a:t>
            </a:r>
          </a:p>
          <a:p>
            <a:endParaRPr lang="pl-PL" dirty="0"/>
          </a:p>
          <a:p>
            <a:endParaRPr lang="pl-PL" sz="1400" dirty="0"/>
          </a:p>
        </p:txBody>
      </p:sp>
    </p:spTree>
    <p:extLst>
      <p:ext uri="{BB962C8B-B14F-4D97-AF65-F5344CB8AC3E}">
        <p14:creationId xmlns:p14="http://schemas.microsoft.com/office/powerpoint/2010/main" val="23149387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Sprzeciw od nakazu zapłaty</a:t>
            </a:r>
          </a:p>
        </p:txBody>
      </p:sp>
      <p:sp>
        <p:nvSpPr>
          <p:cNvPr id="4" name="pole tekstowe 3"/>
          <p:cNvSpPr txBox="1"/>
          <p:nvPr/>
        </p:nvSpPr>
        <p:spPr>
          <a:xfrm>
            <a:off x="1601917" y="2172961"/>
            <a:ext cx="7361579" cy="4832092"/>
          </a:xfrm>
          <a:prstGeom prst="rect">
            <a:avLst/>
          </a:prstGeom>
          <a:noFill/>
        </p:spPr>
        <p:txBody>
          <a:bodyPr wrap="square" rtlCol="0">
            <a:spAutoFit/>
          </a:bodyPr>
          <a:lstStyle/>
          <a:p>
            <a:r>
              <a:rPr lang="pl-PL" sz="1400" dirty="0"/>
              <a:t>Drugi ze składników konstrukcyjnych sprzeciwu o charakterze fakultatywnym w postaci „przedstawienia okoliczności faktycznych i dowodów” uległ zmianie (</a:t>
            </a:r>
            <a:r>
              <a:rPr lang="pl-PL" sz="1400" u="sng" dirty="0"/>
              <a:t>art. 503 § 1)</a:t>
            </a:r>
            <a:r>
              <a:rPr lang="pl-PL" sz="1400" dirty="0"/>
              <a:t>, dokonanej ustawą nowelizującą z 16 września 2011 r., która weszła w życie 3 maja 2012 r.</a:t>
            </a:r>
          </a:p>
          <a:p>
            <a:endParaRPr lang="pl-PL" sz="1400" dirty="0"/>
          </a:p>
          <a:p>
            <a:r>
              <a:rPr lang="pl-PL" sz="1400" dirty="0"/>
              <a:t>Przed zmianą przepis ten stanowił, że pozwany w piśmie zawierającym sprzeciw powinien przedstawić m.in. zarzuty przeciwko żądaniu pozwu, a także wszystkie okoliczności faktyczne i dowody na ich poparcie. </a:t>
            </a:r>
          </a:p>
          <a:p>
            <a:r>
              <a:rPr lang="pl-PL" sz="1400" dirty="0"/>
              <a:t>„Zarzuty przeciwko żądaniu pozwu” stanowiły obligatoryjny składnik sprzeciwu. Ich brak w sprzeciwie podlegał uzupełnieniu w trybie przewidzianym do usuwania braków formalnych środków zaskarżenia. Obecnie składnik sprzeciwu w postaci „przedstawienia okoliczności faktycznych i dowodów”, zważywszy na jego fakultatywny charakter, takiemu postępowaniu podlegać nie może.</a:t>
            </a:r>
          </a:p>
          <a:p>
            <a:endParaRPr lang="pl-PL" sz="1400" dirty="0"/>
          </a:p>
          <a:p>
            <a:r>
              <a:rPr lang="pl-PL" sz="1400" dirty="0"/>
              <a:t>Sprzeciw od nakazu zapłaty niespełniający zwykłych warunków formalnych lub wymagań konstrukcyjnych o charakterze obligatoryjnym, podlega uzupełnieniu w postępowaniu wszczętym na podstawie </a:t>
            </a:r>
            <a:r>
              <a:rPr lang="pl-PL" sz="1400" u="sng" dirty="0"/>
              <a:t>art. 130</a:t>
            </a:r>
            <a:r>
              <a:rPr lang="pl-PL" sz="1400" dirty="0"/>
              <a:t> pod rygorem jego odrzucenia na podstawie </a:t>
            </a:r>
            <a:r>
              <a:rPr lang="pl-PL" sz="1400" u="sng" dirty="0"/>
              <a:t>art. 504 § 1</a:t>
            </a:r>
          </a:p>
          <a:p>
            <a:endParaRPr lang="pl-PL" sz="1400" u="sng" dirty="0"/>
          </a:p>
          <a:p>
            <a:r>
              <a:rPr lang="pl-PL" sz="1400" dirty="0"/>
              <a:t>Na postanowienie sądu o odrzuceniu sprzeciwu, na podstawie </a:t>
            </a:r>
            <a:r>
              <a:rPr lang="pl-PL" sz="1400" u="sng" dirty="0"/>
              <a:t>art. 504 § 1</a:t>
            </a:r>
            <a:r>
              <a:rPr lang="pl-PL" sz="1400" dirty="0"/>
              <a:t> lub </a:t>
            </a:r>
            <a:r>
              <a:rPr lang="pl-PL" sz="1400" u="sng" dirty="0"/>
              <a:t>art. 130</a:t>
            </a:r>
            <a:r>
              <a:rPr lang="pl-PL" sz="1400" u="sng" baseline="30000" dirty="0"/>
              <a:t>1</a:t>
            </a:r>
            <a:r>
              <a:rPr lang="pl-PL" sz="1400" u="sng" dirty="0"/>
              <a:t>§ 2</a:t>
            </a:r>
            <a:r>
              <a:rPr lang="pl-PL" sz="1400" dirty="0"/>
              <a:t>, przysługuje zażalenie, jest ono bowiem postanowieniem kończącym sprawę (</a:t>
            </a:r>
            <a:r>
              <a:rPr lang="pl-PL" sz="1400" u="sng" dirty="0"/>
              <a:t>art. 394 § 1</a:t>
            </a:r>
            <a:r>
              <a:rPr lang="pl-PL" sz="1400" dirty="0"/>
              <a:t>).</a:t>
            </a:r>
          </a:p>
          <a:p>
            <a:endParaRPr lang="pl-PL" sz="1400" dirty="0"/>
          </a:p>
          <a:p>
            <a:r>
              <a:rPr lang="pl-PL" sz="1400" dirty="0"/>
              <a:t>Sprzeciw jest jedynym środkiem zaskarżenia, od którego nie pobiera się opłaty sądowej.</a:t>
            </a:r>
          </a:p>
          <a:p>
            <a:endParaRPr lang="pl-PL" sz="1400" dirty="0"/>
          </a:p>
        </p:txBody>
      </p:sp>
    </p:spTree>
    <p:extLst>
      <p:ext uri="{BB962C8B-B14F-4D97-AF65-F5344CB8AC3E}">
        <p14:creationId xmlns:p14="http://schemas.microsoft.com/office/powerpoint/2010/main" val="260451316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892552"/>
          </a:xfrm>
          <a:prstGeom prst="rect">
            <a:avLst/>
          </a:prstGeom>
          <a:noFill/>
        </p:spPr>
        <p:txBody>
          <a:bodyPr wrap="square" rtlCol="0">
            <a:spAutoFit/>
          </a:bodyPr>
          <a:lstStyle/>
          <a:p>
            <a:pPr marL="88900" algn="ctr"/>
            <a:r>
              <a:rPr lang="pl-PL" sz="2800" b="1" dirty="0"/>
              <a:t>POSTĘPOWANIE UPOMINAWCZE</a:t>
            </a:r>
          </a:p>
          <a:p>
            <a:pPr marL="88900" algn="ctr"/>
            <a:r>
              <a:rPr lang="pl-PL" sz="2400" b="1" dirty="0"/>
              <a:t>Postępowanie po wniesieniu sprzeciwu </a:t>
            </a:r>
          </a:p>
        </p:txBody>
      </p:sp>
      <p:sp>
        <p:nvSpPr>
          <p:cNvPr id="4" name="pole tekstowe 3"/>
          <p:cNvSpPr txBox="1"/>
          <p:nvPr/>
        </p:nvSpPr>
        <p:spPr>
          <a:xfrm>
            <a:off x="1601917" y="2172961"/>
            <a:ext cx="7361579" cy="3754874"/>
          </a:xfrm>
          <a:prstGeom prst="rect">
            <a:avLst/>
          </a:prstGeom>
          <a:noFill/>
        </p:spPr>
        <p:txBody>
          <a:bodyPr wrap="square" rtlCol="0">
            <a:spAutoFit/>
          </a:bodyPr>
          <a:lstStyle/>
          <a:p>
            <a:r>
              <a:rPr lang="pl-PL" sz="1600" dirty="0"/>
              <a:t>W razie prawidłowego wniesienia sprzeciwu (sprzeciw jest dopuszczalny i został wniesiony w terminie) </a:t>
            </a:r>
            <a:r>
              <a:rPr lang="pl-PL" sz="1600" b="1" dirty="0"/>
              <a:t>nakaz zapłaty traci moc </a:t>
            </a:r>
            <a:r>
              <a:rPr lang="pl-PL" sz="1600" dirty="0"/>
              <a:t>w części zaskarżonej. Sprawa podlega w tym zakresie ponownemu rozpoznaniu, w którym sąd nie bada ani zasadności wydania nakazu zapłaty, ani zawartego w nim rozstrzygnięcia.</a:t>
            </a:r>
          </a:p>
          <a:p>
            <a:endParaRPr lang="pl-PL" sz="1600" dirty="0"/>
          </a:p>
          <a:p>
            <a:r>
              <a:rPr lang="pl-PL" sz="1600" dirty="0"/>
              <a:t>Po ponownym rozpoznaniu sprawy sąd - przeciwnie niż po wniesieniu sprzeciwu od wyroku zaocznego lub zarzutów od nakazu zapłaty w postępowaniu nakazowym - nie ustosunkowuje się do nakazu zapłaty, lecz rozstrzyga, jak w zwykłym postępowaniu, o żądaniu powoda zgłoszonym w pozwie. </a:t>
            </a:r>
          </a:p>
          <a:p>
            <a:endParaRPr lang="pl-PL" sz="1600" dirty="0"/>
          </a:p>
          <a:p>
            <a:r>
              <a:rPr lang="pl-PL" sz="1600" dirty="0"/>
              <a:t>W razie częściowego zaskarżenia nakazu część niezaskarżona uprawomocnia się i ma skutki prawomocnego wyroku (</a:t>
            </a:r>
            <a:r>
              <a:rPr lang="pl-PL" sz="1600" u="sng" dirty="0"/>
              <a:t>art. 505 § 2</a:t>
            </a:r>
            <a:r>
              <a:rPr lang="pl-PL" sz="1600" dirty="0"/>
              <a:t>). </a:t>
            </a:r>
          </a:p>
          <a:p>
            <a:endParaRPr lang="pl-PL" sz="1400" dirty="0"/>
          </a:p>
        </p:txBody>
      </p:sp>
    </p:spTree>
    <p:extLst>
      <p:ext uri="{BB962C8B-B14F-4D97-AF65-F5344CB8AC3E}">
        <p14:creationId xmlns:p14="http://schemas.microsoft.com/office/powerpoint/2010/main" val="36556286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273057" cy="954107"/>
          </a:xfrm>
          <a:prstGeom prst="rect">
            <a:avLst/>
          </a:prstGeom>
          <a:noFill/>
        </p:spPr>
        <p:txBody>
          <a:bodyPr wrap="square" rtlCol="0">
            <a:spAutoFit/>
          </a:bodyPr>
          <a:lstStyle/>
          <a:p>
            <a:pPr marL="88900" algn="ctr"/>
            <a:r>
              <a:rPr lang="pl-PL" sz="2800" b="1" dirty="0"/>
              <a:t>EUROPEJSKIE POSTĘPOWANIA W/S TRANSGRANICZNYCH</a:t>
            </a:r>
          </a:p>
        </p:txBody>
      </p:sp>
      <p:sp>
        <p:nvSpPr>
          <p:cNvPr id="4" name="pole tekstowe 3"/>
          <p:cNvSpPr txBox="1"/>
          <p:nvPr/>
        </p:nvSpPr>
        <p:spPr>
          <a:xfrm>
            <a:off x="1601917" y="1935929"/>
            <a:ext cx="7361579" cy="5047536"/>
          </a:xfrm>
          <a:prstGeom prst="rect">
            <a:avLst/>
          </a:prstGeom>
          <a:noFill/>
        </p:spPr>
        <p:txBody>
          <a:bodyPr wrap="square" rtlCol="0">
            <a:spAutoFit/>
          </a:bodyPr>
          <a:lstStyle/>
          <a:p>
            <a:r>
              <a:rPr lang="pl-PL" sz="1400" dirty="0"/>
              <a:t>Europejskie postępowanie w sprawach transgranicznych, w ramach którego sąd rozpoznaje sprawy w europejskim postępowaniu nakazowym (</a:t>
            </a:r>
            <a:r>
              <a:rPr lang="pl-PL" sz="1400" u="sng" dirty="0"/>
              <a:t>art. 505</a:t>
            </a:r>
            <a:r>
              <a:rPr lang="pl-PL" sz="1400" u="sng" baseline="30000" dirty="0"/>
              <a:t>15</a:t>
            </a:r>
            <a:r>
              <a:rPr lang="pl-PL" sz="1400" dirty="0"/>
              <a:t> -</a:t>
            </a:r>
            <a:r>
              <a:rPr lang="pl-PL" sz="1400" u="sng" dirty="0"/>
              <a:t>505</a:t>
            </a:r>
            <a:r>
              <a:rPr lang="pl-PL" sz="1400" u="sng" baseline="30000" dirty="0"/>
              <a:t>20</a:t>
            </a:r>
            <a:r>
              <a:rPr lang="pl-PL" sz="1400" dirty="0"/>
              <a:t>) lub europejskim postępowaniu w sprawach drobnych roszczeń (</a:t>
            </a:r>
            <a:r>
              <a:rPr lang="pl-PL" sz="1400" u="sng" dirty="0"/>
              <a:t>art. 505</a:t>
            </a:r>
            <a:r>
              <a:rPr lang="pl-PL" sz="1400" u="sng" baseline="30000" dirty="0"/>
              <a:t>21</a:t>
            </a:r>
            <a:r>
              <a:rPr lang="pl-PL" sz="1400" dirty="0"/>
              <a:t> -</a:t>
            </a:r>
            <a:r>
              <a:rPr lang="pl-PL" sz="1400" u="sng" dirty="0"/>
              <a:t>505</a:t>
            </a:r>
            <a:r>
              <a:rPr lang="pl-PL" sz="1400" u="sng" baseline="30000" dirty="0"/>
              <a:t>27a</a:t>
            </a:r>
            <a:r>
              <a:rPr lang="pl-PL" sz="1400" dirty="0"/>
              <a:t>), zostało wprowadzone w następstwie uchwalenia:</a:t>
            </a:r>
          </a:p>
          <a:p>
            <a:r>
              <a:rPr lang="pl-PL" sz="1400" dirty="0"/>
              <a:t>1) </a:t>
            </a:r>
            <a:r>
              <a:rPr lang="pl-PL" sz="1400" u="sng" dirty="0"/>
              <a:t>rozporządzenia</a:t>
            </a:r>
            <a:r>
              <a:rPr lang="pl-PL" sz="1400" dirty="0"/>
              <a:t> (WE) nr 1896/2006 Parlamentu Europejskiego i Rady z 12 grudnia 2006 r. ustanawiającego postępowanie w sprawie europejskiego nakazu zapłaty</a:t>
            </a:r>
          </a:p>
          <a:p>
            <a:r>
              <a:rPr lang="pl-PL" sz="1400" dirty="0"/>
              <a:t>2) </a:t>
            </a:r>
            <a:r>
              <a:rPr lang="pl-PL" sz="1400" u="sng" dirty="0"/>
              <a:t>rozporządzenia</a:t>
            </a:r>
            <a:r>
              <a:rPr lang="pl-PL" sz="1400" dirty="0"/>
              <a:t> (WE) nr 861/2007 Parlamentu Europejskiego i Rady z 11 lipca 2007 r. ustanawiającego europejskie postępowanie w sprawie drobnych roszczeń</a:t>
            </a:r>
          </a:p>
          <a:p>
            <a:endParaRPr lang="pl-PL" sz="1400" dirty="0"/>
          </a:p>
          <a:p>
            <a:r>
              <a:rPr lang="pl-PL" sz="1400" b="1" dirty="0"/>
              <a:t>Rozporządzenia </a:t>
            </a:r>
            <a:r>
              <a:rPr lang="pl-PL" sz="1400" dirty="0"/>
              <a:t>organów Unii Europejskiej są aktami prawnymi mającymi </a:t>
            </a:r>
            <a:r>
              <a:rPr lang="pl-PL" sz="1400" b="1" dirty="0"/>
              <a:t>bezpośrednie zastosowanie w państwach członkowskich </a:t>
            </a:r>
            <a:r>
              <a:rPr lang="pl-PL" sz="1400" dirty="0"/>
              <a:t>bez potrzeby implementacji. </a:t>
            </a:r>
            <a:r>
              <a:rPr lang="pl-PL" sz="1400" b="1" dirty="0"/>
              <a:t>W kwestiach w nich nieuregulowanych mają zastosowanie przepisy </a:t>
            </a:r>
            <a:r>
              <a:rPr lang="pl-PL" sz="1400" dirty="0"/>
              <a:t>państw członkowskich (por. </a:t>
            </a:r>
            <a:r>
              <a:rPr lang="pl-PL" sz="1400" u="sng" dirty="0"/>
              <a:t>art. 26</a:t>
            </a:r>
            <a:r>
              <a:rPr lang="pl-PL" sz="1400" dirty="0"/>
              <a:t> rozporządzenia nr 1896/2006 i </a:t>
            </a:r>
            <a:r>
              <a:rPr lang="pl-PL" sz="1400" u="sng" dirty="0"/>
              <a:t>art. 19</a:t>
            </a:r>
            <a:r>
              <a:rPr lang="pl-PL" sz="1400" dirty="0"/>
              <a:t> rozporządzenia nr 861/2007).</a:t>
            </a:r>
          </a:p>
          <a:p>
            <a:r>
              <a:rPr lang="pl-PL" sz="1400" dirty="0"/>
              <a:t> </a:t>
            </a:r>
          </a:p>
          <a:p>
            <a:r>
              <a:rPr lang="pl-PL" sz="1400" dirty="0"/>
              <a:t>Z tych względów zaszła potrzeba wprowadzenia do polskiego prawa unormowań umożliwiających sprawne funkcjonowanie w kraju obu europejskich postępowań. Dotyczy to w szczególności takich kwestii, jak np. właściwość sądu. </a:t>
            </a:r>
          </a:p>
          <a:p>
            <a:r>
              <a:rPr lang="pl-PL" sz="1400" dirty="0"/>
              <a:t>W przepisach </a:t>
            </a:r>
            <a:r>
              <a:rPr lang="pl-PL" sz="1400" u="sng" dirty="0"/>
              <a:t>art. 505</a:t>
            </a:r>
            <a:r>
              <a:rPr lang="pl-PL" sz="1400" u="sng" baseline="30000" dirty="0"/>
              <a:t>15</a:t>
            </a:r>
            <a:r>
              <a:rPr lang="pl-PL" sz="1400" u="sng" dirty="0"/>
              <a:t>-505</a:t>
            </a:r>
            <a:r>
              <a:rPr lang="pl-PL" sz="1400" u="sng" baseline="30000" dirty="0"/>
              <a:t>27a</a:t>
            </a:r>
            <a:r>
              <a:rPr lang="pl-PL" sz="1400" dirty="0"/>
              <a:t> zostały uregulowane wyłącznie zagadnienia pozostające poza zakresem unormowania rozporządzeń nr 1896/2006 i 861/2007.</a:t>
            </a:r>
          </a:p>
          <a:p>
            <a:r>
              <a:rPr lang="pl-PL" sz="1400" dirty="0"/>
              <a:t>Konieczne zatem jest </a:t>
            </a:r>
            <a:r>
              <a:rPr lang="pl-PL" sz="1400" b="1" dirty="0"/>
              <a:t>równoległe stosowanie regulacji wspólnotowej i krajowej</a:t>
            </a:r>
            <a:r>
              <a:rPr lang="pl-PL" sz="1400" dirty="0"/>
              <a:t>. Z tych względów w niektórych przepisach Kodeksu postępowania cywilnego zawarte jest </a:t>
            </a:r>
            <a:r>
              <a:rPr lang="pl-PL" sz="1400" b="1" dirty="0"/>
              <a:t>odesłanie do „przepisów odrębnych” </a:t>
            </a:r>
            <a:r>
              <a:rPr lang="pl-PL" sz="1400" dirty="0"/>
              <a:t>(np. w </a:t>
            </a:r>
            <a:r>
              <a:rPr lang="pl-PL" sz="1400" u="sng" dirty="0"/>
              <a:t>art. 505</a:t>
            </a:r>
            <a:r>
              <a:rPr lang="pl-PL" sz="1400" u="sng" baseline="30000" dirty="0"/>
              <a:t>15</a:t>
            </a:r>
            <a:r>
              <a:rPr lang="pl-PL" sz="1400" dirty="0"/>
              <a:t> i </a:t>
            </a:r>
            <a:r>
              <a:rPr lang="pl-PL" sz="1400" u="sng" dirty="0"/>
              <a:t>505</a:t>
            </a:r>
            <a:r>
              <a:rPr lang="pl-PL" sz="1400" u="sng" baseline="30000" dirty="0"/>
              <a:t>19</a:t>
            </a:r>
            <a:r>
              <a:rPr lang="pl-PL" sz="1400" dirty="0"/>
              <a:t>).</a:t>
            </a:r>
          </a:p>
          <a:p>
            <a:endParaRPr lang="pl-PL" sz="1400" dirty="0"/>
          </a:p>
        </p:txBody>
      </p:sp>
    </p:spTree>
    <p:extLst>
      <p:ext uri="{BB962C8B-B14F-4D97-AF65-F5344CB8AC3E}">
        <p14:creationId xmlns:p14="http://schemas.microsoft.com/office/powerpoint/2010/main" val="69168831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492443"/>
          </a:xfrm>
          <a:prstGeom prst="rect">
            <a:avLst/>
          </a:prstGeom>
          <a:noFill/>
        </p:spPr>
        <p:txBody>
          <a:bodyPr wrap="square" rtlCol="0">
            <a:spAutoFit/>
          </a:bodyPr>
          <a:lstStyle/>
          <a:p>
            <a:pPr marL="88900" algn="ctr"/>
            <a:r>
              <a:rPr lang="pl-PL" sz="2600" b="1" dirty="0"/>
              <a:t>EUROPEJSKIE POSTĘPOWANIE NAKAZOWE</a:t>
            </a:r>
          </a:p>
        </p:txBody>
      </p:sp>
      <p:sp>
        <p:nvSpPr>
          <p:cNvPr id="4" name="pole tekstowe 3"/>
          <p:cNvSpPr txBox="1"/>
          <p:nvPr/>
        </p:nvSpPr>
        <p:spPr>
          <a:xfrm>
            <a:off x="1601917" y="1935929"/>
            <a:ext cx="7361579" cy="4616648"/>
          </a:xfrm>
          <a:prstGeom prst="rect">
            <a:avLst/>
          </a:prstGeom>
          <a:noFill/>
        </p:spPr>
        <p:txBody>
          <a:bodyPr wrap="square" rtlCol="0">
            <a:spAutoFit/>
          </a:bodyPr>
          <a:lstStyle/>
          <a:p>
            <a:r>
              <a:rPr lang="pl-PL" sz="1400" dirty="0"/>
              <a:t>Celem </a:t>
            </a:r>
            <a:r>
              <a:rPr lang="pl-PL" sz="1400" u="sng" dirty="0"/>
              <a:t>rozporządzenia</a:t>
            </a:r>
            <a:r>
              <a:rPr lang="pl-PL" sz="1400" dirty="0"/>
              <a:t> (WE) nr 1896/2006 jest uproszczenie, przyspieszenie i zmniejszenie kosztów postępowania sądowego w sprawach transgranicznych oraz umożliwienie swobodnego przepływu europejskich nakazów zapłaty przez ustanowienie minimalnych standardów, których zachowanie w państwie pochodzenia pociąga za sobą brak potrzeby prowadzenia w pozostałych państwach członkowskich postępowań pośrednich, koniecznych do uznania i stwierdzenia wykonalności zagranicznego orzeczenia w obecnym stanie prawnym. </a:t>
            </a:r>
          </a:p>
          <a:p>
            <a:endParaRPr lang="pl-PL" sz="1400" dirty="0"/>
          </a:p>
          <a:p>
            <a:r>
              <a:rPr lang="pl-PL" sz="1400" b="1" dirty="0"/>
              <a:t>Postępowanie ustanowione rozporządzeniem nr 1896/2006</a:t>
            </a:r>
            <a:r>
              <a:rPr lang="pl-PL" sz="1400" dirty="0"/>
              <a:t> nie wyklucza jednak funkcjonujących dotychczas w krajowych przepisach państw członkowskich postępowań o podobnym charakterze. Stanowi ono jedynie </a:t>
            </a:r>
            <a:r>
              <a:rPr lang="pl-PL" sz="1400" b="1" dirty="0"/>
              <a:t>dodatkową alternatywę pozostawioną do dyspozycji powoda</a:t>
            </a:r>
            <a:r>
              <a:rPr lang="pl-PL" sz="1400" dirty="0"/>
              <a:t>, której zastosowanie jest ograniczone do spraw o charakterze transgranicznym. </a:t>
            </a:r>
          </a:p>
          <a:p>
            <a:endParaRPr lang="pl-PL" sz="1400" dirty="0"/>
          </a:p>
          <a:p>
            <a:r>
              <a:rPr lang="pl-PL" sz="1400" dirty="0"/>
              <a:t>W Polsce </a:t>
            </a:r>
            <a:r>
              <a:rPr lang="pl-PL" sz="1400" b="1" dirty="0"/>
              <a:t>europejskie postępowanie nakazowe funkcjonuje zatem równolegle z postępowaniem nakazowym i upominawczym</a:t>
            </a:r>
            <a:r>
              <a:rPr lang="pl-PL" sz="1400" dirty="0"/>
              <a:t>, jednak możliwość wyboru postępowania ustanowionego rozporządzeniem zaktualizuje się tylko wówczas, gdy sprawa zawiera pożądany </a:t>
            </a:r>
            <a:r>
              <a:rPr lang="pl-PL" sz="1400" b="1" dirty="0"/>
              <a:t>element transgraniczny</a:t>
            </a:r>
            <a:r>
              <a:rPr lang="pl-PL" sz="1400" dirty="0"/>
              <a:t> (</a:t>
            </a:r>
            <a:r>
              <a:rPr lang="pl-PL" sz="1400" u="sng" dirty="0"/>
              <a:t>art. 3</a:t>
            </a:r>
            <a:r>
              <a:rPr lang="pl-PL" sz="1400" dirty="0"/>
              <a:t> rozporządzenia nr 1896/2006  - element ten zachodzi wtedy, gdy przynajmniej jedna ze stron ma miejsce zamieszkania lub miejsce zwykłego pobytu w państwie członkowskim innym niż państwo forum).</a:t>
            </a:r>
          </a:p>
          <a:p>
            <a:endParaRPr lang="pl-PL" sz="1400" dirty="0"/>
          </a:p>
        </p:txBody>
      </p:sp>
    </p:spTree>
    <p:extLst>
      <p:ext uri="{BB962C8B-B14F-4D97-AF65-F5344CB8AC3E}">
        <p14:creationId xmlns:p14="http://schemas.microsoft.com/office/powerpoint/2010/main" val="27645718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892552"/>
          </a:xfrm>
          <a:prstGeom prst="rect">
            <a:avLst/>
          </a:prstGeom>
          <a:noFill/>
        </p:spPr>
        <p:txBody>
          <a:bodyPr wrap="square" rtlCol="0">
            <a:spAutoFit/>
          </a:bodyPr>
          <a:lstStyle/>
          <a:p>
            <a:pPr marL="88900" algn="ctr"/>
            <a:r>
              <a:rPr lang="pl-PL" sz="2600" b="1" dirty="0"/>
              <a:t>EUROPEJSKIE POSTĘPOWANIE NAKAZOWE</a:t>
            </a:r>
          </a:p>
          <a:p>
            <a:pPr marL="88900" algn="ctr"/>
            <a:r>
              <a:rPr lang="pl-PL" sz="2600" b="1" dirty="0"/>
              <a:t>Zakres zastosowania</a:t>
            </a:r>
          </a:p>
        </p:txBody>
      </p:sp>
      <p:sp>
        <p:nvSpPr>
          <p:cNvPr id="4" name="pole tekstowe 3"/>
          <p:cNvSpPr txBox="1"/>
          <p:nvPr/>
        </p:nvSpPr>
        <p:spPr>
          <a:xfrm>
            <a:off x="1601917" y="1935929"/>
            <a:ext cx="7361579" cy="5262979"/>
          </a:xfrm>
          <a:prstGeom prst="rect">
            <a:avLst/>
          </a:prstGeom>
          <a:noFill/>
        </p:spPr>
        <p:txBody>
          <a:bodyPr wrap="square" rtlCol="0">
            <a:spAutoFit/>
          </a:bodyPr>
          <a:lstStyle/>
          <a:p>
            <a:r>
              <a:rPr lang="pl-PL" sz="1400" b="1" dirty="0"/>
              <a:t>Artykuł  2 </a:t>
            </a:r>
            <a:endParaRPr lang="pl-PL" sz="1400" dirty="0"/>
          </a:p>
          <a:p>
            <a:r>
              <a:rPr lang="pl-PL" sz="1400" dirty="0"/>
              <a:t>1. Niniejsze rozporządzenie ma zastosowanie do t</a:t>
            </a:r>
            <a:r>
              <a:rPr lang="pl-PL" sz="1400" b="1" u="sng" dirty="0"/>
              <a:t>ransgranicznych spraw cywilnych i handlowych</a:t>
            </a:r>
            <a:r>
              <a:rPr lang="pl-PL" sz="1400" dirty="0"/>
              <a:t>, bez względu na rodzaj sądu lub trybunału. </a:t>
            </a:r>
            <a:r>
              <a:rPr lang="pl-PL" sz="1400" b="1" dirty="0"/>
              <a:t>Nie ma ono zastosowania </a:t>
            </a:r>
            <a:r>
              <a:rPr lang="pl-PL" sz="1400" dirty="0"/>
              <a:t>w szczególności do spraw skarbowych, celnych lub administracyjnych, ani dotyczących odpowiedzialności państwa za działania i zaniechania przy wykonywaniu władzy publicznej (</a:t>
            </a:r>
            <a:r>
              <a:rPr lang="pl-PL" sz="1400" i="1" dirty="0"/>
              <a:t>acta iure </a:t>
            </a:r>
            <a:r>
              <a:rPr lang="pl-PL" sz="1400" i="1" dirty="0" err="1"/>
              <a:t>imperii</a:t>
            </a:r>
            <a:r>
              <a:rPr lang="pl-PL" sz="1400" dirty="0"/>
              <a:t>).</a:t>
            </a:r>
          </a:p>
          <a:p>
            <a:r>
              <a:rPr lang="pl-PL" sz="1400" dirty="0"/>
              <a:t>2. Niniejsze rozporządzenie nie ma zastosowania do spraw dotyczących:</a:t>
            </a:r>
          </a:p>
          <a:p>
            <a:r>
              <a:rPr lang="pl-PL" sz="1400" dirty="0"/>
              <a:t>a)   praw majątkowych wynikających ze stosunków małżeńskich, testamentów i dziedziczenia;</a:t>
            </a:r>
          </a:p>
          <a:p>
            <a:r>
              <a:rPr lang="pl-PL" sz="1400" dirty="0"/>
              <a:t>b)   upadłości, postępowania związanego z likwidacją niewypłacalnych spółek lub innych osób prawnych, postępowań pojednawczych, układów oraz innych analogicznych postępowań;</a:t>
            </a:r>
          </a:p>
          <a:p>
            <a:r>
              <a:rPr lang="pl-PL" sz="1400" dirty="0"/>
              <a:t>c)   zabezpieczenia społecznego;</a:t>
            </a:r>
          </a:p>
          <a:p>
            <a:r>
              <a:rPr lang="pl-PL" sz="1400" dirty="0"/>
              <a:t>d)   roszczeń wynikających z zobowiązań pozaumownych, chyba że:</a:t>
            </a:r>
          </a:p>
          <a:p>
            <a:r>
              <a:rPr lang="pl-PL" sz="1400" dirty="0"/>
              <a:t>(i)   są one przedmiotem umowy między stronami lub nastąpiło uznanie długu,</a:t>
            </a:r>
          </a:p>
          <a:p>
            <a:r>
              <a:rPr lang="pl-PL" sz="1400" dirty="0"/>
              <a:t>lub</a:t>
            </a:r>
          </a:p>
          <a:p>
            <a:pPr marL="400050" indent="-400050">
              <a:buAutoNum type="romanLcParenBoth" startAt="2"/>
            </a:pPr>
            <a:r>
              <a:rPr lang="pl-PL" sz="1400" dirty="0"/>
              <a:t>dotyczą długów oznaczonych wynikających ze współwłasności mienia.</a:t>
            </a:r>
          </a:p>
          <a:p>
            <a:pPr marL="400050" indent="-400050">
              <a:buAutoNum type="romanLcParenBoth" startAt="2"/>
            </a:pPr>
            <a:endParaRPr lang="pl-PL" sz="1400" dirty="0"/>
          </a:p>
          <a:p>
            <a:r>
              <a:rPr lang="pl-PL" sz="1400" b="1" dirty="0"/>
              <a:t>Artykuł  4 </a:t>
            </a:r>
            <a:endParaRPr lang="pl-PL" sz="1400" dirty="0"/>
          </a:p>
          <a:p>
            <a:r>
              <a:rPr lang="pl-PL" sz="1400" dirty="0"/>
              <a:t>Postępowanie w sprawie europejskiego nakazu zapłaty ustanawia się w celu dochodzenia roszczeń pieniężnych o oznaczonej wysokości, które są wymagalne w chwili wniesienia pozwu o wydanie europejskiego nakazu zapłaty.</a:t>
            </a:r>
          </a:p>
          <a:p>
            <a:pPr marL="400050" indent="-400050">
              <a:buAutoNum type="romanLcParenBoth" startAt="2"/>
            </a:pPr>
            <a:endParaRPr lang="pl-PL" sz="1400" dirty="0"/>
          </a:p>
          <a:p>
            <a:endParaRPr lang="pl-PL" sz="1400" dirty="0"/>
          </a:p>
        </p:txBody>
      </p:sp>
    </p:spTree>
    <p:extLst>
      <p:ext uri="{BB962C8B-B14F-4D97-AF65-F5344CB8AC3E}">
        <p14:creationId xmlns:p14="http://schemas.microsoft.com/office/powerpoint/2010/main" val="19981255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892552"/>
          </a:xfrm>
          <a:prstGeom prst="rect">
            <a:avLst/>
          </a:prstGeom>
          <a:noFill/>
        </p:spPr>
        <p:txBody>
          <a:bodyPr wrap="square" rtlCol="0">
            <a:spAutoFit/>
          </a:bodyPr>
          <a:lstStyle/>
          <a:p>
            <a:pPr marL="88900" algn="ctr"/>
            <a:r>
              <a:rPr lang="pl-PL" sz="2600" b="1" dirty="0"/>
              <a:t>EUROPEJSKIE POSTĘPOWANIE NAKAZOWE</a:t>
            </a:r>
          </a:p>
          <a:p>
            <a:pPr marL="88900" algn="ctr"/>
            <a:r>
              <a:rPr lang="pl-PL" sz="2600" b="1" dirty="0"/>
              <a:t>Odrębności proceduralne</a:t>
            </a:r>
          </a:p>
        </p:txBody>
      </p:sp>
      <p:sp>
        <p:nvSpPr>
          <p:cNvPr id="4" name="pole tekstowe 3"/>
          <p:cNvSpPr txBox="1"/>
          <p:nvPr/>
        </p:nvSpPr>
        <p:spPr>
          <a:xfrm>
            <a:off x="1601917" y="1935929"/>
            <a:ext cx="7542083" cy="5970865"/>
          </a:xfrm>
          <a:prstGeom prst="rect">
            <a:avLst/>
          </a:prstGeom>
          <a:noFill/>
        </p:spPr>
        <p:txBody>
          <a:bodyPr wrap="square" rtlCol="0">
            <a:spAutoFit/>
          </a:bodyPr>
          <a:lstStyle/>
          <a:p>
            <a:r>
              <a:rPr lang="pl-PL" sz="1400" dirty="0"/>
              <a:t>Postępowanie jest wszczynane wniesieniem </a:t>
            </a:r>
            <a:r>
              <a:rPr lang="pl-PL" sz="1400" b="1" dirty="0"/>
              <a:t>pozwu sporządzanego z wykorzystaniem formularza </a:t>
            </a:r>
            <a:r>
              <a:rPr lang="pl-PL" sz="1400" dirty="0"/>
              <a:t>stanowiącego załącznik do rozporządzenia. Badanie pozwu jest ograniczone i może następować w drodze zautomatyzowanej procedury (</a:t>
            </a:r>
            <a:r>
              <a:rPr lang="pl-PL" sz="1400" u="sng" dirty="0"/>
              <a:t>art. 8</a:t>
            </a:r>
            <a:r>
              <a:rPr lang="pl-PL" sz="1400" dirty="0"/>
              <a:t>).</a:t>
            </a:r>
          </a:p>
          <a:p>
            <a:endParaRPr lang="pl-PL" sz="1400" dirty="0"/>
          </a:p>
          <a:p>
            <a:r>
              <a:rPr lang="pl-PL" sz="1400" b="1" dirty="0"/>
              <a:t>ENZ</a:t>
            </a:r>
            <a:r>
              <a:rPr lang="pl-PL" sz="1400" dirty="0"/>
              <a:t> jest wydawany przez sąd na formularzu i </a:t>
            </a:r>
            <a:r>
              <a:rPr lang="pl-PL" sz="1400" b="1" dirty="0"/>
              <a:t>doręczany pozwanemu</a:t>
            </a:r>
            <a:r>
              <a:rPr lang="pl-PL" sz="1400" dirty="0"/>
              <a:t>, przy czym </a:t>
            </a:r>
            <a:r>
              <a:rPr lang="pl-PL" sz="1400" b="1" dirty="0"/>
              <a:t>doręczenie następujące według prawa krajowego </a:t>
            </a:r>
            <a:r>
              <a:rPr lang="pl-PL" sz="1400" dirty="0"/>
              <a:t>musi czynić zadość minimalnym standardom określonym w </a:t>
            </a:r>
            <a:r>
              <a:rPr lang="pl-PL" sz="1400" u="sng" dirty="0"/>
              <a:t>art. 13</a:t>
            </a:r>
            <a:r>
              <a:rPr lang="pl-PL" sz="1400" dirty="0"/>
              <a:t>-</a:t>
            </a:r>
            <a:r>
              <a:rPr lang="pl-PL" sz="1400" u="sng" dirty="0"/>
              <a:t>15</a:t>
            </a:r>
            <a:r>
              <a:rPr lang="pl-PL" sz="1400" dirty="0"/>
              <a:t> rozporządzenia.</a:t>
            </a:r>
          </a:p>
          <a:p>
            <a:endParaRPr lang="pl-PL" sz="1400" dirty="0"/>
          </a:p>
          <a:p>
            <a:r>
              <a:rPr lang="pl-PL" sz="1400" b="1" dirty="0"/>
              <a:t>Środkiem obrony pozwanego </a:t>
            </a:r>
            <a:r>
              <a:rPr lang="pl-PL" sz="1400" dirty="0"/>
              <a:t>w postępowaniu ustanowionym rozporządzeniem nr 1896/2006 jest </a:t>
            </a:r>
            <a:r>
              <a:rPr lang="pl-PL" sz="1400" b="1" dirty="0"/>
              <a:t>sprzeciw</a:t>
            </a:r>
            <a:r>
              <a:rPr lang="pl-PL" sz="1400" dirty="0"/>
              <a:t>, który musi zostać złożony w terminie 30 dni od dnia doręczenia pozwanemu ENZ. Bezskuteczny upływ terminu do wniesienia sprzeciwu pociąga za sobą stwierdzenie wykonalności ENZ w państwie pochodzenia.</a:t>
            </a:r>
          </a:p>
          <a:p>
            <a:endParaRPr lang="pl-PL" sz="1400" dirty="0"/>
          </a:p>
          <a:p>
            <a:r>
              <a:rPr lang="pl-PL" sz="1400" b="1" dirty="0"/>
              <a:t>Nakaz</a:t>
            </a:r>
            <a:r>
              <a:rPr lang="pl-PL" sz="1400" dirty="0"/>
              <a:t>, którego wykonalność została stwierdzona, może być </a:t>
            </a:r>
            <a:r>
              <a:rPr lang="pl-PL" sz="1400" b="1" dirty="0"/>
              <a:t>wykonywany </a:t>
            </a:r>
            <a:r>
              <a:rPr lang="pl-PL" sz="1400" dirty="0"/>
              <a:t>bez potrzeby uzyskiwania zezwolenia na jego wykonanie (tzw. </a:t>
            </a:r>
            <a:r>
              <a:rPr lang="pl-PL" sz="1400" i="1" dirty="0"/>
              <a:t>exequatur</a:t>
            </a:r>
            <a:r>
              <a:rPr lang="pl-PL" sz="1400" dirty="0"/>
              <a:t>) w państwie wykonania. ENZ wydane w państwach członkowskich, których wykonalność zostanie stwierdzona w państwie wydania, będą zatem wykonywane w Polsce w sposób automatyczny, na tych samych warunkach jak wykonalne orzeczenia pochodzące od sądów polskich.</a:t>
            </a:r>
          </a:p>
          <a:p>
            <a:endParaRPr lang="pl-PL" sz="1400" dirty="0"/>
          </a:p>
          <a:p>
            <a:r>
              <a:rPr lang="pl-PL" sz="1400" dirty="0"/>
              <a:t>Nie ma więc potrzeby stosowania </a:t>
            </a:r>
            <a:r>
              <a:rPr lang="pl-PL" sz="1400" b="1" dirty="0"/>
              <a:t>rozporządzenia Parlamentu Europejskiego i Rady (UE) nr 1215/2012 </a:t>
            </a:r>
            <a:r>
              <a:rPr lang="pl-PL" sz="1400" dirty="0"/>
              <a:t>w sprawie jurysdykcji i uznawania orzeczeń sądowych oraz ich wykonywania w sprawach cywilnych i handlowych. Zastąpiło ono rozporządzenie 44/2001 (Bruksela I). Dla odróżnienia od „starego” rozporządzenia nowe określa się jako „Bruksela I bis”.</a:t>
            </a:r>
          </a:p>
          <a:p>
            <a:endParaRPr lang="pl-PL" dirty="0"/>
          </a:p>
          <a:p>
            <a:endParaRPr lang="pl-PL" sz="1400" dirty="0"/>
          </a:p>
          <a:p>
            <a:endParaRPr lang="pl-PL" sz="1400" dirty="0"/>
          </a:p>
        </p:txBody>
      </p:sp>
    </p:spTree>
    <p:extLst>
      <p:ext uri="{BB962C8B-B14F-4D97-AF65-F5344CB8AC3E}">
        <p14:creationId xmlns:p14="http://schemas.microsoft.com/office/powerpoint/2010/main" val="4574447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892552"/>
          </a:xfrm>
          <a:prstGeom prst="rect">
            <a:avLst/>
          </a:prstGeom>
          <a:noFill/>
        </p:spPr>
        <p:txBody>
          <a:bodyPr wrap="square" rtlCol="0">
            <a:spAutoFit/>
          </a:bodyPr>
          <a:lstStyle/>
          <a:p>
            <a:pPr marL="88900" algn="ctr"/>
            <a:r>
              <a:rPr lang="pl-PL" sz="2600" b="1" dirty="0"/>
              <a:t>EUROPEJSKIE POSTĘPOWANIE NAKAZOWE</a:t>
            </a:r>
          </a:p>
          <a:p>
            <a:pPr marL="88900" algn="ctr"/>
            <a:r>
              <a:rPr lang="pl-PL" sz="2600" b="1" dirty="0"/>
              <a:t>Odrębności proceduralne</a:t>
            </a:r>
          </a:p>
        </p:txBody>
      </p:sp>
      <p:sp>
        <p:nvSpPr>
          <p:cNvPr id="4" name="pole tekstowe 3"/>
          <p:cNvSpPr txBox="1"/>
          <p:nvPr/>
        </p:nvSpPr>
        <p:spPr>
          <a:xfrm>
            <a:off x="1601917" y="1935929"/>
            <a:ext cx="7542083" cy="5478423"/>
          </a:xfrm>
          <a:prstGeom prst="rect">
            <a:avLst/>
          </a:prstGeom>
          <a:noFill/>
        </p:spPr>
        <p:txBody>
          <a:bodyPr wrap="square" rtlCol="0">
            <a:spAutoFit/>
          </a:bodyPr>
          <a:lstStyle/>
          <a:p>
            <a:r>
              <a:rPr lang="pl-PL" sz="1400" dirty="0"/>
              <a:t>Wyłączenie stosowania przepisów o innych postępowaniach odrębnych </a:t>
            </a:r>
            <a:r>
              <a:rPr lang="pl-PL" sz="1400" b="1" u="sng" dirty="0"/>
              <a:t>(505 </a:t>
            </a:r>
            <a:r>
              <a:rPr lang="pl-PL" sz="1400" b="1" u="sng" baseline="30000" dirty="0"/>
              <a:t>15</a:t>
            </a:r>
            <a:r>
              <a:rPr lang="pl-PL" sz="1400" b="1" u="sng" dirty="0"/>
              <a:t> § 2).</a:t>
            </a:r>
          </a:p>
          <a:p>
            <a:endParaRPr lang="pl-PL" sz="1400" b="1" u="sng" dirty="0"/>
          </a:p>
          <a:p>
            <a:r>
              <a:rPr lang="pl-PL" sz="1400" dirty="0"/>
              <a:t>Według </a:t>
            </a:r>
            <a:r>
              <a:rPr lang="pl-PL" sz="1400" b="1" u="sng" dirty="0"/>
              <a:t>art. 505</a:t>
            </a:r>
            <a:r>
              <a:rPr lang="pl-PL" sz="1400" b="1" u="sng" baseline="30000" dirty="0"/>
              <a:t>16</a:t>
            </a:r>
            <a:r>
              <a:rPr lang="pl-PL" sz="1400" b="1" u="sng" dirty="0"/>
              <a:t>§ 1</a:t>
            </a:r>
            <a:r>
              <a:rPr lang="pl-PL" sz="1400" b="1" dirty="0"/>
              <a:t> </a:t>
            </a:r>
            <a:r>
              <a:rPr lang="pl-PL" sz="1400" dirty="0"/>
              <a:t>europejskie postępowanie nakazowe należy do </a:t>
            </a:r>
            <a:r>
              <a:rPr lang="pl-PL" sz="1400" b="1" dirty="0"/>
              <a:t>właściwości sądów rejonowych i okręgowych.</a:t>
            </a:r>
          </a:p>
          <a:p>
            <a:endParaRPr lang="pl-PL" sz="1400" b="1" dirty="0"/>
          </a:p>
          <a:p>
            <a:r>
              <a:rPr lang="pl-PL" sz="1400" dirty="0"/>
              <a:t>ENZ może być wydany także przez </a:t>
            </a:r>
            <a:r>
              <a:rPr lang="pl-PL" sz="1400" b="1" dirty="0"/>
              <a:t>referendarza sądowego (</a:t>
            </a:r>
            <a:r>
              <a:rPr lang="pl-PL" sz="1400" b="1" u="sng" dirty="0"/>
              <a:t>art. 505</a:t>
            </a:r>
            <a:r>
              <a:rPr lang="pl-PL" sz="1400" b="1" u="sng" baseline="30000" dirty="0"/>
              <a:t>16</a:t>
            </a:r>
            <a:r>
              <a:rPr lang="pl-PL" sz="1400" b="1" u="sng" dirty="0"/>
              <a:t> § 2).</a:t>
            </a:r>
          </a:p>
          <a:p>
            <a:endParaRPr lang="pl-PL" sz="1400" b="1" u="sng" dirty="0"/>
          </a:p>
          <a:p>
            <a:r>
              <a:rPr lang="pl-PL" sz="1400" dirty="0"/>
              <a:t>Rozpoznanie sprawy w europejskim postępowaniu nakazowym następuje na </a:t>
            </a:r>
            <a:r>
              <a:rPr lang="pl-PL" sz="1400" b="1" dirty="0"/>
              <a:t>posiedzeniu niejawnym (</a:t>
            </a:r>
            <a:r>
              <a:rPr lang="pl-PL" sz="1400" b="1" u="sng" dirty="0"/>
              <a:t>art. 505</a:t>
            </a:r>
            <a:r>
              <a:rPr lang="pl-PL" sz="1400" b="1" u="sng" baseline="30000" dirty="0"/>
              <a:t>17</a:t>
            </a:r>
            <a:r>
              <a:rPr lang="pl-PL" sz="1400" b="1" dirty="0"/>
              <a:t>).</a:t>
            </a:r>
          </a:p>
          <a:p>
            <a:endParaRPr lang="pl-PL" sz="1400" b="1" dirty="0"/>
          </a:p>
          <a:p>
            <a:r>
              <a:rPr lang="pl-PL" sz="1400" b="1" u="sng" dirty="0"/>
              <a:t>Art. 505</a:t>
            </a:r>
            <a:r>
              <a:rPr lang="pl-PL" sz="1400" b="1" u="sng" baseline="30000" dirty="0"/>
              <a:t>18</a:t>
            </a:r>
            <a:r>
              <a:rPr lang="pl-PL" sz="1400" b="1" u="sng" dirty="0"/>
              <a:t> § 1</a:t>
            </a:r>
            <a:r>
              <a:rPr lang="pl-PL" sz="1400" b="1" dirty="0"/>
              <a:t> </a:t>
            </a:r>
            <a:r>
              <a:rPr lang="pl-PL" sz="1400" dirty="0"/>
              <a:t>przewiduje, że w razie </a:t>
            </a:r>
            <a:r>
              <a:rPr lang="pl-PL" sz="1400" b="1" dirty="0"/>
              <a:t>gdy ENZ zgodnie z przepisami odrębnymi może być wydany tylko co do części roszczenia i powód wyraża na to zgodę, sprawę co do pozostałej części roszczenia sąd rozpoznaje we właściwym trybie, a w przypadkach wskazanych w ustawie - według przepisów o postępowaniach odrębnych</a:t>
            </a:r>
            <a:r>
              <a:rPr lang="pl-PL" sz="1400" dirty="0"/>
              <a:t>.</a:t>
            </a:r>
          </a:p>
          <a:p>
            <a:endParaRPr lang="pl-PL" sz="1400" dirty="0"/>
          </a:p>
          <a:p>
            <a:r>
              <a:rPr lang="pl-PL" sz="1400" dirty="0"/>
              <a:t>W świetle przepisów rozporządzenia </a:t>
            </a:r>
            <a:r>
              <a:rPr lang="pl-PL" sz="1400" b="1" dirty="0"/>
              <a:t>wniesienie sprzeciwu od europejskiego nakazu zapłaty powoduje rozpoznanie sprawy w postępowaniu według prawa krajowego, chyba że powód w zaistniałej sytuacji procesowej zażądał zakończenia postępowania.</a:t>
            </a:r>
          </a:p>
          <a:p>
            <a:endParaRPr lang="pl-PL" sz="1400" b="1" dirty="0"/>
          </a:p>
          <a:p>
            <a:r>
              <a:rPr lang="pl-PL" sz="1400" dirty="0"/>
              <a:t>Sąd, który wydał europejski nakaz zapłaty, </a:t>
            </a:r>
            <a:r>
              <a:rPr lang="pl-PL" sz="1400" b="1" dirty="0"/>
              <a:t>stwierdza jego wykonalność </a:t>
            </a:r>
            <a:r>
              <a:rPr lang="pl-PL" sz="1400" dirty="0"/>
              <a:t>w razie niewniesienia przez pozwanego sprzeciwu w przewidzianym do tego terminie (</a:t>
            </a:r>
            <a:r>
              <a:rPr lang="pl-PL" sz="1400" u="sng" dirty="0"/>
              <a:t>art. 18 ust. 1</a:t>
            </a:r>
            <a:r>
              <a:rPr lang="pl-PL" sz="1400" dirty="0"/>
              <a:t> rozporządzenia nr 1896/2006). </a:t>
            </a:r>
          </a:p>
          <a:p>
            <a:endParaRPr lang="pl-PL" sz="1400" dirty="0"/>
          </a:p>
          <a:p>
            <a:endParaRPr lang="pl-PL" sz="1400" dirty="0"/>
          </a:p>
          <a:p>
            <a:endParaRPr lang="pl-PL" sz="1400" dirty="0"/>
          </a:p>
        </p:txBody>
      </p:sp>
    </p:spTree>
    <p:extLst>
      <p:ext uri="{BB962C8B-B14F-4D97-AF65-F5344CB8AC3E}">
        <p14:creationId xmlns:p14="http://schemas.microsoft.com/office/powerpoint/2010/main" val="31830378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1292662"/>
          </a:xfrm>
          <a:prstGeom prst="rect">
            <a:avLst/>
          </a:prstGeom>
          <a:noFill/>
        </p:spPr>
        <p:txBody>
          <a:bodyPr wrap="square" rtlCol="0">
            <a:spAutoFit/>
          </a:bodyPr>
          <a:lstStyle/>
          <a:p>
            <a:pPr marL="88900" algn="ctr"/>
            <a:r>
              <a:rPr lang="pl-PL" sz="2600" b="1" dirty="0"/>
              <a:t>ELEKTRONICZNE POSTĘPOWANIE UPOMINAWCZE</a:t>
            </a:r>
          </a:p>
          <a:p>
            <a:pPr marL="88900" algn="ctr"/>
            <a:r>
              <a:rPr lang="pl-PL" sz="2600" b="1" dirty="0"/>
              <a:t>Zakres zastosowania</a:t>
            </a:r>
          </a:p>
        </p:txBody>
      </p:sp>
      <p:sp>
        <p:nvSpPr>
          <p:cNvPr id="4" name="pole tekstowe 3"/>
          <p:cNvSpPr txBox="1"/>
          <p:nvPr/>
        </p:nvSpPr>
        <p:spPr>
          <a:xfrm>
            <a:off x="1555369" y="2469795"/>
            <a:ext cx="7542083" cy="4832092"/>
          </a:xfrm>
          <a:prstGeom prst="rect">
            <a:avLst/>
          </a:prstGeom>
          <a:noFill/>
        </p:spPr>
        <p:txBody>
          <a:bodyPr wrap="square" rtlCol="0">
            <a:spAutoFit/>
          </a:bodyPr>
          <a:lstStyle/>
          <a:p>
            <a:r>
              <a:rPr lang="pl-PL" sz="1400" dirty="0"/>
              <a:t>Elektroniczne postępowanie upominawcze (</a:t>
            </a:r>
            <a:r>
              <a:rPr lang="pl-PL" sz="1400" b="1" dirty="0"/>
              <a:t>EPU</a:t>
            </a:r>
            <a:r>
              <a:rPr lang="pl-PL" sz="1400" dirty="0"/>
              <a:t>) zostało wprowadzone do Kodeksu postępowania cywilnego </a:t>
            </a:r>
            <a:r>
              <a:rPr lang="pl-PL" sz="1400" u="sng" dirty="0"/>
              <a:t>ustawą</a:t>
            </a:r>
            <a:r>
              <a:rPr lang="pl-PL" sz="1400" dirty="0"/>
              <a:t> z 9 stycznia 2009 r. o zmianie ustawy - Kodeks postępowania cywilnego oraz niektórych innych ustaw. W przepisach tej ustawy, która weszła w życie z dniem 1 stycznia 2010 r., utworzono „e-sąd” w celu sprawniejszego rozpoznawania roszczeń, dochodzonych według przepisów o postępowaniu upominawczym.</a:t>
            </a:r>
          </a:p>
          <a:p>
            <a:endParaRPr lang="pl-PL" sz="1400" dirty="0"/>
          </a:p>
          <a:p>
            <a:r>
              <a:rPr lang="pl-PL" sz="1400" b="1" dirty="0"/>
              <a:t>Zakres podmiotowy </a:t>
            </a:r>
            <a:r>
              <a:rPr lang="pl-PL" sz="1400" dirty="0"/>
              <a:t>EPU wprawdzie nie jest ograniczony, niemniej jednak jest ono przeznaczone głównie dla tzw. powodów masowych, których roszczenia są udowodnione dokumentami, najczęściej fakturami bądź rachunkami. </a:t>
            </a:r>
          </a:p>
          <a:p>
            <a:endParaRPr lang="pl-PL" sz="1400" dirty="0"/>
          </a:p>
          <a:p>
            <a:r>
              <a:rPr lang="pl-PL" sz="1400" b="1" dirty="0"/>
              <a:t>Zakres przedmiotowy </a:t>
            </a:r>
            <a:r>
              <a:rPr lang="pl-PL" sz="1400" dirty="0"/>
              <a:t>EPU obejmuje roszczenia pieniężne i inne, wskazane przez przepis szczególny, na zasadzie analogicznej do regulacji obowiązującej w </a:t>
            </a:r>
            <a:r>
              <a:rPr lang="pl-PL" sz="1400" u="sng" dirty="0"/>
              <a:t>art. 498 § 1</a:t>
            </a:r>
            <a:r>
              <a:rPr lang="pl-PL" sz="1400" dirty="0"/>
              <a:t>. Mogą być dochodzone roszczenia, które stały się wymagalne w okresie </a:t>
            </a:r>
            <a:r>
              <a:rPr lang="pl-PL" sz="1400" b="1" dirty="0"/>
              <a:t>trzech lat </a:t>
            </a:r>
            <a:r>
              <a:rPr lang="pl-PL" sz="1400" dirty="0"/>
              <a:t>przed dniem wniesienia pozwu (</a:t>
            </a:r>
            <a:r>
              <a:rPr lang="pl-PL" sz="1400" u="sng" dirty="0"/>
              <a:t>art. 505</a:t>
            </a:r>
            <a:r>
              <a:rPr lang="pl-PL" sz="1400" u="sng" baseline="30000" dirty="0"/>
              <a:t>29a</a:t>
            </a:r>
            <a:r>
              <a:rPr lang="pl-PL" sz="1400" dirty="0"/>
              <a:t>). W elektronicznym postępowaniu upominawczym nie stosuje się przepisów Kodeksu postępowania cywilnego regulujących inne postępowanie odrębne (</a:t>
            </a:r>
            <a:r>
              <a:rPr lang="pl-PL" sz="1400" u="sng" dirty="0"/>
              <a:t>art. 505</a:t>
            </a:r>
            <a:r>
              <a:rPr lang="pl-PL" sz="1400" u="sng" baseline="30000" dirty="0"/>
              <a:t>29</a:t>
            </a:r>
            <a:r>
              <a:rPr lang="pl-PL" sz="1400" dirty="0"/>
              <a:t>).</a:t>
            </a:r>
          </a:p>
          <a:p>
            <a:endParaRPr lang="pl-PL" sz="1400" b="1" u="sng" dirty="0"/>
          </a:p>
          <a:p>
            <a:r>
              <a:rPr lang="pl-PL" sz="1400" b="1" dirty="0"/>
              <a:t>E-sądem jest Sąd Rejonowy w Lublinie (VI Wydział Cywilny). </a:t>
            </a:r>
            <a:r>
              <a:rPr lang="pl-PL" sz="1400" dirty="0"/>
              <a:t>W celu podjęcia elektronicznych czynności procesowych, a zatem także wniesienia pozwu i innych pism należy skorzystać ze strony internetowej </a:t>
            </a:r>
            <a:r>
              <a:rPr lang="pl-PL" sz="1400" b="1" u="sng" dirty="0"/>
              <a:t>www.e-sad.gov.pl.</a:t>
            </a:r>
            <a:endParaRPr lang="pl-PL" sz="1400" dirty="0"/>
          </a:p>
          <a:p>
            <a:endParaRPr lang="pl-PL" sz="1400" dirty="0"/>
          </a:p>
          <a:p>
            <a:endParaRPr lang="pl-PL" sz="1400" dirty="0"/>
          </a:p>
        </p:txBody>
      </p:sp>
    </p:spTree>
    <p:extLst>
      <p:ext uri="{BB962C8B-B14F-4D97-AF65-F5344CB8AC3E}">
        <p14:creationId xmlns:p14="http://schemas.microsoft.com/office/powerpoint/2010/main" val="6723629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523220"/>
          </a:xfrm>
          <a:prstGeom prst="rect">
            <a:avLst/>
          </a:prstGeom>
          <a:noFill/>
        </p:spPr>
        <p:txBody>
          <a:bodyPr wrap="square" rtlCol="0">
            <a:spAutoFit/>
          </a:bodyPr>
          <a:lstStyle/>
          <a:p>
            <a:pPr marL="88900" algn="ctr"/>
            <a:r>
              <a:rPr lang="pl-PL" sz="2800" b="1" dirty="0"/>
              <a:t>POSTĘPOWANIE UPOMINAWCZE</a:t>
            </a:r>
          </a:p>
        </p:txBody>
      </p:sp>
      <p:sp>
        <p:nvSpPr>
          <p:cNvPr id="6" name="pole tekstowe 5"/>
          <p:cNvSpPr txBox="1"/>
          <p:nvPr/>
        </p:nvSpPr>
        <p:spPr>
          <a:xfrm>
            <a:off x="1555369" y="1765246"/>
            <a:ext cx="6833055" cy="5124480"/>
          </a:xfrm>
          <a:prstGeom prst="rect">
            <a:avLst/>
          </a:prstGeom>
          <a:noFill/>
        </p:spPr>
        <p:txBody>
          <a:bodyPr wrap="square" rtlCol="0">
            <a:spAutoFit/>
          </a:bodyPr>
          <a:lstStyle/>
          <a:p>
            <a:r>
              <a:rPr lang="pl-PL" sz="1500" dirty="0"/>
              <a:t>Postępowanie upominawcze - w odróżnieniu od postępowania nakazowego - nie ma charakteru fakultatywnego, wydanie nakazu zapłaty nie jest bowiem uzależnione od zgłoszenia w pozwie żądania jego wydania.</a:t>
            </a:r>
          </a:p>
          <a:p>
            <a:endParaRPr lang="pl-PL" sz="1500" dirty="0"/>
          </a:p>
          <a:p>
            <a:r>
              <a:rPr lang="pl-PL" sz="1500" dirty="0"/>
              <a:t>Wniosek o wydanie nakazu może zostać sformułowany w ramach fakultatywnych elementów pozwu. Nie ma to jednak wpływu na aktywność sądu w zakresie rozpoznania sprawy pod kątem możliwości wydania nakazu zapłaty w postępowaniu upominawczym.</a:t>
            </a:r>
          </a:p>
          <a:p>
            <a:endParaRPr lang="pl-PL" sz="1500" dirty="0"/>
          </a:p>
          <a:p>
            <a:r>
              <a:rPr lang="pl-PL" sz="1500" dirty="0"/>
              <a:t>Nakaz zapłaty może być wydany zarówno przez </a:t>
            </a:r>
            <a:r>
              <a:rPr lang="pl-PL" sz="1500" b="1" dirty="0"/>
              <a:t>sąd rejonowy</a:t>
            </a:r>
            <a:r>
              <a:rPr lang="pl-PL" sz="1500" dirty="0"/>
              <a:t>, jak i przez </a:t>
            </a:r>
            <a:r>
              <a:rPr lang="pl-PL" sz="1500" b="1" dirty="0"/>
              <a:t>sąd okręgowy</a:t>
            </a:r>
            <a:r>
              <a:rPr lang="pl-PL" sz="1500" dirty="0"/>
              <a:t> - w sprawach dotyczących roszczeń pieniężnych, a w innych sprawach, jeżeli przepis szczególny tak stanowi (</a:t>
            </a:r>
            <a:r>
              <a:rPr lang="pl-PL" sz="1500" u="sng" dirty="0"/>
              <a:t>art. 498</a:t>
            </a:r>
            <a:r>
              <a:rPr lang="pl-PL" sz="1500" dirty="0"/>
              <a:t>).</a:t>
            </a:r>
          </a:p>
          <a:p>
            <a:endParaRPr lang="pl-PL" sz="1500" dirty="0"/>
          </a:p>
          <a:p>
            <a:r>
              <a:rPr lang="pl-PL" sz="1500" dirty="0"/>
              <a:t>Rozpoznanie sprawy następuje na posiedzeniu niejawnym (</a:t>
            </a:r>
            <a:r>
              <a:rPr lang="pl-PL" sz="1500" u="sng" dirty="0"/>
              <a:t>art. 497</a:t>
            </a:r>
            <a:r>
              <a:rPr lang="pl-PL" sz="1500" u="sng" baseline="30000" dirty="0"/>
              <a:t>1</a:t>
            </a:r>
            <a:r>
              <a:rPr lang="pl-PL" sz="1500" u="sng" dirty="0"/>
              <a:t> § 2</a:t>
            </a:r>
            <a:r>
              <a:rPr lang="pl-PL" sz="1500" dirty="0"/>
              <a:t>).</a:t>
            </a:r>
          </a:p>
          <a:p>
            <a:r>
              <a:rPr lang="pl-PL" sz="1500" dirty="0"/>
              <a:t> Zgodnie z </a:t>
            </a:r>
            <a:r>
              <a:rPr lang="pl-PL" sz="1500" u="sng" dirty="0"/>
              <a:t>art. 353</a:t>
            </a:r>
            <a:r>
              <a:rPr lang="pl-PL" sz="1500" u="sng" baseline="30000" dirty="0"/>
              <a:t>1</a:t>
            </a:r>
            <a:r>
              <a:rPr lang="pl-PL" sz="1500" u="sng" dirty="0"/>
              <a:t> § 2</a:t>
            </a:r>
            <a:r>
              <a:rPr lang="pl-PL" sz="1500" dirty="0"/>
              <a:t> w postępowaniu upominawczym oraz w elektronicznym postępowaniu upominawczym nakaz zapłaty może wydać także </a:t>
            </a:r>
            <a:r>
              <a:rPr lang="pl-PL" sz="1500" b="1" dirty="0"/>
              <a:t>referendarz sądowy</a:t>
            </a:r>
            <a:r>
              <a:rPr lang="pl-PL" sz="1500" dirty="0"/>
              <a:t>.</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2857325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1292662"/>
          </a:xfrm>
          <a:prstGeom prst="rect">
            <a:avLst/>
          </a:prstGeom>
          <a:noFill/>
        </p:spPr>
        <p:txBody>
          <a:bodyPr wrap="square" rtlCol="0">
            <a:spAutoFit/>
          </a:bodyPr>
          <a:lstStyle/>
          <a:p>
            <a:pPr marL="88900" algn="ctr"/>
            <a:r>
              <a:rPr lang="pl-PL" sz="2600" b="1" dirty="0"/>
              <a:t>ELEKTRONICZNE POSTĘPOWANIE UPOMINAWCZE</a:t>
            </a:r>
          </a:p>
          <a:p>
            <a:pPr marL="88900" algn="ctr"/>
            <a:r>
              <a:rPr lang="pl-PL" sz="2600" b="1" dirty="0"/>
              <a:t>Odrębności</a:t>
            </a:r>
          </a:p>
        </p:txBody>
      </p:sp>
      <p:sp>
        <p:nvSpPr>
          <p:cNvPr id="4" name="pole tekstowe 3"/>
          <p:cNvSpPr txBox="1"/>
          <p:nvPr/>
        </p:nvSpPr>
        <p:spPr>
          <a:xfrm>
            <a:off x="1555369" y="2469795"/>
            <a:ext cx="7542083" cy="3970318"/>
          </a:xfrm>
          <a:prstGeom prst="rect">
            <a:avLst/>
          </a:prstGeom>
          <a:noFill/>
        </p:spPr>
        <p:txBody>
          <a:bodyPr wrap="square" rtlCol="0">
            <a:spAutoFit/>
          </a:bodyPr>
          <a:lstStyle/>
          <a:p>
            <a:r>
              <a:rPr lang="pl-PL" sz="1400" b="1" dirty="0"/>
              <a:t>Uruchomienie EPU zależy od powoda. </a:t>
            </a:r>
            <a:r>
              <a:rPr lang="pl-PL" sz="1400" dirty="0"/>
              <a:t>Jeśli się na to zdecyduje, powinien wnieść pismo wszczynające EPU (pozew zawierający wniosek o wydanie nakazu zapłaty) drogą elektroniczną. </a:t>
            </a:r>
            <a:r>
              <a:rPr lang="pl-PL" sz="1400" b="1" dirty="0"/>
              <a:t>Sposób wnoszenia pism procesowych drogą elektroniczną </a:t>
            </a:r>
            <a:r>
              <a:rPr lang="pl-PL" sz="1400" dirty="0"/>
              <a:t>określa </a:t>
            </a:r>
            <a:r>
              <a:rPr lang="pl-PL" sz="1400" u="sng" dirty="0"/>
              <a:t>rozporządzenie</a:t>
            </a:r>
            <a:r>
              <a:rPr lang="pl-PL" sz="1400" dirty="0"/>
              <a:t> Ministra Sprawiedliwości.</a:t>
            </a:r>
          </a:p>
          <a:p>
            <a:endParaRPr lang="pl-PL" sz="1400" dirty="0"/>
          </a:p>
          <a:p>
            <a:r>
              <a:rPr lang="pl-PL" sz="1400" dirty="0"/>
              <a:t>Pisma procesowe powoda niewniesione w tej formie nie wywołują skutków prawnych, jakie ustawa wiąże z wniesieniem pisma do sądu (</a:t>
            </a:r>
            <a:r>
              <a:rPr lang="pl-PL" sz="1400" u="sng" dirty="0"/>
              <a:t>art. 505</a:t>
            </a:r>
            <a:r>
              <a:rPr lang="pl-PL" sz="1400" u="sng" baseline="30000" dirty="0"/>
              <a:t>31</a:t>
            </a:r>
            <a:r>
              <a:rPr lang="pl-PL" sz="1400" u="sng" dirty="0"/>
              <a:t>§ 1</a:t>
            </a:r>
            <a:r>
              <a:rPr lang="pl-PL" sz="1400" dirty="0"/>
              <a:t>). </a:t>
            </a:r>
            <a:r>
              <a:rPr lang="pl-PL" sz="1400" b="1" dirty="0"/>
              <a:t>Metodą komunikacji sądu z pozwanym </a:t>
            </a:r>
            <a:r>
              <a:rPr lang="pl-PL" sz="1400" dirty="0"/>
              <a:t>jest - według jego wyboru - </a:t>
            </a:r>
            <a:r>
              <a:rPr lang="pl-PL" sz="1400" b="1" dirty="0"/>
              <a:t>droga elektroniczna lub tradycyjna droga pisma procesowego</a:t>
            </a:r>
            <a:r>
              <a:rPr lang="pl-PL" sz="1400" dirty="0"/>
              <a:t>. Jeśli pozwany wniesie pismo drogą elektroniczną, to metoda elektroniczna staje się wyłączna także dla niego i nie jest już możliwe późniejsze wnoszenie innych pism w drodze tradycyjnej. </a:t>
            </a:r>
          </a:p>
          <a:p>
            <a:endParaRPr lang="pl-PL" sz="1400" dirty="0"/>
          </a:p>
          <a:p>
            <a:r>
              <a:rPr lang="pl-PL" sz="1400" dirty="0"/>
              <a:t>W elektronicznym postępowaniu upominawczym powodowi </a:t>
            </a:r>
            <a:r>
              <a:rPr lang="pl-PL" sz="1400" b="1" dirty="0"/>
              <a:t>dokonuje się doręczeń za pośrednictwem systemu teleinformatycznego </a:t>
            </a:r>
            <a:r>
              <a:rPr lang="pl-PL" sz="1400" dirty="0"/>
              <a:t>obsługującego elektroniczne postępowanie upominawcze (doręczenie elektroniczne), a </a:t>
            </a:r>
            <a:r>
              <a:rPr lang="pl-PL" sz="1400" b="1" dirty="0"/>
              <a:t>pozwanemu </a:t>
            </a:r>
            <a:r>
              <a:rPr lang="pl-PL" sz="1400" dirty="0"/>
              <a:t>- w przypadku gdy wniesie pismo drogą elektroniczną.</a:t>
            </a:r>
          </a:p>
          <a:p>
            <a:endParaRPr lang="pl-PL" sz="1400" dirty="0"/>
          </a:p>
          <a:p>
            <a:endParaRPr lang="pl-PL" sz="1400" dirty="0"/>
          </a:p>
        </p:txBody>
      </p:sp>
    </p:spTree>
    <p:extLst>
      <p:ext uri="{BB962C8B-B14F-4D97-AF65-F5344CB8AC3E}">
        <p14:creationId xmlns:p14="http://schemas.microsoft.com/office/powerpoint/2010/main" val="355494893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1292662"/>
          </a:xfrm>
          <a:prstGeom prst="rect">
            <a:avLst/>
          </a:prstGeom>
          <a:noFill/>
        </p:spPr>
        <p:txBody>
          <a:bodyPr wrap="square" rtlCol="0">
            <a:spAutoFit/>
          </a:bodyPr>
          <a:lstStyle/>
          <a:p>
            <a:pPr marL="88900" algn="ctr"/>
            <a:r>
              <a:rPr lang="pl-PL" sz="2600" b="1" dirty="0"/>
              <a:t>ELEKTRONICZNE POSTĘPOWANIE UPOMINAWCZE</a:t>
            </a:r>
          </a:p>
          <a:p>
            <a:pPr marL="88900" algn="ctr"/>
            <a:r>
              <a:rPr lang="pl-PL" sz="2600" b="1" dirty="0"/>
              <a:t>Odrębności</a:t>
            </a:r>
          </a:p>
        </p:txBody>
      </p:sp>
      <p:sp>
        <p:nvSpPr>
          <p:cNvPr id="4" name="pole tekstowe 3"/>
          <p:cNvSpPr txBox="1"/>
          <p:nvPr/>
        </p:nvSpPr>
        <p:spPr>
          <a:xfrm>
            <a:off x="1555369" y="2469795"/>
            <a:ext cx="7542083" cy="5047536"/>
          </a:xfrm>
          <a:prstGeom prst="rect">
            <a:avLst/>
          </a:prstGeom>
          <a:noFill/>
        </p:spPr>
        <p:txBody>
          <a:bodyPr wrap="square" rtlCol="0">
            <a:spAutoFit/>
          </a:bodyPr>
          <a:lstStyle/>
          <a:p>
            <a:r>
              <a:rPr lang="pl-PL" sz="1400" dirty="0"/>
              <a:t>W pozwie powód, wskazując roszczenie, powinien podać datę wymagalności roszczenia. Ponadto powinien wskazać dowody na poparcie swoich twierdzeń, na których opiera roszczenie, nie załączając ich (</a:t>
            </a:r>
            <a:r>
              <a:rPr lang="pl-PL" sz="1400" u="sng" dirty="0"/>
              <a:t>art. 505</a:t>
            </a:r>
            <a:r>
              <a:rPr lang="pl-PL" sz="1400" u="sng" baseline="30000" dirty="0"/>
              <a:t>32</a:t>
            </a:r>
            <a:r>
              <a:rPr lang="pl-PL" sz="1400" u="sng" dirty="0"/>
              <a:t> § 1</a:t>
            </a:r>
            <a:r>
              <a:rPr lang="pl-PL" sz="1400" dirty="0"/>
              <a:t>).  Nadto – NIP/PESEL/KRS (grzywna).</a:t>
            </a:r>
          </a:p>
          <a:p>
            <a:endParaRPr lang="pl-PL" sz="1400" dirty="0"/>
          </a:p>
          <a:p>
            <a:r>
              <a:rPr lang="pl-PL" sz="1400" b="1" dirty="0"/>
              <a:t>Warunki wydania nakazu zapłaty określone w </a:t>
            </a:r>
            <a:r>
              <a:rPr lang="pl-PL" sz="1400" b="1" u="sng" dirty="0"/>
              <a:t>art. 498</a:t>
            </a:r>
            <a:r>
              <a:rPr lang="pl-PL" sz="1400" b="1" dirty="0"/>
              <a:t> obowiązują w elektronicznym postępowaniu upominawczym w pełnym zakresie</a:t>
            </a:r>
            <a:r>
              <a:rPr lang="pl-PL" sz="1400" dirty="0"/>
              <a:t>. </a:t>
            </a:r>
          </a:p>
          <a:p>
            <a:endParaRPr lang="pl-PL" sz="1400" dirty="0"/>
          </a:p>
          <a:p>
            <a:r>
              <a:rPr lang="pl-PL" sz="1400" dirty="0"/>
              <a:t>Ocena negatywnych przesłanek wydania nakazu zapłaty wskazanych w </a:t>
            </a:r>
            <a:r>
              <a:rPr lang="pl-PL" sz="1400" u="sng" dirty="0"/>
              <a:t>art. 499 § 1 pkt 1-4</a:t>
            </a:r>
            <a:r>
              <a:rPr lang="pl-PL" sz="1400" dirty="0"/>
              <a:t> wymaga uwzględnienia specyfiki elektronicznego postępowania.</a:t>
            </a:r>
          </a:p>
          <a:p>
            <a:endParaRPr lang="pl-PL" sz="1400" dirty="0"/>
          </a:p>
          <a:p>
            <a:r>
              <a:rPr lang="pl-PL" sz="1400" dirty="0"/>
              <a:t>W przypadku braku podstaw do wydania nakazu – e-sąd wydaje postanowienie, które doręcza powodowi (od 8 września 2016 r. powód może wnieść na wszelki wypadek o umorzenie w takiej sytuacji).</a:t>
            </a:r>
          </a:p>
          <a:p>
            <a:endParaRPr lang="pl-PL" sz="1400" dirty="0"/>
          </a:p>
          <a:p>
            <a:r>
              <a:rPr lang="pl-PL" sz="1400" dirty="0"/>
              <a:t>Sprzeciw – ogólne warunki jak w zwykłym postępowaniu upominawczym. </a:t>
            </a:r>
            <a:r>
              <a:rPr lang="pl-PL" sz="1400" b="1" dirty="0"/>
              <a:t>Wymaganiem konstrukcyjnym sprzeciwu </a:t>
            </a:r>
            <a:r>
              <a:rPr lang="pl-PL" sz="1400" dirty="0"/>
              <a:t>od elektronicznego nakazu zapłaty jest złożenie oświadczenia, z którego wynika, że pozwany wyraża sprzeciw odnośnie do wydanego nakazu zapłaty - nie ma konieczności uzasadnienia sprzeciwu i przedstawienia dowodów. Skarżący nie ma obowiązku wskazania zakresu zaskarżenia, skoro wniesienie sprzeciwu powoduje utratę mocy nakazu zapłaty w całości (</a:t>
            </a:r>
            <a:r>
              <a:rPr lang="pl-PL" sz="1400" u="sng" dirty="0"/>
              <a:t>art. 505</a:t>
            </a:r>
            <a:r>
              <a:rPr lang="pl-PL" sz="1400" u="sng" baseline="30000" dirty="0"/>
              <a:t>36</a:t>
            </a:r>
            <a:r>
              <a:rPr lang="pl-PL" sz="1400" u="sng" dirty="0"/>
              <a:t> § 1</a:t>
            </a:r>
            <a:r>
              <a:rPr lang="pl-PL" sz="1400" dirty="0"/>
              <a:t>).</a:t>
            </a:r>
          </a:p>
          <a:p>
            <a:endParaRPr lang="pl-PL" sz="1400" dirty="0"/>
          </a:p>
          <a:p>
            <a:endParaRPr lang="pl-PL" sz="1400" dirty="0"/>
          </a:p>
          <a:p>
            <a:endParaRPr lang="pl-PL" sz="1400" dirty="0"/>
          </a:p>
        </p:txBody>
      </p:sp>
    </p:spTree>
    <p:extLst>
      <p:ext uri="{BB962C8B-B14F-4D97-AF65-F5344CB8AC3E}">
        <p14:creationId xmlns:p14="http://schemas.microsoft.com/office/powerpoint/2010/main" val="14344818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299388" y="1044451"/>
            <a:ext cx="7433960" cy="1292662"/>
          </a:xfrm>
          <a:prstGeom prst="rect">
            <a:avLst/>
          </a:prstGeom>
          <a:noFill/>
        </p:spPr>
        <p:txBody>
          <a:bodyPr wrap="square" rtlCol="0">
            <a:spAutoFit/>
          </a:bodyPr>
          <a:lstStyle/>
          <a:p>
            <a:pPr marL="88900" algn="ctr"/>
            <a:r>
              <a:rPr lang="pl-PL" sz="2600" b="1" dirty="0"/>
              <a:t>ELEKTRONICZNE POSTĘPOWANIE UPOMINAWCZE</a:t>
            </a:r>
          </a:p>
          <a:p>
            <a:pPr marL="88900" algn="ctr"/>
            <a:r>
              <a:rPr lang="pl-PL" sz="2600" b="1" dirty="0"/>
              <a:t>Odrębności</a:t>
            </a:r>
          </a:p>
        </p:txBody>
      </p:sp>
      <p:sp>
        <p:nvSpPr>
          <p:cNvPr id="4" name="pole tekstowe 3"/>
          <p:cNvSpPr txBox="1"/>
          <p:nvPr/>
        </p:nvSpPr>
        <p:spPr>
          <a:xfrm>
            <a:off x="1555369" y="2469795"/>
            <a:ext cx="7542083" cy="5047536"/>
          </a:xfrm>
          <a:prstGeom prst="rect">
            <a:avLst/>
          </a:prstGeom>
          <a:noFill/>
        </p:spPr>
        <p:txBody>
          <a:bodyPr wrap="square" rtlCol="0">
            <a:spAutoFit/>
          </a:bodyPr>
          <a:lstStyle/>
          <a:p>
            <a:r>
              <a:rPr lang="pl-PL" sz="1400" dirty="0"/>
              <a:t>W pozwie powód, wskazując roszczenie, powinien podać datę wymagalności roszczenia. Ponadto powinien wskazać dowody na poparcie swoich twierdzeń, na których opiera roszczenie, nie załączając ich (</a:t>
            </a:r>
            <a:r>
              <a:rPr lang="pl-PL" sz="1400" u="sng" dirty="0"/>
              <a:t>art. 505</a:t>
            </a:r>
            <a:r>
              <a:rPr lang="pl-PL" sz="1400" u="sng" baseline="30000" dirty="0"/>
              <a:t>32</a:t>
            </a:r>
            <a:r>
              <a:rPr lang="pl-PL" sz="1400" u="sng" dirty="0"/>
              <a:t> § 1</a:t>
            </a:r>
            <a:r>
              <a:rPr lang="pl-PL" sz="1400" dirty="0"/>
              <a:t>).  Nadto – NIP/PESEL/KRS (grzywna).</a:t>
            </a:r>
          </a:p>
          <a:p>
            <a:endParaRPr lang="pl-PL" sz="1400" dirty="0"/>
          </a:p>
          <a:p>
            <a:r>
              <a:rPr lang="pl-PL" sz="1400" b="1" dirty="0"/>
              <a:t>Warunki wydania nakazu zapłaty określone w </a:t>
            </a:r>
            <a:r>
              <a:rPr lang="pl-PL" sz="1400" b="1" u="sng" dirty="0"/>
              <a:t>art. 498</a:t>
            </a:r>
            <a:r>
              <a:rPr lang="pl-PL" sz="1400" b="1" dirty="0"/>
              <a:t> obowiązują w elektronicznym postępowaniu upominawczym w pełnym zakresie</a:t>
            </a:r>
            <a:r>
              <a:rPr lang="pl-PL" sz="1400" dirty="0"/>
              <a:t>. </a:t>
            </a:r>
          </a:p>
          <a:p>
            <a:endParaRPr lang="pl-PL" sz="1400" dirty="0"/>
          </a:p>
          <a:p>
            <a:r>
              <a:rPr lang="pl-PL" sz="1400" dirty="0"/>
              <a:t>Ocena negatywnych przesłanek wydania nakazu zapłaty wskazanych w </a:t>
            </a:r>
            <a:r>
              <a:rPr lang="pl-PL" sz="1400" u="sng" dirty="0"/>
              <a:t>art. 499 § 1 pkt 1-4</a:t>
            </a:r>
            <a:r>
              <a:rPr lang="pl-PL" sz="1400" dirty="0"/>
              <a:t> wymaga uwzględnienia specyfiki elektronicznego postępowania.</a:t>
            </a:r>
          </a:p>
          <a:p>
            <a:endParaRPr lang="pl-PL" sz="1400" dirty="0"/>
          </a:p>
          <a:p>
            <a:r>
              <a:rPr lang="pl-PL" sz="1400" dirty="0"/>
              <a:t>W przypadku braku podstaw do wydania nakazu – e-sąd wydaje postanowienie, które doręcza powodowi (od 8 września 2016 r. powód może wnieść na wszelki wypadek o umorzenie w takiej sytuacji).</a:t>
            </a:r>
          </a:p>
          <a:p>
            <a:endParaRPr lang="pl-PL" sz="1400" dirty="0"/>
          </a:p>
          <a:p>
            <a:r>
              <a:rPr lang="pl-PL" sz="1400" dirty="0"/>
              <a:t>Sprzeciw – ogólne warunki jak w zwykłym postępowaniu upominawczym. </a:t>
            </a:r>
            <a:r>
              <a:rPr lang="pl-PL" sz="1400" b="1" dirty="0"/>
              <a:t>Wymaganiem konstrukcyjnym sprzeciwu </a:t>
            </a:r>
            <a:r>
              <a:rPr lang="pl-PL" sz="1400" dirty="0"/>
              <a:t>od elektronicznego nakazu zapłaty jest złożenie oświadczenia, z którego wynika, że pozwany wyraża sprzeciw odnośnie do wydanego nakazu zapłaty - nie ma konieczności uzasadnienia sprzeciwu i przedstawienia dowodów. Skarżący nie ma obowiązku wskazania zakresu zaskarżenia, skoro wniesienie sprzeciwu powoduje utratę mocy nakazu zapłaty w całości (</a:t>
            </a:r>
            <a:r>
              <a:rPr lang="pl-PL" sz="1400" u="sng" dirty="0"/>
              <a:t>art. 505</a:t>
            </a:r>
            <a:r>
              <a:rPr lang="pl-PL" sz="1400" u="sng" baseline="30000" dirty="0"/>
              <a:t>36</a:t>
            </a:r>
            <a:r>
              <a:rPr lang="pl-PL" sz="1400" u="sng" dirty="0"/>
              <a:t> § 1</a:t>
            </a:r>
            <a:r>
              <a:rPr lang="pl-PL" sz="1400" dirty="0"/>
              <a:t>).</a:t>
            </a:r>
          </a:p>
          <a:p>
            <a:endParaRPr lang="pl-PL" sz="1400" dirty="0"/>
          </a:p>
          <a:p>
            <a:endParaRPr lang="pl-PL" sz="1400" dirty="0"/>
          </a:p>
          <a:p>
            <a:endParaRPr lang="pl-PL" sz="1400" dirty="0"/>
          </a:p>
        </p:txBody>
      </p:sp>
    </p:spTree>
    <p:extLst>
      <p:ext uri="{BB962C8B-B14F-4D97-AF65-F5344CB8AC3E}">
        <p14:creationId xmlns:p14="http://schemas.microsoft.com/office/powerpoint/2010/main" val="230112289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Przesłanki pozytywne</a:t>
            </a:r>
          </a:p>
        </p:txBody>
      </p:sp>
      <p:sp>
        <p:nvSpPr>
          <p:cNvPr id="6" name="pole tekstowe 5"/>
          <p:cNvSpPr txBox="1"/>
          <p:nvPr/>
        </p:nvSpPr>
        <p:spPr>
          <a:xfrm>
            <a:off x="1555369" y="2312065"/>
            <a:ext cx="6833055" cy="4970591"/>
          </a:xfrm>
          <a:prstGeom prst="rect">
            <a:avLst/>
          </a:prstGeom>
          <a:noFill/>
        </p:spPr>
        <p:txBody>
          <a:bodyPr wrap="square" rtlCol="0">
            <a:spAutoFit/>
          </a:bodyPr>
          <a:lstStyle/>
          <a:p>
            <a:r>
              <a:rPr lang="pl-PL" sz="1500" dirty="0"/>
              <a:t>Zgodnie z art. 498 § 1 sąd wydaje nakaz zapłaty, jeżeli powód dochodzi </a:t>
            </a:r>
            <a:r>
              <a:rPr lang="pl-PL" sz="1500" b="1" dirty="0"/>
              <a:t>roszczenia pieniężnego</a:t>
            </a:r>
            <a:r>
              <a:rPr lang="pl-PL" sz="1500" dirty="0"/>
              <a:t>, a w innych sprawach, jeżeli przepis szczególny tak stanowi. </a:t>
            </a:r>
          </a:p>
          <a:p>
            <a:endParaRPr lang="pl-PL" sz="1400" dirty="0"/>
          </a:p>
          <a:p>
            <a:r>
              <a:rPr lang="pl-PL" sz="1400" dirty="0"/>
              <a:t>„Roszczeniem pieniężnym" jest zarówno wierzytelność pieniężna (tj. roszczenie o zapłatę świadczenia pieniężnego), wynikająca ze stosunków obligacyjnych, jak i roszczenie stanowiące emanację praw podmiotowych bezwzględnych (np. wynagrodzenie za bezumowne korzystanie z rzeczy). </a:t>
            </a:r>
          </a:p>
          <a:p>
            <a:r>
              <a:rPr lang="pl-PL" sz="1400" dirty="0"/>
              <a:t>Nie jest możliwe orzeczenie nakazem zapłaty o żądaniu ustalającym istnienie lub nieistnienie stosunku prawnego lub prawa, żądaniu wydania innych rzeczy (oznaczonych </a:t>
            </a:r>
            <a:r>
              <a:rPr lang="pl-PL" sz="1400" i="1" dirty="0"/>
              <a:t>in </a:t>
            </a:r>
            <a:r>
              <a:rPr lang="pl-PL" sz="1400" i="1" dirty="0" err="1"/>
              <a:t>specie</a:t>
            </a:r>
            <a:r>
              <a:rPr lang="pl-PL" sz="1400" dirty="0"/>
              <a:t> lub</a:t>
            </a:r>
            <a:r>
              <a:rPr lang="pl-PL" sz="1400" i="1" dirty="0"/>
              <a:t> in genere</a:t>
            </a:r>
            <a:r>
              <a:rPr lang="pl-PL" sz="1400" dirty="0"/>
              <a:t>) niż pieniądze.</a:t>
            </a:r>
          </a:p>
          <a:p>
            <a:r>
              <a:rPr lang="pl-PL" sz="1400" dirty="0"/>
              <a:t> Nie istnieje przepis szczególny uprawniający do wydania nakazu zapłaty co do innych roszczeń niż pieniężne.</a:t>
            </a:r>
          </a:p>
          <a:p>
            <a:endParaRPr lang="pl-PL" dirty="0"/>
          </a:p>
          <a:p>
            <a:r>
              <a:rPr lang="pl-PL" sz="1400" dirty="0"/>
              <a:t>Każdy przypadek dochodzenia roszczenia pieniężnego, niezależnie od jego wysokości i rodzaju waluty, na którą opiewa.</a:t>
            </a:r>
          </a:p>
          <a:p>
            <a:endParaRPr lang="pl-PL" sz="1400" dirty="0"/>
          </a:p>
          <a:p>
            <a:r>
              <a:rPr lang="pl-PL" sz="1400" dirty="0"/>
              <a:t>Nie jest wyłączone rozpoznanie sprawy w postępowaniu upominawczym także w przypadku kumulacji roszczeń w jednym pozwie, jeżeli wszystkie te roszczenia mają charakter pieniężny.</a:t>
            </a:r>
          </a:p>
          <a:p>
            <a:endParaRPr lang="pl-PL" dirty="0"/>
          </a:p>
        </p:txBody>
      </p:sp>
    </p:spTree>
    <p:extLst>
      <p:ext uri="{BB962C8B-B14F-4D97-AF65-F5344CB8AC3E}">
        <p14:creationId xmlns:p14="http://schemas.microsoft.com/office/powerpoint/2010/main" val="406371562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Przesłanki negatywne</a:t>
            </a:r>
          </a:p>
        </p:txBody>
      </p:sp>
      <p:sp>
        <p:nvSpPr>
          <p:cNvPr id="6" name="pole tekstowe 5"/>
          <p:cNvSpPr txBox="1"/>
          <p:nvPr/>
        </p:nvSpPr>
        <p:spPr>
          <a:xfrm>
            <a:off x="1555369" y="2312065"/>
            <a:ext cx="6833055" cy="4031873"/>
          </a:xfrm>
          <a:prstGeom prst="rect">
            <a:avLst/>
          </a:prstGeom>
          <a:noFill/>
        </p:spPr>
        <p:txBody>
          <a:bodyPr wrap="square" rtlCol="0">
            <a:spAutoFit/>
          </a:bodyPr>
          <a:lstStyle/>
          <a:p>
            <a:r>
              <a:rPr lang="pl-PL" sz="1400" dirty="0"/>
              <a:t>Przepisy regulujące postępowanie upominawcze nie precyzują przesłanek wydania nakazu zapłaty ani szczególnych reguł dowodowych, tak jak ma to miejsce w postępowaniu nakazowym. Warunki wydania upominawczego nakazu zapłaty zostały sformułowane w postaci przesłanek negatywnych.</a:t>
            </a:r>
          </a:p>
          <a:p>
            <a:r>
              <a:rPr lang="pl-PL" sz="1400" dirty="0"/>
              <a:t> W sprawach, w których powód dochodzi roszczenia pieniężnego, bez względu na jego wartość, istnieje niejako domniemanie możliwości wydania nakazu zapłaty.</a:t>
            </a:r>
          </a:p>
          <a:p>
            <a:endParaRPr lang="pl-PL" sz="1400" dirty="0"/>
          </a:p>
          <a:p>
            <a:r>
              <a:rPr lang="pl-PL" sz="1400" i="1" dirty="0"/>
              <a:t>Art.  499. §  1. Nakaz zapłaty </a:t>
            </a:r>
            <a:r>
              <a:rPr lang="pl-PL" sz="1400" b="1" i="1" dirty="0"/>
              <a:t>nie może być wydany</a:t>
            </a:r>
            <a:r>
              <a:rPr lang="pl-PL" sz="1400" i="1" dirty="0"/>
              <a:t>, jeżeli według treści pozwu:</a:t>
            </a:r>
          </a:p>
          <a:p>
            <a:r>
              <a:rPr lang="pl-PL" sz="1400" i="1" dirty="0"/>
              <a:t>1) roszczenie jest oczywiście bezzasadne;</a:t>
            </a:r>
          </a:p>
          <a:p>
            <a:r>
              <a:rPr lang="pl-PL" sz="1400" i="1" dirty="0"/>
              <a:t>2) przytoczone okoliczności budzą wątpliwość;</a:t>
            </a:r>
          </a:p>
          <a:p>
            <a:r>
              <a:rPr lang="pl-PL" sz="1400" i="1" dirty="0"/>
              <a:t>3) zaspokojenie roszczenia zależy od świadczenia wzajemnego;</a:t>
            </a:r>
          </a:p>
          <a:p>
            <a:r>
              <a:rPr lang="pl-PL" sz="1400" i="1" dirty="0"/>
              <a:t>4) miejsce pobytu pozwanego nie jest znane albo gdyby doręczenie mu nakazu nie mogło nastąpić w kraju.</a:t>
            </a:r>
          </a:p>
          <a:p>
            <a:endParaRPr lang="pl-PL" sz="1400" dirty="0"/>
          </a:p>
          <a:p>
            <a:endParaRPr lang="pl-PL" sz="1400" dirty="0"/>
          </a:p>
          <a:p>
            <a:r>
              <a:rPr lang="pl-PL" sz="1400" dirty="0"/>
              <a:t>Przesłanki wyłączające możliwość wydania nakazu zapłaty muszą wynikać już z pozwu i ewentualnie dołączonych do niego dokumentów.</a:t>
            </a:r>
          </a:p>
          <a:p>
            <a:endParaRPr lang="pl-PL" dirty="0"/>
          </a:p>
        </p:txBody>
      </p:sp>
    </p:spTree>
    <p:extLst>
      <p:ext uri="{BB962C8B-B14F-4D97-AF65-F5344CB8AC3E}">
        <p14:creationId xmlns:p14="http://schemas.microsoft.com/office/powerpoint/2010/main" val="20956118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Przesłanki negatywne</a:t>
            </a:r>
          </a:p>
        </p:txBody>
      </p:sp>
      <p:sp>
        <p:nvSpPr>
          <p:cNvPr id="4" name="pole tekstowe 3"/>
          <p:cNvSpPr txBox="1"/>
          <p:nvPr/>
        </p:nvSpPr>
        <p:spPr>
          <a:xfrm>
            <a:off x="1601917" y="2172961"/>
            <a:ext cx="7361579" cy="4616648"/>
          </a:xfrm>
          <a:prstGeom prst="rect">
            <a:avLst/>
          </a:prstGeom>
          <a:noFill/>
        </p:spPr>
        <p:txBody>
          <a:bodyPr wrap="square" rtlCol="0">
            <a:spAutoFit/>
          </a:bodyPr>
          <a:lstStyle/>
          <a:p>
            <a:r>
              <a:rPr lang="pl-PL" sz="1400" b="1" dirty="0"/>
              <a:t>Oczywista bezzasadność </a:t>
            </a:r>
            <a:r>
              <a:rPr lang="pl-PL" sz="1400" dirty="0"/>
              <a:t>roszczenia zachodzi wówczas, gdy już z twierdzeń pozwu i jego uzasadnienia (bez konieczności przeprowadzania dowodów i wyjaśniania dodatkowych okoliczności) wynika, że żądanie powoda zostałoby oddalone wprost, to jest niezależnie od wyników postępowania dowodowego. Negatywna ocena powództwa musi być przy tym niewątpliwa i niezależna od dalszych ewentualnych ustaleń bądź wyników postępowania dowodowego. Okolicznością wyłączającą wydanie upominawczego nakazu zapłaty na tej podstawie może być np. oczywisty brak legitymacji materialnej biernej lub czynnej albo upływ terminu zawitego przewidzianego dla dochodzenia danego roszczenia. Natomiast w przypadku istnienia przesłanki będącej bezwzględną przeszkodą procesową (np. brak drogi sądowej) pozew podlega odrzuceniu bez konieczności badania okoliczności wykluczających wydanie upominawczego nakazu zapłaty.</a:t>
            </a:r>
          </a:p>
          <a:p>
            <a:endParaRPr lang="pl-PL" sz="1400" dirty="0"/>
          </a:p>
          <a:p>
            <a:r>
              <a:rPr lang="pl-PL" sz="1400" dirty="0"/>
              <a:t>W sytuacji gdy z samego pozwu bądź dołączonych doń dokumentów nie można wysnuć wniosku o bezzasadności roszczenia, ale materiał dowodowy dołączony do pozwu i jego uzasadnienie są tego rodzaju, że przytoczone przez powoda </a:t>
            </a:r>
            <a:r>
              <a:rPr lang="pl-PL" sz="1400" b="1" dirty="0"/>
              <a:t>okoliczności budzą wątpliwość</a:t>
            </a:r>
            <a:r>
              <a:rPr lang="pl-PL" sz="1400" dirty="0"/>
              <a:t> co do zgodności z prawdziwym stanem rzeczy, upominawczy nakaz zapłaty również nie może być wydany. Zachodzi bowiem konieczność weryfikacji twierdzeń powoda w toku postępowania dowodowego. Takie sformułowanie przesłanki wyłączającej wydanie upominawczego nakazu zapłaty wynika z faktu, że przepisy regulujące postępowanie upominawcze nie zawierają wymagania, aby powód przedstawił przy pozwie określone dokumenty w celach dowodowych.</a:t>
            </a:r>
          </a:p>
        </p:txBody>
      </p:sp>
    </p:spTree>
    <p:extLst>
      <p:ext uri="{BB962C8B-B14F-4D97-AF65-F5344CB8AC3E}">
        <p14:creationId xmlns:p14="http://schemas.microsoft.com/office/powerpoint/2010/main" val="14264470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Przesłanki negatywne</a:t>
            </a:r>
          </a:p>
        </p:txBody>
      </p:sp>
      <p:sp>
        <p:nvSpPr>
          <p:cNvPr id="4" name="pole tekstowe 3"/>
          <p:cNvSpPr txBox="1"/>
          <p:nvPr/>
        </p:nvSpPr>
        <p:spPr>
          <a:xfrm>
            <a:off x="1601917" y="2172961"/>
            <a:ext cx="7361579" cy="4401205"/>
          </a:xfrm>
          <a:prstGeom prst="rect">
            <a:avLst/>
          </a:prstGeom>
          <a:noFill/>
        </p:spPr>
        <p:txBody>
          <a:bodyPr wrap="square" rtlCol="0">
            <a:spAutoFit/>
          </a:bodyPr>
          <a:lstStyle/>
          <a:p>
            <a:r>
              <a:rPr lang="pl-PL" sz="1400" b="1" dirty="0"/>
              <a:t>Zależność zaspokojenia roszczenia od świadczenia wzajemnego powoda </a:t>
            </a:r>
            <a:r>
              <a:rPr lang="pl-PL" sz="1400" dirty="0"/>
              <a:t>nie może być hipotetyczna i wynikać jedynie z ustawowej konstrukcji zobowiązań wzajemnych. Wspomniana zależność, jako przyczyna wyłączająca możliwość wydania nakazu upominawczego, musi wynikać z opisanego w pozwie stosunku prawnego łączącego strony. Stosunek prawny stron procesu powinien być skonstruowany w taki sposób, że świadczenie pozwanego staje się wymagalne dopiero po spełnieniu świadczenia przez powoda. Okoliczność takiej modyfikacji umowy bądź braku modyfikacji ustawowego obowiązku wcześniejszego spełnienia świadczenia przez powoda musi w każdym razie wynikać już z pozwu.</a:t>
            </a:r>
          </a:p>
          <a:p>
            <a:endParaRPr lang="pl-PL" sz="1400" dirty="0"/>
          </a:p>
          <a:p>
            <a:r>
              <a:rPr lang="pl-PL" sz="1400" dirty="0"/>
              <a:t>Ostatnia przesłanka dotyczy przeszkód formalnych w postaci </a:t>
            </a:r>
            <a:r>
              <a:rPr lang="pl-PL" sz="1400" b="1" dirty="0"/>
              <a:t>braku możliwości doręczenia pozwanemu nakazu zapłaty w kraju albo nieznajomości miejsca pobytu pozwanego</a:t>
            </a:r>
            <a:r>
              <a:rPr lang="pl-PL" sz="1400" dirty="0"/>
              <a:t>. Wymienione przeszkody mogą zostać ujawnione zarówno przed wydaniem upominawczego nakazu zapłaty, jak i po jego wydaniu - na ogół przy próbie doręczenia pozwanemu nakazu zapłaty. W pierwszej sytuacji odpowiednie czynności procesowe zostaną podjęte z pominięciem postępowania upominawczego (np. zobowiązanie powoda do wskazania miejsca zamieszkania pozwanego lub ustanowienie na wniosek powoda kuratora dla nieznanego z miejsca pobytu pozwanego). W drugiej sytuacji tego typu czynności mogą być podjęte dopiero po uchyleniu nakazu zapłaty, stosownie do art. 502</a:t>
            </a:r>
            <a:r>
              <a:rPr lang="pl-PL" sz="1400" baseline="30000" dirty="0"/>
              <a:t>1</a:t>
            </a:r>
            <a:r>
              <a:rPr lang="pl-PL" sz="1400" dirty="0"/>
              <a:t> § 1.</a:t>
            </a:r>
          </a:p>
        </p:txBody>
      </p:sp>
    </p:spTree>
    <p:extLst>
      <p:ext uri="{BB962C8B-B14F-4D97-AF65-F5344CB8AC3E}">
        <p14:creationId xmlns:p14="http://schemas.microsoft.com/office/powerpoint/2010/main" val="30727074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Nakaz zapłaty</a:t>
            </a:r>
          </a:p>
        </p:txBody>
      </p:sp>
      <p:sp>
        <p:nvSpPr>
          <p:cNvPr id="4" name="pole tekstowe 3"/>
          <p:cNvSpPr txBox="1"/>
          <p:nvPr/>
        </p:nvSpPr>
        <p:spPr>
          <a:xfrm>
            <a:off x="1601917" y="2172961"/>
            <a:ext cx="7361579" cy="5170646"/>
          </a:xfrm>
          <a:prstGeom prst="rect">
            <a:avLst/>
          </a:prstGeom>
          <a:noFill/>
        </p:spPr>
        <p:txBody>
          <a:bodyPr wrap="square" rtlCol="0">
            <a:spAutoFit/>
          </a:bodyPr>
          <a:lstStyle/>
          <a:p>
            <a:r>
              <a:rPr lang="pl-PL" sz="1400" b="1" dirty="0"/>
              <a:t>Treść upominawczego nakazu zapłaty </a:t>
            </a:r>
            <a:r>
              <a:rPr lang="pl-PL" sz="1400" dirty="0"/>
              <a:t>w zasadzie jest zbieżna z treścią nakazu zapłaty w postępowaniu nakazowym. </a:t>
            </a:r>
          </a:p>
          <a:p>
            <a:endParaRPr lang="pl-PL" sz="1400" dirty="0"/>
          </a:p>
          <a:p>
            <a:r>
              <a:rPr lang="pl-PL" sz="1400" dirty="0"/>
              <a:t>Nakaz zapłaty wydany w postępowaniu upominawczym nie stanowi - w odróżnieniu od nakazu zapłaty wydanego w postępowaniu nakazowym - tytułu zabezpieczenia.</a:t>
            </a:r>
          </a:p>
          <a:p>
            <a:endParaRPr lang="pl-PL" sz="1400" dirty="0"/>
          </a:p>
          <a:p>
            <a:r>
              <a:rPr lang="pl-PL" sz="1400" dirty="0"/>
              <a:t> Na etapie postępowania upominawczego, ze względu na jego istotę oraz charakter dochodzonych roszczeń, nie jest możliwe nadanie nakazowi rygoru natychmiastowej wykonalności na podstawie </a:t>
            </a:r>
            <a:r>
              <a:rPr lang="pl-PL" sz="1400" u="sng" dirty="0"/>
              <a:t>art. 333 § 1 i 2</a:t>
            </a:r>
            <a:r>
              <a:rPr lang="pl-PL" sz="1400" dirty="0"/>
              <a:t>. Sąd może natomiast, na wniosek powoda, nadać nakazowi upominawczemu ten rygor w razie spełnienia przesłanek z </a:t>
            </a:r>
            <a:r>
              <a:rPr lang="pl-PL" sz="1400" u="sng" dirty="0"/>
              <a:t>art. 333 § 3.</a:t>
            </a:r>
            <a:endParaRPr lang="pl-PL" sz="1400" dirty="0"/>
          </a:p>
          <a:p>
            <a:endParaRPr lang="pl-PL" dirty="0"/>
          </a:p>
          <a:p>
            <a:r>
              <a:rPr lang="pl-PL" sz="1400" b="1" dirty="0"/>
              <a:t>Kwestia możliwości wydawania częściowych nakazów zapłaty </a:t>
            </a:r>
            <a:r>
              <a:rPr lang="pl-PL" sz="1400" dirty="0"/>
              <a:t>w postępowaniu upominawczym nie jest w doktrynie jednolicie ujmowana. </a:t>
            </a:r>
          </a:p>
          <a:p>
            <a:endParaRPr lang="pl-PL" sz="1400" dirty="0"/>
          </a:p>
          <a:p>
            <a:r>
              <a:rPr lang="pl-PL" sz="1400" dirty="0"/>
              <a:t>Nakaz doręcza się obu stronom, przy czym pozwanemu wraz z pozwem oraz pouczeniem o sposobie wniesienia sprzeciwu oraz o skutkach niezaskarżenia nakazu. Pouczeniem powinna być objęta także treść </a:t>
            </a:r>
            <a:r>
              <a:rPr lang="pl-PL" sz="1400" u="sng" dirty="0"/>
              <a:t>art. 503 § 1</a:t>
            </a:r>
            <a:r>
              <a:rPr lang="pl-PL" sz="1400" dirty="0"/>
              <a:t> </a:t>
            </a:r>
            <a:r>
              <a:rPr lang="pl-PL" sz="1400" dirty="0" err="1"/>
              <a:t>zd</a:t>
            </a:r>
            <a:r>
              <a:rPr lang="pl-PL" sz="1400" dirty="0"/>
              <a:t>. trzecie. </a:t>
            </a:r>
          </a:p>
          <a:p>
            <a:endParaRPr lang="pl-PL" sz="1400" dirty="0"/>
          </a:p>
          <a:p>
            <a:r>
              <a:rPr lang="pl-PL" sz="1400" dirty="0"/>
              <a:t>O ile po wniesieniu zarzutów od nakazu zapłaty wydanego w postępowaniu nakazowym nakaz nadal pozostaje w mocy i sąd w później wydanym orzeczeniu decyduje o jego losie, o tyle nakaz upominawczy w razie jego zaskarżenia sprzeciwem traci moc.</a:t>
            </a:r>
          </a:p>
          <a:p>
            <a:endParaRPr lang="pl-PL" sz="1400" dirty="0"/>
          </a:p>
          <a:p>
            <a:endParaRPr lang="pl-PL" dirty="0"/>
          </a:p>
        </p:txBody>
      </p:sp>
    </p:spTree>
    <p:extLst>
      <p:ext uri="{BB962C8B-B14F-4D97-AF65-F5344CB8AC3E}">
        <p14:creationId xmlns:p14="http://schemas.microsoft.com/office/powerpoint/2010/main" val="10290369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Sprzeciw od nakazu zapłaty</a:t>
            </a:r>
          </a:p>
        </p:txBody>
      </p:sp>
      <p:sp>
        <p:nvSpPr>
          <p:cNvPr id="4" name="pole tekstowe 3"/>
          <p:cNvSpPr txBox="1"/>
          <p:nvPr/>
        </p:nvSpPr>
        <p:spPr>
          <a:xfrm>
            <a:off x="1601917" y="2172961"/>
            <a:ext cx="7361579" cy="4247317"/>
          </a:xfrm>
          <a:prstGeom prst="rect">
            <a:avLst/>
          </a:prstGeom>
          <a:noFill/>
        </p:spPr>
        <p:txBody>
          <a:bodyPr wrap="square" rtlCol="0">
            <a:spAutoFit/>
          </a:bodyPr>
          <a:lstStyle/>
          <a:p>
            <a:r>
              <a:rPr lang="pl-PL" sz="1400" dirty="0"/>
              <a:t>Sprzeciw jest </a:t>
            </a:r>
            <a:r>
              <a:rPr lang="pl-PL" sz="1400" b="1" dirty="0"/>
              <a:t>szczególnym („innym” w rozumieniu art. 363 - </a:t>
            </a:r>
            <a:r>
              <a:rPr lang="pl-PL" sz="1400" dirty="0"/>
              <a:t>sprzeciw nie jest środkiem odwoławczym, nie zmierza bowiem do wydania orzeczenia przez sąd drugiej instancji</a:t>
            </a:r>
            <a:r>
              <a:rPr lang="pl-PL" sz="1400" b="1" dirty="0"/>
              <a:t>) środkiem zaskarżenia</a:t>
            </a:r>
            <a:r>
              <a:rPr lang="pl-PL" sz="1400" dirty="0"/>
              <a:t>. Mając na względzie kryteria, według których dokonywany jest podział środków zaskarżenia, należy sprzeciw od nakazu zapłaty zaliczyć do zwyczajnych środków zaskarżenia, jako że przysługuje od nieprawomocnego orzeczenia, jakim jest nakaz zapłaty wydany przez sąd bądź referendarza sądowego.</a:t>
            </a:r>
          </a:p>
          <a:p>
            <a:endParaRPr lang="pl-PL" sz="1400" dirty="0"/>
          </a:p>
          <a:p>
            <a:r>
              <a:rPr lang="pl-PL" sz="1400" dirty="0"/>
              <a:t>Sprzeciw rozpoznaje ten sąd, który wydał zaskarżony nakaz zapłaty lub sąd, w którym wydany został nakaz zapłaty przez referendarza sądowego, </a:t>
            </a:r>
            <a:r>
              <a:rPr lang="pl-PL" sz="1400" b="1" dirty="0"/>
              <a:t>nie jest więc środkiem </a:t>
            </a:r>
            <a:r>
              <a:rPr lang="pl-PL" sz="1400" b="1" dirty="0" err="1"/>
              <a:t>dewolutywnym</a:t>
            </a:r>
            <a:r>
              <a:rPr lang="pl-PL" sz="1400" dirty="0"/>
              <a:t>.</a:t>
            </a:r>
          </a:p>
          <a:p>
            <a:r>
              <a:rPr lang="pl-PL" sz="1400" dirty="0"/>
              <a:t>Wobec tego, że wniesienie sprzeciwu powoduje utratę mocy zaskarżonego nakazu, należy go kwalifikować jako </a:t>
            </a:r>
            <a:r>
              <a:rPr lang="pl-PL" sz="1400" b="1" dirty="0"/>
              <a:t>środek anulacyjny</a:t>
            </a:r>
            <a:r>
              <a:rPr lang="pl-PL" sz="1400" dirty="0"/>
              <a:t>.</a:t>
            </a:r>
          </a:p>
          <a:p>
            <a:r>
              <a:rPr lang="pl-PL" sz="1400" dirty="0"/>
              <a:t>Jest typowym </a:t>
            </a:r>
            <a:r>
              <a:rPr lang="pl-PL" sz="1400" b="1" dirty="0"/>
              <a:t>środkiem opozycyjnym o charakterze restytucyjnym</a:t>
            </a:r>
            <a:r>
              <a:rPr lang="pl-PL" sz="1400" dirty="0"/>
              <a:t>, jego celem jest zakwestionowanie zarówno wydanego nakazu zapłaty, jak i żądania powoda. Cel ten jest realizowany przez ponowne przeprowadzenie postępowania w sprawie przez sąd, który wydał zaskarżony nakaz zapłaty, a w przypadku, gdy wydał go referendarz sądowy - przez sąd, przed którym wytoczono powództwo. Przeprowadzenie takiego postępowania nie różni się od postępowania zwyczajnego, jakie przeprowadza sąd pierwszej instancji.</a:t>
            </a:r>
          </a:p>
          <a:p>
            <a:endParaRPr lang="pl-PL" dirty="0"/>
          </a:p>
        </p:txBody>
      </p:sp>
    </p:spTree>
    <p:extLst>
      <p:ext uri="{BB962C8B-B14F-4D97-AF65-F5344CB8AC3E}">
        <p14:creationId xmlns:p14="http://schemas.microsoft.com/office/powerpoint/2010/main" val="16316871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55369" y="1929840"/>
            <a:ext cx="7056438" cy="461665"/>
          </a:xfrm>
          <a:prstGeom prst="rect">
            <a:avLst/>
          </a:prstGeom>
          <a:noFill/>
          <a:ln w="9525">
            <a:noFill/>
            <a:miter lim="800000"/>
            <a:headEnd/>
            <a:tailEnd/>
          </a:ln>
        </p:spPr>
        <p:txBody>
          <a:bodyPr>
            <a:spAutoFit/>
          </a:bodyPr>
          <a:lstStyle/>
          <a:p>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47060" y="1242026"/>
            <a:ext cx="7273057" cy="954107"/>
          </a:xfrm>
          <a:prstGeom prst="rect">
            <a:avLst/>
          </a:prstGeom>
          <a:noFill/>
        </p:spPr>
        <p:txBody>
          <a:bodyPr wrap="square" rtlCol="0">
            <a:spAutoFit/>
          </a:bodyPr>
          <a:lstStyle/>
          <a:p>
            <a:pPr marL="88900" algn="ctr"/>
            <a:r>
              <a:rPr lang="pl-PL" sz="2800" b="1" dirty="0"/>
              <a:t>POSTĘPOWANIE UPOMINAWCZE</a:t>
            </a:r>
          </a:p>
          <a:p>
            <a:pPr marL="88900" algn="ctr"/>
            <a:r>
              <a:rPr lang="pl-PL" sz="2800" b="1" dirty="0"/>
              <a:t>Sprzeciw od nakazu zapłaty</a:t>
            </a:r>
          </a:p>
        </p:txBody>
      </p:sp>
      <p:sp>
        <p:nvSpPr>
          <p:cNvPr id="4" name="pole tekstowe 3"/>
          <p:cNvSpPr txBox="1"/>
          <p:nvPr/>
        </p:nvSpPr>
        <p:spPr>
          <a:xfrm>
            <a:off x="1601917" y="2172961"/>
            <a:ext cx="7361579" cy="3323987"/>
          </a:xfrm>
          <a:prstGeom prst="rect">
            <a:avLst/>
          </a:prstGeom>
          <a:noFill/>
        </p:spPr>
        <p:txBody>
          <a:bodyPr wrap="square" rtlCol="0">
            <a:spAutoFit/>
          </a:bodyPr>
          <a:lstStyle/>
          <a:p>
            <a:r>
              <a:rPr lang="pl-PL" sz="1400" b="1" dirty="0"/>
              <a:t>Podmiotem legitymowanym do wniesienia sprzeciwu </a:t>
            </a:r>
            <a:r>
              <a:rPr lang="pl-PL" sz="1400" dirty="0"/>
              <a:t>od nakazu zapłaty jest pozwany. </a:t>
            </a:r>
          </a:p>
          <a:p>
            <a:endParaRPr lang="pl-PL" sz="1400" dirty="0"/>
          </a:p>
          <a:p>
            <a:r>
              <a:rPr lang="pl-PL" sz="1400" dirty="0"/>
              <a:t>W przypadku, gdy stronę pozwaną tworzy grupa podmiotów (współuczestnictwo procesowe), rozważenia wymaga kwestia skutków, jakie wywołuje sprzeciw wniesiony tylko przez jednego z pozwanych. Z zasady samodzielności działania współuczestników, wyrażonej w </a:t>
            </a:r>
            <a:r>
              <a:rPr lang="pl-PL" sz="1400" u="sng" dirty="0"/>
              <a:t>art. 73 § 1</a:t>
            </a:r>
            <a:r>
              <a:rPr lang="pl-PL" sz="1400" dirty="0"/>
              <a:t>, wynika, że wniesienie (zaniechanie wniesienia) sprzeciwu przez poszczególnych współuczestników wywiera skutek tylko w stosunku do tych, którzy zaskarżyli nakaz zapłaty. Współuczestnicy mogą zaskarżyć nakaz zapłaty razem lub osobno, a treść sprzeciwu może być taka sama lub różna.</a:t>
            </a:r>
          </a:p>
          <a:p>
            <a:endParaRPr lang="pl-PL" sz="1400" dirty="0"/>
          </a:p>
          <a:p>
            <a:r>
              <a:rPr lang="pl-PL" sz="1400" dirty="0"/>
              <a:t> Zasada samodzielności działania współuczestników nie działa w stosunku do współuczestników jednolitych, konieczność jednolitego rozstrzygnięcia ogranicza bowiem ich samodzielność. Oznacza to, że sprzeciw wniesiony przez współuczestnika jednolitego odnosi skutek w stosunku do pozostałych współuczestników i stają się oni uczestnikami drugiej fazy postępowania wywołanej wniesionym sprzeciwem. </a:t>
            </a:r>
          </a:p>
        </p:txBody>
      </p:sp>
    </p:spTree>
    <p:extLst>
      <p:ext uri="{BB962C8B-B14F-4D97-AF65-F5344CB8AC3E}">
        <p14:creationId xmlns:p14="http://schemas.microsoft.com/office/powerpoint/2010/main" val="306676182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2138</TotalTime>
  <Words>3836</Words>
  <Application>Microsoft Office PowerPoint</Application>
  <PresentationFormat>Pokaz na ekranie (4:3)</PresentationFormat>
  <Paragraphs>259</Paragraphs>
  <Slides>22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22</vt:i4>
      </vt:variant>
    </vt:vector>
  </HeadingPairs>
  <TitlesOfParts>
    <vt:vector size="25" baseType="lpstr">
      <vt:lpstr>Arial</vt:lpstr>
      <vt:lpstr>Calibri</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Marek Niewiadomski</dc:creator>
  <cp:lastModifiedBy>Marek</cp:lastModifiedBy>
  <cp:revision>272</cp:revision>
  <dcterms:created xsi:type="dcterms:W3CDTF">2014-01-18T14:20:26Z</dcterms:created>
  <dcterms:modified xsi:type="dcterms:W3CDTF">2016-03-04T20:58:43Z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1737184043</vt:i4>
  </property>
  <property fmtid="{D5CDD505-2E9C-101B-9397-08002B2CF9AE}" pid="3" name="_NewReviewCycle">
    <vt:lpwstr/>
  </property>
  <property fmtid="{D5CDD505-2E9C-101B-9397-08002B2CF9AE}" pid="4" name="_EmailSubject">
    <vt:lpwstr>prezentacja</vt:lpwstr>
  </property>
  <property fmtid="{D5CDD505-2E9C-101B-9397-08002B2CF9AE}" pid="5" name="_AuthorEmail">
    <vt:lpwstr>wiktor.buczek@credit-suisse.com</vt:lpwstr>
  </property>
  <property fmtid="{D5CDD505-2E9C-101B-9397-08002B2CF9AE}" pid="6" name="_AuthorEmailDisplayName">
    <vt:lpwstr>Buczek, Wiktor (KGRN 94)</vt:lpwstr>
  </property>
</Properties>
</file>