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media/image1.jpeg" ContentType="image/jpeg"/>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charts/chart35.xml" ContentType="application/vnd.openxmlformats-officedocument.drawingml.chart+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s>

</file>

<file path=ppt/charts/_rels/chart1.xml.rels><?xml version="1.0" encoding="UTF-8" standalone="yes"?><Relationships xmlns="http://schemas.openxmlformats.org/package/2006/relationships"><Relationship Id="rId1" Type="http://schemas.openxmlformats.org/officeDocument/2006/relationships/package" Target="../embeddings/Microsoft_Excel_Sheet1.xlsx"/></Relationships>

</file>

<file path=ppt/charts/_rels/chart10.xml.rels><?xml version="1.0" encoding="UTF-8" standalone="yes"?><Relationships xmlns="http://schemas.openxmlformats.org/package/2006/relationships"><Relationship Id="rId1" Type="http://schemas.openxmlformats.org/officeDocument/2006/relationships/package" Target="../embeddings/Microsoft_Excel_Sheet10.xlsx"/></Relationships>

</file>

<file path=ppt/charts/_rels/chart11.xml.rels><?xml version="1.0" encoding="UTF-8" standalone="yes"?><Relationships xmlns="http://schemas.openxmlformats.org/package/2006/relationships"><Relationship Id="rId1" Type="http://schemas.openxmlformats.org/officeDocument/2006/relationships/package" Target="../embeddings/Microsoft_Excel_Sheet11.xlsx"/></Relationships>

</file>

<file path=ppt/charts/_rels/chart12.xml.rels><?xml version="1.0" encoding="UTF-8" standalone="yes"?><Relationships xmlns="http://schemas.openxmlformats.org/package/2006/relationships"><Relationship Id="rId1" Type="http://schemas.openxmlformats.org/officeDocument/2006/relationships/package" Target="../embeddings/Microsoft_Excel_Sheet12.xlsx"/></Relationships>

</file>

<file path=ppt/charts/_rels/chart13.xml.rels><?xml version="1.0" encoding="UTF-8" standalone="yes"?><Relationships xmlns="http://schemas.openxmlformats.org/package/2006/relationships"><Relationship Id="rId1" Type="http://schemas.openxmlformats.org/officeDocument/2006/relationships/package" Target="../embeddings/Microsoft_Excel_Sheet13.xlsx"/></Relationships>

</file>

<file path=ppt/charts/_rels/chart14.xml.rels><?xml version="1.0" encoding="UTF-8" standalone="yes"?><Relationships xmlns="http://schemas.openxmlformats.org/package/2006/relationships"><Relationship Id="rId1" Type="http://schemas.openxmlformats.org/officeDocument/2006/relationships/package" Target="../embeddings/Microsoft_Excel_Sheet14.xlsx"/></Relationships>

</file>

<file path=ppt/charts/_rels/chart15.xml.rels><?xml version="1.0" encoding="UTF-8" standalone="yes"?><Relationships xmlns="http://schemas.openxmlformats.org/package/2006/relationships"><Relationship Id="rId1" Type="http://schemas.openxmlformats.org/officeDocument/2006/relationships/package" Target="../embeddings/Microsoft_Excel_Sheet15.xlsx"/></Relationships>

</file>

<file path=ppt/charts/_rels/chart16.xml.rels><?xml version="1.0" encoding="UTF-8" standalone="yes"?><Relationships xmlns="http://schemas.openxmlformats.org/package/2006/relationships"><Relationship Id="rId1" Type="http://schemas.openxmlformats.org/officeDocument/2006/relationships/package" Target="../embeddings/Microsoft_Excel_Sheet16.xlsx"/></Relationships>

</file>

<file path=ppt/charts/_rels/chart17.xml.rels><?xml version="1.0" encoding="UTF-8" standalone="yes"?><Relationships xmlns="http://schemas.openxmlformats.org/package/2006/relationships"><Relationship Id="rId1" Type="http://schemas.openxmlformats.org/officeDocument/2006/relationships/package" Target="../embeddings/Microsoft_Excel_Sheet17.xlsx"/></Relationships>

</file>

<file path=ppt/charts/_rels/chart18.xml.rels><?xml version="1.0" encoding="UTF-8" standalone="yes"?><Relationships xmlns="http://schemas.openxmlformats.org/package/2006/relationships"><Relationship Id="rId1" Type="http://schemas.openxmlformats.org/officeDocument/2006/relationships/package" Target="../embeddings/Microsoft_Excel_Sheet18.xlsx"/></Relationships>

</file>

<file path=ppt/charts/_rels/chart19.xml.rels><?xml version="1.0" encoding="UTF-8" standalone="yes"?><Relationships xmlns="http://schemas.openxmlformats.org/package/2006/relationships"><Relationship Id="rId1" Type="http://schemas.openxmlformats.org/officeDocument/2006/relationships/package" Target="../embeddings/Microsoft_Excel_Sheet19.xlsx"/></Relationships>

</file>

<file path=ppt/charts/_rels/chart2.xml.rels><?xml version="1.0" encoding="UTF-8" standalone="yes"?><Relationships xmlns="http://schemas.openxmlformats.org/package/2006/relationships"><Relationship Id="rId1" Type="http://schemas.openxmlformats.org/officeDocument/2006/relationships/package" Target="../embeddings/Microsoft_Excel_Sheet2.xlsx"/></Relationships>

</file>

<file path=ppt/charts/_rels/chart20.xml.rels><?xml version="1.0" encoding="UTF-8" standalone="yes"?><Relationships xmlns="http://schemas.openxmlformats.org/package/2006/relationships"><Relationship Id="rId1" Type="http://schemas.openxmlformats.org/officeDocument/2006/relationships/package" Target="../embeddings/Microsoft_Excel_Sheet20.xlsx"/></Relationships>

</file>

<file path=ppt/charts/_rels/chart21.xml.rels><?xml version="1.0" encoding="UTF-8" standalone="yes"?><Relationships xmlns="http://schemas.openxmlformats.org/package/2006/relationships"><Relationship Id="rId1" Type="http://schemas.openxmlformats.org/officeDocument/2006/relationships/package" Target="../embeddings/Microsoft_Excel_Sheet21.xlsx"/></Relationships>

</file>

<file path=ppt/charts/_rels/chart22.xml.rels><?xml version="1.0" encoding="UTF-8" standalone="yes"?><Relationships xmlns="http://schemas.openxmlformats.org/package/2006/relationships"><Relationship Id="rId1" Type="http://schemas.openxmlformats.org/officeDocument/2006/relationships/package" Target="../embeddings/Microsoft_Excel_Sheet22.xlsx"/></Relationships>

</file>

<file path=ppt/charts/_rels/chart23.xml.rels><?xml version="1.0" encoding="UTF-8" standalone="yes"?><Relationships xmlns="http://schemas.openxmlformats.org/package/2006/relationships"><Relationship Id="rId1" Type="http://schemas.openxmlformats.org/officeDocument/2006/relationships/package" Target="../embeddings/Microsoft_Excel_Sheet23.xlsx"/></Relationships>

</file>

<file path=ppt/charts/_rels/chart24.xml.rels><?xml version="1.0" encoding="UTF-8" standalone="yes"?><Relationships xmlns="http://schemas.openxmlformats.org/package/2006/relationships"><Relationship Id="rId1" Type="http://schemas.openxmlformats.org/officeDocument/2006/relationships/package" Target="../embeddings/Microsoft_Excel_Sheet24.xlsx"/></Relationships>

</file>

<file path=ppt/charts/_rels/chart25.xml.rels><?xml version="1.0" encoding="UTF-8" standalone="yes"?><Relationships xmlns="http://schemas.openxmlformats.org/package/2006/relationships"><Relationship Id="rId1" Type="http://schemas.openxmlformats.org/officeDocument/2006/relationships/package" Target="../embeddings/Microsoft_Excel_Sheet25.xlsx"/></Relationships>

</file>

<file path=ppt/charts/_rels/chart26.xml.rels><?xml version="1.0" encoding="UTF-8" standalone="yes"?><Relationships xmlns="http://schemas.openxmlformats.org/package/2006/relationships"><Relationship Id="rId1" Type="http://schemas.openxmlformats.org/officeDocument/2006/relationships/package" Target="../embeddings/Microsoft_Excel_Sheet26.xlsx"/></Relationships>

</file>

<file path=ppt/charts/_rels/chart27.xml.rels><?xml version="1.0" encoding="UTF-8" standalone="yes"?><Relationships xmlns="http://schemas.openxmlformats.org/package/2006/relationships"><Relationship Id="rId1" Type="http://schemas.openxmlformats.org/officeDocument/2006/relationships/package" Target="../embeddings/Microsoft_Excel_Sheet27.xlsx"/></Relationships>

</file>

<file path=ppt/charts/_rels/chart28.xml.rels><?xml version="1.0" encoding="UTF-8" standalone="yes"?><Relationships xmlns="http://schemas.openxmlformats.org/package/2006/relationships"><Relationship Id="rId1" Type="http://schemas.openxmlformats.org/officeDocument/2006/relationships/package" Target="../embeddings/Microsoft_Excel_Sheet28.xlsx"/></Relationships>

</file>

<file path=ppt/charts/_rels/chart29.xml.rels><?xml version="1.0" encoding="UTF-8" standalone="yes"?><Relationships xmlns="http://schemas.openxmlformats.org/package/2006/relationships"><Relationship Id="rId1" Type="http://schemas.openxmlformats.org/officeDocument/2006/relationships/package" Target="../embeddings/Microsoft_Excel_Sheet29.xlsx"/></Relationships>

</file>

<file path=ppt/charts/_rels/chart3.xml.rels><?xml version="1.0" encoding="UTF-8" standalone="yes"?><Relationships xmlns="http://schemas.openxmlformats.org/package/2006/relationships"><Relationship Id="rId1" Type="http://schemas.openxmlformats.org/officeDocument/2006/relationships/package" Target="../embeddings/Microsoft_Excel_Sheet3.xlsx"/></Relationships>

</file>

<file path=ppt/charts/_rels/chart30.xml.rels><?xml version="1.0" encoding="UTF-8" standalone="yes"?><Relationships xmlns="http://schemas.openxmlformats.org/package/2006/relationships"><Relationship Id="rId1" Type="http://schemas.openxmlformats.org/officeDocument/2006/relationships/package" Target="../embeddings/Microsoft_Excel_Sheet30.xlsx"/></Relationships>

</file>

<file path=ppt/charts/_rels/chart31.xml.rels><?xml version="1.0" encoding="UTF-8" standalone="yes"?><Relationships xmlns="http://schemas.openxmlformats.org/package/2006/relationships"><Relationship Id="rId1" Type="http://schemas.openxmlformats.org/officeDocument/2006/relationships/package" Target="../embeddings/Microsoft_Excel_Sheet31.xlsx"/></Relationships>

</file>

<file path=ppt/charts/_rels/chart32.xml.rels><?xml version="1.0" encoding="UTF-8" standalone="yes"?><Relationships xmlns="http://schemas.openxmlformats.org/package/2006/relationships"><Relationship Id="rId1" Type="http://schemas.openxmlformats.org/officeDocument/2006/relationships/package" Target="../embeddings/Microsoft_Excel_Sheet32.xlsx"/></Relationships>

</file>

<file path=ppt/charts/_rels/chart33.xml.rels><?xml version="1.0" encoding="UTF-8" standalone="yes"?><Relationships xmlns="http://schemas.openxmlformats.org/package/2006/relationships"><Relationship Id="rId1" Type="http://schemas.openxmlformats.org/officeDocument/2006/relationships/package" Target="../embeddings/Microsoft_Excel_Sheet33.xlsx"/></Relationships>

</file>

<file path=ppt/charts/_rels/chart34.xml.rels><?xml version="1.0" encoding="UTF-8" standalone="yes"?><Relationships xmlns="http://schemas.openxmlformats.org/package/2006/relationships"><Relationship Id="rId1" Type="http://schemas.openxmlformats.org/officeDocument/2006/relationships/package" Target="../embeddings/Microsoft_Excel_Sheet34.xlsx"/></Relationships>

</file>

<file path=ppt/charts/_rels/chart35.xml.rels><?xml version="1.0" encoding="UTF-8" standalone="yes"?><Relationships xmlns="http://schemas.openxmlformats.org/package/2006/relationships"><Relationship Id="rId1" Type="http://schemas.openxmlformats.org/officeDocument/2006/relationships/package" Target="../embeddings/Microsoft_Excel_Sheet35.xlsx"/></Relationships>

</file>

<file path=ppt/charts/_rels/chart4.xml.rels><?xml version="1.0" encoding="UTF-8" standalone="yes"?><Relationships xmlns="http://schemas.openxmlformats.org/package/2006/relationships"><Relationship Id="rId1" Type="http://schemas.openxmlformats.org/officeDocument/2006/relationships/package" Target="../embeddings/Microsoft_Excel_Sheet4.xlsx"/></Relationships>

</file>

<file path=ppt/charts/_rels/chart5.xml.rels><?xml version="1.0" encoding="UTF-8" standalone="yes"?><Relationships xmlns="http://schemas.openxmlformats.org/package/2006/relationships"><Relationship Id="rId1" Type="http://schemas.openxmlformats.org/officeDocument/2006/relationships/package" Target="../embeddings/Microsoft_Excel_Sheet5.xlsx"/></Relationships>

</file>

<file path=ppt/charts/_rels/chart6.xml.rels><?xml version="1.0" encoding="UTF-8" standalone="yes"?><Relationships xmlns="http://schemas.openxmlformats.org/package/2006/relationships"><Relationship Id="rId1" Type="http://schemas.openxmlformats.org/officeDocument/2006/relationships/package" Target="../embeddings/Microsoft_Excel_Sheet6.xlsx"/></Relationships>

</file>

<file path=ppt/charts/_rels/chart7.xml.rels><?xml version="1.0" encoding="UTF-8" standalone="yes"?><Relationships xmlns="http://schemas.openxmlformats.org/package/2006/relationships"><Relationship Id="rId1" Type="http://schemas.openxmlformats.org/officeDocument/2006/relationships/package" Target="../embeddings/Microsoft_Excel_Sheet7.xlsx"/></Relationships>

</file>

<file path=ppt/charts/_rels/chart8.xml.rels><?xml version="1.0" encoding="UTF-8" standalone="yes"?><Relationships xmlns="http://schemas.openxmlformats.org/package/2006/relationships"><Relationship Id="rId1" Type="http://schemas.openxmlformats.org/officeDocument/2006/relationships/package" Target="../embeddings/Microsoft_Excel_Sheet8.xlsx"/></Relationships>

</file>

<file path=ppt/charts/_rels/chart9.xml.rels><?xml version="1.0" encoding="UTF-8" standalone="yes"?><Relationships xmlns="http://schemas.openxmlformats.org/package/2006/relationships"><Relationship Id="rId1" Type="http://schemas.openxmlformats.org/officeDocument/2006/relationships/package" Target="../embeddings/Microsoft_Excel_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916561"/>
          <c:y val="0.061382"/>
          <c:w val="0.727157"/>
          <c:h val="0.831268"/>
        </c:manualLayout>
      </c:layout>
      <c:barChart>
        <c:barDir val="col"/>
        <c:grouping val="percentStacked"/>
        <c:varyColors val="0"/>
        <c:ser>
          <c:idx val="0"/>
          <c:order val="0"/>
          <c:tx>
            <c:strRef>
              <c:f>Sheet1!$B$1</c:f>
              <c:strCache>
                <c:ptCount val="1"/>
                <c:pt idx="0">
                  <c:v>Seria 1</c:v>
                </c:pt>
              </c:strCache>
            </c:strRef>
          </c:tx>
          <c:spPr>
            <a:solidFill>
              <a:schemeClr val="accent1"/>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Sheet1!$B$2:$B$5</c:f>
              <c:numCache>
                <c:ptCount val="4"/>
                <c:pt idx="0">
                  <c:v>4.300000</c:v>
                </c:pt>
                <c:pt idx="1">
                  <c:v>2.500000</c:v>
                </c:pt>
                <c:pt idx="2">
                  <c:v>3.500000</c:v>
                </c:pt>
                <c:pt idx="3">
                  <c:v>4.500000</c:v>
                </c:pt>
              </c:numCache>
            </c:numRef>
          </c:val>
        </c:ser>
        <c:ser>
          <c:idx val="1"/>
          <c:order val="1"/>
          <c:tx>
            <c:strRef>
              <c:f>Sheet1!$C$1</c:f>
              <c:strCache>
                <c:ptCount val="1"/>
                <c:pt idx="0">
                  <c:v>Seria 2</c:v>
                </c:pt>
              </c:strCache>
            </c:strRef>
          </c:tx>
          <c:spPr>
            <a:solidFill>
              <a:schemeClr val="accent2"/>
            </a:solidFill>
            <a:ln w="12700" cap="flat">
              <a:noFill/>
              <a:miter lim="400000"/>
            </a:ln>
            <a:effectLst/>
          </c:spPr>
          <c:invertIfNegative val="0"/>
          <c:dLbls>
            <c:numFmt formatCode="0.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Sheet1!$C$2:$C$5</c:f>
              <c:numCache>
                <c:ptCount val="4"/>
                <c:pt idx="0">
                  <c:v>2.400000</c:v>
                </c:pt>
                <c:pt idx="1">
                  <c:v>4.400000</c:v>
                </c:pt>
                <c:pt idx="2">
                  <c:v>1.800000</c:v>
                </c:pt>
                <c:pt idx="3">
                  <c:v>2.800000</c:v>
                </c:pt>
              </c:numCache>
            </c:numRef>
          </c:val>
        </c:ser>
        <c:ser>
          <c:idx val="2"/>
          <c:order val="2"/>
          <c:tx>
            <c:strRef>
              <c:f>Sheet1!$D$1</c:f>
              <c:strCache>
                <c:ptCount val="1"/>
                <c:pt idx="0">
                  <c:v>Seria 3</c:v>
                </c:pt>
              </c:strCache>
            </c:strRef>
          </c:tx>
          <c:spPr>
            <a:solidFill>
              <a:schemeClr val="accent3"/>
            </a:solidFill>
            <a:ln w="12700" cap="flat">
              <a:noFill/>
              <a:miter lim="400000"/>
            </a:ln>
            <a:effectLst/>
          </c:spPr>
          <c:invertIfNegative val="0"/>
          <c:dLbls>
            <c:numFmt formatCode="0" sourceLinked="0"/>
            <c:txPr>
              <a:bodyPr/>
              <a:lstStyle/>
              <a:p>
                <a:pPr>
                  <a:defRPr b="0" i="0" strike="noStrike" sz="1800" u="none">
                    <a:solidFill>
                      <a:srgbClr val="000000"/>
                    </a:solidFill>
                    <a:latin typeface="Calibri"/>
                  </a:defRPr>
                </a:pPr>
              </a:p>
            </c:txPr>
            <c:dLblPos val="ctr"/>
            <c:showLegendKey val="0"/>
            <c:showVal val="0"/>
            <c:showCatName val="0"/>
            <c:showSerName val="0"/>
            <c:showPercent val="0"/>
            <c:showBubbleSize val="0"/>
            <c:showLeaderLines val="0"/>
          </c:dLbls>
          <c:cat>
            <c:strRef>
              <c:f>Sheet1!$A$2:$A$5</c:f>
              <c:strCache>
                <c:ptCount val="4"/>
                <c:pt idx="0">
                  <c:v>Kategoria 1</c:v>
                </c:pt>
                <c:pt idx="1">
                  <c:v>Kategoria 2</c:v>
                </c:pt>
                <c:pt idx="2">
                  <c:v>Kategoria 3</c:v>
                </c:pt>
                <c:pt idx="3">
                  <c:v>Kategoria 4</c:v>
                </c:pt>
              </c:strCache>
            </c:strRef>
          </c:cat>
          <c:val>
            <c:numRef>
              <c:f>Sheet1!$D$2:$D$5</c:f>
              <c:numCache>
                <c:ptCount val="4"/>
                <c:pt idx="0">
                  <c:v>2.000000</c:v>
                </c:pt>
                <c:pt idx="1">
                  <c:v>2.000000</c:v>
                </c:pt>
                <c:pt idx="2">
                  <c:v>3.000000</c:v>
                </c:pt>
                <c:pt idx="3">
                  <c:v>5.000000</c:v>
                </c:pt>
              </c:numCache>
            </c:numRef>
          </c:val>
        </c:ser>
        <c:gapWidth val="150"/>
        <c:overlap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b="0" i="0" strike="noStrike" sz="1800" u="none">
                <a:solidFill>
                  <a:srgbClr val="000000"/>
                </a:solidFill>
                <a:latin typeface="Calibri"/>
              </a:defRPr>
            </a:pPr>
          </a:p>
        </c:txPr>
        <c:crossAx val="2094734552"/>
        <c:crosses val="autoZero"/>
        <c:crossBetween val="between"/>
        <c:majorUnit val="0.25"/>
        <c:minorUnit val="0.125"/>
      </c:valAx>
      <c:spPr>
        <a:noFill/>
        <a:ln w="12700" cap="flat">
          <a:noFill/>
          <a:miter lim="400000"/>
        </a:ln>
        <a:effectLst/>
      </c:spPr>
    </c:plotArea>
    <c:legend>
      <c:legendPos val="r"/>
      <c:layout>
        <c:manualLayout>
          <c:xMode val="edge"/>
          <c:yMode val="edge"/>
          <c:x val="0.837752"/>
          <c:y val="0.401374"/>
          <c:w val="0.162248"/>
          <c:h val="0.209146"/>
        </c:manualLayout>
      </c:layout>
      <c:overlay val="1"/>
      <c:spPr>
        <a:noFill/>
        <a:ln w="12700" cap="flat">
          <a:noFill/>
          <a:miter lim="400000"/>
        </a:ln>
        <a:effectLst/>
      </c:spPr>
      <c:txPr>
        <a:bodyPr rot="0"/>
        <a:lstStyle/>
        <a:p>
          <a:pPr>
            <a:defRPr b="0" i="0" strike="noStrike" sz="1800" u="none">
              <a:solidFill>
                <a:srgbClr val="000000"/>
              </a:solidFill>
              <a:latin typeface="Calibri"/>
            </a:defRPr>
          </a:pPr>
        </a:p>
      </c:txPr>
    </c:legend>
    <c:plotVisOnly val="1"/>
    <c:dispBlanksAs val="gap"/>
  </c:chart>
  <c:spPr>
    <a:noFill/>
    <a:ln>
      <a:noFill/>
    </a:ln>
    <a:effectLst/>
  </c:spPr>
  <c:externalData r:id="rId1">
    <c:autoUpdate val="0"/>
  </c:externalData>
</c:chartSpace>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Shape 109"/>
          <p:cNvSpPr/>
          <p:nvPr>
            <p:ph type="sldImg"/>
          </p:nvPr>
        </p:nvSpPr>
        <p:spPr>
          <a:xfrm>
            <a:off x="1143000" y="685800"/>
            <a:ext cx="4572000" cy="3429000"/>
          </a:xfrm>
          <a:prstGeom prst="rect">
            <a:avLst/>
          </a:prstGeom>
        </p:spPr>
        <p:txBody>
          <a:bodyPr/>
          <a:lstStyle/>
          <a:p>
            <a:pPr/>
          </a:p>
        </p:txBody>
      </p:sp>
      <p:sp>
        <p:nvSpPr>
          <p:cNvPr id="110" name="Shape 11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Calibri"/>
      </a:defRPr>
    </a:lvl1pPr>
    <a:lvl2pPr indent="228600" latinLnBrk="0">
      <a:spcBef>
        <a:spcPts val="400"/>
      </a:spcBef>
      <a:defRPr sz="1200">
        <a:latin typeface="+mn-lt"/>
        <a:ea typeface="+mn-ea"/>
        <a:cs typeface="+mn-cs"/>
        <a:sym typeface="Calibri"/>
      </a:defRPr>
    </a:lvl2pPr>
    <a:lvl3pPr indent="457200" latinLnBrk="0">
      <a:spcBef>
        <a:spcPts val="400"/>
      </a:spcBef>
      <a:defRPr sz="1200">
        <a:latin typeface="+mn-lt"/>
        <a:ea typeface="+mn-ea"/>
        <a:cs typeface="+mn-cs"/>
        <a:sym typeface="Calibri"/>
      </a:defRPr>
    </a:lvl3pPr>
    <a:lvl4pPr indent="685800" latinLnBrk="0">
      <a:spcBef>
        <a:spcPts val="400"/>
      </a:spcBef>
      <a:defRPr sz="1200">
        <a:latin typeface="+mn-lt"/>
        <a:ea typeface="+mn-ea"/>
        <a:cs typeface="+mn-cs"/>
        <a:sym typeface="Calibri"/>
      </a:defRPr>
    </a:lvl4pPr>
    <a:lvl5pPr indent="914400" latinLnBrk="0">
      <a:spcBef>
        <a:spcPts val="400"/>
      </a:spcBef>
      <a:defRPr sz="1200">
        <a:latin typeface="+mn-lt"/>
        <a:ea typeface="+mn-ea"/>
        <a:cs typeface="+mn-cs"/>
        <a:sym typeface="Calibri"/>
      </a:defRPr>
    </a:lvl5pPr>
    <a:lvl6pPr indent="1143000" latinLnBrk="0">
      <a:spcBef>
        <a:spcPts val="400"/>
      </a:spcBef>
      <a:defRPr sz="1200">
        <a:latin typeface="+mn-lt"/>
        <a:ea typeface="+mn-ea"/>
        <a:cs typeface="+mn-cs"/>
        <a:sym typeface="Calibri"/>
      </a:defRPr>
    </a:lvl6pPr>
    <a:lvl7pPr indent="1371600" latinLnBrk="0">
      <a:spcBef>
        <a:spcPts val="400"/>
      </a:spcBef>
      <a:defRPr sz="1200">
        <a:latin typeface="+mn-lt"/>
        <a:ea typeface="+mn-ea"/>
        <a:cs typeface="+mn-cs"/>
        <a:sym typeface="Calibri"/>
      </a:defRPr>
    </a:lvl7pPr>
    <a:lvl8pPr indent="1600200" latinLnBrk="0">
      <a:spcBef>
        <a:spcPts val="400"/>
      </a:spcBef>
      <a:defRPr sz="1200">
        <a:latin typeface="+mn-lt"/>
        <a:ea typeface="+mn-ea"/>
        <a:cs typeface="+mn-cs"/>
        <a:sym typeface="Calibri"/>
      </a:defRPr>
    </a:lvl8pPr>
    <a:lvl9pPr indent="1828800" latinLnBrk="0">
      <a:spcBef>
        <a:spcPts val="400"/>
      </a:spcBef>
      <a:defRPr sz="1200">
        <a:latin typeface="+mn-lt"/>
        <a:ea typeface="+mn-ea"/>
        <a:cs typeface="+mn-cs"/>
        <a:sym typeface="Calibri"/>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Slajd tytułowy">
    <p:spTree>
      <p:nvGrpSpPr>
        <p:cNvPr id="1" name=""/>
        <p:cNvGrpSpPr/>
        <p:nvPr/>
      </p:nvGrpSpPr>
      <p:grpSpPr>
        <a:xfrm>
          <a:off x="0" y="0"/>
          <a:ext cx="0" cy="0"/>
          <a:chOff x="0" y="0"/>
          <a:chExt cx="0" cy="0"/>
        </a:xfrm>
      </p:grpSpPr>
      <p:sp>
        <p:nvSpPr>
          <p:cNvPr id="11" name="Shape 11"/>
          <p:cNvSpPr/>
          <p:nvPr>
            <p:ph type="title"/>
          </p:nvPr>
        </p:nvSpPr>
        <p:spPr>
          <a:xfrm>
            <a:off x="685800" y="2130425"/>
            <a:ext cx="7772400" cy="1470025"/>
          </a:xfrm>
          <a:prstGeom prst="rect">
            <a:avLst/>
          </a:prstGeom>
        </p:spPr>
        <p:txBody>
          <a:bodyPr/>
          <a:lstStyle/>
          <a:p>
            <a:pPr/>
            <a:r>
              <a:t>Title Text</a:t>
            </a:r>
          </a:p>
        </p:txBody>
      </p:sp>
      <p:sp>
        <p:nvSpPr>
          <p:cNvPr id="12" name="Shape 12"/>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Tytuł i tekst pionowy">
    <p:spTree>
      <p:nvGrpSpPr>
        <p:cNvPr id="1" name=""/>
        <p:cNvGrpSpPr/>
        <p:nvPr/>
      </p:nvGrpSpPr>
      <p:grpSpPr>
        <a:xfrm>
          <a:off x="0" y="0"/>
          <a:ext cx="0" cy="0"/>
          <a:chOff x="0" y="0"/>
          <a:chExt cx="0" cy="0"/>
        </a:xfrm>
      </p:grpSpPr>
      <p:sp>
        <p:nvSpPr>
          <p:cNvPr id="92" name="Shape 92"/>
          <p:cNvSpPr/>
          <p:nvPr>
            <p:ph type="title"/>
          </p:nvPr>
        </p:nvSpPr>
        <p:spPr>
          <a:prstGeom prst="rect">
            <a:avLst/>
          </a:prstGeom>
        </p:spPr>
        <p:txBody>
          <a:bodyPr/>
          <a:lstStyle/>
          <a:p>
            <a:pPr/>
            <a:r>
              <a:t>Title Text</a:t>
            </a:r>
          </a:p>
        </p:txBody>
      </p:sp>
      <p:sp>
        <p:nvSpPr>
          <p:cNvPr id="93" name="Shape 93"/>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94" name="Shape 94"/>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Tytuł pionowy i tekst">
    <p:spTree>
      <p:nvGrpSpPr>
        <p:cNvPr id="1" name=""/>
        <p:cNvGrpSpPr/>
        <p:nvPr/>
      </p:nvGrpSpPr>
      <p:grpSpPr>
        <a:xfrm>
          <a:off x="0" y="0"/>
          <a:ext cx="0" cy="0"/>
          <a:chOff x="0" y="0"/>
          <a:chExt cx="0" cy="0"/>
        </a:xfrm>
      </p:grpSpPr>
      <p:sp>
        <p:nvSpPr>
          <p:cNvPr id="101" name="Shape 101"/>
          <p:cNvSpPr/>
          <p:nvPr>
            <p:ph type="title"/>
          </p:nvPr>
        </p:nvSpPr>
        <p:spPr>
          <a:xfrm>
            <a:off x="6629400" y="274638"/>
            <a:ext cx="2057400" cy="5851526"/>
          </a:xfrm>
          <a:prstGeom prst="rect">
            <a:avLst/>
          </a:prstGeom>
        </p:spPr>
        <p:txBody>
          <a:bodyPr/>
          <a:lstStyle/>
          <a:p>
            <a:pPr/>
            <a:r>
              <a:t>Title Text</a:t>
            </a:r>
          </a:p>
        </p:txBody>
      </p:sp>
      <p:sp>
        <p:nvSpPr>
          <p:cNvPr id="102" name="Shape 102"/>
          <p:cNvSpPr/>
          <p:nvPr>
            <p:ph type="body" idx="1"/>
          </p:nvPr>
        </p:nvSpPr>
        <p:spPr>
          <a:xfrm>
            <a:off x="457200" y="274638"/>
            <a:ext cx="6019800" cy="5851526"/>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ytuł i zawartość">
    <p:spTree>
      <p:nvGrpSpPr>
        <p:cNvPr id="1" name=""/>
        <p:cNvGrpSpPr/>
        <p:nvPr/>
      </p:nvGrpSpPr>
      <p:grpSpPr>
        <a:xfrm>
          <a:off x="0" y="0"/>
          <a:ext cx="0" cy="0"/>
          <a:chOff x="0" y="0"/>
          <a:chExt cx="0" cy="0"/>
        </a:xfrm>
      </p:grpSpPr>
      <p:sp>
        <p:nvSpPr>
          <p:cNvPr id="20" name="Shape 20"/>
          <p:cNvSpPr/>
          <p:nvPr>
            <p:ph type="title"/>
          </p:nvPr>
        </p:nvSpPr>
        <p:spPr>
          <a:prstGeom prst="rect">
            <a:avLst/>
          </a:prstGeom>
        </p:spPr>
        <p:txBody>
          <a:bodyPr/>
          <a:lstStyle/>
          <a:p>
            <a:pPr/>
            <a:r>
              <a:t>Title Text</a:t>
            </a:r>
          </a:p>
        </p:txBody>
      </p:sp>
      <p:sp>
        <p:nvSpPr>
          <p:cNvPr id="21" name="Shape 21"/>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hape 2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Nagłówek sekcji">
    <p:spTree>
      <p:nvGrpSpPr>
        <p:cNvPr id="1" name=""/>
        <p:cNvGrpSpPr/>
        <p:nvPr/>
      </p:nvGrpSpPr>
      <p:grpSpPr>
        <a:xfrm>
          <a:off x="0" y="0"/>
          <a:ext cx="0" cy="0"/>
          <a:chOff x="0" y="0"/>
          <a:chExt cx="0" cy="0"/>
        </a:xfrm>
      </p:grpSpPr>
      <p:sp>
        <p:nvSpPr>
          <p:cNvPr id="29" name="Shape 29"/>
          <p:cNvSpPr/>
          <p:nvPr>
            <p:ph type="title"/>
          </p:nvPr>
        </p:nvSpPr>
        <p:spPr>
          <a:xfrm>
            <a:off x="722312" y="4406900"/>
            <a:ext cx="7772401" cy="1362075"/>
          </a:xfrm>
          <a:prstGeom prst="rect">
            <a:avLst/>
          </a:prstGeom>
        </p:spPr>
        <p:txBody>
          <a:bodyPr anchor="t"/>
          <a:lstStyle>
            <a:lvl1pPr algn="l">
              <a:defRPr b="1" cap="all" sz="4000"/>
            </a:lvl1pPr>
          </a:lstStyle>
          <a:p>
            <a:pPr/>
            <a:r>
              <a:t>Title Text</a:t>
            </a:r>
          </a:p>
        </p:txBody>
      </p:sp>
      <p:sp>
        <p:nvSpPr>
          <p:cNvPr id="30" name="Shape 30"/>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Dwa elementy zawartości">
    <p:spTree>
      <p:nvGrpSpPr>
        <p:cNvPr id="1" name=""/>
        <p:cNvGrpSpPr/>
        <p:nvPr/>
      </p:nvGrpSpPr>
      <p:grpSpPr>
        <a:xfrm>
          <a:off x="0" y="0"/>
          <a:ext cx="0" cy="0"/>
          <a:chOff x="0" y="0"/>
          <a:chExt cx="0" cy="0"/>
        </a:xfrm>
      </p:grpSpPr>
      <p:sp>
        <p:nvSpPr>
          <p:cNvPr id="38" name="Shape 38"/>
          <p:cNvSpPr/>
          <p:nvPr>
            <p:ph type="title"/>
          </p:nvPr>
        </p:nvSpPr>
        <p:spPr>
          <a:prstGeom prst="rect">
            <a:avLst/>
          </a:prstGeom>
        </p:spPr>
        <p:txBody>
          <a:bodyPr/>
          <a:lstStyle/>
          <a:p>
            <a:pPr/>
            <a:r>
              <a:t>Title Text</a:t>
            </a:r>
          </a:p>
        </p:txBody>
      </p:sp>
      <p:sp>
        <p:nvSpPr>
          <p:cNvPr id="39" name="Shape 39"/>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40" name="Shape 4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Porównanie">
    <p:spTree>
      <p:nvGrpSpPr>
        <p:cNvPr id="1" name=""/>
        <p:cNvGrpSpPr/>
        <p:nvPr/>
      </p:nvGrpSpPr>
      <p:grpSpPr>
        <a:xfrm>
          <a:off x="0" y="0"/>
          <a:ext cx="0" cy="0"/>
          <a:chOff x="0" y="0"/>
          <a:chExt cx="0" cy="0"/>
        </a:xfrm>
      </p:grpSpPr>
      <p:sp>
        <p:nvSpPr>
          <p:cNvPr id="47" name="Shape 47"/>
          <p:cNvSpPr/>
          <p:nvPr>
            <p:ph type="title"/>
          </p:nvPr>
        </p:nvSpPr>
        <p:spPr>
          <a:prstGeom prst="rect">
            <a:avLst/>
          </a:prstGeom>
        </p:spPr>
        <p:txBody>
          <a:bodyPr/>
          <a:lstStyle/>
          <a:p>
            <a:pPr/>
            <a:r>
              <a:t>Title Text</a:t>
            </a:r>
          </a:p>
        </p:txBody>
      </p:sp>
      <p:sp>
        <p:nvSpPr>
          <p:cNvPr id="48" name="Shape 48"/>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b="1" sz="2400"/>
            </a:lvl1pPr>
            <a:lvl2pPr marL="0" indent="457200">
              <a:spcBef>
                <a:spcPts val="500"/>
              </a:spcBef>
              <a:buSzTx/>
              <a:buFontTx/>
              <a:buNone/>
              <a:defRPr b="1" sz="2400"/>
            </a:lvl2pPr>
            <a:lvl3pPr marL="0" indent="914400">
              <a:spcBef>
                <a:spcPts val="500"/>
              </a:spcBef>
              <a:buSzTx/>
              <a:buFontTx/>
              <a:buNone/>
              <a:defRPr b="1" sz="2400"/>
            </a:lvl3pPr>
            <a:lvl4pPr marL="0" indent="1371600">
              <a:spcBef>
                <a:spcPts val="500"/>
              </a:spcBef>
              <a:buSzTx/>
              <a:buFontTx/>
              <a:buNone/>
              <a:defRPr b="1" sz="2400"/>
            </a:lvl4pPr>
            <a:lvl5pPr marL="0" indent="1828800">
              <a:spcBef>
                <a:spcPts val="500"/>
              </a:spcBef>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Shape 49"/>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b="1" sz="2400"/>
            </a:pPr>
          </a:p>
        </p:txBody>
      </p:sp>
      <p:sp>
        <p:nvSpPr>
          <p:cNvPr id="50" name="Shape 5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ylko tytuł">
    <p:spTree>
      <p:nvGrpSpPr>
        <p:cNvPr id="1" name=""/>
        <p:cNvGrpSpPr/>
        <p:nvPr/>
      </p:nvGrpSpPr>
      <p:grpSpPr>
        <a:xfrm>
          <a:off x="0" y="0"/>
          <a:ext cx="0" cy="0"/>
          <a:chOff x="0" y="0"/>
          <a:chExt cx="0" cy="0"/>
        </a:xfrm>
      </p:grpSpPr>
      <p:sp>
        <p:nvSpPr>
          <p:cNvPr id="57" name="Shape 57"/>
          <p:cNvSpPr/>
          <p:nvPr>
            <p:ph type="title"/>
          </p:nvPr>
        </p:nvSpPr>
        <p:spPr>
          <a:prstGeom prst="rect">
            <a:avLst/>
          </a:prstGeom>
        </p:spPr>
        <p:txBody>
          <a:bodyPr/>
          <a:lstStyle/>
          <a:p>
            <a:pPr/>
            <a:r>
              <a:t>Title Text</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Pusty">
    <p:spTree>
      <p:nvGrpSpPr>
        <p:cNvPr id="1" name=""/>
        <p:cNvGrpSpPr/>
        <p:nvPr/>
      </p:nvGrpSpPr>
      <p:grpSpPr>
        <a:xfrm>
          <a:off x="0" y="0"/>
          <a:ext cx="0" cy="0"/>
          <a:chOff x="0" y="0"/>
          <a:chExt cx="0" cy="0"/>
        </a:xfrm>
      </p:grpSpPr>
      <p:sp>
        <p:nvSpPr>
          <p:cNvPr id="65" name="Shape 6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Zawartość z podpisem">
    <p:spTree>
      <p:nvGrpSpPr>
        <p:cNvPr id="1" name=""/>
        <p:cNvGrpSpPr/>
        <p:nvPr/>
      </p:nvGrpSpPr>
      <p:grpSpPr>
        <a:xfrm>
          <a:off x="0" y="0"/>
          <a:ext cx="0" cy="0"/>
          <a:chOff x="0" y="0"/>
          <a:chExt cx="0" cy="0"/>
        </a:xfrm>
      </p:grpSpPr>
      <p:sp>
        <p:nvSpPr>
          <p:cNvPr id="72" name="Shape 72"/>
          <p:cNvSpPr/>
          <p:nvPr>
            <p:ph type="title"/>
          </p:nvPr>
        </p:nvSpPr>
        <p:spPr>
          <a:xfrm>
            <a:off x="457200" y="273050"/>
            <a:ext cx="3008314" cy="1162050"/>
          </a:xfrm>
          <a:prstGeom prst="rect">
            <a:avLst/>
          </a:prstGeom>
        </p:spPr>
        <p:txBody>
          <a:bodyPr anchor="b"/>
          <a:lstStyle>
            <a:lvl1pPr algn="l">
              <a:defRPr b="1" sz="2000"/>
            </a:lvl1pPr>
          </a:lstStyle>
          <a:p>
            <a:pPr/>
            <a:r>
              <a:t>Title Text</a:t>
            </a:r>
          </a:p>
        </p:txBody>
      </p:sp>
      <p:sp>
        <p:nvSpPr>
          <p:cNvPr id="73" name="Shape 73"/>
          <p:cNvSpPr/>
          <p:nvPr>
            <p:ph type="body" idx="1"/>
          </p:nvPr>
        </p:nvSpPr>
        <p:spPr>
          <a:xfrm>
            <a:off x="3575050" y="273050"/>
            <a:ext cx="5111750" cy="5853113"/>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4" name="Shape 74"/>
          <p:cNvSpPr/>
          <p:nvPr>
            <p:ph type="body" sz="half" idx="13"/>
          </p:nvPr>
        </p:nvSpPr>
        <p:spPr>
          <a:xfrm>
            <a:off x="457199" y="1435100"/>
            <a:ext cx="3008315" cy="4691063"/>
          </a:xfrm>
          <a:prstGeom prst="rect">
            <a:avLst/>
          </a:prstGeom>
        </p:spPr>
        <p:txBody>
          <a:bodyPr/>
          <a:lstStyle/>
          <a:p>
            <a:pPr marL="0" indent="0">
              <a:spcBef>
                <a:spcPts val="300"/>
              </a:spcBef>
              <a:buSzTx/>
              <a:buFontTx/>
              <a:buNone/>
              <a:defRPr sz="1400"/>
            </a:pPr>
          </a:p>
        </p:txBody>
      </p:sp>
      <p:sp>
        <p:nvSpPr>
          <p:cNvPr id="75" name="Shape 7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Obraz z podpisem">
    <p:spTree>
      <p:nvGrpSpPr>
        <p:cNvPr id="1" name=""/>
        <p:cNvGrpSpPr/>
        <p:nvPr/>
      </p:nvGrpSpPr>
      <p:grpSpPr>
        <a:xfrm>
          <a:off x="0" y="0"/>
          <a:ext cx="0" cy="0"/>
          <a:chOff x="0" y="0"/>
          <a:chExt cx="0" cy="0"/>
        </a:xfrm>
      </p:grpSpPr>
      <p:sp>
        <p:nvSpPr>
          <p:cNvPr id="82" name="Shape 82"/>
          <p:cNvSpPr/>
          <p:nvPr>
            <p:ph type="title"/>
          </p:nvPr>
        </p:nvSpPr>
        <p:spPr>
          <a:xfrm>
            <a:off x="1792288" y="4800600"/>
            <a:ext cx="5486401" cy="566738"/>
          </a:xfrm>
          <a:prstGeom prst="rect">
            <a:avLst/>
          </a:prstGeom>
        </p:spPr>
        <p:txBody>
          <a:bodyPr anchor="b"/>
          <a:lstStyle>
            <a:lvl1pPr algn="l">
              <a:defRPr b="1" sz="2000"/>
            </a:lvl1pPr>
          </a:lstStyle>
          <a:p>
            <a:pPr/>
            <a:r>
              <a:t>Title Text</a:t>
            </a:r>
          </a:p>
        </p:txBody>
      </p:sp>
      <p:sp>
        <p:nvSpPr>
          <p:cNvPr id="83" name="Shape 83"/>
          <p:cNvSpPr/>
          <p:nvPr>
            <p:ph type="pic" sz="half" idx="13"/>
          </p:nvPr>
        </p:nvSpPr>
        <p:spPr>
          <a:xfrm>
            <a:off x="1792288" y="612775"/>
            <a:ext cx="5486401" cy="4114800"/>
          </a:xfrm>
          <a:prstGeom prst="rect">
            <a:avLst/>
          </a:prstGeom>
        </p:spPr>
        <p:txBody>
          <a:bodyPr lIns="91439" rIns="91439">
            <a:noAutofit/>
          </a:bodyPr>
          <a:lstStyle/>
          <a:p>
            <a:pPr/>
          </a:p>
        </p:txBody>
      </p:sp>
      <p:sp>
        <p:nvSpPr>
          <p:cNvPr id="84" name="Shape 84"/>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pPr/>
            <a:r>
              <a:t>Body Level One</a:t>
            </a:r>
          </a:p>
          <a:p>
            <a:pPr lvl="1"/>
            <a:r>
              <a:t>Body Level Two</a:t>
            </a:r>
          </a:p>
          <a:p>
            <a:pPr lvl="2"/>
            <a:r>
              <a:t>Body Level Three</a:t>
            </a:r>
          </a:p>
          <a:p>
            <a:pPr lvl="3"/>
            <a:r>
              <a:t>Body Level Four</a:t>
            </a:r>
          </a:p>
          <a:p>
            <a:pPr lvl="4"/>
            <a:r>
              <a:t>Body Level Five</a:t>
            </a:r>
          </a:p>
        </p:txBody>
      </p:sp>
      <p:sp>
        <p:nvSpPr>
          <p:cNvPr id="85" name="Shape 8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Shape 3"/>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hape 4"/>
          <p:cNvSpPr/>
          <p:nvPr>
            <p:ph type="sldNum" sz="quarter" idx="2"/>
          </p:nvPr>
        </p:nvSpPr>
        <p:spPr>
          <a:xfrm>
            <a:off x="8422818" y="6404292"/>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1pPr>
      <a:lvl2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2pPr>
      <a:lvl3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3pPr>
      <a:lvl4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4pPr>
      <a:lvl5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5pPr>
      <a:lvl6pPr marL="0" marR="0" indent="45720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6pPr>
      <a:lvl7pPr marL="0" marR="0" indent="91440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7pPr>
      <a:lvl8pPr marL="0" marR="0" indent="137160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8pPr>
      <a:lvl9pPr marL="0" marR="0" indent="182880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xml"/><Relationship Id="rId3" Type="http://schemas.openxmlformats.org/officeDocument/2006/relationships/image" Target="../media/image1.jpeg"/><Relationship Id="rId4" Type="http://schemas.openxmlformats.org/officeDocument/2006/relationships/hyperlink" Target="mailto:monika.bochenska@uwr.edu.pl" TargetMode="Externa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0.xml"/><Relationship Id="rId3" Type="http://schemas.openxmlformats.org/officeDocument/2006/relationships/image" Target="../media/image1.jpe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1.xml"/><Relationship Id="rId3" Type="http://schemas.openxmlformats.org/officeDocument/2006/relationships/image" Target="../media/image1.jpe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2.xml"/><Relationship Id="rId3" Type="http://schemas.openxmlformats.org/officeDocument/2006/relationships/image" Target="../media/image1.jpe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3.xml"/><Relationship Id="rId3" Type="http://schemas.openxmlformats.org/officeDocument/2006/relationships/image" Target="../media/image1.jpe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4.xml"/><Relationship Id="rId3" Type="http://schemas.openxmlformats.org/officeDocument/2006/relationships/image" Target="../media/image1.jpe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5.xml"/><Relationship Id="rId3" Type="http://schemas.openxmlformats.org/officeDocument/2006/relationships/image" Target="../media/image1.jpe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6.xml"/><Relationship Id="rId3" Type="http://schemas.openxmlformats.org/officeDocument/2006/relationships/image" Target="../media/image1.jpe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7.xml"/><Relationship Id="rId3" Type="http://schemas.openxmlformats.org/officeDocument/2006/relationships/image" Target="../media/image1.jpeg"/></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8.xml"/><Relationship Id="rId3" Type="http://schemas.openxmlformats.org/officeDocument/2006/relationships/image" Target="../media/image1.jpe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9.xml"/><Relationship Id="rId3" Type="http://schemas.openxmlformats.org/officeDocument/2006/relationships/image" Target="../media/image1.jpe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2.xml"/><Relationship Id="rId3" Type="http://schemas.openxmlformats.org/officeDocument/2006/relationships/image" Target="../media/image1.jpeg"/></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20.xml"/><Relationship Id="rId3" Type="http://schemas.openxmlformats.org/officeDocument/2006/relationships/image" Target="../media/image1.jpe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21.xml"/><Relationship Id="rId3" Type="http://schemas.openxmlformats.org/officeDocument/2006/relationships/image" Target="../media/image1.jpe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22.xml"/><Relationship Id="rId3" Type="http://schemas.openxmlformats.org/officeDocument/2006/relationships/image" Target="../media/image1.jpe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23.xml"/><Relationship Id="rId3" Type="http://schemas.openxmlformats.org/officeDocument/2006/relationships/image" Target="../media/image1.jpeg"/></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24.xml"/><Relationship Id="rId3" Type="http://schemas.openxmlformats.org/officeDocument/2006/relationships/image" Target="../media/image1.jpeg"/></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25.xml"/><Relationship Id="rId3" Type="http://schemas.openxmlformats.org/officeDocument/2006/relationships/image" Target="../media/image1.jpeg"/></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26.xml"/><Relationship Id="rId3" Type="http://schemas.openxmlformats.org/officeDocument/2006/relationships/image" Target="../media/image1.jpeg"/></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27.xml"/><Relationship Id="rId3" Type="http://schemas.openxmlformats.org/officeDocument/2006/relationships/image" Target="../media/image1.jpeg"/></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28.xml"/><Relationship Id="rId3" Type="http://schemas.openxmlformats.org/officeDocument/2006/relationships/image" Target="../media/image1.jpeg"/></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29.xml"/><Relationship Id="rId3" Type="http://schemas.openxmlformats.org/officeDocument/2006/relationships/image" Target="../media/image1.jpe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3.xml"/><Relationship Id="rId3" Type="http://schemas.openxmlformats.org/officeDocument/2006/relationships/image" Target="../media/image1.jpeg"/></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30.xml"/><Relationship Id="rId3" Type="http://schemas.openxmlformats.org/officeDocument/2006/relationships/image" Target="../media/image1.jpeg"/></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31.xml"/><Relationship Id="rId3" Type="http://schemas.openxmlformats.org/officeDocument/2006/relationships/image" Target="../media/image1.jpeg"/></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32.xml"/><Relationship Id="rId3" Type="http://schemas.openxmlformats.org/officeDocument/2006/relationships/image" Target="../media/image1.jpeg"/></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33.xml"/><Relationship Id="rId3" Type="http://schemas.openxmlformats.org/officeDocument/2006/relationships/image" Target="../media/image1.jpeg"/></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34.xml"/><Relationship Id="rId3" Type="http://schemas.openxmlformats.org/officeDocument/2006/relationships/image" Target="../media/image1.jpeg"/></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35.xml"/><Relationship Id="rId3" Type="http://schemas.openxmlformats.org/officeDocument/2006/relationships/image" Target="../media/image1.jpe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4.xml"/><Relationship Id="rId3" Type="http://schemas.openxmlformats.org/officeDocument/2006/relationships/image" Target="../media/image1.jpe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5.xml"/><Relationship Id="rId3" Type="http://schemas.openxmlformats.org/officeDocument/2006/relationships/image" Target="../media/image1.jpe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6.xml"/><Relationship Id="rId3" Type="http://schemas.openxmlformats.org/officeDocument/2006/relationships/image" Target="../media/image1.jpe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7.xml"/><Relationship Id="rId3" Type="http://schemas.openxmlformats.org/officeDocument/2006/relationships/image" Target="../media/image1.jpe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8.xml"/><Relationship Id="rId3" Type="http://schemas.openxmlformats.org/officeDocument/2006/relationships/image" Target="../media/image1.jpe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9.xm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2" name="Shape 112"/>
          <p:cNvSpPr/>
          <p:nvPr>
            <p:ph type="title" idx="4294967295"/>
          </p:nvPr>
        </p:nvSpPr>
        <p:spPr>
          <a:prstGeom prst="rect">
            <a:avLst/>
          </a:prstGeom>
        </p:spPr>
        <p:txBody>
          <a:bodyPr/>
          <a:lstStyle/>
          <a:p>
            <a:pPr/>
          </a:p>
        </p:txBody>
      </p:sp>
      <p:graphicFrame>
        <p:nvGraphicFramePr>
          <p:cNvPr id="113" name="Chart 113"/>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114" name="image1.jpg"/>
          <p:cNvPicPr>
            <a:picLocks noChangeAspect="1"/>
          </p:cNvPicPr>
          <p:nvPr/>
        </p:nvPicPr>
        <p:blipFill>
          <a:blip r:embed="rId3">
            <a:extLst/>
          </a:blip>
          <a:stretch>
            <a:fillRect/>
          </a:stretch>
        </p:blipFill>
        <p:spPr>
          <a:xfrm>
            <a:off x="12700" y="0"/>
            <a:ext cx="9144000" cy="6858000"/>
          </a:xfrm>
          <a:prstGeom prst="rect">
            <a:avLst/>
          </a:prstGeom>
          <a:ln w="12700">
            <a:miter lim="400000"/>
          </a:ln>
        </p:spPr>
      </p:pic>
      <p:sp>
        <p:nvSpPr>
          <p:cNvPr id="115" name="Shape 115"/>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 2016/2017</a:t>
            </a:r>
          </a:p>
        </p:txBody>
      </p:sp>
      <p:sp>
        <p:nvSpPr>
          <p:cNvPr id="116" name="Shape 116"/>
          <p:cNvSpPr/>
          <p:nvPr/>
        </p:nvSpPr>
        <p:spPr>
          <a:xfrm>
            <a:off x="1583964" y="2835031"/>
            <a:ext cx="7056438" cy="43707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b="1" sz="2400">
                <a:latin typeface="Arial"/>
                <a:ea typeface="Arial"/>
                <a:cs typeface="Arial"/>
                <a:sym typeface="Arial"/>
              </a:defRPr>
            </a:lvl1pPr>
          </a:lstStyle>
          <a:p>
            <a:pPr/>
            <a:r>
              <a:t>Postępowanie zabezpieczające</a:t>
            </a:r>
          </a:p>
        </p:txBody>
      </p:sp>
      <p:sp>
        <p:nvSpPr>
          <p:cNvPr id="117" name="Shape 117"/>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118" name="Shape 118"/>
          <p:cNvSpPr/>
          <p:nvPr/>
        </p:nvSpPr>
        <p:spPr>
          <a:xfrm>
            <a:off x="1475655" y="1844824"/>
            <a:ext cx="7273057" cy="89260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800">
                <a:latin typeface="Arial"/>
                <a:ea typeface="Arial"/>
                <a:cs typeface="Arial"/>
                <a:sym typeface="Arial"/>
              </a:defRPr>
            </a:lvl1pPr>
          </a:lstStyle>
          <a:p>
            <a:pPr/>
            <a:r>
              <a:t>CYWILNE POSTĘPOWANIE ZABEZPIECZAJĄCE I EGZEKUCYJNE</a:t>
            </a:r>
          </a:p>
        </p:txBody>
      </p:sp>
      <p:sp>
        <p:nvSpPr>
          <p:cNvPr id="119" name="Shape 119"/>
          <p:cNvSpPr/>
          <p:nvPr/>
        </p:nvSpPr>
        <p:spPr>
          <a:xfrm>
            <a:off x="4499991" y="4797152"/>
            <a:ext cx="4140412" cy="82222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a:latin typeface="Arial"/>
                <a:ea typeface="Arial"/>
                <a:cs typeface="Arial"/>
                <a:sym typeface="Arial"/>
              </a:defRPr>
            </a:pPr>
            <a:r>
              <a:t>mgr Monika Bocheńska</a:t>
            </a:r>
          </a:p>
          <a:p>
            <a:pPr>
              <a:defRPr>
                <a:latin typeface="Arial"/>
                <a:ea typeface="Arial"/>
                <a:cs typeface="Arial"/>
                <a:sym typeface="Arial"/>
              </a:defRPr>
            </a:pPr>
          </a:p>
          <a:p>
            <a:pPr>
              <a:defRPr sz="1400">
                <a:latin typeface="Arial"/>
                <a:ea typeface="Arial"/>
                <a:cs typeface="Arial"/>
                <a:sym typeface="Arial"/>
              </a:defRPr>
            </a:pPr>
            <a:r>
              <a:rPr u="sng">
                <a:solidFill>
                  <a:srgbClr val="0000FF"/>
                </a:solidFill>
                <a:uFill>
                  <a:solidFill>
                    <a:srgbClr val="0000FF"/>
                  </a:solidFill>
                </a:uFill>
                <a:hlinkClick r:id="rId4" invalidUrl="" action="" tgtFrame="" tooltip="" history="1" highlightClick="0" endSnd="0"/>
              </a:rPr>
              <a:t>monika.bochenska@uwr.edu.pl</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5" name="Shape 185"/>
          <p:cNvSpPr/>
          <p:nvPr>
            <p:ph type="title" idx="4294967295"/>
          </p:nvPr>
        </p:nvSpPr>
        <p:spPr>
          <a:prstGeom prst="rect">
            <a:avLst/>
          </a:prstGeom>
        </p:spPr>
        <p:txBody>
          <a:bodyPr/>
          <a:lstStyle/>
          <a:p>
            <a:pPr/>
          </a:p>
        </p:txBody>
      </p:sp>
      <p:graphicFrame>
        <p:nvGraphicFramePr>
          <p:cNvPr id="186" name="Chart 186"/>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187"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188" name="Shape 188"/>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189" name="Shape 189"/>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190" name="Shape 190"/>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Dopuszczalność zabezpieczenia</a:t>
            </a:r>
          </a:p>
        </p:txBody>
      </p:sp>
      <p:sp>
        <p:nvSpPr>
          <p:cNvPr id="191" name="Shape 191"/>
          <p:cNvSpPr/>
          <p:nvPr/>
        </p:nvSpPr>
        <p:spPr>
          <a:xfrm>
            <a:off x="1512104" y="1948934"/>
            <a:ext cx="6833056" cy="39464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1400">
                <a:latin typeface="Arial"/>
                <a:ea typeface="Arial"/>
                <a:cs typeface="Arial"/>
                <a:sym typeface="Arial"/>
              </a:defRPr>
            </a:pPr>
            <a:r>
              <a:t>OKOLICZNOŚCI WARUNKUJĄCE UDZIELENIE ZABEZPIECZENIA: </a:t>
            </a:r>
          </a:p>
          <a:p>
            <a:pPr algn="ctr">
              <a:defRPr b="1" sz="1400">
                <a:latin typeface="Arial"/>
                <a:ea typeface="Arial"/>
                <a:cs typeface="Arial"/>
                <a:sym typeface="Arial"/>
              </a:defRPr>
            </a:pPr>
            <a:r>
              <a:t>SPEŁNIENIE WARUNKÓW FORMALNYCH oraz DOPUSZCZALNOŚCI, a także ZASADNOŚĆ ZABEZPIECZENIA;</a:t>
            </a:r>
          </a:p>
          <a:p>
            <a:pPr>
              <a:defRPr b="1" sz="1400">
                <a:latin typeface="Arial"/>
                <a:ea typeface="Arial"/>
                <a:cs typeface="Arial"/>
                <a:sym typeface="Arial"/>
              </a:defRPr>
            </a:pPr>
          </a:p>
          <a:p>
            <a:pPr>
              <a:defRPr b="1" sz="1400">
                <a:latin typeface="Arial"/>
                <a:ea typeface="Arial"/>
                <a:cs typeface="Arial"/>
                <a:sym typeface="Arial"/>
              </a:defRPr>
            </a:pPr>
            <a:r>
              <a:t>WARUNKI DOPUSZCZALNOŚCI: </a:t>
            </a:r>
          </a:p>
          <a:p>
            <a:pPr>
              <a:defRPr sz="1400">
                <a:latin typeface="Arial"/>
                <a:ea typeface="Arial"/>
                <a:cs typeface="Arial"/>
                <a:sym typeface="Arial"/>
              </a:defRPr>
            </a:pPr>
          </a:p>
          <a:p>
            <a:pPr>
              <a:defRPr sz="1400">
                <a:latin typeface="Arial"/>
                <a:ea typeface="Arial"/>
                <a:cs typeface="Arial"/>
                <a:sym typeface="Arial"/>
              </a:defRPr>
            </a:pPr>
            <a:r>
              <a:rPr b="1"/>
              <a:t>Warunkiem udzielania zabezpieczenia </a:t>
            </a:r>
            <a:r>
              <a:t>jest </a:t>
            </a:r>
            <a:r>
              <a:rPr b="1"/>
              <a:t>istnienie</a:t>
            </a:r>
            <a:r>
              <a:t> w danej sprawie </a:t>
            </a:r>
            <a:r>
              <a:rPr b="1"/>
              <a:t>drogi sądowej. </a:t>
            </a:r>
            <a:r>
              <a:t>Z art. 2 § 1 wynika bowiem domniemanie drogi sądowej w sprawach cywilnych. Przy tym, zgodnie z art. 2 § 3, w postępowaniu sądowym nie są rozpoznawane sprawy cywilne, jeżeli przepisy szczególne przekazują je do właściwości innych organów. </a:t>
            </a:r>
          </a:p>
          <a:p>
            <a:pPr>
              <a:defRPr sz="1400">
                <a:latin typeface="Arial"/>
                <a:ea typeface="Arial"/>
                <a:cs typeface="Arial"/>
                <a:sym typeface="Arial"/>
              </a:defRPr>
            </a:pPr>
          </a:p>
          <a:p>
            <a:pPr>
              <a:defRPr b="1" sz="1400">
                <a:latin typeface="Arial"/>
                <a:ea typeface="Arial"/>
                <a:cs typeface="Arial"/>
                <a:sym typeface="Arial"/>
              </a:defRPr>
            </a:pPr>
            <a:r>
              <a:t>Wyłączenie dopuszczalności </a:t>
            </a:r>
            <a:r>
              <a:rPr b="0"/>
              <a:t>zabezpieczenia może mieć charakter podmiotowy (np. roszczeń pieniężnych przeciwko Skarbowi Państwa z wyjątkiem wspomnianych roszczeń z </a:t>
            </a:r>
            <a:r>
              <a:rPr b="0" u="sng"/>
              <a:t>art. 753</a:t>
            </a:r>
            <a:r>
              <a:rPr b="0" baseline="30000" u="sng"/>
              <a:t>1 </a:t>
            </a:r>
            <a:r>
              <a:rPr b="0"/>
              <a:t>- renty, wynagrodzenia) lub przedmiotowy (dotyczy rzeczy, wierzytelności i praw, z których egzekucja jest wyłączona - </a:t>
            </a:r>
            <a:r>
              <a:rPr b="0" u="sng"/>
              <a:t>art. 750</a:t>
            </a:r>
            <a:r>
              <a:rPr b="0"/>
              <a:t>).</a:t>
            </a:r>
          </a:p>
          <a:p>
            <a:pPr>
              <a:defRPr sz="1400">
                <a:latin typeface="Arial"/>
                <a:ea typeface="Arial"/>
                <a:cs typeface="Arial"/>
                <a:sym typeface="Arial"/>
              </a:defRPr>
            </a:pPr>
          </a:p>
          <a:p>
            <a:pPr>
              <a:defRPr sz="1400">
                <a:latin typeface="Arial"/>
                <a:ea typeface="Arial"/>
                <a:cs typeface="Arial"/>
                <a:sym typeface="Arial"/>
              </a:defRPr>
            </a:pP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3" name="Shape 193"/>
          <p:cNvSpPr/>
          <p:nvPr>
            <p:ph type="title" idx="4294967295"/>
          </p:nvPr>
        </p:nvSpPr>
        <p:spPr>
          <a:prstGeom prst="rect">
            <a:avLst/>
          </a:prstGeom>
        </p:spPr>
        <p:txBody>
          <a:bodyPr/>
          <a:lstStyle/>
          <a:p>
            <a:pPr/>
          </a:p>
        </p:txBody>
      </p:sp>
      <p:graphicFrame>
        <p:nvGraphicFramePr>
          <p:cNvPr id="194" name="Chart 194"/>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195"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196" name="Shape 196"/>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197" name="Shape 197"/>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198" name="Shape 198"/>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Dopuszczalność zabezpieczenia</a:t>
            </a:r>
          </a:p>
        </p:txBody>
      </p:sp>
      <p:sp>
        <p:nvSpPr>
          <p:cNvPr id="199" name="Shape 199"/>
          <p:cNvSpPr/>
          <p:nvPr/>
        </p:nvSpPr>
        <p:spPr>
          <a:xfrm>
            <a:off x="1512104" y="1948934"/>
            <a:ext cx="6833056" cy="43528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1400">
                <a:latin typeface="Arial"/>
                <a:ea typeface="Arial"/>
                <a:cs typeface="Arial"/>
                <a:sym typeface="Arial"/>
              </a:defRPr>
            </a:pPr>
            <a:r>
              <a:t>OKOLICZNOŚCI WARUNKUJĄCE UDZIELENIE ZABEZPIECZENIA: </a:t>
            </a:r>
          </a:p>
          <a:p>
            <a:pPr algn="ctr">
              <a:defRPr b="1" sz="1400">
                <a:latin typeface="Arial"/>
                <a:ea typeface="Arial"/>
                <a:cs typeface="Arial"/>
                <a:sym typeface="Arial"/>
              </a:defRPr>
            </a:pPr>
            <a:r>
              <a:t>SPEŁNIENIE WARUNKÓW FORMALNYCH oraz DOPUSZCZALNOŚCI, a także ZASADNOŚĆ ZABEZPIECZENIA;</a:t>
            </a:r>
          </a:p>
          <a:p>
            <a:pPr>
              <a:defRPr b="1" sz="1400">
                <a:latin typeface="Arial"/>
                <a:ea typeface="Arial"/>
                <a:cs typeface="Arial"/>
                <a:sym typeface="Arial"/>
              </a:defRPr>
            </a:pPr>
          </a:p>
          <a:p>
            <a:pPr>
              <a:defRPr b="1" sz="1400">
                <a:latin typeface="Arial"/>
                <a:ea typeface="Arial"/>
                <a:cs typeface="Arial"/>
                <a:sym typeface="Arial"/>
              </a:defRPr>
            </a:pPr>
            <a:r>
              <a:t>ZASADNOŚĆ ZABEZPIECZENIA: </a:t>
            </a:r>
          </a:p>
          <a:p>
            <a:pPr>
              <a:defRPr sz="1400">
                <a:latin typeface="Arial"/>
                <a:ea typeface="Arial"/>
                <a:cs typeface="Arial"/>
                <a:sym typeface="Arial"/>
              </a:defRPr>
            </a:pPr>
          </a:p>
          <a:p>
            <a:pPr>
              <a:defRPr sz="1400">
                <a:latin typeface="Arial"/>
                <a:ea typeface="Arial"/>
                <a:cs typeface="Arial"/>
                <a:sym typeface="Arial"/>
              </a:defRPr>
            </a:pPr>
            <a:r>
              <a:rPr b="1"/>
              <a:t>UPRAWDOPODOBNIENIE</a:t>
            </a:r>
            <a:r>
              <a:t>:</a:t>
            </a:r>
          </a:p>
          <a:p>
            <a:pPr>
              <a:defRPr sz="1400">
                <a:latin typeface="Arial"/>
                <a:ea typeface="Arial"/>
                <a:cs typeface="Arial"/>
                <a:sym typeface="Arial"/>
              </a:defRPr>
            </a:pPr>
          </a:p>
          <a:p>
            <a:pPr marL="187157" indent="-187157">
              <a:buSzPct val="100000"/>
              <a:buAutoNum type="arabicPeriod" startAt="1"/>
              <a:defRPr sz="1400">
                <a:latin typeface="Arial"/>
                <a:ea typeface="Arial"/>
                <a:cs typeface="Arial"/>
                <a:sym typeface="Arial"/>
              </a:defRPr>
            </a:pPr>
            <a:r>
              <a:rPr b="1"/>
              <a:t>ROSZCZENIA</a:t>
            </a:r>
            <a:r>
              <a:t> - jeżeli wniosek o zabezpieczenie składany jest wraz z pozwem, wystarcza odwołanie się do dokumentów uzasadniających żądanie pozwu;</a:t>
            </a:r>
          </a:p>
          <a:p>
            <a:pPr>
              <a:defRPr sz="1400">
                <a:latin typeface="Arial"/>
                <a:ea typeface="Arial"/>
                <a:cs typeface="Arial"/>
                <a:sym typeface="Arial"/>
              </a:defRPr>
            </a:pPr>
          </a:p>
          <a:p>
            <a:pPr>
              <a:defRPr sz="1400">
                <a:latin typeface="Arial"/>
                <a:ea typeface="Arial"/>
                <a:cs typeface="Arial"/>
                <a:sym typeface="Arial"/>
              </a:defRPr>
            </a:pPr>
            <a:r>
              <a:t>Roszczenie jest uprawdopodobnione, jeżeli </a:t>
            </a:r>
            <a:r>
              <a:rPr i="1"/>
              <a:t>prima facie</a:t>
            </a:r>
            <a:r>
              <a:t> istnieje znaczna szansa na jego istnienie, co nie wyklucza, że w świetle głębszej analizy stanu faktycznego i prawnego wniosek może okazać się bezzasadny. </a:t>
            </a:r>
          </a:p>
          <a:p>
            <a:pPr>
              <a:defRPr sz="1400">
                <a:latin typeface="Arial"/>
                <a:ea typeface="Arial"/>
                <a:cs typeface="Arial"/>
                <a:sym typeface="Arial"/>
              </a:defRPr>
            </a:pPr>
          </a:p>
          <a:p>
            <a:pPr>
              <a:defRPr sz="1400">
                <a:latin typeface="Arial"/>
                <a:ea typeface="Arial"/>
                <a:cs typeface="Arial"/>
                <a:sym typeface="Arial"/>
              </a:defRPr>
            </a:pPr>
            <a:r>
              <a:t>Istotą postępowania zabezpieczającego jako postępowania incydentalnego nie jest uznanie dochodzonego roszczenia za udowodnione, ale jedynie za uprawdopodobnione, czemu służy dokonywana przez sąd jedynie pobieżna analiza dostarczonego przez wnioskodawcę materiału dowodowego.</a:t>
            </a:r>
          </a:p>
          <a:p>
            <a:pPr>
              <a:defRPr sz="1400">
                <a:latin typeface="Arial"/>
                <a:ea typeface="Arial"/>
                <a:cs typeface="Arial"/>
                <a:sym typeface="Arial"/>
              </a:defRPr>
            </a:pP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1" name="Shape 201"/>
          <p:cNvSpPr/>
          <p:nvPr>
            <p:ph type="title" idx="4294967295"/>
          </p:nvPr>
        </p:nvSpPr>
        <p:spPr>
          <a:prstGeom prst="rect">
            <a:avLst/>
          </a:prstGeom>
        </p:spPr>
        <p:txBody>
          <a:bodyPr/>
          <a:lstStyle/>
          <a:p>
            <a:pPr/>
          </a:p>
        </p:txBody>
      </p:sp>
      <p:graphicFrame>
        <p:nvGraphicFramePr>
          <p:cNvPr id="202" name="Chart 202"/>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203"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204" name="Shape 204"/>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205" name="Shape 205"/>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206" name="Shape 206"/>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Dopuszczalność zabezpieczenia</a:t>
            </a:r>
          </a:p>
        </p:txBody>
      </p:sp>
      <p:sp>
        <p:nvSpPr>
          <p:cNvPr id="207" name="Shape 207"/>
          <p:cNvSpPr/>
          <p:nvPr/>
        </p:nvSpPr>
        <p:spPr>
          <a:xfrm>
            <a:off x="1512104" y="1948934"/>
            <a:ext cx="6833056" cy="47592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1400">
                <a:latin typeface="Arial"/>
                <a:ea typeface="Arial"/>
                <a:cs typeface="Arial"/>
                <a:sym typeface="Arial"/>
              </a:defRPr>
            </a:pPr>
            <a:r>
              <a:t>OKOLICZNOŚCI WARUNKUJĄCE UDZIELENIE ZABEZPIECZENIA: </a:t>
            </a:r>
          </a:p>
          <a:p>
            <a:pPr algn="ctr">
              <a:defRPr b="1" sz="1400">
                <a:latin typeface="Arial"/>
                <a:ea typeface="Arial"/>
                <a:cs typeface="Arial"/>
                <a:sym typeface="Arial"/>
              </a:defRPr>
            </a:pPr>
            <a:r>
              <a:t>SPEŁNIENIE WARUNKÓW FORMALNYCH oraz DOPUSZCZALNOŚCI, a także ZASADNOŚĆ ZABEZPIECZENIA;</a:t>
            </a:r>
          </a:p>
          <a:p>
            <a:pPr>
              <a:defRPr b="1" sz="1400">
                <a:latin typeface="Arial"/>
                <a:ea typeface="Arial"/>
                <a:cs typeface="Arial"/>
                <a:sym typeface="Arial"/>
              </a:defRPr>
            </a:pPr>
          </a:p>
          <a:p>
            <a:pPr>
              <a:defRPr b="1" sz="1400">
                <a:latin typeface="Arial"/>
                <a:ea typeface="Arial"/>
                <a:cs typeface="Arial"/>
                <a:sym typeface="Arial"/>
              </a:defRPr>
            </a:pPr>
            <a:r>
              <a:t>ZASADNOŚĆ ZABEZPIECZENIA: </a:t>
            </a:r>
          </a:p>
          <a:p>
            <a:pPr>
              <a:defRPr sz="1400">
                <a:latin typeface="Arial"/>
                <a:ea typeface="Arial"/>
                <a:cs typeface="Arial"/>
                <a:sym typeface="Arial"/>
              </a:defRPr>
            </a:pPr>
          </a:p>
          <a:p>
            <a:pPr>
              <a:defRPr sz="1400">
                <a:latin typeface="Arial"/>
                <a:ea typeface="Arial"/>
                <a:cs typeface="Arial"/>
                <a:sym typeface="Arial"/>
              </a:defRPr>
            </a:pPr>
            <a:r>
              <a:rPr b="1"/>
              <a:t>UPRAWDOPODOBNIENIE</a:t>
            </a:r>
            <a:r>
              <a:t>:</a:t>
            </a:r>
          </a:p>
          <a:p>
            <a:pPr>
              <a:defRPr sz="1400">
                <a:latin typeface="Arial"/>
                <a:ea typeface="Arial"/>
                <a:cs typeface="Arial"/>
                <a:sym typeface="Arial"/>
              </a:defRPr>
            </a:pPr>
          </a:p>
          <a:p>
            <a:pPr>
              <a:defRPr sz="1400">
                <a:latin typeface="Arial"/>
                <a:ea typeface="Arial"/>
                <a:cs typeface="Arial"/>
                <a:sym typeface="Arial"/>
              </a:defRPr>
            </a:pPr>
            <a:r>
              <a:t>2. </a:t>
            </a:r>
            <a:r>
              <a:rPr b="1"/>
              <a:t>ISTNIENIA INTERESU PRAWNEGO W UDZIELENIU ZABEZPIECZENIA</a:t>
            </a:r>
            <a:r>
              <a:t> - obiektywnie istniejąca potrzeba udzielenia ochrony, w szczególności wskazanie, że brak zabezpieczenia </a:t>
            </a:r>
            <a:r>
              <a:rPr b="1"/>
              <a:t>uniemożliwi lub poważnie utrudni wykonanie</a:t>
            </a:r>
            <a:r>
              <a:t> zapadłego w sprawie </a:t>
            </a:r>
            <a:r>
              <a:rPr b="1"/>
              <a:t>orzeczenia</a:t>
            </a:r>
            <a:r>
              <a:t>, lub w inny sposób </a:t>
            </a:r>
            <a:r>
              <a:rPr b="1"/>
              <a:t>uniemożliwi lub utrudni osiągnięcie celu postępowania</a:t>
            </a:r>
            <a:r>
              <a:t> w tych sprawach, w których orzeczenie nie nadaje się do wykonania.</a:t>
            </a:r>
          </a:p>
          <a:p>
            <a:pPr>
              <a:defRPr sz="1400">
                <a:latin typeface="Arial"/>
                <a:ea typeface="Arial"/>
                <a:cs typeface="Arial"/>
                <a:sym typeface="Arial"/>
              </a:defRPr>
            </a:pPr>
          </a:p>
          <a:p>
            <a:pPr>
              <a:defRPr sz="1400">
                <a:latin typeface="Arial"/>
                <a:ea typeface="Arial"/>
                <a:cs typeface="Arial"/>
                <a:sym typeface="Arial"/>
              </a:defRPr>
            </a:pPr>
            <a:r>
              <a:t>Nie jest wymagane uprawdopodobnienie interesu prawnego w przypadku zabezpieczenia w sprawach o alimenty, o rentę, sumę potrzebną na koszty leczenia, z tytułu odpowiedzialności za uszkodzenie ciała lub utratę życia żywiciela albo rozstrój zdrowia, a także o zmianę uprawnień objętych treścią dożywocia na dożywotnią rentę oraz w sprawach o wynagrodzenie za pracę (</a:t>
            </a:r>
            <a:r>
              <a:rPr u="sng"/>
              <a:t>art. 753 § 1</a:t>
            </a:r>
            <a:r>
              <a:rPr i="1"/>
              <a:t>in fine</a:t>
            </a:r>
            <a:r>
              <a:t> , </a:t>
            </a:r>
            <a:r>
              <a:rPr u="sng"/>
              <a:t>art. 753</a:t>
            </a:r>
            <a:r>
              <a:rPr baseline="30000" u="sng"/>
              <a:t>1</a:t>
            </a:r>
            <a:r>
              <a:rPr u="sng"/>
              <a:t> § 1 pkt 1 i 2 i § 3</a:t>
            </a:r>
            <a:r>
              <a:t>) -&gt; uprawdopodobnienie dotyczy tylko roszczenia.</a:t>
            </a:r>
            <a:r>
              <a:t> </a:t>
            </a:r>
          </a:p>
          <a:p>
            <a:pPr>
              <a:defRPr sz="1400">
                <a:latin typeface="Arial"/>
                <a:ea typeface="Arial"/>
                <a:cs typeface="Arial"/>
                <a:sym typeface="Arial"/>
              </a:defRPr>
            </a:pPr>
          </a:p>
          <a:p>
            <a:pPr>
              <a:defRPr sz="1400">
                <a:latin typeface="Arial"/>
                <a:ea typeface="Arial"/>
                <a:cs typeface="Arial"/>
                <a:sym typeface="Arial"/>
              </a:defRPr>
            </a:pP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9" name="Shape 209"/>
          <p:cNvSpPr/>
          <p:nvPr>
            <p:ph type="title" idx="4294967295"/>
          </p:nvPr>
        </p:nvSpPr>
        <p:spPr>
          <a:prstGeom prst="rect">
            <a:avLst/>
          </a:prstGeom>
        </p:spPr>
        <p:txBody>
          <a:bodyPr/>
          <a:lstStyle/>
          <a:p>
            <a:pPr/>
          </a:p>
        </p:txBody>
      </p:sp>
      <p:graphicFrame>
        <p:nvGraphicFramePr>
          <p:cNvPr id="210" name="Chart 210"/>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211"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212" name="Shape 212"/>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213" name="Shape 213"/>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214" name="Shape 214"/>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Regulacja prawna</a:t>
            </a:r>
          </a:p>
        </p:txBody>
      </p:sp>
      <p:sp>
        <p:nvSpPr>
          <p:cNvPr id="215" name="Shape 215"/>
          <p:cNvSpPr/>
          <p:nvPr/>
        </p:nvSpPr>
        <p:spPr>
          <a:xfrm>
            <a:off x="1512104" y="1948934"/>
            <a:ext cx="7496307" cy="49624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400">
                <a:latin typeface="Arial"/>
                <a:ea typeface="Arial"/>
                <a:cs typeface="Arial"/>
                <a:sym typeface="Arial"/>
              </a:defRPr>
            </a:pPr>
          </a:p>
          <a:p>
            <a:pPr>
              <a:defRPr sz="1400">
                <a:latin typeface="Arial"/>
                <a:ea typeface="Arial"/>
                <a:cs typeface="Arial"/>
                <a:sym typeface="Arial"/>
              </a:defRPr>
            </a:pPr>
            <a:r>
              <a:t>Przepisy Kodeksu postępowania cywilnego poświęcone postępowaniu zabezpieczającemu </a:t>
            </a:r>
            <a:r>
              <a:rPr b="1"/>
              <a:t>nie regulują jego przebiegu w sposób całkowicie samodzielny i zupełny</a:t>
            </a:r>
            <a:r>
              <a:t>. Oznacza to, że </a:t>
            </a:r>
            <a:r>
              <a:rPr b="1"/>
              <a:t>w sprawach nieunormowanych przepisami tego postępowania mogą mieć zastosowanie przepisy o procesie (</a:t>
            </a:r>
            <a:r>
              <a:rPr b="1" u="sng"/>
              <a:t>art. 13 § 2</a:t>
            </a:r>
            <a:r>
              <a:rPr b="1"/>
              <a:t>), a w zakresie wykonania postanowienia o udzieleniu zabezpieczenia - przepisy o postępowaniu egzekucyjnym (</a:t>
            </a:r>
            <a:r>
              <a:rPr b="1" u="sng"/>
              <a:t>art. 743</a:t>
            </a:r>
            <a:r>
              <a:rPr b="1"/>
              <a:t>).</a:t>
            </a:r>
            <a:r>
              <a:t> </a:t>
            </a:r>
          </a:p>
          <a:p>
            <a:pPr>
              <a:defRPr sz="1400">
                <a:latin typeface="Arial"/>
                <a:ea typeface="Arial"/>
                <a:cs typeface="Arial"/>
                <a:sym typeface="Arial"/>
              </a:defRPr>
            </a:pPr>
          </a:p>
          <a:p>
            <a:pPr>
              <a:defRPr sz="1400">
                <a:latin typeface="Arial"/>
                <a:ea typeface="Arial"/>
                <a:cs typeface="Arial"/>
                <a:sym typeface="Arial"/>
              </a:defRPr>
            </a:pPr>
            <a:r>
              <a:t>Przepisy regulujące postępowanie zabezpieczające zawarte są </a:t>
            </a:r>
            <a:r>
              <a:rPr b="1"/>
              <a:t>nie tylko w części drugiej </a:t>
            </a:r>
            <a:r>
              <a:t>Kodeksu postępowania cywilnego (</a:t>
            </a:r>
            <a:r>
              <a:rPr u="sng"/>
              <a:t>art. 730</a:t>
            </a:r>
            <a:r>
              <a:t>-</a:t>
            </a:r>
            <a:r>
              <a:rPr u="sng"/>
              <a:t>757</a:t>
            </a:r>
            <a:r>
              <a:t>), lecz także w przepisach tego Kodeksu regulujących zabezpieczenie: w sprawach rodzinnych (</a:t>
            </a:r>
            <a:r>
              <a:rPr u="sng"/>
              <a:t>art. 445</a:t>
            </a:r>
            <a:r>
              <a:t> i </a:t>
            </a:r>
            <a:r>
              <a:rPr u="sng"/>
              <a:t>445</a:t>
            </a:r>
            <a:r>
              <a:rPr baseline="30000" u="sng"/>
              <a:t>1</a:t>
            </a:r>
            <a:r>
              <a:t>), w postępowaniu nakazowym (</a:t>
            </a:r>
            <a:r>
              <a:rPr u="sng"/>
              <a:t>art. 492</a:t>
            </a:r>
            <a:r>
              <a:t> i </a:t>
            </a:r>
            <a:r>
              <a:rPr u="sng"/>
              <a:t>492</a:t>
            </a:r>
            <a:r>
              <a:rPr baseline="30000" u="sng"/>
              <a:t>1</a:t>
            </a:r>
            <a:r>
              <a:t>), w sprawach o ustalenie nieistnienia prawa objętego planem podziału sumy uzyskanej z egzekucji (</a:t>
            </a:r>
            <a:r>
              <a:rPr u="sng"/>
              <a:t>art. 1028</a:t>
            </a:r>
            <a:r>
              <a:t>), kosztów procesu od powoda cudzoziemca (</a:t>
            </a:r>
            <a:r>
              <a:rPr u="sng"/>
              <a:t>art. 1119</a:t>
            </a:r>
            <a:r>
              <a:t>-</a:t>
            </a:r>
            <a:r>
              <a:rPr u="sng"/>
              <a:t>1128)</a:t>
            </a:r>
            <a:r>
              <a:t> , w postępowaniu przed sądem polubownym (</a:t>
            </a:r>
            <a:r>
              <a:rPr u="sng"/>
              <a:t>art. 1181</a:t>
            </a:r>
            <a:r>
              <a:t> i </a:t>
            </a:r>
            <a:r>
              <a:rPr u="sng"/>
              <a:t>1182</a:t>
            </a:r>
            <a:r>
              <a:t>). </a:t>
            </a:r>
          </a:p>
          <a:p>
            <a:pPr>
              <a:defRPr sz="1400">
                <a:latin typeface="Arial"/>
                <a:ea typeface="Arial"/>
                <a:cs typeface="Arial"/>
                <a:sym typeface="Arial"/>
              </a:defRPr>
            </a:pPr>
          </a:p>
          <a:p>
            <a:pPr>
              <a:defRPr sz="1400">
                <a:latin typeface="Arial"/>
                <a:ea typeface="Arial"/>
                <a:cs typeface="Arial"/>
                <a:sym typeface="Arial"/>
              </a:defRPr>
            </a:pPr>
            <a:r>
              <a:t>Przepisy o zabezpieczeniu zawarte są także w ustawach pozakodeksowych, z których największe znaczenie praktyczne mają przepisy: Kodeksu spółek handlowych (</a:t>
            </a:r>
            <a:r>
              <a:rPr u="sng"/>
              <a:t>art. 268</a:t>
            </a:r>
            <a:r>
              <a:t>, </a:t>
            </a:r>
            <a:r>
              <a:rPr u="sng"/>
              <a:t>295 § 2</a:t>
            </a:r>
            <a:r>
              <a:t>, </a:t>
            </a:r>
            <a:r>
              <a:rPr u="sng"/>
              <a:t>art. 486 § 2 i 3</a:t>
            </a:r>
            <a:r>
              <a:t>), ustawy z 30 czerwca 2000 r. - Prawo własności przemysłowej (</a:t>
            </a:r>
            <a:r>
              <a:rPr u="sng"/>
              <a:t>art. 286</a:t>
            </a:r>
            <a:r>
              <a:rPr baseline="30000" u="sng"/>
              <a:t>1</a:t>
            </a:r>
            <a:r>
              <a:t>), ustawy z 14 grudnia 1994 r. o Bankowym Funduszu Gwarancyjnym (</a:t>
            </a:r>
            <a:r>
              <a:rPr u="sng"/>
              <a:t>art. 37 ust. 4</a:t>
            </a:r>
            <a:r>
              <a:t>), ustawy z 28 lutego 2003 r. - Prawo upadłościowe i naprawcze (</a:t>
            </a:r>
            <a:r>
              <a:rPr u="sng"/>
              <a:t>art. 36</a:t>
            </a:r>
            <a:r>
              <a:t>-</a:t>
            </a:r>
            <a:r>
              <a:rPr u="sng"/>
              <a:t>42</a:t>
            </a:r>
            <a:r>
              <a:t>), ustawy z 4 lutego 1994 r. o prawie autorskim i prawach pokrewnych (</a:t>
            </a:r>
            <a:r>
              <a:rPr u="sng"/>
              <a:t>art. 80</a:t>
            </a:r>
            <a:r>
              <a:t>). W przepisach Kodeksu postępowania karnego (</a:t>
            </a:r>
            <a:r>
              <a:rPr u="sng"/>
              <a:t>art. 291</a:t>
            </a:r>
            <a:r>
              <a:t>-</a:t>
            </a:r>
            <a:r>
              <a:rPr u="sng"/>
              <a:t>292</a:t>
            </a:r>
            <a:r>
              <a:t>) i Kodeksu karnego wykonawczego (</a:t>
            </a:r>
            <a:r>
              <a:rPr u="sng"/>
              <a:t>art. 25</a:t>
            </a:r>
            <a:r>
              <a:t>-</a:t>
            </a:r>
            <a:r>
              <a:rPr u="sng"/>
              <a:t>26</a:t>
            </a:r>
            <a:r>
              <a:t>) także są zawarte normy z zakresu postępowania zabezpieczającego.</a:t>
            </a:r>
          </a:p>
          <a:p>
            <a:pPr>
              <a:defRPr sz="1400">
                <a:latin typeface="Arial"/>
                <a:ea typeface="Arial"/>
                <a:cs typeface="Arial"/>
                <a:sym typeface="Arial"/>
              </a:defRPr>
            </a:pP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7" name="Shape 217"/>
          <p:cNvSpPr/>
          <p:nvPr>
            <p:ph type="title" idx="4294967295"/>
          </p:nvPr>
        </p:nvSpPr>
        <p:spPr>
          <a:prstGeom prst="rect">
            <a:avLst/>
          </a:prstGeom>
        </p:spPr>
        <p:txBody>
          <a:bodyPr/>
          <a:lstStyle/>
          <a:p>
            <a:pPr/>
          </a:p>
        </p:txBody>
      </p:sp>
      <p:graphicFrame>
        <p:nvGraphicFramePr>
          <p:cNvPr id="218" name="Chart 218"/>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219"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220" name="Shape 220"/>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221" name="Shape 221"/>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222" name="Shape 222"/>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Legitymacja do złożenia wniosku</a:t>
            </a:r>
          </a:p>
        </p:txBody>
      </p:sp>
      <p:sp>
        <p:nvSpPr>
          <p:cNvPr id="223" name="Shape 223"/>
          <p:cNvSpPr/>
          <p:nvPr/>
        </p:nvSpPr>
        <p:spPr>
          <a:xfrm>
            <a:off x="1512104" y="1948934"/>
            <a:ext cx="7496307" cy="51656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b="1" sz="1400">
                <a:latin typeface="Arial"/>
                <a:ea typeface="Arial"/>
                <a:cs typeface="Arial"/>
                <a:sym typeface="Arial"/>
              </a:defRPr>
            </a:pPr>
            <a:r>
              <a:t>WSZCZĘCIE POSTĘPOWANIA:</a:t>
            </a:r>
          </a:p>
          <a:p>
            <a:pPr>
              <a:defRPr b="1" sz="1400">
                <a:latin typeface="Arial"/>
                <a:ea typeface="Arial"/>
                <a:cs typeface="Arial"/>
                <a:sym typeface="Arial"/>
              </a:defRPr>
            </a:pPr>
          </a:p>
          <a:p>
            <a:pPr marL="187157" indent="-187157">
              <a:buSzPct val="100000"/>
              <a:buAutoNum type="arabicPeriod" startAt="1"/>
              <a:defRPr b="1" sz="1400">
                <a:latin typeface="Arial"/>
                <a:ea typeface="Arial"/>
                <a:cs typeface="Arial"/>
                <a:sym typeface="Arial"/>
              </a:defRPr>
            </a:pPr>
            <a:r>
              <a:t>NA WNIOSEK:</a:t>
            </a:r>
          </a:p>
          <a:p>
            <a:pPr defTabSz="457200">
              <a:defRPr b="1" sz="1400">
                <a:solidFill>
                  <a:srgbClr val="323333"/>
                </a:solidFill>
                <a:latin typeface="Arial"/>
                <a:ea typeface="Arial"/>
                <a:cs typeface="Arial"/>
                <a:sym typeface="Arial"/>
              </a:defRPr>
            </a:pPr>
            <a:r>
              <a:t>Art.  7301. [Legitymacja czynna; interes prawny] </a:t>
            </a:r>
          </a:p>
          <a:p>
            <a:pPr defTabSz="457200">
              <a:defRPr b="1" sz="1400">
                <a:solidFill>
                  <a:srgbClr val="323333"/>
                </a:solidFill>
                <a:latin typeface="Arial"/>
                <a:ea typeface="Arial"/>
                <a:cs typeface="Arial"/>
                <a:sym typeface="Arial"/>
              </a:defRPr>
            </a:pPr>
            <a:r>
              <a:t>§  1. Udzielenia zabezpieczenia może żądać każda strona lub uczestnik postępowania, jeżeli uprawdopodobni roszczenie oraz interes prawny w udzieleniu zabezpieczenia.</a:t>
            </a:r>
          </a:p>
          <a:p>
            <a:pPr defTabSz="457200">
              <a:defRPr b="1" sz="1400">
                <a:solidFill>
                  <a:srgbClr val="323333"/>
                </a:solidFill>
                <a:latin typeface="Arial"/>
                <a:ea typeface="Arial"/>
                <a:cs typeface="Arial"/>
                <a:sym typeface="Arial"/>
              </a:defRPr>
            </a:pPr>
            <a:r>
              <a:t>(…)</a:t>
            </a:r>
          </a:p>
          <a:p>
            <a:pPr>
              <a:defRPr b="1" sz="1400">
                <a:latin typeface="Arial"/>
                <a:ea typeface="Arial"/>
                <a:cs typeface="Arial"/>
                <a:sym typeface="Arial"/>
              </a:defRPr>
            </a:pPr>
          </a:p>
          <a:p>
            <a:pPr>
              <a:defRPr sz="1400">
                <a:latin typeface="Arial"/>
                <a:ea typeface="Arial"/>
                <a:cs typeface="Arial"/>
                <a:sym typeface="Arial"/>
              </a:defRPr>
            </a:pPr>
            <a:r>
              <a:t>W świetle </a:t>
            </a:r>
            <a:r>
              <a:rPr u="sng"/>
              <a:t>art. 730</a:t>
            </a:r>
            <a:r>
              <a:rPr baseline="30000" u="sng"/>
              <a:t>1</a:t>
            </a:r>
            <a:r>
              <a:rPr u="sng"/>
              <a:t> § 1</a:t>
            </a:r>
            <a:r>
              <a:t> legitymację do złożenia wniosku o udzielenie zabezpieczenia </a:t>
            </a:r>
            <a:r>
              <a:rPr b="1"/>
              <a:t>uniezależnia się</a:t>
            </a:r>
            <a:r>
              <a:t> od tego, czy zgłaszającemu wniosek o udzielenie zabezpieczenia przysługuje status strony postępowania, przepis stanowi bowiem, że </a:t>
            </a:r>
            <a:r>
              <a:rPr b="1"/>
              <a:t>„udzielenia zabezpieczenia może żądać każda strona lub uczestnik postępowania”.</a:t>
            </a:r>
          </a:p>
          <a:p>
            <a:pPr>
              <a:defRPr sz="1400">
                <a:latin typeface="Arial"/>
                <a:ea typeface="Arial"/>
                <a:cs typeface="Arial"/>
                <a:sym typeface="Arial"/>
              </a:defRPr>
            </a:pPr>
          </a:p>
          <a:p>
            <a:pPr>
              <a:defRPr sz="1400">
                <a:latin typeface="Arial"/>
                <a:ea typeface="Arial"/>
                <a:cs typeface="Arial"/>
                <a:sym typeface="Arial"/>
              </a:defRPr>
            </a:pPr>
            <a:r>
              <a:t>Oznacza to, że uprawnionym jest </a:t>
            </a:r>
            <a:r>
              <a:rPr b="1"/>
              <a:t>nie tylko powód </a:t>
            </a:r>
            <a:r>
              <a:t>(w sprawie rozpoznawanej w procesie) czy wnioskodawca (w sprawie rozpoznawanej w postępowaniu nieprocesowym), lecz także pozwany, uczestnik postępowania nieprocesowego. W literaturze zgodnie przyjmuje się, że legitymacja przysługuje także interwenientowi ubocznemu samoistnemu, natomiast nie ma jej interwenient uboczny niesamoistny, nie jemu bowiem przysługuje roszczenie, które ma być zabezpieczone.</a:t>
            </a:r>
          </a:p>
          <a:p>
            <a:pPr>
              <a:defRPr sz="1400">
                <a:latin typeface="Arial"/>
                <a:ea typeface="Arial"/>
                <a:cs typeface="Arial"/>
                <a:sym typeface="Arial"/>
              </a:defRPr>
            </a:pPr>
            <a:r>
              <a:t>Z wnioskiem może wystąpić także prokurator (</a:t>
            </a:r>
            <a:r>
              <a:rPr u="sng"/>
              <a:t>art. 7</a:t>
            </a:r>
            <a:r>
              <a:t>), organizacja pozarządowa w sprawach, w których może brać udział w postępowaniu rozpoznawczym (</a:t>
            </a:r>
            <a:r>
              <a:rPr u="sng"/>
              <a:t>art. 61</a:t>
            </a:r>
            <a:r>
              <a:t>), a także Rzecznik Praw Obywatelskich oraz inne organy w sprawach, w których mogą wytaczać powództwa na rzecz obywateli [inspektor pracy - </a:t>
            </a:r>
            <a:r>
              <a:rPr u="sng"/>
              <a:t>art. 63</a:t>
            </a:r>
            <a:r>
              <a:rPr baseline="30000" u="sng"/>
              <a:t>1</a:t>
            </a:r>
            <a:r>
              <a:t>, powiatowy (miejski) rzecznik konsumentów - </a:t>
            </a:r>
            <a:r>
              <a:rPr u="sng"/>
              <a:t>art. 63</a:t>
            </a:r>
            <a:r>
              <a:rPr baseline="30000" u="sng"/>
              <a:t>3</a:t>
            </a:r>
            <a:r>
              <a:t>].</a:t>
            </a:r>
          </a:p>
          <a:p>
            <a:pPr>
              <a:defRPr sz="1400">
                <a:latin typeface="Arial"/>
                <a:ea typeface="Arial"/>
                <a:cs typeface="Arial"/>
                <a:sym typeface="Arial"/>
              </a:defRPr>
            </a:pP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5" name="Shape 225"/>
          <p:cNvSpPr/>
          <p:nvPr>
            <p:ph type="title" idx="4294967295"/>
          </p:nvPr>
        </p:nvSpPr>
        <p:spPr>
          <a:prstGeom prst="rect">
            <a:avLst/>
          </a:prstGeom>
        </p:spPr>
        <p:txBody>
          <a:bodyPr/>
          <a:lstStyle/>
          <a:p>
            <a:pPr/>
          </a:p>
        </p:txBody>
      </p:sp>
      <p:graphicFrame>
        <p:nvGraphicFramePr>
          <p:cNvPr id="226" name="Chart 226"/>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227"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228" name="Shape 228"/>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229" name="Shape 229"/>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230" name="Shape 230"/>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Tryb postępowania</a:t>
            </a:r>
          </a:p>
        </p:txBody>
      </p:sp>
      <p:sp>
        <p:nvSpPr>
          <p:cNvPr id="231" name="Shape 231"/>
          <p:cNvSpPr/>
          <p:nvPr/>
        </p:nvSpPr>
        <p:spPr>
          <a:xfrm>
            <a:off x="1512104" y="1948934"/>
            <a:ext cx="7496307" cy="44781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b="1" sz="1400">
                <a:latin typeface="Arial"/>
                <a:ea typeface="Arial"/>
                <a:cs typeface="Arial"/>
                <a:sym typeface="Arial"/>
              </a:defRPr>
            </a:pPr>
            <a:r>
              <a:t>WSZCZĘCIE POSTĘPOWANIA:</a:t>
            </a:r>
          </a:p>
          <a:p>
            <a:pPr>
              <a:defRPr b="1" sz="1400">
                <a:latin typeface="Arial"/>
                <a:ea typeface="Arial"/>
                <a:cs typeface="Arial"/>
                <a:sym typeface="Arial"/>
              </a:defRPr>
            </a:pPr>
          </a:p>
          <a:p>
            <a:pPr>
              <a:defRPr b="1" sz="1400">
                <a:latin typeface="Arial"/>
                <a:ea typeface="Arial"/>
                <a:cs typeface="Arial"/>
                <a:sym typeface="Arial"/>
              </a:defRPr>
            </a:pPr>
            <a:r>
              <a:t>2. Z URZĘDU:</a:t>
            </a:r>
          </a:p>
          <a:p>
            <a:pPr>
              <a:defRPr b="1" i="1" sz="1400">
                <a:latin typeface="Arial"/>
                <a:ea typeface="Arial"/>
                <a:cs typeface="Arial"/>
                <a:sym typeface="Arial"/>
              </a:defRPr>
            </a:pPr>
            <a:r>
              <a:t>Art.  732. Zabezpieczenie udzielane jest na wniosek, a w wypadkach, w których postępowanie może być wszczęte z urzędu - także z urzędu.</a:t>
            </a:r>
          </a:p>
          <a:p>
            <a:pPr>
              <a:defRPr>
                <a:latin typeface="Arial"/>
                <a:ea typeface="Arial"/>
                <a:cs typeface="Arial"/>
                <a:sym typeface="Arial"/>
              </a:defRPr>
            </a:pPr>
          </a:p>
          <a:p>
            <a:pPr>
              <a:defRPr b="1" sz="1400">
                <a:latin typeface="Arial"/>
                <a:ea typeface="Arial"/>
                <a:cs typeface="Arial"/>
                <a:sym typeface="Arial"/>
              </a:defRPr>
            </a:pPr>
            <a:r>
              <a:t>Zasadą jest udzielanie zabezpieczenia na wniosek uprawnionego</a:t>
            </a:r>
            <a:r>
              <a:rPr b="0"/>
              <a:t>. </a:t>
            </a:r>
            <a:r>
              <a:rPr b="0"/>
              <a:t>Jednakże w wypadkach, w których postępowanie rozpoznawcze może być wszczęte z urzędu, dopuszczalne jest także </a:t>
            </a:r>
            <a:r>
              <a:rPr b="0"/>
              <a:t>udzielenie zabezpieczenia z urzędu</a:t>
            </a:r>
            <a:r>
              <a:rPr b="0"/>
              <a:t>.</a:t>
            </a:r>
            <a:r>
              <a:t> </a:t>
            </a:r>
            <a:r>
              <a:rPr b="0"/>
              <a:t>Do spraw, które mogą być wszczęte z urzędu, zalicza się m.in. </a:t>
            </a:r>
            <a:r>
              <a:t>sprawy opiekuńcze (art. 570), sprawy o zabezpieczenie spadku (art. 635 § 1) czy spisanie inwentarza spadku (art. 637 § 2). Są to sprawy rozpoznawane w postępowaniu nieprocesowym. </a:t>
            </a:r>
          </a:p>
          <a:p>
            <a:pPr>
              <a:defRPr b="1" sz="1400">
                <a:latin typeface="Arial"/>
                <a:ea typeface="Arial"/>
                <a:cs typeface="Arial"/>
                <a:sym typeface="Arial"/>
              </a:defRPr>
            </a:pPr>
          </a:p>
          <a:p>
            <a:pPr>
              <a:defRPr b="1" sz="1400">
                <a:latin typeface="Arial"/>
                <a:ea typeface="Arial"/>
                <a:cs typeface="Arial"/>
                <a:sym typeface="Arial"/>
              </a:defRPr>
            </a:pPr>
            <a:r>
              <a:t>Udzielenie zabezpieczenia z urzędu może nastąpić jedynie w toku postępowania.</a:t>
            </a:r>
          </a:p>
          <a:p>
            <a:pPr>
              <a:defRPr sz="1400">
                <a:latin typeface="Arial"/>
                <a:ea typeface="Arial"/>
                <a:cs typeface="Arial"/>
                <a:sym typeface="Arial"/>
              </a:defRPr>
            </a:pPr>
          </a:p>
          <a:p>
            <a:pPr>
              <a:defRPr sz="1400">
                <a:latin typeface="Arial"/>
                <a:ea typeface="Arial"/>
                <a:cs typeface="Arial"/>
                <a:sym typeface="Arial"/>
              </a:defRPr>
            </a:pPr>
            <a:r>
              <a:t>Szczególna regulacja dotyczy postępowania nakazowego. Z art. 492 § 1 wynika, że nakaz zapłaty w postępowaniu nakazowym z chwilą wydania stanowi tytuł zabezpieczenia, wykonalny bez nadawania mu klauzuli wykonalności. Jest to przypadek, gdy do zabezpieczenia roszczeń dochodzi z mocy prawa, bez potrzeby udzielania zabezpieczenia przez sąd.</a:t>
            </a: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3" name="Shape 233"/>
          <p:cNvSpPr/>
          <p:nvPr>
            <p:ph type="title" idx="4294967295"/>
          </p:nvPr>
        </p:nvSpPr>
        <p:spPr>
          <a:prstGeom prst="rect">
            <a:avLst/>
          </a:prstGeom>
        </p:spPr>
        <p:txBody>
          <a:bodyPr/>
          <a:lstStyle/>
          <a:p>
            <a:pPr/>
          </a:p>
        </p:txBody>
      </p:sp>
      <p:graphicFrame>
        <p:nvGraphicFramePr>
          <p:cNvPr id="234" name="Chart 234"/>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235"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236" name="Shape 236"/>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237" name="Shape 237"/>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238" name="Shape 238"/>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Tryb postępowania</a:t>
            </a:r>
          </a:p>
        </p:txBody>
      </p:sp>
      <p:sp>
        <p:nvSpPr>
          <p:cNvPr id="239" name="Shape 239"/>
          <p:cNvSpPr/>
          <p:nvPr/>
        </p:nvSpPr>
        <p:spPr>
          <a:xfrm>
            <a:off x="1512104" y="1948934"/>
            <a:ext cx="7496307" cy="54450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b="1" sz="1300">
                <a:latin typeface="Arial"/>
                <a:ea typeface="Arial"/>
                <a:cs typeface="Arial"/>
                <a:sym typeface="Arial"/>
              </a:defRPr>
            </a:pPr>
            <a:r>
              <a:t>WŁAŚCIWOŚĆ SĄDU W POSTĘPOWANIU ZABEZPIECZAJĄCYM:</a:t>
            </a:r>
          </a:p>
          <a:p>
            <a:pPr>
              <a:defRPr b="1" i="1" sz="1300">
                <a:latin typeface="Arial"/>
                <a:ea typeface="Arial"/>
                <a:cs typeface="Arial"/>
                <a:sym typeface="Arial"/>
              </a:defRPr>
            </a:pPr>
            <a:r>
              <a:t>Art.  734. Do udzielenia zabezpieczenia właściwy jest sąd, do którego właściwości należy rozpoznanie sprawy </a:t>
            </a:r>
            <a:r>
              <a:t>w </a:t>
            </a:r>
            <a:r>
              <a:rPr u="sng"/>
              <a:t>pierwszej instancji</a:t>
            </a:r>
            <a:r>
              <a:t>. Jeżeli nie można ustalić takiego sądu, właściwy jest sąd, w którego okręgu ma być wykonane postanowienie o udzieleniu zabezpieczenia, a z braku tej podstawy lub w przypadku, w którym postanowienie o udzieleniu zabezpieczenia miałoby być wykonane w okręgach różnych sądów - sąd rejonowy dla m.st. Warszawy. Wniosek o udzielenie zabezpieczenia zgłoszony w toku postępowania rozpoznaje sąd tej instancji, w której toczy się postępowanie, z wyjątkiem przypadku, gdy sądem tym jest SN. Wtedy o zabezpieczeniu orzeka sąd pierwszej instancji.</a:t>
            </a:r>
          </a:p>
          <a:p>
            <a:pPr>
              <a:defRPr i="1" sz="1300">
                <a:latin typeface="Arial"/>
                <a:ea typeface="Arial"/>
                <a:cs typeface="Arial"/>
                <a:sym typeface="Arial"/>
              </a:defRPr>
            </a:pPr>
          </a:p>
          <a:p>
            <a:pPr>
              <a:defRPr sz="1300">
                <a:latin typeface="Arial"/>
                <a:ea typeface="Arial"/>
                <a:cs typeface="Arial"/>
                <a:sym typeface="Arial"/>
              </a:defRPr>
            </a:pPr>
            <a:r>
              <a:t>W sprawach poddanych pod rozpoznanie sądu polubownego właściwy do rozpoznania wniosku o udzielenie zabezpieczenia jest sąd polubowny, jednakże dokonanie zapisu na sąd polubowny nie wyklucza możliwości zabezpieczenia przez sąd powszechny roszczeń dochodzonych przed sądem polubownym -&gt; art 1166 KPC</a:t>
            </a:r>
          </a:p>
          <a:p>
            <a:pPr>
              <a:defRPr i="1" sz="1300">
                <a:latin typeface="Arial"/>
                <a:ea typeface="Arial"/>
                <a:cs typeface="Arial"/>
                <a:sym typeface="Arial"/>
              </a:defRPr>
            </a:pPr>
          </a:p>
          <a:p>
            <a:pPr>
              <a:defRPr b="1" sz="1300">
                <a:latin typeface="Arial"/>
                <a:ea typeface="Arial"/>
                <a:cs typeface="Arial"/>
                <a:sym typeface="Arial"/>
              </a:defRPr>
            </a:pPr>
            <a:r>
              <a:t>SKŁAD SĄDU W POSTĘPOWANIU ZABEZPIECZAJĄCYM:</a:t>
            </a:r>
          </a:p>
          <a:p>
            <a:pPr>
              <a:defRPr b="1" i="1" sz="1300">
                <a:latin typeface="Arial"/>
                <a:ea typeface="Arial"/>
                <a:cs typeface="Arial"/>
                <a:sym typeface="Arial"/>
              </a:defRPr>
            </a:pPr>
            <a:r>
              <a:t>Art.  735. §  1. Wniosek o udzielenie zabezpieczenia podlega rozpoznaniu na posiedzeniu </a:t>
            </a:r>
            <a:r>
              <a:t>niejawnym</a:t>
            </a:r>
            <a:r>
              <a:t>, chyba że przepis szczególny stanowi inaczej.</a:t>
            </a:r>
          </a:p>
          <a:p>
            <a:pPr>
              <a:defRPr b="1" i="1" sz="1300">
                <a:latin typeface="Arial"/>
                <a:ea typeface="Arial"/>
                <a:cs typeface="Arial"/>
                <a:sym typeface="Arial"/>
              </a:defRPr>
            </a:pPr>
            <a:r>
              <a:t>§  2. W sprawie, którą rozpoznaje sąd w składzie trzyosobowym, w przypadku niecierpiącym zwłoki postanowienie w przedmiocie udzielenia zabezpieczenia może być wydane przez sąd w składzie jednego sędziego.</a:t>
            </a:r>
          </a:p>
          <a:p>
            <a:pPr>
              <a:defRPr i="1" sz="1300">
                <a:latin typeface="Arial"/>
                <a:ea typeface="Arial"/>
                <a:cs typeface="Arial"/>
                <a:sym typeface="Arial"/>
              </a:defRPr>
            </a:pPr>
          </a:p>
          <a:p>
            <a:pPr>
              <a:defRPr sz="1300">
                <a:latin typeface="Arial"/>
                <a:ea typeface="Arial"/>
                <a:cs typeface="Arial"/>
                <a:sym typeface="Arial"/>
              </a:defRPr>
            </a:pPr>
            <a:r>
              <a:t>Skład sądu w postępowaniu zabezpieczającym będzie taki, jaki wynika z właściwości rzeczowej i instancyjnej sądu rozpoznającego sprawę.</a:t>
            </a:r>
          </a:p>
          <a:p>
            <a:pPr>
              <a:defRPr i="1" sz="1300">
                <a:latin typeface="Arial"/>
                <a:ea typeface="Arial"/>
                <a:cs typeface="Arial"/>
                <a:sym typeface="Arial"/>
              </a:defRPr>
            </a:pPr>
          </a:p>
          <a:p>
            <a:pPr>
              <a:defRPr i="1" sz="1300">
                <a:latin typeface="Arial"/>
                <a:ea typeface="Arial"/>
                <a:cs typeface="Arial"/>
                <a:sym typeface="Arial"/>
              </a:defRPr>
            </a:pPr>
          </a:p>
          <a:p>
            <a:pPr>
              <a:defRPr i="1" sz="1400">
                <a:latin typeface="Arial"/>
                <a:ea typeface="Arial"/>
                <a:cs typeface="Arial"/>
                <a:sym typeface="Arial"/>
              </a:defRPr>
            </a:pP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1" name="Shape 241"/>
          <p:cNvSpPr/>
          <p:nvPr>
            <p:ph type="title" idx="4294967295"/>
          </p:nvPr>
        </p:nvSpPr>
        <p:spPr>
          <a:prstGeom prst="rect">
            <a:avLst/>
          </a:prstGeom>
        </p:spPr>
        <p:txBody>
          <a:bodyPr/>
          <a:lstStyle/>
          <a:p>
            <a:pPr/>
          </a:p>
        </p:txBody>
      </p:sp>
      <p:graphicFrame>
        <p:nvGraphicFramePr>
          <p:cNvPr id="242" name="Chart 242"/>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243"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244" name="Shape 244"/>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245" name="Shape 245"/>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246" name="Shape 246"/>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Tryb postępowania</a:t>
            </a:r>
          </a:p>
        </p:txBody>
      </p:sp>
      <p:sp>
        <p:nvSpPr>
          <p:cNvPr id="247" name="Shape 247"/>
          <p:cNvSpPr/>
          <p:nvPr/>
        </p:nvSpPr>
        <p:spPr>
          <a:xfrm>
            <a:off x="1512104" y="1948934"/>
            <a:ext cx="7496307" cy="41877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b="1" sz="1300">
                <a:latin typeface="Arial"/>
                <a:ea typeface="Arial"/>
                <a:cs typeface="Arial"/>
                <a:sym typeface="Arial"/>
              </a:defRPr>
            </a:pPr>
            <a:r>
              <a:t>TERMINY W POSTĘPOWANIU ZABEZPIECZAJĄCYM:</a:t>
            </a:r>
          </a:p>
          <a:p>
            <a:pPr>
              <a:defRPr b="1" sz="1300">
                <a:latin typeface="Arial"/>
                <a:ea typeface="Arial"/>
                <a:cs typeface="Arial"/>
                <a:sym typeface="Arial"/>
              </a:defRPr>
            </a:pPr>
          </a:p>
          <a:p>
            <a:pPr>
              <a:defRPr i="1" sz="1300">
                <a:latin typeface="Arial"/>
                <a:ea typeface="Arial"/>
                <a:cs typeface="Arial"/>
                <a:sym typeface="Arial"/>
              </a:defRPr>
            </a:pPr>
            <a:r>
              <a:t>Art.  737. Wniosek o udzielenie zabezpieczenia podlega rozpoznaniu bezzwłocznie, nie później jednak niż w terminie </a:t>
            </a:r>
            <a:r>
              <a:rPr b="1"/>
              <a:t>tygodnia</a:t>
            </a:r>
            <a:r>
              <a:t> od dnia jego wpływu do sądu, chyba że przepis szczególny stanowi inaczej. Jeżeli ustawa przewiduje rozpoznanie wniosku na rozprawie, należy ją wyznaczyć tak, aby rozprawa mogła odbyć się w terminie miesięcznym od dnia wpływu wniosku.</a:t>
            </a:r>
          </a:p>
          <a:p>
            <a:pPr>
              <a:defRPr i="1" sz="1300">
                <a:latin typeface="Arial"/>
                <a:ea typeface="Arial"/>
                <a:cs typeface="Arial"/>
                <a:sym typeface="Arial"/>
              </a:defRPr>
            </a:pPr>
          </a:p>
          <a:p>
            <a:pPr>
              <a:defRPr i="1" sz="1300">
                <a:latin typeface="Arial"/>
                <a:ea typeface="Arial"/>
                <a:cs typeface="Arial"/>
                <a:sym typeface="Arial"/>
              </a:defRPr>
            </a:pPr>
          </a:p>
          <a:p>
            <a:pPr>
              <a:defRPr i="1" sz="1300">
                <a:latin typeface="Arial"/>
                <a:ea typeface="Arial"/>
                <a:cs typeface="Arial"/>
                <a:sym typeface="Arial"/>
              </a:defRPr>
            </a:pPr>
            <a:r>
              <a:t>Art.  733. Udzielając zabezpieczenia przed wszczęciem postępowania w sprawie, sąd wyznacza termin, w którym pismo wszczynające postępowanie powinno być wniesione pod rygorem upadku zabezpieczenia. Termin ten nie może przekraczać </a:t>
            </a:r>
            <a:r>
              <a:rPr b="1"/>
              <a:t>dwóch tygodni</a:t>
            </a:r>
            <a:r>
              <a:rPr b="1" i="0"/>
              <a:t>.</a:t>
            </a:r>
          </a:p>
          <a:p>
            <a:pPr>
              <a:defRPr i="1" sz="1400">
                <a:latin typeface="Arial"/>
                <a:ea typeface="Arial"/>
                <a:cs typeface="Arial"/>
                <a:sym typeface="Arial"/>
              </a:defRPr>
            </a:pPr>
          </a:p>
          <a:p>
            <a:pPr>
              <a:defRPr sz="1400">
                <a:latin typeface="Arial"/>
                <a:ea typeface="Arial"/>
                <a:cs typeface="Arial"/>
                <a:sym typeface="Arial"/>
              </a:defRPr>
            </a:pPr>
            <a:endParaRPr i="1"/>
          </a:p>
          <a:p>
            <a:pPr>
              <a:defRPr sz="1400">
                <a:latin typeface="Arial"/>
                <a:ea typeface="Arial"/>
                <a:cs typeface="Arial"/>
                <a:sym typeface="Arial"/>
              </a:defRPr>
            </a:pPr>
            <a:r>
              <a:t>Ze względu na specyfikę postępowania zabezpieczającego, aby jego przeprowadzenie osiągnęło cek, powinno przebiegać szybko i sprawnie, nie może też być zawieszone -&gt; orzeczenie Sądu Najwyższego SN z 20.09.1961 r., CZ 27/61, NP 1962, Nr 7-8)</a:t>
            </a:r>
          </a:p>
          <a:p>
            <a:pPr>
              <a:defRPr i="1" sz="1400">
                <a:latin typeface="Arial"/>
                <a:ea typeface="Arial"/>
                <a:cs typeface="Arial"/>
                <a:sym typeface="Arial"/>
              </a:defRPr>
            </a:pPr>
          </a:p>
          <a:p>
            <a:pPr>
              <a:defRPr i="1" sz="1300">
                <a:latin typeface="Arial"/>
                <a:ea typeface="Arial"/>
                <a:cs typeface="Arial"/>
                <a:sym typeface="Arial"/>
              </a:defRPr>
            </a:pPr>
          </a:p>
          <a:p>
            <a:pPr>
              <a:defRPr i="1" sz="1300">
                <a:latin typeface="Arial"/>
                <a:ea typeface="Arial"/>
                <a:cs typeface="Arial"/>
                <a:sym typeface="Arial"/>
              </a:defRPr>
            </a:pPr>
          </a:p>
          <a:p>
            <a:pPr>
              <a:defRPr i="1" sz="1400">
                <a:latin typeface="Arial"/>
                <a:ea typeface="Arial"/>
                <a:cs typeface="Arial"/>
                <a:sym typeface="Arial"/>
              </a:defRPr>
            </a:pP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9" name="Shape 249"/>
          <p:cNvSpPr/>
          <p:nvPr>
            <p:ph type="title" idx="4294967295"/>
          </p:nvPr>
        </p:nvSpPr>
        <p:spPr>
          <a:prstGeom prst="rect">
            <a:avLst/>
          </a:prstGeom>
        </p:spPr>
        <p:txBody>
          <a:bodyPr/>
          <a:lstStyle/>
          <a:p>
            <a:pPr/>
          </a:p>
        </p:txBody>
      </p:sp>
      <p:graphicFrame>
        <p:nvGraphicFramePr>
          <p:cNvPr id="250" name="Chart 250"/>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251"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252" name="Shape 252"/>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253" name="Shape 253"/>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254" name="Shape 254"/>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Tryb postępowania</a:t>
            </a:r>
          </a:p>
        </p:txBody>
      </p:sp>
      <p:sp>
        <p:nvSpPr>
          <p:cNvPr id="255" name="Shape 255"/>
          <p:cNvSpPr/>
          <p:nvPr/>
        </p:nvSpPr>
        <p:spPr>
          <a:xfrm>
            <a:off x="1115615" y="1948934"/>
            <a:ext cx="8028386" cy="47592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400">
                <a:latin typeface="Arial"/>
                <a:ea typeface="Arial"/>
                <a:cs typeface="Arial"/>
                <a:sym typeface="Arial"/>
              </a:defRPr>
            </a:pPr>
            <a:r>
              <a:t>Sąd bada:</a:t>
            </a:r>
          </a:p>
          <a:p>
            <a:pPr marL="342900" indent="-342900">
              <a:buSzPct val="100000"/>
              <a:buAutoNum type="arabicPeriod" startAt="1"/>
              <a:defRPr sz="1400">
                <a:latin typeface="Arial"/>
                <a:ea typeface="Arial"/>
                <a:cs typeface="Arial"/>
                <a:sym typeface="Arial"/>
              </a:defRPr>
            </a:pPr>
            <a:r>
              <a:t>Warunki formalne wniosku ( w tym opłatę);</a:t>
            </a:r>
          </a:p>
          <a:p>
            <a:pPr marL="342900" indent="-342900">
              <a:buSzPct val="100000"/>
              <a:buAutoNum type="arabicPeriod" startAt="1"/>
              <a:defRPr sz="1400">
                <a:latin typeface="Arial"/>
                <a:ea typeface="Arial"/>
                <a:cs typeface="Arial"/>
                <a:sym typeface="Arial"/>
              </a:defRPr>
            </a:pPr>
            <a:r>
              <a:t>Dopuszczalność wniosku;</a:t>
            </a:r>
          </a:p>
          <a:p>
            <a:pPr marL="342900" indent="-342900">
              <a:buSzPct val="100000"/>
              <a:buAutoNum type="arabicPeriod" startAt="1"/>
              <a:defRPr sz="1400">
                <a:latin typeface="Arial"/>
                <a:ea typeface="Arial"/>
                <a:cs typeface="Arial"/>
                <a:sym typeface="Arial"/>
              </a:defRPr>
            </a:pPr>
            <a:r>
              <a:t>Zasadność wniosku.</a:t>
            </a:r>
          </a:p>
          <a:p>
            <a:pPr marL="342900" indent="-342900">
              <a:buSzPct val="100000"/>
              <a:buAutoNum type="arabicPeriod" startAt="1"/>
              <a:defRPr sz="1400">
                <a:latin typeface="Arial"/>
                <a:ea typeface="Arial"/>
                <a:cs typeface="Arial"/>
                <a:sym typeface="Arial"/>
              </a:defRPr>
            </a:pPr>
          </a:p>
          <a:p>
            <a:pPr>
              <a:defRPr sz="1400">
                <a:latin typeface="Arial"/>
                <a:ea typeface="Arial"/>
                <a:cs typeface="Arial"/>
                <a:sym typeface="Arial"/>
              </a:defRPr>
            </a:pPr>
            <a:r>
              <a:t>Stosownie do okoliczności sąd zdecyduje o:</a:t>
            </a:r>
          </a:p>
          <a:p>
            <a:pPr>
              <a:defRPr sz="1400">
                <a:latin typeface="Arial"/>
                <a:ea typeface="Arial"/>
                <a:cs typeface="Arial"/>
                <a:sym typeface="Arial"/>
              </a:defRPr>
            </a:pPr>
          </a:p>
          <a:p>
            <a:pPr marL="342900" indent="-342900">
              <a:buSzPct val="100000"/>
              <a:buAutoNum type="arabicPeriod" startAt="1"/>
              <a:defRPr sz="1400">
                <a:latin typeface="Arial"/>
                <a:ea typeface="Arial"/>
                <a:cs typeface="Arial"/>
                <a:sym typeface="Arial"/>
              </a:defRPr>
            </a:pPr>
            <a:r>
              <a:t>W razie braków formalnych – wezwie do uzupełnienia, a jeśli nie usunięte – zwróci wniosek;</a:t>
            </a:r>
          </a:p>
          <a:p>
            <a:pPr marL="342900" indent="-342900">
              <a:buSzPct val="100000"/>
              <a:buAutoNum type="arabicPeriod" startAt="1"/>
              <a:defRPr sz="1400">
                <a:latin typeface="Arial"/>
                <a:ea typeface="Arial"/>
                <a:cs typeface="Arial"/>
                <a:sym typeface="Arial"/>
              </a:defRPr>
            </a:pPr>
            <a:r>
              <a:t>W razie niedopuszczalności – odrzuci wniosek;</a:t>
            </a:r>
          </a:p>
          <a:p>
            <a:pPr marL="342900" indent="-342900">
              <a:buSzPct val="100000"/>
              <a:buAutoNum type="arabicPeriod" startAt="1"/>
              <a:defRPr sz="1400">
                <a:latin typeface="Arial"/>
                <a:ea typeface="Arial"/>
                <a:cs typeface="Arial"/>
                <a:sym typeface="Arial"/>
              </a:defRPr>
            </a:pPr>
            <a:r>
              <a:t>W razie niezasadności – oddali wniosek;</a:t>
            </a:r>
          </a:p>
          <a:p>
            <a:pPr marL="342900" indent="-342900">
              <a:buSzPct val="100000"/>
              <a:buAutoNum type="arabicPeriod" startAt="1"/>
              <a:defRPr sz="1400">
                <a:latin typeface="Arial"/>
                <a:ea typeface="Arial"/>
                <a:cs typeface="Arial"/>
                <a:sym typeface="Arial"/>
              </a:defRPr>
            </a:pPr>
            <a:r>
              <a:t>W razie zasadności – uwzględni i wyda postanowienie o zabezpieczeniu.</a:t>
            </a:r>
          </a:p>
          <a:p>
            <a:pPr marL="342900" indent="-342900">
              <a:buSzPct val="100000"/>
              <a:buAutoNum type="arabicPeriod" startAt="1"/>
              <a:defRPr i="1" sz="1400">
                <a:latin typeface="Arial"/>
                <a:ea typeface="Arial"/>
                <a:cs typeface="Arial"/>
                <a:sym typeface="Arial"/>
              </a:defRPr>
            </a:pPr>
          </a:p>
          <a:p>
            <a:pPr>
              <a:defRPr i="1" sz="1400">
                <a:latin typeface="Arial"/>
                <a:ea typeface="Arial"/>
                <a:cs typeface="Arial"/>
                <a:sym typeface="Arial"/>
              </a:defRPr>
            </a:pPr>
          </a:p>
          <a:p>
            <a:pPr>
              <a:defRPr i="1" sz="1400">
                <a:latin typeface="Arial"/>
                <a:ea typeface="Arial"/>
                <a:cs typeface="Arial"/>
                <a:sym typeface="Arial"/>
              </a:defRPr>
            </a:pPr>
            <a:r>
              <a:t>Art.  739. §  1. Wykonanie postanowienia o udzieleniu zabezpieczenia sąd może uzależnić od złożenia przez uprawnionego </a:t>
            </a:r>
            <a:r>
              <a:rPr b="1"/>
              <a:t>kaucji </a:t>
            </a:r>
            <a:r>
              <a:t>na zabezpieczenie roszczeń obowiązanego powstałych w wyniku wykonania postanowienia o zabezpieczeniu. Z kaucji tej będzie przysługiwało obowiązanemu pierwszeństwo zaspokojenia przed innymi należnościami zaraz po kosztach egzekucyjnych.</a:t>
            </a:r>
          </a:p>
          <a:p>
            <a:pPr>
              <a:defRPr i="1" sz="1400">
                <a:latin typeface="Arial"/>
                <a:ea typeface="Arial"/>
                <a:cs typeface="Arial"/>
                <a:sym typeface="Arial"/>
              </a:defRPr>
            </a:pPr>
            <a:r>
              <a:t>§  2. Przepisu § 1 nie stosuje się, gdy uprawnionym jest Skarb Państwa oraz w wypadku zabezpieczenia roszczeń alimentacyjnych, o rentę, a także należności pracownika w sprawach z zakresu prawa pracy, w części nieprzekraczającej pełnego jednomiesięcznego wynagrodzenia pracownika.</a:t>
            </a:r>
          </a:p>
          <a:p>
            <a:pPr>
              <a:defRPr i="1" sz="1400">
                <a:latin typeface="Arial"/>
                <a:ea typeface="Arial"/>
                <a:cs typeface="Arial"/>
                <a:sym typeface="Arial"/>
              </a:defRPr>
            </a:pP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7" name="Shape 257"/>
          <p:cNvSpPr/>
          <p:nvPr>
            <p:ph type="title" idx="4294967295"/>
          </p:nvPr>
        </p:nvSpPr>
        <p:spPr>
          <a:prstGeom prst="rect">
            <a:avLst/>
          </a:prstGeom>
        </p:spPr>
        <p:txBody>
          <a:bodyPr/>
          <a:lstStyle/>
          <a:p>
            <a:pPr/>
          </a:p>
        </p:txBody>
      </p:sp>
      <p:graphicFrame>
        <p:nvGraphicFramePr>
          <p:cNvPr id="258" name="Chart 258"/>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259"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260" name="Shape 260"/>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261" name="Shape 261"/>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262" name="Shape 262"/>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Tryb postępowania</a:t>
            </a:r>
          </a:p>
        </p:txBody>
      </p:sp>
      <p:sp>
        <p:nvSpPr>
          <p:cNvPr id="263" name="Shape 263"/>
          <p:cNvSpPr/>
          <p:nvPr/>
        </p:nvSpPr>
        <p:spPr>
          <a:xfrm>
            <a:off x="1115615" y="1948934"/>
            <a:ext cx="8028386" cy="43528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400">
                <a:latin typeface="Arial"/>
                <a:ea typeface="Arial"/>
                <a:cs typeface="Arial"/>
                <a:sym typeface="Arial"/>
              </a:defRPr>
            </a:pPr>
            <a:r>
              <a:t>Rozpoznając wniosek o udzielenie zabezpieczenia,</a:t>
            </a:r>
            <a:r>
              <a:rPr b="1"/>
              <a:t> sąd jest związany granicami tego wniosku,</a:t>
            </a:r>
            <a:r>
              <a:t> a </a:t>
            </a:r>
            <a:r>
              <a:rPr b="1"/>
              <a:t>w szczególności: wskazanymi przez wnioskodawcę sposobami zabezpieczenia </a:t>
            </a:r>
            <a:r>
              <a:t>(art. 747 i 755), </a:t>
            </a:r>
            <a:r>
              <a:rPr b="1"/>
              <a:t>zakresem żądanego zabezpieczenia </a:t>
            </a:r>
            <a:r>
              <a:t>(określonym przez jego rozmiar i czas trwania) oraz podlegającym zabezpieczeniu </a:t>
            </a:r>
            <a:r>
              <a:rPr b="1"/>
              <a:t>roszczeniem</a:t>
            </a:r>
            <a:r>
              <a:t>. W sprawach o roszczenia pieniężne granice wniosku określa ponadto podana przez uprawnionego suma zabezpieczenia.</a:t>
            </a:r>
          </a:p>
          <a:p>
            <a:pPr>
              <a:defRPr sz="1400">
                <a:latin typeface="Arial"/>
                <a:ea typeface="Arial"/>
                <a:cs typeface="Arial"/>
                <a:sym typeface="Arial"/>
              </a:defRPr>
            </a:pPr>
          </a:p>
          <a:p>
            <a:pPr>
              <a:defRPr sz="1400">
                <a:latin typeface="Arial"/>
                <a:ea typeface="Arial"/>
                <a:cs typeface="Arial"/>
                <a:sym typeface="Arial"/>
              </a:defRPr>
            </a:pPr>
            <a:r>
              <a:t>Wskutek związania </a:t>
            </a:r>
            <a:r>
              <a:rPr b="1"/>
              <a:t>sąd nie może zabezpieczyć innego roszczenia niż wskazane we wniosku ani roszczenia wskazanego </a:t>
            </a:r>
            <a:r>
              <a:t>wprawdzie przez wnioskodawcę, l</a:t>
            </a:r>
            <a:r>
              <a:rPr b="1"/>
              <a:t>ecz w szerszym zakresie lub innymi sposobami od zawnioskowanych.</a:t>
            </a:r>
            <a:r>
              <a:t> </a:t>
            </a:r>
          </a:p>
          <a:p>
            <a:pPr>
              <a:defRPr sz="1400">
                <a:latin typeface="Arial"/>
                <a:ea typeface="Arial"/>
                <a:cs typeface="Arial"/>
                <a:sym typeface="Arial"/>
              </a:defRPr>
            </a:pPr>
          </a:p>
          <a:p>
            <a:pPr>
              <a:defRPr sz="1400">
                <a:latin typeface="Arial"/>
                <a:ea typeface="Arial"/>
                <a:cs typeface="Arial"/>
                <a:sym typeface="Arial"/>
              </a:defRPr>
            </a:pPr>
            <a:r>
              <a:rPr b="1"/>
              <a:t>Możliwe jest natomiast uwzględnienie wniosku jedynie częściowo</a:t>
            </a:r>
            <a:r>
              <a:t>, poprzez udzielenie zabezpieczenia z zastosowaniem tylko niektórych ze wskazanych przez wnioskodawcę sposobów zabezpieczenia, jeżeli są one wystarczające do zapewnienia uprawnionemu potrzebnej ochrony. Wówczas wniosek w pozostałej części podlega oddaleniu. Częściowe oddalenie wniosku uzasadnia również udzielenie zabezpieczenia w węższym od wnioskowanego zakresie bądź tylko co do niektórych wskazanych przez wnioskodawcę roszczeń.</a:t>
            </a:r>
          </a:p>
          <a:p>
            <a:pPr>
              <a:defRPr sz="1400">
                <a:latin typeface="Arial"/>
                <a:ea typeface="Arial"/>
                <a:cs typeface="Arial"/>
                <a:sym typeface="Arial"/>
              </a:defRPr>
            </a:pPr>
          </a:p>
          <a:p>
            <a:pPr>
              <a:defRPr sz="1400">
                <a:latin typeface="Arial"/>
                <a:ea typeface="Arial"/>
                <a:cs typeface="Arial"/>
                <a:sym typeface="Arial"/>
              </a:defRPr>
            </a:pPr>
            <a:r>
              <a:t>Związanie sądu granicami wniosku nie występuje w sprawach, w których sąd może udzielić zabezpieczenia z urzędu, mimo że uprawniony złożył wniosek.</a:t>
            </a:r>
          </a:p>
          <a:p>
            <a:pPr>
              <a:defRPr i="1" sz="1400">
                <a:latin typeface="Arial"/>
                <a:ea typeface="Arial"/>
                <a:cs typeface="Arial"/>
                <a:sym typeface="Arial"/>
              </a:defRPr>
            </a:pP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1" name="Shape 121"/>
          <p:cNvSpPr/>
          <p:nvPr>
            <p:ph type="title" idx="4294967295"/>
          </p:nvPr>
        </p:nvSpPr>
        <p:spPr>
          <a:prstGeom prst="rect">
            <a:avLst/>
          </a:prstGeom>
        </p:spPr>
        <p:txBody>
          <a:bodyPr/>
          <a:lstStyle/>
          <a:p>
            <a:pPr/>
          </a:p>
        </p:txBody>
      </p:sp>
      <p:graphicFrame>
        <p:nvGraphicFramePr>
          <p:cNvPr id="122" name="Chart 122"/>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123"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124" name="Shape 124"/>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 2016/2017</a:t>
            </a:r>
          </a:p>
        </p:txBody>
      </p:sp>
      <p:sp>
        <p:nvSpPr>
          <p:cNvPr id="125" name="Shape 125"/>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126" name="Shape 126"/>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Istota,</a:t>
            </a:r>
            <a:r>
              <a:t> funkcje</a:t>
            </a:r>
          </a:p>
        </p:txBody>
      </p:sp>
      <p:sp>
        <p:nvSpPr>
          <p:cNvPr id="127" name="Shape 127"/>
          <p:cNvSpPr/>
          <p:nvPr/>
        </p:nvSpPr>
        <p:spPr>
          <a:xfrm>
            <a:off x="1512104" y="1948934"/>
            <a:ext cx="6833056" cy="4658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300">
                <a:latin typeface="Arial"/>
                <a:ea typeface="Arial"/>
                <a:cs typeface="Arial"/>
                <a:sym typeface="Arial"/>
              </a:defRPr>
            </a:pPr>
            <a:r>
              <a:rPr b="1"/>
              <a:t>ISTOTA POSTĘPOWANIA ZABEZPIECZAJĄCEGO: </a:t>
            </a:r>
            <a:r>
              <a:t>normowane w </a:t>
            </a:r>
            <a:r>
              <a:rPr b="1"/>
              <a:t>wyodrębnionej części drugiej </a:t>
            </a:r>
            <a:r>
              <a:t>Kodeksu postępowania cywilnego postępowanie zabezpieczające jest jednym ze </a:t>
            </a:r>
            <a:r>
              <a:rPr b="1"/>
              <a:t>środków zapewnienia procesowej ochrony prawnej stron i uczestników postępowania</a:t>
            </a:r>
            <a:r>
              <a:t> ( w odróżnieniu od pozaprocesowych czynności służących zabezpieczeniu roszczeń, które zostały określone w przepisach prawa materialnego, np. art. 306 KC - Zastaw, lub art. 364 KC - Zabezpieczenie).</a:t>
            </a:r>
          </a:p>
          <a:p>
            <a:pPr>
              <a:defRPr sz="1300">
                <a:latin typeface="Arial"/>
                <a:ea typeface="Arial"/>
                <a:cs typeface="Arial"/>
                <a:sym typeface="Arial"/>
              </a:defRPr>
            </a:pPr>
          </a:p>
          <a:p>
            <a:pPr>
              <a:defRPr b="1" sz="1300">
                <a:latin typeface="Arial"/>
                <a:ea typeface="Arial"/>
                <a:cs typeface="Arial"/>
                <a:sym typeface="Arial"/>
              </a:defRPr>
            </a:pPr>
            <a:r>
              <a:t>FUNKCJE POSTĘPOWANIA ZABEZPIECZAJĄCEGO: POMOCNICZA I OCHRONNA:</a:t>
            </a:r>
          </a:p>
          <a:p>
            <a:pPr>
              <a:defRPr sz="1300">
                <a:latin typeface="Arial"/>
                <a:ea typeface="Arial"/>
                <a:cs typeface="Arial"/>
                <a:sym typeface="Arial"/>
              </a:defRPr>
            </a:pPr>
            <a:r>
              <a:t>-&gt; postępowanie o charakterze </a:t>
            </a:r>
            <a:r>
              <a:rPr b="1"/>
              <a:t>pomocniczym </a:t>
            </a:r>
            <a:r>
              <a:t>/akcesoryjnym w stosunku do postępowania rozpoznawczego oraz postępowania egzekucyjnego; </a:t>
            </a:r>
          </a:p>
          <a:p>
            <a:pPr>
              <a:defRPr sz="1300">
                <a:latin typeface="Arial"/>
                <a:ea typeface="Arial"/>
                <a:cs typeface="Arial"/>
                <a:sym typeface="Arial"/>
              </a:defRPr>
            </a:pPr>
            <a:r>
              <a:t>w stosunku do postępowania rozpoznawczego -&gt; umożliwia zaspokojenie wierzyciela dochodzącego swych roszczeń;</a:t>
            </a:r>
          </a:p>
          <a:p>
            <a:pPr>
              <a:defRPr sz="1300">
                <a:latin typeface="Arial"/>
                <a:ea typeface="Arial"/>
                <a:cs typeface="Arial"/>
                <a:sym typeface="Arial"/>
              </a:defRPr>
            </a:pPr>
            <a:r>
              <a:t>-&gt; przeprowadzenie postępowania zabezpieczającego ma w przyszłości urzeczywistnić cel postępowania rozpoznawczego, tj. udzielić </a:t>
            </a:r>
            <a:r>
              <a:rPr b="1"/>
              <a:t>ochrony </a:t>
            </a:r>
            <a:r>
              <a:t>poprzez</a:t>
            </a:r>
            <a:r>
              <a:rPr b="1"/>
              <a:t> </a:t>
            </a:r>
            <a:r>
              <a:t>zabezpieczenie wykonalności i skuteczności orzeczenia sądowego albo tymczasowo na zasadach antycypacyjnych zaspokoić roszczenia.</a:t>
            </a:r>
          </a:p>
          <a:p>
            <a:pPr>
              <a:defRPr sz="1300">
                <a:latin typeface="Arial"/>
                <a:ea typeface="Arial"/>
                <a:cs typeface="Arial"/>
                <a:sym typeface="Arial"/>
              </a:defRPr>
            </a:pPr>
          </a:p>
          <a:p>
            <a:pPr>
              <a:defRPr sz="1300">
                <a:latin typeface="Arial"/>
                <a:ea typeface="Arial"/>
                <a:cs typeface="Arial"/>
                <a:sym typeface="Arial"/>
              </a:defRPr>
            </a:pPr>
            <a:r>
              <a:t>Pomimo funkcji pomocniczej, postępowanie zabezpieczające cechuje samodzielność funkcjonalna i strukturalna. </a:t>
            </a:r>
            <a:r>
              <a:rPr b="1"/>
              <a:t>Samodzielność funkcjonalna </a:t>
            </a:r>
            <a:r>
              <a:t>wyraża się w odrębności funkcji postępowania zabezpieczającego, która polega na </a:t>
            </a:r>
            <a:r>
              <a:rPr b="1"/>
              <a:t>udzielaniu ochrony prawnej o tymczasowym (prowizorycznym) charakterze</a:t>
            </a:r>
            <a:r>
              <a:t>. O </a:t>
            </a:r>
            <a:r>
              <a:rPr b="1"/>
              <a:t>o</a:t>
            </a:r>
            <a:r>
              <a:rPr b="1"/>
              <a:t>drębności strukturalnej </a:t>
            </a:r>
            <a:r>
              <a:t>zaś świadczy fakt, </a:t>
            </a:r>
            <a:r>
              <a:t>że postępowanie zabezpieczające, choć toczy się często w ramach postępowania rozpoznawczego, jest </a:t>
            </a:r>
            <a:r>
              <a:rPr b="1"/>
              <a:t>postępowaniem w pełni odrębnym od niego.</a:t>
            </a: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5" name="Shape 265"/>
          <p:cNvSpPr/>
          <p:nvPr>
            <p:ph type="title" idx="4294967295"/>
          </p:nvPr>
        </p:nvSpPr>
        <p:spPr>
          <a:prstGeom prst="rect">
            <a:avLst/>
          </a:prstGeom>
        </p:spPr>
        <p:txBody>
          <a:bodyPr/>
          <a:lstStyle/>
          <a:p>
            <a:pPr/>
          </a:p>
        </p:txBody>
      </p:sp>
      <p:graphicFrame>
        <p:nvGraphicFramePr>
          <p:cNvPr id="266" name="Chart 266"/>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267"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268" name="Shape 268"/>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269" name="Shape 269"/>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270" name="Shape 270"/>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Zasady orzekania o zabezpieczeniu</a:t>
            </a:r>
          </a:p>
        </p:txBody>
      </p:sp>
      <p:sp>
        <p:nvSpPr>
          <p:cNvPr id="271" name="Shape 271"/>
          <p:cNvSpPr/>
          <p:nvPr/>
        </p:nvSpPr>
        <p:spPr>
          <a:xfrm>
            <a:off x="1115615" y="1948934"/>
            <a:ext cx="8028386" cy="43528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187157" indent="-187157">
              <a:buSzPct val="100000"/>
              <a:buAutoNum type="arabicPeriod" startAt="1"/>
              <a:defRPr b="1" i="1" sz="1400">
                <a:latin typeface="Arial"/>
                <a:ea typeface="Arial"/>
                <a:cs typeface="Arial"/>
                <a:sym typeface="Arial"/>
              </a:defRPr>
            </a:pPr>
            <a:r>
              <a:t>Zasada poszanowania interesów;</a:t>
            </a:r>
          </a:p>
          <a:p>
            <a:pPr marL="187157" indent="-187157">
              <a:buSzPct val="100000"/>
              <a:buAutoNum type="arabicPeriod" startAt="1"/>
              <a:defRPr b="1" i="1" sz="1400">
                <a:latin typeface="Arial"/>
                <a:ea typeface="Arial"/>
                <a:cs typeface="Arial"/>
                <a:sym typeface="Arial"/>
              </a:defRPr>
            </a:pPr>
            <a:r>
              <a:t>Zasada sprawności postępowania;</a:t>
            </a:r>
          </a:p>
          <a:p>
            <a:pPr marL="187157" indent="-187157">
              <a:buSzPct val="100000"/>
              <a:buAutoNum type="arabicPeriod" startAt="1"/>
              <a:defRPr b="1" i="1" sz="1400">
                <a:latin typeface="Arial"/>
                <a:ea typeface="Arial"/>
                <a:cs typeface="Arial"/>
                <a:sym typeface="Arial"/>
              </a:defRPr>
            </a:pPr>
            <a:r>
              <a:t>Zasada poszanowania minimum egzystencji</a:t>
            </a:r>
          </a:p>
          <a:p>
            <a:pPr>
              <a:defRPr b="1" i="1" sz="1400">
                <a:latin typeface="Arial"/>
                <a:ea typeface="Arial"/>
                <a:cs typeface="Arial"/>
                <a:sym typeface="Arial"/>
              </a:defRPr>
            </a:pPr>
          </a:p>
          <a:p>
            <a:pPr>
              <a:defRPr b="1" i="1" sz="1400">
                <a:latin typeface="Arial"/>
                <a:ea typeface="Arial"/>
                <a:cs typeface="Arial"/>
                <a:sym typeface="Arial"/>
              </a:defRPr>
            </a:pPr>
            <a:r>
              <a:t>Ad 1.</a:t>
            </a:r>
          </a:p>
          <a:p>
            <a:pPr>
              <a:defRPr b="1" i="1" sz="1400">
                <a:latin typeface="Arial"/>
                <a:ea typeface="Arial"/>
                <a:cs typeface="Arial"/>
                <a:sym typeface="Arial"/>
              </a:defRPr>
            </a:pPr>
            <a:r>
              <a:t>Art.  730</a:t>
            </a:r>
            <a:r>
              <a:rPr baseline="30000"/>
              <a:t>1</a:t>
            </a:r>
            <a:r>
              <a:t>. §  3. Przy wyborze sposobu zabezpieczenia sąd uwzględni interesy stron lub uczestników postępowania w takiej mierze, aby uprawnionemu zapewnić należytą ochronę prawną, a obowiązanego nie obciążać ponad potrzebę.</a:t>
            </a:r>
          </a:p>
          <a:p>
            <a:pPr>
              <a:defRPr i="1" sz="1400">
                <a:latin typeface="Arial"/>
                <a:ea typeface="Arial"/>
                <a:cs typeface="Arial"/>
                <a:sym typeface="Arial"/>
              </a:defRPr>
            </a:pPr>
          </a:p>
          <a:p>
            <a:pPr>
              <a:defRPr sz="1400">
                <a:latin typeface="Arial"/>
                <a:ea typeface="Arial"/>
                <a:cs typeface="Arial"/>
                <a:sym typeface="Arial"/>
              </a:defRPr>
            </a:pPr>
            <a:r>
              <a:t>Bardzo ważna dyrektywa interpretacyjna - można ją nazwać z</a:t>
            </a:r>
            <a:r>
              <a:rPr b="1"/>
              <a:t>asadą wyważonej uciążliwości zabezpieczenia.</a:t>
            </a:r>
            <a:r>
              <a:t> Obowiązywanie tej zasady jest wynikiem tego, że postanowienie o udzieleniu zabezpieczenia co do reguły ma charakter tymczasowy. Nie jest wyłączone, że pomimo wcześniejszego udzielenia zabezpieczenia uprawnionemu sąd w postępowaniu merytorycznym wyda rozstrzygnięcie dla niego niekorzystne. </a:t>
            </a:r>
          </a:p>
          <a:p>
            <a:pPr>
              <a:defRPr sz="1400">
                <a:latin typeface="Arial"/>
                <a:ea typeface="Arial"/>
                <a:cs typeface="Arial"/>
                <a:sym typeface="Arial"/>
              </a:defRPr>
            </a:pPr>
          </a:p>
          <a:p>
            <a:pPr>
              <a:defRPr sz="1400">
                <a:latin typeface="Arial"/>
                <a:ea typeface="Arial"/>
                <a:cs typeface="Arial"/>
                <a:sym typeface="Arial"/>
              </a:defRPr>
            </a:pPr>
            <a:r>
              <a:t>Przy wyborze sposobu zabezpieczenia sąd powinien z urzędu porównać interesy uprawnionego i obowiązanego, i preferować takie środki, które z jednej strony zapewnią należytą ochronę prawną uprawnionemu, a z drugiej strony nie obciążą ponad potrzebę obowiązanego. Ocena taka musi być dokonana </a:t>
            </a:r>
            <a:r>
              <a:rPr i="1"/>
              <a:t>ad casu</a:t>
            </a:r>
            <a:r>
              <a:t>.</a:t>
            </a:r>
          </a:p>
          <a:p>
            <a:pPr>
              <a:defRPr sz="1400">
                <a:latin typeface="Arial"/>
                <a:ea typeface="Arial"/>
                <a:cs typeface="Arial"/>
                <a:sym typeface="Arial"/>
              </a:defRPr>
            </a:pPr>
            <a:endParaRPr i="1"/>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3" name="Shape 273"/>
          <p:cNvSpPr/>
          <p:nvPr>
            <p:ph type="title" idx="4294967295"/>
          </p:nvPr>
        </p:nvSpPr>
        <p:spPr>
          <a:prstGeom prst="rect">
            <a:avLst/>
          </a:prstGeom>
        </p:spPr>
        <p:txBody>
          <a:bodyPr/>
          <a:lstStyle/>
          <a:p>
            <a:pPr/>
          </a:p>
        </p:txBody>
      </p:sp>
      <p:graphicFrame>
        <p:nvGraphicFramePr>
          <p:cNvPr id="274" name="Chart 274"/>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275"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276" name="Shape 276"/>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277" name="Shape 277"/>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278" name="Shape 278"/>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Zasady orzekania o zabezpieczeniu</a:t>
            </a:r>
          </a:p>
        </p:txBody>
      </p:sp>
      <p:sp>
        <p:nvSpPr>
          <p:cNvPr id="279" name="Shape 279"/>
          <p:cNvSpPr/>
          <p:nvPr/>
        </p:nvSpPr>
        <p:spPr>
          <a:xfrm>
            <a:off x="1115615" y="1948934"/>
            <a:ext cx="8028386" cy="47592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i="1" sz="1400">
                <a:latin typeface="Arial"/>
                <a:ea typeface="Arial"/>
                <a:cs typeface="Arial"/>
                <a:sym typeface="Arial"/>
              </a:defRPr>
            </a:pPr>
            <a:r>
              <a:t>Art.  731 Zabezpieczenie nie może zmierzać do zaspokojenia roszczenia, chyba że ustawa stanowi inaczej.</a:t>
            </a:r>
          </a:p>
          <a:p>
            <a:pPr>
              <a:defRPr i="1" sz="1400">
                <a:latin typeface="Arial"/>
                <a:ea typeface="Arial"/>
                <a:cs typeface="Arial"/>
                <a:sym typeface="Arial"/>
              </a:defRPr>
            </a:pPr>
          </a:p>
          <a:p>
            <a:pPr>
              <a:defRPr sz="1400">
                <a:latin typeface="Arial"/>
                <a:ea typeface="Arial"/>
                <a:cs typeface="Arial"/>
                <a:sym typeface="Arial"/>
              </a:defRPr>
            </a:pPr>
            <a:r>
              <a:t>Kolejną zasadą jest </a:t>
            </a:r>
            <a:r>
              <a:rPr b="1"/>
              <a:t>zakaz stosowania takiej formy zabezpieczenia, która zmierza do zaspokojenia zabezpieczonego roszczenia</a:t>
            </a:r>
            <a:r>
              <a:t>. Reguła ta niewątpliwie służy ochronie interesów obowiązanego i uwzględnia charakter oraz funkcję postępowania zabezpieczającego, którego celem jest udzielenie uprawnionemu ochrony prawnej o tymczasowym charakterze. </a:t>
            </a:r>
          </a:p>
          <a:p>
            <a:pPr>
              <a:defRPr sz="1400">
                <a:latin typeface="Arial"/>
                <a:ea typeface="Arial"/>
                <a:cs typeface="Arial"/>
                <a:sym typeface="Arial"/>
              </a:defRPr>
            </a:pPr>
          </a:p>
          <a:p>
            <a:pPr>
              <a:defRPr sz="1400">
                <a:latin typeface="Arial"/>
                <a:ea typeface="Arial"/>
                <a:cs typeface="Arial"/>
                <a:sym typeface="Arial"/>
              </a:defRPr>
            </a:pPr>
            <a:r>
              <a:rPr b="1"/>
              <a:t>Stosowanie zabezpieczenia w takiej formie, która stanowiłaby zaspokojenie dochodzonego w postępowaniu sądowym roszczenia, oznaczałaby uzyskanie przez uprawnionego ochrony prawnej, zrównanej ze skutkami orzeczenia kończącego postępowanie w sprawie, jeszcze przed ostatecznym rozstrzygnięciem sporu sądowego. </a:t>
            </a:r>
            <a:r>
              <a:t>Prowadziłoby to do nadmiernego uprzywilejowania uprawnionego i stwarzało jednocześnie zagrożenie interesów obowiązanego, związane z ryzykiem wykonania obowiązku nałożonego przez sąd przy dokonaniu zabezpieczenia. </a:t>
            </a:r>
          </a:p>
          <a:p>
            <a:pPr>
              <a:defRPr sz="1400">
                <a:latin typeface="Arial"/>
                <a:ea typeface="Arial"/>
                <a:cs typeface="Arial"/>
                <a:sym typeface="Arial"/>
              </a:defRPr>
            </a:pPr>
          </a:p>
          <a:p>
            <a:pPr>
              <a:defRPr sz="1400">
                <a:latin typeface="Arial"/>
                <a:ea typeface="Arial"/>
                <a:cs typeface="Arial"/>
                <a:sym typeface="Arial"/>
              </a:defRPr>
            </a:pPr>
            <a:r>
              <a:t>Przewidziana w art. 731 możliwość uregulowania w przepisach szczególnych dopuszczalności takiej formy zabezpieczenia roszczenia, która może zmierzać do jego zaspokojenia, została uwzględniona w odniesieniu do roszczeń pieniężnych określonych w art. 753, 753</a:t>
            </a:r>
            <a:r>
              <a:rPr baseline="30000"/>
              <a:t>1</a:t>
            </a:r>
            <a:r>
              <a:t> i 754. </a:t>
            </a:r>
          </a:p>
          <a:p>
            <a:pPr>
              <a:defRPr sz="1400">
                <a:latin typeface="Arial"/>
                <a:ea typeface="Arial"/>
                <a:cs typeface="Arial"/>
                <a:sym typeface="Arial"/>
              </a:defRPr>
            </a:pPr>
            <a:r>
              <a:t>W przypadku zabezpieczenia roszczeń niepieniężnych przepisem szczególnym, wprowadzającym wyjątek od zasady wynikającej z art. 731 jest art. 755 § 2</a:t>
            </a:r>
            <a:r>
              <a:rPr baseline="30000"/>
              <a:t>1</a:t>
            </a:r>
            <a:r>
              <a:t>.</a:t>
            </a:r>
          </a:p>
          <a:p>
            <a:pPr>
              <a:defRPr sz="1400">
                <a:latin typeface="Arial"/>
                <a:ea typeface="Arial"/>
                <a:cs typeface="Arial"/>
                <a:sym typeface="Arial"/>
              </a:defRPr>
            </a:pPr>
          </a:p>
          <a:p>
            <a:pPr>
              <a:defRPr sz="1400">
                <a:latin typeface="Arial"/>
                <a:ea typeface="Arial"/>
                <a:cs typeface="Arial"/>
                <a:sym typeface="Arial"/>
              </a:defRPr>
            </a:pP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1" name="Shape 281"/>
          <p:cNvSpPr/>
          <p:nvPr>
            <p:ph type="title" idx="4294967295"/>
          </p:nvPr>
        </p:nvSpPr>
        <p:spPr>
          <a:prstGeom prst="rect">
            <a:avLst/>
          </a:prstGeom>
        </p:spPr>
        <p:txBody>
          <a:bodyPr/>
          <a:lstStyle/>
          <a:p>
            <a:pPr/>
          </a:p>
        </p:txBody>
      </p:sp>
      <p:graphicFrame>
        <p:nvGraphicFramePr>
          <p:cNvPr id="282" name="Chart 282"/>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283"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284" name="Shape 284"/>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285" name="Shape 285"/>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286" name="Shape 286"/>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Doręczenia</a:t>
            </a:r>
          </a:p>
        </p:txBody>
      </p:sp>
      <p:sp>
        <p:nvSpPr>
          <p:cNvPr id="287" name="Shape 287"/>
          <p:cNvSpPr/>
          <p:nvPr/>
        </p:nvSpPr>
        <p:spPr>
          <a:xfrm>
            <a:off x="1115615" y="1948934"/>
            <a:ext cx="8028386" cy="4414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400">
                <a:latin typeface="Arial"/>
                <a:ea typeface="Arial"/>
                <a:cs typeface="Arial"/>
                <a:sym typeface="Arial"/>
              </a:defRPr>
            </a:pPr>
            <a:r>
              <a:t>Zgodnie z zasadą wyrażoną w art. 357 § 2 </a:t>
            </a:r>
            <a:r>
              <a:rPr b="1"/>
              <a:t>postanowienia wydane na posiedzeniu niejawnym sąd doręcza z urzędu obu stronom, chyba że przepis szczególny stanowi inaczej.</a:t>
            </a:r>
            <a:r>
              <a:t> </a:t>
            </a:r>
          </a:p>
          <a:p>
            <a:pPr>
              <a:defRPr sz="1400">
                <a:latin typeface="Arial"/>
                <a:ea typeface="Arial"/>
                <a:cs typeface="Arial"/>
                <a:sym typeface="Arial"/>
              </a:defRPr>
            </a:pPr>
          </a:p>
          <a:p>
            <a:pPr>
              <a:defRPr sz="1400">
                <a:latin typeface="Arial"/>
                <a:ea typeface="Arial"/>
                <a:cs typeface="Arial"/>
                <a:sym typeface="Arial"/>
              </a:defRPr>
            </a:pPr>
            <a:r>
              <a:t>Taką właśnie </a:t>
            </a:r>
            <a:r>
              <a:rPr b="1"/>
              <a:t>odrębną regulację zawiera art. 740 § 1, który nakazuje doręczać wyłącznie uprawnionemu</a:t>
            </a:r>
            <a:r>
              <a:t> wydane na posiedzeniu niejawnym postanowienia w przedmiocie zabezpieczenia, jeśli podlegają one wykonaniu przez organ egzekucyjny. </a:t>
            </a:r>
            <a:r>
              <a:rPr b="1"/>
              <a:t>Zasada ta dotyczy wszystkich postanowień w przedmiocie zabezpieczenia, </a:t>
            </a:r>
            <a:r>
              <a:t>zarówno </a:t>
            </a:r>
            <a:r>
              <a:rPr b="1"/>
              <a:t>pozytywnych</a:t>
            </a:r>
            <a:r>
              <a:t> (udzielających zabezpieczenia), jak i </a:t>
            </a:r>
            <a:r>
              <a:rPr b="1"/>
              <a:t>negatywnych</a:t>
            </a:r>
            <a:r>
              <a:t> (oddalających lub odrzucających wniosek).</a:t>
            </a:r>
          </a:p>
          <a:p>
            <a:pPr>
              <a:defRPr sz="1400">
                <a:latin typeface="Arial"/>
                <a:ea typeface="Arial"/>
                <a:cs typeface="Arial"/>
                <a:sym typeface="Arial"/>
              </a:defRPr>
            </a:pPr>
          </a:p>
          <a:p>
            <a:pPr>
              <a:defRPr sz="1400">
                <a:latin typeface="Arial"/>
                <a:ea typeface="Arial"/>
                <a:cs typeface="Arial"/>
                <a:sym typeface="Arial"/>
              </a:defRPr>
            </a:pPr>
            <a:r>
              <a:t>Jednak również w art. 740 § 1 ustawodawca przewidział możliwość odmiennego uregulowania kwestii doręczania postanowień podlegających wykonaniu przez organ egzekucyjny. Przykładem takiego przepisu jest art. 753 § 2, z którego wynika, że w </a:t>
            </a:r>
            <a:r>
              <a:rPr b="1"/>
              <a:t>sprawach o alimenty sąd z urzędu doręcza (obydwu) stronom odpis postanowienia o zabezpieczeniu.</a:t>
            </a:r>
          </a:p>
          <a:p>
            <a:pPr>
              <a:defRPr sz="1400">
                <a:latin typeface="Arial"/>
                <a:ea typeface="Arial"/>
                <a:cs typeface="Arial"/>
                <a:sym typeface="Arial"/>
              </a:defRPr>
            </a:pPr>
          </a:p>
          <a:p>
            <a:pPr>
              <a:defRPr sz="1400">
                <a:latin typeface="Arial"/>
                <a:ea typeface="Arial"/>
                <a:cs typeface="Arial"/>
                <a:sym typeface="Arial"/>
              </a:defRPr>
            </a:pPr>
            <a:r>
              <a:t>Natomiast </a:t>
            </a:r>
            <a:r>
              <a:rPr b="1"/>
              <a:t>jeżeli wydane na posiedzeniu niejawnym postanowienie w przedmiocie zabezpieczenia nie podlega wykonaniu przez komornika, sąd powinien je doręczyć obu stronom</a:t>
            </a:r>
            <a:r>
              <a:t> (art. 357 § 2), gdyż wówczas nie istnieje zagrożenie udaremnienia jego wykonania przez obowiązanego. W szczególności w art. 748 ustawodawca wyraźnie wskazał, że wydane na posiedzeniu niejawnym postanowienia o udzieleniu zabezpieczenia, obejmujące sposoby zabezpieczenia określone w art. 747 pkt 2-6, doręcza się również obowiązanemu.</a:t>
            </a: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9" name="Shape 289"/>
          <p:cNvSpPr/>
          <p:nvPr>
            <p:ph type="title" idx="4294967295"/>
          </p:nvPr>
        </p:nvSpPr>
        <p:spPr>
          <a:prstGeom prst="rect">
            <a:avLst/>
          </a:prstGeom>
        </p:spPr>
        <p:txBody>
          <a:bodyPr/>
          <a:lstStyle/>
          <a:p>
            <a:pPr/>
          </a:p>
        </p:txBody>
      </p:sp>
      <p:graphicFrame>
        <p:nvGraphicFramePr>
          <p:cNvPr id="290" name="Chart 290"/>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291"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292" name="Shape 292"/>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293" name="Shape 293"/>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294" name="Shape 294"/>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Uchylenie lub zmiana zabezpieczenia</a:t>
            </a:r>
          </a:p>
        </p:txBody>
      </p:sp>
      <p:sp>
        <p:nvSpPr>
          <p:cNvPr id="295" name="Shape 295"/>
          <p:cNvSpPr/>
          <p:nvPr/>
        </p:nvSpPr>
        <p:spPr>
          <a:xfrm>
            <a:off x="1115615" y="1948934"/>
            <a:ext cx="8028386" cy="49624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400">
                <a:latin typeface="Arial"/>
                <a:ea typeface="Arial"/>
                <a:cs typeface="Arial"/>
                <a:sym typeface="Arial"/>
              </a:defRPr>
            </a:pPr>
            <a:r>
              <a:rPr b="1"/>
              <a:t>Wniosek o uchylenie lub zmianę prawomocnego postanowienia </a:t>
            </a:r>
            <a:r>
              <a:t>udzielającego zabezpieczenia może zostać zgłoszony </a:t>
            </a:r>
            <a:r>
              <a:rPr b="1"/>
              <a:t>w każdym czasie, jeżeli</a:t>
            </a:r>
            <a:r>
              <a:t> </a:t>
            </a:r>
            <a:r>
              <a:rPr b="1"/>
              <a:t>odpadnie lub zmieni się przyczyna </a:t>
            </a:r>
            <a:r>
              <a:t>zabezpieczenia (art. 742 § 1). </a:t>
            </a:r>
          </a:p>
          <a:p>
            <a:pPr>
              <a:defRPr sz="1400">
                <a:latin typeface="Arial"/>
                <a:ea typeface="Arial"/>
                <a:cs typeface="Arial"/>
                <a:sym typeface="Arial"/>
              </a:defRPr>
            </a:pPr>
          </a:p>
          <a:p>
            <a:pPr>
              <a:defRPr sz="1400">
                <a:latin typeface="Arial"/>
                <a:ea typeface="Arial"/>
                <a:cs typeface="Arial"/>
                <a:sym typeface="Arial"/>
              </a:defRPr>
            </a:pPr>
            <a:r>
              <a:t>Natomiast </a:t>
            </a:r>
            <a:r>
              <a:rPr b="1"/>
              <a:t>wniosek o uchylenie postanowienia </a:t>
            </a:r>
            <a:r>
              <a:t>o udzieleniu zabezpieczenia </a:t>
            </a:r>
            <a:r>
              <a:rPr b="1"/>
              <a:t>może być uzasadniony także złożeniem przez obowiązanego na rachunek depozytowy Ministra Finansów sumy wystarczającej do zabezpieczenia </a:t>
            </a:r>
            <a:r>
              <a:t>(art. 742 § 4). </a:t>
            </a:r>
          </a:p>
          <a:p>
            <a:pPr>
              <a:defRPr sz="1400">
                <a:latin typeface="Arial"/>
                <a:ea typeface="Arial"/>
                <a:cs typeface="Arial"/>
                <a:sym typeface="Arial"/>
              </a:defRPr>
            </a:pPr>
          </a:p>
          <a:p>
            <a:pPr>
              <a:defRPr sz="1400">
                <a:latin typeface="Arial"/>
                <a:ea typeface="Arial"/>
                <a:cs typeface="Arial"/>
                <a:sym typeface="Arial"/>
              </a:defRPr>
            </a:pPr>
            <a:r>
              <a:rPr b="1"/>
              <a:t>Legitymacja do żądania uchylenia lub ograniczenia </a:t>
            </a:r>
            <a:r>
              <a:t>zabezpieczenia przysługuje </a:t>
            </a:r>
            <a:r>
              <a:rPr b="1"/>
              <a:t>obowiązanemu,</a:t>
            </a:r>
            <a:r>
              <a:t> a także </a:t>
            </a:r>
            <a:r>
              <a:rPr b="1"/>
              <a:t>prokuratorowi i Rzecznikowi Praw Obywatelskich.</a:t>
            </a:r>
            <a:r>
              <a:t> Natomiast nie mają jej uprawniony ani organizacja pozarządowa. W orzecznictwie przyjęto, że każdy wniosek uprawnionego o zwiększenie zakresu uzyskanego zabezpieczenia należy traktować jako wniosek o dodatkowe zabezpieczenie, które tylko potocznie może być nazywane zmianą zabezpieczenia (orzeczenie SN z dnia 29 lipca 1954 r., II C 757/53, OSNCK 1955, nr 2, poz. 36). </a:t>
            </a:r>
          </a:p>
          <a:p>
            <a:pPr>
              <a:defRPr sz="1400">
                <a:latin typeface="Arial"/>
                <a:ea typeface="Arial"/>
                <a:cs typeface="Arial"/>
                <a:sym typeface="Arial"/>
              </a:defRPr>
            </a:pPr>
          </a:p>
          <a:p>
            <a:pPr>
              <a:defRPr sz="1400">
                <a:latin typeface="Arial"/>
                <a:ea typeface="Arial"/>
                <a:cs typeface="Arial"/>
                <a:sym typeface="Arial"/>
              </a:defRPr>
            </a:pPr>
            <a:r>
              <a:t>Wniosek o uchylenie lub zmianę prawomocnego postanowienia o udzieleniu zabezpieczenia może być zgłoszony w każdym czasie, </a:t>
            </a:r>
            <a:r>
              <a:rPr u="sng"/>
              <a:t>jednak </a:t>
            </a:r>
            <a:r>
              <a:rPr b="1" u="sng"/>
              <a:t>dopiero po uprawomocnieniu </a:t>
            </a:r>
            <a:r>
              <a:rPr u="sng"/>
              <a:t>się tego postanowienia. </a:t>
            </a:r>
            <a:endParaRPr u="sng"/>
          </a:p>
          <a:p>
            <a:pPr>
              <a:defRPr sz="1400">
                <a:latin typeface="Arial"/>
                <a:ea typeface="Arial"/>
                <a:cs typeface="Arial"/>
                <a:sym typeface="Arial"/>
              </a:defRPr>
            </a:pPr>
          </a:p>
          <a:p>
            <a:pPr>
              <a:defRPr sz="1400">
                <a:latin typeface="Arial"/>
                <a:ea typeface="Arial"/>
                <a:cs typeface="Arial"/>
                <a:sym typeface="Arial"/>
              </a:defRPr>
            </a:pPr>
            <a:r>
              <a:rPr b="1"/>
              <a:t>Przyczyna zabezpieczenia odpada lub zmienia się</a:t>
            </a:r>
            <a:r>
              <a:t> wówczas, </a:t>
            </a:r>
            <a:r>
              <a:rPr b="1"/>
              <a:t>gdy po udzieleniu zabezpieczenia roszczenie przestało być wiarygodne bądź przestał istnieć interes prawny</a:t>
            </a:r>
            <a:r>
              <a:t> uprawnionego w udzieleniu zabezpieczenia, co może nastąpić w sytuacji, gdy </a:t>
            </a:r>
            <a:r>
              <a:rPr b="1"/>
              <a:t>obowiązany zaspokoił</a:t>
            </a:r>
            <a:r>
              <a:t> zabezpieczone roszczenie w całości lub w części, bądź </a:t>
            </a:r>
            <a:r>
              <a:rPr b="1"/>
              <a:t>zwiększył się stopień wypłacalności obowiązanego</a:t>
            </a:r>
            <a:r>
              <a:t>.</a:t>
            </a:r>
          </a:p>
          <a:p>
            <a:pPr>
              <a:defRPr sz="1400">
                <a:latin typeface="Arial"/>
                <a:ea typeface="Arial"/>
                <a:cs typeface="Arial"/>
                <a:sym typeface="Arial"/>
              </a:defRPr>
            </a:pP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7" name="Shape 297"/>
          <p:cNvSpPr/>
          <p:nvPr>
            <p:ph type="title" idx="4294967295"/>
          </p:nvPr>
        </p:nvSpPr>
        <p:spPr>
          <a:prstGeom prst="rect">
            <a:avLst/>
          </a:prstGeom>
        </p:spPr>
        <p:txBody>
          <a:bodyPr/>
          <a:lstStyle/>
          <a:p>
            <a:pPr/>
          </a:p>
        </p:txBody>
      </p:sp>
      <p:graphicFrame>
        <p:nvGraphicFramePr>
          <p:cNvPr id="298" name="Chart 298"/>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299"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300" name="Shape 300"/>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301" name="Shape 301"/>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302" name="Shape 302"/>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Uchylenie lub zmiana zabezpieczenia</a:t>
            </a:r>
          </a:p>
        </p:txBody>
      </p:sp>
      <p:sp>
        <p:nvSpPr>
          <p:cNvPr id="303" name="Shape 303"/>
          <p:cNvSpPr/>
          <p:nvPr/>
        </p:nvSpPr>
        <p:spPr>
          <a:xfrm>
            <a:off x="1115615" y="1948934"/>
            <a:ext cx="8028386" cy="42114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400">
                <a:latin typeface="Arial"/>
                <a:ea typeface="Arial"/>
                <a:cs typeface="Arial"/>
                <a:sym typeface="Arial"/>
              </a:defRPr>
            </a:pPr>
          </a:p>
          <a:p>
            <a:pPr>
              <a:defRPr sz="1400">
                <a:latin typeface="Arial"/>
                <a:ea typeface="Arial"/>
                <a:cs typeface="Arial"/>
                <a:sym typeface="Arial"/>
              </a:defRPr>
            </a:pPr>
            <a:r>
              <a:rPr b="1"/>
              <a:t>Postanowienie w przedmiocie uchylenia lub ograniczenia zabezpieczenia</a:t>
            </a:r>
            <a:r>
              <a:t> może zapaść wyłącznie po przeprowadzeniu</a:t>
            </a:r>
            <a:r>
              <a:rPr b="1"/>
              <a:t> obligatoryjnej rozprawy</a:t>
            </a:r>
            <a:r>
              <a:t> (art. 742 § 2).</a:t>
            </a:r>
          </a:p>
          <a:p>
            <a:pPr>
              <a:defRPr sz="1400">
                <a:latin typeface="Arial"/>
                <a:ea typeface="Arial"/>
                <a:cs typeface="Arial"/>
                <a:sym typeface="Arial"/>
              </a:defRPr>
            </a:pPr>
          </a:p>
          <a:p>
            <a:pPr>
              <a:defRPr sz="1400">
                <a:latin typeface="Arial"/>
                <a:ea typeface="Arial"/>
                <a:cs typeface="Arial"/>
                <a:sym typeface="Arial"/>
              </a:defRPr>
            </a:pPr>
            <a:r>
              <a:rPr b="1"/>
              <a:t>Zmiana</a:t>
            </a:r>
            <a:r>
              <a:t> postanowienia o udzieleniu zabezpieczenia może obejmować </a:t>
            </a:r>
            <a:r>
              <a:rPr b="1"/>
              <a:t>zmianę sposobu zabezpieczenia</a:t>
            </a:r>
            <a:r>
              <a:t> lub </a:t>
            </a:r>
            <a:r>
              <a:rPr b="1"/>
              <a:t>zmianę jego zakresu </a:t>
            </a:r>
            <a:r>
              <a:t>przy zachowaniu dotychczasowego sposobu.</a:t>
            </a:r>
          </a:p>
          <a:p>
            <a:pPr>
              <a:defRPr sz="1400">
                <a:latin typeface="Arial"/>
                <a:ea typeface="Arial"/>
                <a:cs typeface="Arial"/>
                <a:sym typeface="Arial"/>
              </a:defRPr>
            </a:pPr>
            <a:r>
              <a:t> </a:t>
            </a:r>
          </a:p>
          <a:p>
            <a:pPr>
              <a:defRPr sz="1400">
                <a:latin typeface="Arial"/>
                <a:ea typeface="Arial"/>
                <a:cs typeface="Arial"/>
                <a:sym typeface="Arial"/>
              </a:defRPr>
            </a:pPr>
            <a:r>
              <a:rPr b="1"/>
              <a:t>Postanowienie</a:t>
            </a:r>
            <a:r>
              <a:t> w przedmiocie uchylenia lub ograniczenia zabezpieczenia </a:t>
            </a:r>
            <a:r>
              <a:rPr b="1"/>
              <a:t>podlega zaskarżeniu zażaleniem</a:t>
            </a:r>
            <a:r>
              <a:t> na podstawie art. 741. Wniesienie zażalenia na postanowienie uchylające lub zmieniające postanowienie o udzieleniu zabezpieczenia wstrzymuje wykonanie tego postanowienia (art. 742 § 3). </a:t>
            </a:r>
          </a:p>
          <a:p>
            <a:pPr>
              <a:defRPr sz="1400">
                <a:latin typeface="Arial"/>
                <a:ea typeface="Arial"/>
                <a:cs typeface="Arial"/>
                <a:sym typeface="Arial"/>
              </a:defRPr>
            </a:pPr>
          </a:p>
          <a:p>
            <a:pPr>
              <a:defRPr sz="1400">
                <a:latin typeface="Arial"/>
                <a:ea typeface="Arial"/>
                <a:cs typeface="Arial"/>
                <a:sym typeface="Arial"/>
              </a:defRPr>
            </a:pPr>
            <a:r>
              <a:t>J</a:t>
            </a:r>
            <a:r>
              <a:rPr b="1"/>
              <a:t>eżeli obowiązany złoży na rachunek depozytowy Ministra Finansów sumę zabezpieczenia żądaną przez uprawnionego we wniosku o udzielenie zabezpieczenia, zabezpieczenie upada</a:t>
            </a:r>
            <a:r>
              <a:t> (art. 742 § 1). Skutek w postaci upadku zabezpieczenia następuje z mocy prawa z chwilą złożenia sumy zabezpieczenia na rachunek depozytowy i sąd nie wydaje w tym przedmiocie postanowienia o charakterze konstytutywnym. Jednak - ponieważ obowiązany może mieć interes w uzyskaniu dokumentu potwierdzającego ten fakt - na jego wniosek sąd wydaje deklaratoryjne postanowienie stwierdzające upadek zabezpieczenia (art. 754</a:t>
            </a:r>
            <a:r>
              <a:rPr baseline="30000"/>
              <a:t>1</a:t>
            </a:r>
            <a:r>
              <a:t> § 3).</a:t>
            </a: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5" name="Shape 305"/>
          <p:cNvSpPr/>
          <p:nvPr>
            <p:ph type="title" idx="4294967295"/>
          </p:nvPr>
        </p:nvSpPr>
        <p:spPr>
          <a:prstGeom prst="rect">
            <a:avLst/>
          </a:prstGeom>
        </p:spPr>
        <p:txBody>
          <a:bodyPr/>
          <a:lstStyle/>
          <a:p>
            <a:pPr/>
          </a:p>
        </p:txBody>
      </p:sp>
      <p:graphicFrame>
        <p:nvGraphicFramePr>
          <p:cNvPr id="306" name="Chart 306"/>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307"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308" name="Shape 308"/>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309" name="Shape 309"/>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310" name="Shape 310"/>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Upadek zabezpieczenia</a:t>
            </a:r>
          </a:p>
        </p:txBody>
      </p:sp>
      <p:sp>
        <p:nvSpPr>
          <p:cNvPr id="311" name="Shape 311"/>
          <p:cNvSpPr/>
          <p:nvPr/>
        </p:nvSpPr>
        <p:spPr>
          <a:xfrm>
            <a:off x="1115615" y="1948934"/>
            <a:ext cx="8028386" cy="52274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400">
                <a:latin typeface="Arial"/>
                <a:ea typeface="Arial"/>
                <a:cs typeface="Arial"/>
                <a:sym typeface="Arial"/>
              </a:defRPr>
            </a:pPr>
          </a:p>
          <a:p>
            <a:pPr>
              <a:defRPr sz="1400">
                <a:latin typeface="Arial"/>
                <a:ea typeface="Arial"/>
                <a:cs typeface="Arial"/>
                <a:sym typeface="Arial"/>
              </a:defRPr>
            </a:pPr>
            <a:r>
              <a:rPr b="1"/>
              <a:t>Zabezpieczenie upada z chwilą uprawomocnienia się:</a:t>
            </a:r>
            <a:r>
              <a:t> </a:t>
            </a:r>
          </a:p>
          <a:p>
            <a:pPr marL="233947" indent="-233947">
              <a:buSzPct val="100000"/>
              <a:buAutoNum type="alphaLcParenR" startAt="1"/>
              <a:defRPr sz="1400">
                <a:latin typeface="Arial"/>
                <a:ea typeface="Arial"/>
                <a:cs typeface="Arial"/>
                <a:sym typeface="Arial"/>
              </a:defRPr>
            </a:pPr>
            <a:r>
              <a:rPr b="1"/>
              <a:t>zarządzenia o zwrocie pozwu </a:t>
            </a:r>
            <a:r>
              <a:t>(wniosku w postępowaniu nieprocesowym), </a:t>
            </a:r>
          </a:p>
          <a:p>
            <a:pPr marL="233947" indent="-233947">
              <a:buSzPct val="100000"/>
              <a:buAutoNum type="alphaLcParenR" startAt="1"/>
              <a:defRPr sz="1400">
                <a:latin typeface="Arial"/>
                <a:ea typeface="Arial"/>
                <a:cs typeface="Arial"/>
                <a:sym typeface="Arial"/>
              </a:defRPr>
            </a:pPr>
            <a:r>
              <a:rPr b="1"/>
              <a:t>postanowienia o odrzuceniu pozwu</a:t>
            </a:r>
            <a:r>
              <a:t> (wniosku), </a:t>
            </a:r>
          </a:p>
          <a:p>
            <a:pPr marL="233947" indent="-233947">
              <a:buSzPct val="100000"/>
              <a:buAutoNum type="alphaLcParenR" startAt="1"/>
              <a:defRPr sz="1400">
                <a:latin typeface="Arial"/>
                <a:ea typeface="Arial"/>
                <a:cs typeface="Arial"/>
                <a:sym typeface="Arial"/>
              </a:defRPr>
            </a:pPr>
            <a:r>
              <a:rPr b="1"/>
              <a:t>postanowienia o umorzeniu postępowania</a:t>
            </a:r>
            <a:r>
              <a:t> albo</a:t>
            </a:r>
          </a:p>
          <a:p>
            <a:pPr marL="233947" indent="-233947">
              <a:buSzPct val="100000"/>
              <a:buAutoNum type="alphaLcParenR" startAt="1"/>
              <a:defRPr sz="1400">
                <a:latin typeface="Arial"/>
                <a:ea typeface="Arial"/>
                <a:cs typeface="Arial"/>
                <a:sym typeface="Arial"/>
              </a:defRPr>
            </a:pPr>
            <a:r>
              <a:rPr b="1"/>
              <a:t>wyroku oddalającego powództwo</a:t>
            </a:r>
            <a:r>
              <a:t> (art. 744 § 1). </a:t>
            </a:r>
          </a:p>
          <a:p>
            <a:pPr marL="233947" indent="-233947">
              <a:buSzPct val="100000"/>
              <a:buAutoNum type="alphaLcParenR" startAt="1"/>
              <a:defRPr sz="1400">
                <a:latin typeface="Arial"/>
                <a:ea typeface="Arial"/>
                <a:cs typeface="Arial"/>
                <a:sym typeface="Arial"/>
              </a:defRPr>
            </a:pPr>
          </a:p>
          <a:p>
            <a:pPr>
              <a:defRPr sz="1400">
                <a:latin typeface="Arial"/>
                <a:ea typeface="Arial"/>
                <a:cs typeface="Arial"/>
                <a:sym typeface="Arial"/>
              </a:defRPr>
            </a:pPr>
            <a:r>
              <a:t>Ponadto zabezpieczenie w całości upada,</a:t>
            </a:r>
            <a:r>
              <a:rPr b="1"/>
              <a:t> jeżeli zostało udzielone przed wszczęciem postępowania, zaś uprawniony nie wystąpił we wszczętym postępowaniu w sprawie o całość roszczenia lub też wystąpił o roszczenia inne </a:t>
            </a:r>
            <a:r>
              <a:t>niż to, które zostało zabezpieczone (art. 744 § 2). Dalsze możliwości upadku zabezpieczenia ustawodawca uregulował w art. 742 § 1, 754</a:t>
            </a:r>
            <a:r>
              <a:rPr baseline="30000"/>
              <a:t>1</a:t>
            </a:r>
            <a:r>
              <a:t> i 757.</a:t>
            </a:r>
          </a:p>
          <a:p>
            <a:pPr>
              <a:defRPr sz="1400">
                <a:latin typeface="Arial"/>
                <a:ea typeface="Arial"/>
                <a:cs typeface="Arial"/>
                <a:sym typeface="Arial"/>
              </a:defRPr>
            </a:pPr>
          </a:p>
          <a:p>
            <a:pPr>
              <a:defRPr sz="1400">
                <a:latin typeface="Arial"/>
                <a:ea typeface="Arial"/>
                <a:cs typeface="Arial"/>
                <a:sym typeface="Arial"/>
              </a:defRPr>
            </a:pPr>
            <a:r>
              <a:rPr b="1"/>
              <a:t>Upadek zabezpieczenia następuje </a:t>
            </a:r>
            <a:r>
              <a:rPr b="1" i="1"/>
              <a:t>ex lege</a:t>
            </a:r>
            <a:r>
              <a:rPr b="1"/>
              <a:t>, </a:t>
            </a:r>
            <a:r>
              <a:t>więc zbędne jest wydanie przez sąd w tym przedmiocie konstytutywnego postanowienia. Jednakże na wniosek obowiązanego, na podstawie art. 754</a:t>
            </a:r>
            <a:r>
              <a:rPr baseline="30000"/>
              <a:t>1</a:t>
            </a:r>
            <a:r>
              <a:t> § 3 w zw. z art. 744 § 3, sąd może wydać deklaratoryjne postanowienie stwierdzające upadek zabezpieczenia. Orzeczenie takie może być potrzebne obowiązanemu m.in. do wykreślenia hipoteki przymusowej z księgi wieczystej. Natomiast w większości sytuacji wystarczające do wykazania upadku zabezpieczenia będzie okazanie prawomocnego orzeczenia, o którym mowa w art. 744 § 1.</a:t>
            </a:r>
          </a:p>
          <a:p>
            <a:pPr>
              <a:defRPr sz="1400">
                <a:latin typeface="Arial"/>
                <a:ea typeface="Arial"/>
                <a:cs typeface="Arial"/>
                <a:sym typeface="Arial"/>
              </a:defRPr>
            </a:pPr>
          </a:p>
          <a:p>
            <a:pPr>
              <a:defRPr sz="1400">
                <a:latin typeface="Arial"/>
                <a:ea typeface="Arial"/>
                <a:cs typeface="Arial"/>
                <a:sym typeface="Arial"/>
              </a:defRPr>
            </a:pPr>
            <a:r>
              <a:t>Upadek zabezpieczenia nie powoduje </a:t>
            </a:r>
            <a:r>
              <a:rPr i="1"/>
              <a:t>ipso iure</a:t>
            </a:r>
            <a:r>
              <a:t> umorzenia przeprowadzonych na podstawie postanowienia o udzieleniu zabezpieczenia czynności egzekucyjnych, gdyż do tego niezbędne jest </a:t>
            </a:r>
            <a:r>
              <a:rPr b="1"/>
              <a:t>zgłoszenie organowi egzekucyjnemu przez obowiązanego wniosku o umorzenie postępowania na podstawie art. 825 pkt 2 </a:t>
            </a:r>
            <a:r>
              <a:t>(post.SN z 14.12.1987 r., IV PZ 102/87, LEX nr 8853).</a:t>
            </a: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3" name="Shape 313"/>
          <p:cNvSpPr/>
          <p:nvPr>
            <p:ph type="title" idx="4294967295"/>
          </p:nvPr>
        </p:nvSpPr>
        <p:spPr>
          <a:prstGeom prst="rect">
            <a:avLst/>
          </a:prstGeom>
        </p:spPr>
        <p:txBody>
          <a:bodyPr/>
          <a:lstStyle/>
          <a:p>
            <a:pPr/>
          </a:p>
        </p:txBody>
      </p:sp>
      <p:graphicFrame>
        <p:nvGraphicFramePr>
          <p:cNvPr id="314" name="Chart 314"/>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315"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316" name="Shape 316"/>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317" name="Shape 317"/>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318" name="Shape 318"/>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Wykonalność postanowień</a:t>
            </a:r>
          </a:p>
        </p:txBody>
      </p:sp>
      <p:sp>
        <p:nvSpPr>
          <p:cNvPr id="319" name="Shape 319"/>
          <p:cNvSpPr/>
          <p:nvPr/>
        </p:nvSpPr>
        <p:spPr>
          <a:xfrm>
            <a:off x="1115615" y="1948934"/>
            <a:ext cx="8028386" cy="47592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400">
                <a:latin typeface="Arial"/>
                <a:ea typeface="Arial"/>
                <a:cs typeface="Arial"/>
                <a:sym typeface="Arial"/>
              </a:defRPr>
            </a:pPr>
          </a:p>
          <a:p>
            <a:pPr>
              <a:defRPr sz="1400">
                <a:latin typeface="Arial"/>
                <a:ea typeface="Arial"/>
                <a:cs typeface="Arial"/>
                <a:sym typeface="Arial"/>
              </a:defRPr>
            </a:pPr>
            <a:r>
              <a:rPr b="1"/>
              <a:t>Sposób wykonania postanowienia</a:t>
            </a:r>
            <a:r>
              <a:t> o udzieleniu zabezpieczenia </a:t>
            </a:r>
            <a:r>
              <a:rPr b="1"/>
              <a:t>zależy od określonego w nim sposobu zabezpieczenia </a:t>
            </a:r>
            <a:r>
              <a:t>(art. 747, 755). Nie dotyczy to jednak nakazów zapłaty w postępowaniu nakazowym, które z chwilą wydania stanowią tytuł zabezpieczenia wykonalny bez nadawania mu klauzuli wykonalności (art. 492 § 1), więc nie określają sposobu zabezpieczenia.</a:t>
            </a:r>
          </a:p>
          <a:p>
            <a:pPr>
              <a:defRPr sz="1400">
                <a:latin typeface="Arial"/>
                <a:ea typeface="Arial"/>
                <a:cs typeface="Arial"/>
                <a:sym typeface="Arial"/>
              </a:defRPr>
            </a:pPr>
          </a:p>
          <a:p>
            <a:pPr>
              <a:defRPr sz="1400">
                <a:latin typeface="Arial"/>
                <a:ea typeface="Arial"/>
                <a:cs typeface="Arial"/>
                <a:sym typeface="Arial"/>
              </a:defRPr>
            </a:pPr>
            <a:r>
              <a:t>Art. 743 wprowadził podział postanowień o udzieleniu zabezpieczenia </a:t>
            </a:r>
            <a:r>
              <a:rPr b="1"/>
              <a:t>na podlegające wykonaniu w drodze egzekucji (§ 1) oraz niepodlegające wykonaniu w drodze egzekucji, lecz w inny sposób (§ 2)</a:t>
            </a:r>
            <a:r>
              <a:t>. Do pierwszej grupy należą m.in. postanowienia udzielające zabezpieczenia przez zajęcie ruchomości, wynagrodzenia za pracę, wierzytelności lub prawa majątkowego. Do drugiej grupy zaś należą m.in. postanowienia udzielające zabezpieczenia przez obciążenie nieruchomości hipoteką przymusową czy wpis ostrzeżenia do księgi wieczystej. </a:t>
            </a:r>
          </a:p>
          <a:p>
            <a:pPr>
              <a:defRPr sz="1400">
                <a:latin typeface="Arial"/>
                <a:ea typeface="Arial"/>
                <a:cs typeface="Arial"/>
                <a:sym typeface="Arial"/>
              </a:defRPr>
            </a:pPr>
          </a:p>
          <a:p>
            <a:pPr>
              <a:defRPr b="1" sz="1400">
                <a:latin typeface="Arial"/>
                <a:ea typeface="Arial"/>
                <a:cs typeface="Arial"/>
                <a:sym typeface="Arial"/>
              </a:defRPr>
            </a:pPr>
            <a:r>
              <a:t>Jeżeli postanowienie o udzieleniu zabezpieczenia nadaje się do wykonania w drodze postępowania egzekucyjnego, sąd nadaje mu z urzędu klauzulę wykonalności (art. 743 § 1). </a:t>
            </a:r>
          </a:p>
          <a:p>
            <a:pPr>
              <a:defRPr sz="1400">
                <a:latin typeface="Arial"/>
                <a:ea typeface="Arial"/>
                <a:cs typeface="Arial"/>
                <a:sym typeface="Arial"/>
              </a:defRPr>
            </a:pPr>
          </a:p>
          <a:p>
            <a:pPr>
              <a:defRPr sz="1400">
                <a:latin typeface="Arial"/>
                <a:ea typeface="Arial"/>
                <a:cs typeface="Arial"/>
                <a:sym typeface="Arial"/>
              </a:defRPr>
            </a:pPr>
            <a:r>
              <a:t>Do wykonania postanowienia o udzieleniu zabezpieczenia stosuje się </a:t>
            </a:r>
            <a:r>
              <a:rPr b="1"/>
              <a:t>odpowiednio przepisy o postępowaniu egzekucyjnym, z uwzględnieniem przepisów o postępowaniu zabezpieczającym.</a:t>
            </a:r>
            <a:r>
              <a:t> W większości sytuacji czynności komornika w postępowaniu zabezpieczającym będą tożsame z czynnościami, jakie byłyby dokonywane w postępowaniu egzekucyjnym, przy czym są prowadzone </a:t>
            </a:r>
            <a:r>
              <a:rPr b="1"/>
              <a:t>tylko do pewnego etapu (np. zajęcia ruchomości, wynagrodzenia za pracę, wierzytelności z rachunku bankowego).</a:t>
            </a:r>
          </a:p>
          <a:p>
            <a:pPr>
              <a:defRPr sz="1400">
                <a:latin typeface="Arial"/>
                <a:ea typeface="Arial"/>
                <a:cs typeface="Arial"/>
                <a:sym typeface="Arial"/>
              </a:defRPr>
            </a:pPr>
            <a:r>
              <a:t> </a:t>
            </a: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1" name="Shape 321"/>
          <p:cNvSpPr/>
          <p:nvPr>
            <p:ph type="title" idx="4294967295"/>
          </p:nvPr>
        </p:nvSpPr>
        <p:spPr>
          <a:prstGeom prst="rect">
            <a:avLst/>
          </a:prstGeom>
        </p:spPr>
        <p:txBody>
          <a:bodyPr/>
          <a:lstStyle/>
          <a:p>
            <a:pPr/>
          </a:p>
        </p:txBody>
      </p:sp>
      <p:graphicFrame>
        <p:nvGraphicFramePr>
          <p:cNvPr id="322" name="Chart 322"/>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323"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324" name="Shape 324"/>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325" name="Shape 325"/>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326" name="Shape 326"/>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Wykonalność postanowień</a:t>
            </a:r>
          </a:p>
        </p:txBody>
      </p:sp>
      <p:sp>
        <p:nvSpPr>
          <p:cNvPr id="327" name="Shape 327"/>
          <p:cNvSpPr/>
          <p:nvPr/>
        </p:nvSpPr>
        <p:spPr>
          <a:xfrm>
            <a:off x="1115615" y="1948934"/>
            <a:ext cx="8028386" cy="45560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400">
                <a:latin typeface="Arial"/>
                <a:ea typeface="Arial"/>
                <a:cs typeface="Arial"/>
                <a:sym typeface="Arial"/>
              </a:defRPr>
            </a:pPr>
          </a:p>
          <a:p>
            <a:pPr>
              <a:defRPr b="1" sz="1400">
                <a:latin typeface="Arial"/>
                <a:ea typeface="Arial"/>
                <a:cs typeface="Arial"/>
                <a:sym typeface="Arial"/>
              </a:defRPr>
            </a:pPr>
            <a:r>
              <a:rPr b="0"/>
              <a:t>W przypadku </a:t>
            </a:r>
            <a:r>
              <a:t>wykonania postanowienia o udzieleniu zabezpieczenia mającego na celu tymczasowe zaspokojenie roszczeń uprawnionego </a:t>
            </a:r>
            <a:r>
              <a:rPr b="0"/>
              <a:t>(np. zabezpieczenie polegające na zobowiązaniu obowiązanego do zapłaty alimentów na rzecz uprawnionego)</a:t>
            </a:r>
            <a:r>
              <a:t> zakres postępowania zabezpieczającego</a:t>
            </a:r>
            <a:r>
              <a:rPr b="0"/>
              <a:t> będzie się </a:t>
            </a:r>
            <a:r>
              <a:t>pokrywał całkowicie z zakresem postępowania egzekucyjnego, obejmując także wypłatę środków pieniężnych na rzecz uprawnionego.</a:t>
            </a:r>
          </a:p>
          <a:p>
            <a:pPr>
              <a:defRPr sz="1400">
                <a:latin typeface="Arial"/>
                <a:ea typeface="Arial"/>
                <a:cs typeface="Arial"/>
                <a:sym typeface="Arial"/>
              </a:defRPr>
            </a:pPr>
          </a:p>
          <a:p>
            <a:pPr>
              <a:defRPr sz="1400">
                <a:latin typeface="Arial"/>
                <a:ea typeface="Arial"/>
                <a:cs typeface="Arial"/>
                <a:sym typeface="Arial"/>
              </a:defRPr>
            </a:pPr>
            <a:r>
              <a:t>Postępowanie prowadzone w celu wykonania postanowienia o udzieleniu zabezpieczenia, tak jak postępowanie egzekucyjne, może być wszczęte na wniosek uprawnionego, na żądanie sądu I instancji, który udzielił zabezpieczenia, oraz na żądanie uprawnionego organu (art. 796). </a:t>
            </a:r>
          </a:p>
          <a:p>
            <a:pPr>
              <a:defRPr sz="1400">
                <a:latin typeface="Arial"/>
                <a:ea typeface="Arial"/>
                <a:cs typeface="Arial"/>
                <a:sym typeface="Arial"/>
              </a:defRPr>
            </a:pPr>
          </a:p>
          <a:p>
            <a:pPr>
              <a:defRPr sz="1400">
                <a:latin typeface="Arial"/>
                <a:ea typeface="Arial"/>
                <a:cs typeface="Arial"/>
                <a:sym typeface="Arial"/>
              </a:defRPr>
            </a:pPr>
            <a:r>
              <a:t>Jeżeli postanowienie o udzieleniu zabezpieczenia </a:t>
            </a:r>
            <a:r>
              <a:rPr b="1"/>
              <a:t>podlega wykonaniu w sposób inny niż w drodze egzekucji</a:t>
            </a:r>
            <a:r>
              <a:t>, </a:t>
            </a:r>
            <a:r>
              <a:rPr b="1"/>
              <a:t>przewodniczący składu orzekającego zaopatruje je z urzędu we wzmiankę o wykonalności</a:t>
            </a:r>
            <a:r>
              <a:t> (art. 743 § 2).</a:t>
            </a:r>
          </a:p>
          <a:p>
            <a:pPr>
              <a:defRPr sz="1400">
                <a:latin typeface="Arial"/>
                <a:ea typeface="Arial"/>
                <a:cs typeface="Arial"/>
                <a:sym typeface="Arial"/>
              </a:defRPr>
            </a:pPr>
          </a:p>
          <a:p>
            <a:pPr>
              <a:defRPr sz="1400">
                <a:latin typeface="Arial"/>
                <a:ea typeface="Arial"/>
                <a:cs typeface="Arial"/>
                <a:sym typeface="Arial"/>
              </a:defRPr>
            </a:pPr>
            <a:r>
              <a:t>W literaturze wskazuje się, że zamieszczenie na postanowieniu wzmianki o wykonalności postanowienia jest niezbędne, gdy realizacja zabezpieczenia wymaga podjęcia czynności przez podmiot inny niż organ egzekucyjny, któremu należy wykazać, że postanowienie o udzieleniu zabezpieczenia podlega wykonaniu. Dotyczy to m.in. obciążenia nieruchomości hipoteką przymusową, ustanowienia zakazu zbywania lub obciążania nieruchomości czy ustanowienia zakazu zbywania spółdzielczego własnościowego prawa do lokalu.</a:t>
            </a:r>
          </a:p>
          <a:p>
            <a:pPr>
              <a:defRPr sz="1400">
                <a:latin typeface="Arial"/>
                <a:ea typeface="Arial"/>
                <a:cs typeface="Arial"/>
                <a:sym typeface="Arial"/>
              </a:defRPr>
            </a:pPr>
            <a:r>
              <a:t> </a:t>
            </a: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9" name="Shape 329"/>
          <p:cNvSpPr/>
          <p:nvPr>
            <p:ph type="title" idx="4294967295"/>
          </p:nvPr>
        </p:nvSpPr>
        <p:spPr>
          <a:prstGeom prst="rect">
            <a:avLst/>
          </a:prstGeom>
        </p:spPr>
        <p:txBody>
          <a:bodyPr/>
          <a:lstStyle/>
          <a:p>
            <a:pPr/>
          </a:p>
        </p:txBody>
      </p:sp>
      <p:graphicFrame>
        <p:nvGraphicFramePr>
          <p:cNvPr id="330" name="Chart 330"/>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331"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332" name="Shape 332"/>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333" name="Shape 333"/>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334" name="Shape 334"/>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Zaskarżalność postanowień</a:t>
            </a:r>
          </a:p>
        </p:txBody>
      </p:sp>
      <p:sp>
        <p:nvSpPr>
          <p:cNvPr id="335" name="Shape 335"/>
          <p:cNvSpPr/>
          <p:nvPr/>
        </p:nvSpPr>
        <p:spPr>
          <a:xfrm>
            <a:off x="1115615" y="1948934"/>
            <a:ext cx="8028386" cy="24461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400">
                <a:latin typeface="Arial"/>
                <a:ea typeface="Arial"/>
                <a:cs typeface="Arial"/>
                <a:sym typeface="Arial"/>
              </a:defRPr>
            </a:pPr>
          </a:p>
          <a:p>
            <a:pPr>
              <a:defRPr sz="1400">
                <a:latin typeface="Arial"/>
                <a:ea typeface="Arial"/>
                <a:cs typeface="Arial"/>
                <a:sym typeface="Arial"/>
              </a:defRPr>
            </a:pPr>
            <a:r>
              <a:t>Z art. 741 wynika, że</a:t>
            </a:r>
            <a:r>
              <a:rPr b="1"/>
              <a:t> zażalenie przysługuje na postanowienia sądu I instancji w przedmiocie zabezpieczenia. </a:t>
            </a:r>
            <a:endParaRPr b="1"/>
          </a:p>
          <a:p>
            <a:pPr>
              <a:defRPr sz="1400">
                <a:latin typeface="Arial"/>
                <a:ea typeface="Arial"/>
                <a:cs typeface="Arial"/>
                <a:sym typeface="Arial"/>
              </a:defRPr>
            </a:pPr>
            <a:endParaRPr b="1"/>
          </a:p>
          <a:p>
            <a:pPr>
              <a:defRPr sz="1400">
                <a:latin typeface="Arial"/>
                <a:ea typeface="Arial"/>
                <a:cs typeface="Arial"/>
                <a:sym typeface="Arial"/>
              </a:defRPr>
            </a:pPr>
            <a:r>
              <a:t>W literaturze przyjmowane jest stanowisko, zgodnie z którym komentowany przepis jest podstawą zaskarżalności nie tylko postanowień o udzieleniu zabezpieczenia bądź oddalających lub odrzucających wniosek o udzielenie zabezpieczenia, lecz </a:t>
            </a:r>
            <a:r>
              <a:rPr b="1"/>
              <a:t>także postanowień uchylających lub zmieniających postanowienia o udzieleniu zabezpieczenia,</a:t>
            </a:r>
            <a:r>
              <a:t> uzależniających ich wykonanie od uiszczenia kaucji przez uprawnionego oraz postanowień stwierdzających upadek zabezpieczenia.</a:t>
            </a:r>
          </a:p>
          <a:p>
            <a:pPr>
              <a:defRPr>
                <a:latin typeface="Arial"/>
                <a:ea typeface="Arial"/>
                <a:cs typeface="Arial"/>
                <a:sym typeface="Arial"/>
              </a:defRPr>
            </a:pP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7" name="Shape 337"/>
          <p:cNvSpPr/>
          <p:nvPr>
            <p:ph type="title" idx="4294967295"/>
          </p:nvPr>
        </p:nvSpPr>
        <p:spPr>
          <a:prstGeom prst="rect">
            <a:avLst/>
          </a:prstGeom>
        </p:spPr>
        <p:txBody>
          <a:bodyPr/>
          <a:lstStyle/>
          <a:p>
            <a:pPr/>
          </a:p>
        </p:txBody>
      </p:sp>
      <p:graphicFrame>
        <p:nvGraphicFramePr>
          <p:cNvPr id="338" name="Chart 338"/>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339"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340" name="Shape 340"/>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341" name="Shape 341"/>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342" name="Shape 342"/>
          <p:cNvSpPr/>
          <p:nvPr/>
        </p:nvSpPr>
        <p:spPr>
          <a:xfrm>
            <a:off x="1475656" y="970736"/>
            <a:ext cx="7273057" cy="4862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800">
                <a:latin typeface="Arial"/>
                <a:ea typeface="Arial"/>
                <a:cs typeface="Arial"/>
                <a:sym typeface="Arial"/>
              </a:defRPr>
            </a:lvl1pPr>
          </a:lstStyle>
          <a:p>
            <a:pPr/>
            <a:r>
              <a:t>Postępowanie zabezpieczające</a:t>
            </a:r>
          </a:p>
        </p:txBody>
      </p:sp>
      <p:sp>
        <p:nvSpPr>
          <p:cNvPr id="343" name="Shape 343"/>
          <p:cNvSpPr/>
          <p:nvPr/>
        </p:nvSpPr>
        <p:spPr>
          <a:xfrm>
            <a:off x="1115615" y="1948934"/>
            <a:ext cx="8028386" cy="13048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400">
                <a:latin typeface="Arial"/>
                <a:ea typeface="Arial"/>
                <a:cs typeface="Arial"/>
                <a:sym typeface="Arial"/>
              </a:defRPr>
            </a:pPr>
          </a:p>
          <a:p>
            <a:pPr>
              <a:defRPr sz="1400">
                <a:latin typeface="Arial"/>
                <a:ea typeface="Arial"/>
                <a:cs typeface="Arial"/>
                <a:sym typeface="Arial"/>
              </a:defRPr>
            </a:pPr>
            <a:r>
              <a:t>Art.  743</a:t>
            </a:r>
            <a:r>
              <a:rPr baseline="30000"/>
              <a:t>1</a:t>
            </a:r>
            <a:r>
              <a:t>. [Osoba pozostająca w związku małżeńskim] </a:t>
            </a:r>
          </a:p>
          <a:p>
            <a:pPr>
              <a:defRPr sz="1400">
                <a:latin typeface="Arial"/>
                <a:ea typeface="Arial"/>
                <a:cs typeface="Arial"/>
                <a:sym typeface="Arial"/>
              </a:defRPr>
            </a:pPr>
          </a:p>
          <a:p>
            <a:pPr>
              <a:defRPr sz="1400">
                <a:latin typeface="Arial"/>
                <a:ea typeface="Arial"/>
                <a:cs typeface="Arial"/>
                <a:sym typeface="Arial"/>
              </a:defRPr>
            </a:pPr>
            <a:r>
              <a:t>Art.  745. [Koszty postępowania zabezpieczającego] </a:t>
            </a:r>
          </a:p>
          <a:p>
            <a:pPr>
              <a:defRPr sz="1400">
                <a:latin typeface="Arial"/>
                <a:ea typeface="Arial"/>
                <a:cs typeface="Arial"/>
                <a:sym typeface="Arial"/>
              </a:defRPr>
            </a:pPr>
          </a:p>
          <a:p>
            <a:pPr>
              <a:defRPr sz="1400">
                <a:latin typeface="Arial"/>
                <a:ea typeface="Arial"/>
                <a:cs typeface="Arial"/>
                <a:sym typeface="Arial"/>
              </a:defRPr>
            </a:pPr>
            <a:r>
              <a:t>Art.  746. [Roszczenie o naprawienie szkody] </a:t>
            </a: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9" name="Shape 129"/>
          <p:cNvSpPr/>
          <p:nvPr>
            <p:ph type="title" idx="4294967295"/>
          </p:nvPr>
        </p:nvSpPr>
        <p:spPr>
          <a:prstGeom prst="rect">
            <a:avLst/>
          </a:prstGeom>
        </p:spPr>
        <p:txBody>
          <a:bodyPr/>
          <a:lstStyle/>
          <a:p>
            <a:pPr/>
          </a:p>
        </p:txBody>
      </p:sp>
      <p:graphicFrame>
        <p:nvGraphicFramePr>
          <p:cNvPr id="130" name="Chart 130"/>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131"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132" name="Shape 132"/>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133" name="Shape 133"/>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134" name="Shape 134"/>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Cel</a:t>
            </a:r>
          </a:p>
        </p:txBody>
      </p:sp>
      <p:sp>
        <p:nvSpPr>
          <p:cNvPr id="135" name="Shape 135"/>
          <p:cNvSpPr/>
          <p:nvPr/>
        </p:nvSpPr>
        <p:spPr>
          <a:xfrm>
            <a:off x="1512104" y="1948934"/>
            <a:ext cx="6833056" cy="42114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400">
                <a:latin typeface="Arial"/>
                <a:ea typeface="Arial"/>
                <a:cs typeface="Arial"/>
                <a:sym typeface="Arial"/>
              </a:defRPr>
            </a:pPr>
            <a:r>
              <a:t>Celem postępowania zabezpieczającego jest </a:t>
            </a:r>
            <a:r>
              <a:rPr b="1"/>
              <a:t>udzielenie podmiotowi uprawnionemu tymczasowej ochrony prawnej w zakresie roszczenia będącego przedmiotem przyszłego bądź już toczącego się postępowania sądowego lub postępowania przed sądem polubownym</a:t>
            </a:r>
            <a:r>
              <a:t>.</a:t>
            </a:r>
          </a:p>
          <a:p>
            <a:pPr>
              <a:defRPr sz="1400">
                <a:latin typeface="Arial"/>
                <a:ea typeface="Arial"/>
                <a:cs typeface="Arial"/>
                <a:sym typeface="Arial"/>
              </a:defRPr>
            </a:pPr>
          </a:p>
          <a:p>
            <a:pPr>
              <a:defRPr sz="1400">
                <a:latin typeface="Arial"/>
                <a:ea typeface="Arial"/>
                <a:cs typeface="Arial"/>
                <a:sym typeface="Arial"/>
              </a:defRPr>
            </a:pPr>
            <a:r>
              <a:rPr b="1"/>
              <a:t>Wyjątkowo</a:t>
            </a:r>
            <a:r>
              <a:t> również </a:t>
            </a:r>
            <a:r>
              <a:rPr b="1"/>
              <a:t>po uzyskaniu tytułu wykonawczego</a:t>
            </a:r>
            <a:r>
              <a:t> mogą być zabezpieczane roszczenia objęte jego treścią; </a:t>
            </a:r>
            <a:r>
              <a:rPr b="1"/>
              <a:t>dotyczy to roszczenia o świadczenie, którego termin spełnienia jeszcze nie nastąpił. </a:t>
            </a:r>
          </a:p>
          <a:p>
            <a:pPr>
              <a:defRPr sz="1400">
                <a:latin typeface="Arial"/>
                <a:ea typeface="Arial"/>
                <a:cs typeface="Arial"/>
                <a:sym typeface="Arial"/>
              </a:defRPr>
            </a:pPr>
          </a:p>
          <a:p>
            <a:pPr>
              <a:defRPr sz="1400">
                <a:latin typeface="Arial"/>
                <a:ea typeface="Arial"/>
                <a:cs typeface="Arial"/>
                <a:sym typeface="Arial"/>
              </a:defRPr>
            </a:pPr>
            <a:r>
              <a:rPr b="1"/>
              <a:t>Postanowienie w przedmiocie udzielenia zabezpieczenia </a:t>
            </a:r>
            <a:r>
              <a:t>może być wydane także w sprawach, w których nie zapadają orzeczenia nadające się do wykonania w drodze egzekucji. Dopuszczalne jest zabezpieczenie zarówno </a:t>
            </a:r>
            <a:r>
              <a:rPr b="1"/>
              <a:t>w sprawach z powództw o zasądzenie świadczenia</a:t>
            </a:r>
            <a:r>
              <a:t>, jak i w sprawach </a:t>
            </a:r>
            <a:r>
              <a:rPr b="1"/>
              <a:t>z powództw o ustalenie albo o ukształtowanie stosunku prawnego lub prawa, a także w sprawach rozpoznawanych w trybie postępowania nieprocesowego. </a:t>
            </a:r>
          </a:p>
          <a:p>
            <a:pPr>
              <a:defRPr sz="1400">
                <a:latin typeface="Arial"/>
                <a:ea typeface="Arial"/>
                <a:cs typeface="Arial"/>
                <a:sym typeface="Arial"/>
              </a:defRPr>
            </a:pPr>
          </a:p>
          <a:p>
            <a:pPr>
              <a:defRPr sz="1400">
                <a:latin typeface="Arial"/>
                <a:ea typeface="Arial"/>
                <a:cs typeface="Arial"/>
                <a:sym typeface="Arial"/>
              </a:defRPr>
            </a:pPr>
            <a:r>
              <a:t>Celem postępowania zabezpieczającego jest </a:t>
            </a:r>
            <a:r>
              <a:rPr b="1"/>
              <a:t>nie tylko zapewnienie wykonalności orzeczeń</a:t>
            </a:r>
            <a:r>
              <a:t>, które nadają się do wykonania egzekucyjnego, </a:t>
            </a:r>
            <a:r>
              <a:rPr b="1"/>
              <a:t>lecz także zapewnienie skuteczności tych orzeczeń, które do egzekucji się nie nadają.</a:t>
            </a: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5" name="Shape 345"/>
          <p:cNvSpPr/>
          <p:nvPr>
            <p:ph type="title" idx="4294967295"/>
          </p:nvPr>
        </p:nvSpPr>
        <p:spPr>
          <a:prstGeom prst="rect">
            <a:avLst/>
          </a:prstGeom>
        </p:spPr>
        <p:txBody>
          <a:bodyPr/>
          <a:lstStyle/>
          <a:p>
            <a:pPr/>
          </a:p>
        </p:txBody>
      </p:sp>
      <p:graphicFrame>
        <p:nvGraphicFramePr>
          <p:cNvPr id="346" name="Chart 346"/>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347"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348" name="Shape 348"/>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349" name="Shape 349"/>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350" name="Shape 350"/>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Zabezpieczenie roszczeń pieniężnych</a:t>
            </a:r>
          </a:p>
        </p:txBody>
      </p:sp>
      <p:sp>
        <p:nvSpPr>
          <p:cNvPr id="351" name="Shape 351"/>
          <p:cNvSpPr/>
          <p:nvPr/>
        </p:nvSpPr>
        <p:spPr>
          <a:xfrm>
            <a:off x="1115615" y="1948934"/>
            <a:ext cx="8028386" cy="49497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i="1" sz="1400">
                <a:latin typeface="Arial"/>
                <a:ea typeface="Arial"/>
                <a:cs typeface="Arial"/>
                <a:sym typeface="Arial"/>
              </a:defRPr>
            </a:pPr>
            <a:r>
              <a:t>Art.  747. Zabezpieczenie roszczeń pieniężnych następuje przez:</a:t>
            </a:r>
          </a:p>
          <a:p>
            <a:pPr>
              <a:defRPr i="1" sz="1400">
                <a:latin typeface="Arial"/>
                <a:ea typeface="Arial"/>
                <a:cs typeface="Arial"/>
                <a:sym typeface="Arial"/>
              </a:defRPr>
            </a:pPr>
          </a:p>
          <a:p>
            <a:pPr marL="342900" indent="-342900">
              <a:buSzPct val="100000"/>
              <a:buAutoNum type="arabicPeriod" startAt="1"/>
              <a:defRPr i="1" sz="1400">
                <a:latin typeface="Arial"/>
                <a:ea typeface="Arial"/>
                <a:cs typeface="Arial"/>
                <a:sym typeface="Arial"/>
              </a:defRPr>
            </a:pPr>
            <a:r>
              <a:t>zajęcie ruchomości, wynagrodzenia za pracę, wierzytelności z rachunku bankowego albo innej wierzytelności lub innego prawa majątkowego;</a:t>
            </a:r>
          </a:p>
          <a:p>
            <a:pPr marL="342900" indent="-342900">
              <a:buSzPct val="100000"/>
              <a:buAutoNum type="arabicPeriod" startAt="1"/>
              <a:defRPr i="1" sz="1400">
                <a:latin typeface="Arial"/>
                <a:ea typeface="Arial"/>
                <a:cs typeface="Arial"/>
                <a:sym typeface="Arial"/>
              </a:defRPr>
            </a:pPr>
          </a:p>
          <a:p>
            <a:pPr marL="342900" indent="-342900">
              <a:buSzPct val="100000"/>
              <a:buAutoNum type="arabicPeriod" startAt="2"/>
              <a:defRPr i="1" sz="1400">
                <a:latin typeface="Arial"/>
                <a:ea typeface="Arial"/>
                <a:cs typeface="Arial"/>
                <a:sym typeface="Arial"/>
              </a:defRPr>
            </a:pPr>
            <a:r>
              <a:t>obciążenie nieruchomości obowiązanego hipoteką przymusową;</a:t>
            </a:r>
          </a:p>
          <a:p>
            <a:pPr marL="342900" indent="-342900">
              <a:buSzPct val="100000"/>
              <a:buAutoNum type="arabicPeriod" startAt="2"/>
              <a:defRPr i="1" sz="1400">
                <a:latin typeface="Arial"/>
                <a:ea typeface="Arial"/>
                <a:cs typeface="Arial"/>
                <a:sym typeface="Arial"/>
              </a:defRPr>
            </a:pPr>
          </a:p>
          <a:p>
            <a:pPr marL="342900" indent="-342900">
              <a:buSzPct val="100000"/>
              <a:buAutoNum type="arabicPeriod" startAt="3"/>
              <a:defRPr i="1" sz="1400">
                <a:latin typeface="Arial"/>
                <a:ea typeface="Arial"/>
                <a:cs typeface="Arial"/>
                <a:sym typeface="Arial"/>
              </a:defRPr>
            </a:pPr>
            <a:r>
              <a:t>ustanowienie zakazu zbywania lub obciążania nieruchomości, która nie ma urządzonej księgi wieczystej lub której księga wieczysta zaginęła lub uległa zniszczeniu;</a:t>
            </a:r>
          </a:p>
          <a:p>
            <a:pPr marL="342900" indent="-342900">
              <a:buSzPct val="100000"/>
              <a:buAutoNum type="arabicPeriod" startAt="3"/>
              <a:defRPr i="1" sz="1400">
                <a:latin typeface="Arial"/>
                <a:ea typeface="Arial"/>
                <a:cs typeface="Arial"/>
                <a:sym typeface="Arial"/>
              </a:defRPr>
            </a:pPr>
          </a:p>
          <a:p>
            <a:pPr marL="342900" indent="-342900">
              <a:buSzPct val="100000"/>
              <a:buAutoNum type="arabicPeriod" startAt="4"/>
              <a:defRPr i="1" sz="1400">
                <a:latin typeface="Arial"/>
                <a:ea typeface="Arial"/>
                <a:cs typeface="Arial"/>
                <a:sym typeface="Arial"/>
              </a:defRPr>
            </a:pPr>
            <a:r>
              <a:t>obciążenie statku albo statku w budowie hipoteką morską;</a:t>
            </a:r>
          </a:p>
          <a:p>
            <a:pPr marL="342900" indent="-342900">
              <a:buSzPct val="100000"/>
              <a:buAutoNum type="arabicPeriod" startAt="4"/>
              <a:defRPr i="1" sz="1400">
                <a:latin typeface="Arial"/>
                <a:ea typeface="Arial"/>
                <a:cs typeface="Arial"/>
                <a:sym typeface="Arial"/>
              </a:defRPr>
            </a:pPr>
          </a:p>
          <a:p>
            <a:pPr marL="342900" indent="-342900">
              <a:buSzPct val="100000"/>
              <a:buAutoNum type="arabicPeriod" startAt="5"/>
              <a:defRPr i="1" sz="1400">
                <a:latin typeface="Arial"/>
                <a:ea typeface="Arial"/>
                <a:cs typeface="Arial"/>
                <a:sym typeface="Arial"/>
              </a:defRPr>
            </a:pPr>
            <a:r>
              <a:t>ustanowienie zakazu zbywania spółdzielczego własnościowego prawa do lokalu;</a:t>
            </a:r>
          </a:p>
          <a:p>
            <a:pPr marL="342900" indent="-342900">
              <a:buSzPct val="100000"/>
              <a:buAutoNum type="arabicPeriod" startAt="5"/>
              <a:defRPr i="1" sz="1400">
                <a:latin typeface="Arial"/>
                <a:ea typeface="Arial"/>
                <a:cs typeface="Arial"/>
                <a:sym typeface="Arial"/>
              </a:defRPr>
            </a:pPr>
          </a:p>
          <a:p>
            <a:pPr marL="342900" indent="-342900">
              <a:buSzPct val="100000"/>
              <a:buAutoNum type="arabicPeriod" startAt="6"/>
              <a:defRPr i="1" sz="1400">
                <a:latin typeface="Arial"/>
                <a:ea typeface="Arial"/>
                <a:cs typeface="Arial"/>
                <a:sym typeface="Arial"/>
              </a:defRPr>
            </a:pPr>
            <a:r>
              <a:t>ustanowienie zarządu przymusowego nad przedsiębiorstwem lub gospodarstwem rolnym obowiązanego albo zakładem wchodzącym w skład przedsiębiorstwa lub jego częścią albo częścią gospodarstwa rolnego obowiązanego.</a:t>
            </a:r>
          </a:p>
          <a:p>
            <a:pPr>
              <a:defRPr sz="1400">
                <a:latin typeface="Arial"/>
                <a:ea typeface="Arial"/>
                <a:cs typeface="Arial"/>
                <a:sym typeface="Arial"/>
              </a:defRPr>
            </a:pPr>
          </a:p>
          <a:p>
            <a:pPr>
              <a:defRPr b="1">
                <a:latin typeface="Arial"/>
                <a:ea typeface="Arial"/>
                <a:cs typeface="Arial"/>
                <a:sym typeface="Arial"/>
              </a:defRPr>
            </a:pPr>
            <a:r>
              <a:t>Do zajęcia ruchomości </a:t>
            </a:r>
            <a:r>
              <a:rPr b="0"/>
              <a:t>jako sposobu udzielenia zabezpieczenia mają zastosowanie </a:t>
            </a:r>
            <a:r>
              <a:rPr b="0" u="sng"/>
              <a:t>art. 844</a:t>
            </a:r>
            <a:r>
              <a:rPr b="0"/>
              <a:t>-</a:t>
            </a:r>
            <a:r>
              <a:rPr b="0" u="sng"/>
              <a:t>863</a:t>
            </a:r>
            <a:r>
              <a:rPr b="0"/>
              <a:t>, przy uwzględnieniu odrębności przyjętej w </a:t>
            </a:r>
            <a:r>
              <a:rPr b="0" u="sng"/>
              <a:t>art. 752 § 1</a:t>
            </a:r>
            <a:r>
              <a:rPr b="0"/>
              <a:t> k.p.c., który stranowi </a:t>
            </a:r>
            <a:r>
              <a:rPr b="0" i="1"/>
              <a:t>lex specialis</a:t>
            </a:r>
            <a:r>
              <a:rPr b="0"/>
              <a:t> w stosunku do </a:t>
            </a:r>
            <a:r>
              <a:rPr b="0" u="sng"/>
              <a:t>art. 855</a:t>
            </a:r>
            <a:r>
              <a:rPr b="0"/>
              <a:t> k.p.c. </a:t>
            </a:r>
            <a:endParaRPr sz="1400"/>
          </a:p>
          <a:p>
            <a:pPr>
              <a:defRPr sz="1400">
                <a:latin typeface="Arial"/>
                <a:ea typeface="Arial"/>
                <a:cs typeface="Arial"/>
                <a:sym typeface="Arial"/>
              </a:defRPr>
            </a:pP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3" name="Shape 353"/>
          <p:cNvSpPr/>
          <p:nvPr>
            <p:ph type="title" idx="4294967295"/>
          </p:nvPr>
        </p:nvSpPr>
        <p:spPr>
          <a:prstGeom prst="rect">
            <a:avLst/>
          </a:prstGeom>
        </p:spPr>
        <p:txBody>
          <a:bodyPr/>
          <a:lstStyle/>
          <a:p>
            <a:pPr/>
          </a:p>
        </p:txBody>
      </p:sp>
      <p:graphicFrame>
        <p:nvGraphicFramePr>
          <p:cNvPr id="354" name="Chart 354"/>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355"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356" name="Shape 356"/>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357" name="Shape 357"/>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358" name="Shape 358"/>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Zabezpieczenie roszczeń pieniężnych</a:t>
            </a:r>
          </a:p>
        </p:txBody>
      </p:sp>
      <p:sp>
        <p:nvSpPr>
          <p:cNvPr id="359" name="Shape 359"/>
          <p:cNvSpPr/>
          <p:nvPr/>
        </p:nvSpPr>
        <p:spPr>
          <a:xfrm>
            <a:off x="1115615" y="1948934"/>
            <a:ext cx="8028386" cy="27272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400">
                <a:latin typeface="Arial"/>
                <a:ea typeface="Arial"/>
                <a:cs typeface="Arial"/>
                <a:sym typeface="Arial"/>
              </a:defRPr>
            </a:pPr>
          </a:p>
          <a:p>
            <a:pPr>
              <a:defRPr sz="1400">
                <a:latin typeface="Arial"/>
                <a:ea typeface="Arial"/>
                <a:cs typeface="Arial"/>
                <a:sym typeface="Arial"/>
              </a:defRPr>
            </a:pPr>
            <a:r>
              <a:t>Art.  748. Postanowienie o udzieleniu zabezpieczenia wydane na posiedzeniu niejawnym, w wypadkach, o których mowa w art. 747 pkt 2-6, </a:t>
            </a:r>
            <a:r>
              <a:rPr b="1"/>
              <a:t>doręcza się </a:t>
            </a:r>
            <a:r>
              <a:t>również obowiązanemu.</a:t>
            </a:r>
          </a:p>
          <a:p>
            <a:pPr>
              <a:defRPr sz="1400">
                <a:latin typeface="Arial"/>
                <a:ea typeface="Arial"/>
                <a:cs typeface="Arial"/>
                <a:sym typeface="Arial"/>
              </a:defRPr>
            </a:pPr>
          </a:p>
          <a:p>
            <a:pPr>
              <a:defRPr sz="1400">
                <a:latin typeface="Arial"/>
                <a:ea typeface="Arial"/>
                <a:cs typeface="Arial"/>
                <a:sym typeface="Arial"/>
              </a:defRPr>
            </a:pPr>
            <a:r>
              <a:t>Art.  749. Zabezpieczenie roszczeń pieniężnych przeciwko Skarbowi Państwa jest </a:t>
            </a:r>
            <a:r>
              <a:rPr b="1"/>
              <a:t>niedopuszczalne.</a:t>
            </a:r>
          </a:p>
          <a:p>
            <a:pPr>
              <a:defRPr b="1" sz="1400">
                <a:latin typeface="Arial"/>
                <a:ea typeface="Arial"/>
                <a:cs typeface="Arial"/>
                <a:sym typeface="Arial"/>
              </a:defRPr>
            </a:pPr>
          </a:p>
          <a:p>
            <a:pPr>
              <a:defRPr sz="1400">
                <a:latin typeface="Arial"/>
                <a:ea typeface="Arial"/>
                <a:cs typeface="Arial"/>
                <a:sym typeface="Arial"/>
              </a:defRPr>
            </a:pPr>
            <a:r>
              <a:t>Art.  750. Zabezpieczenie nie może obejmować rzeczy, wierzytelności i praw, z których egzekucja jest wyłączona.</a:t>
            </a:r>
          </a:p>
          <a:p>
            <a:pPr>
              <a:defRPr sz="1400">
                <a:latin typeface="Arial"/>
                <a:ea typeface="Arial"/>
                <a:cs typeface="Arial"/>
                <a:sym typeface="Arial"/>
              </a:defRPr>
            </a:pPr>
          </a:p>
          <a:p>
            <a:pPr>
              <a:defRPr sz="1400">
                <a:latin typeface="Arial"/>
                <a:ea typeface="Arial"/>
                <a:cs typeface="Arial"/>
                <a:sym typeface="Arial"/>
              </a:defRPr>
            </a:pPr>
            <a:r>
              <a:t>Art.  751. [Rzeczy ulegające szybkiemu zepsuciu] </a:t>
            </a:r>
          </a:p>
          <a:p>
            <a:pPr>
              <a:defRPr sz="1400">
                <a:latin typeface="Arial"/>
                <a:ea typeface="Arial"/>
                <a:cs typeface="Arial"/>
                <a:sym typeface="Arial"/>
              </a:defRPr>
            </a:pP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1" name="Shape 361"/>
          <p:cNvSpPr/>
          <p:nvPr>
            <p:ph type="title" idx="4294967295"/>
          </p:nvPr>
        </p:nvSpPr>
        <p:spPr>
          <a:prstGeom prst="rect">
            <a:avLst/>
          </a:prstGeom>
        </p:spPr>
        <p:txBody>
          <a:bodyPr/>
          <a:lstStyle/>
          <a:p>
            <a:pPr/>
          </a:p>
        </p:txBody>
      </p:sp>
      <p:graphicFrame>
        <p:nvGraphicFramePr>
          <p:cNvPr id="362" name="Chart 362"/>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363"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364" name="Shape 364"/>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365" name="Shape 365"/>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366" name="Shape 366"/>
          <p:cNvSpPr/>
          <p:nvPr/>
        </p:nvSpPr>
        <p:spPr>
          <a:xfrm>
            <a:off x="1475656" y="970736"/>
            <a:ext cx="7273057" cy="84347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400">
                <a:latin typeface="Arial"/>
                <a:ea typeface="Arial"/>
                <a:cs typeface="Arial"/>
                <a:sym typeface="Arial"/>
              </a:defRPr>
            </a:pPr>
            <a:r>
              <a:t>Zabezpieczenie roszczeń pieniężnych</a:t>
            </a:r>
          </a:p>
        </p:txBody>
      </p:sp>
      <p:sp>
        <p:nvSpPr>
          <p:cNvPr id="367" name="Shape 367"/>
          <p:cNvSpPr/>
          <p:nvPr/>
        </p:nvSpPr>
        <p:spPr>
          <a:xfrm>
            <a:off x="1115615" y="1716366"/>
            <a:ext cx="8028386" cy="54450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300">
                <a:latin typeface="Arial"/>
                <a:ea typeface="Arial"/>
                <a:cs typeface="Arial"/>
                <a:sym typeface="Arial"/>
              </a:defRPr>
            </a:pPr>
            <a:r>
              <a:t>Art.  753. §  1. W sprawach </a:t>
            </a:r>
            <a:r>
              <a:rPr b="1"/>
              <a:t>o alimenty </a:t>
            </a:r>
            <a:r>
              <a:t>zabezpieczenie może polegać na zobowiązaniu obowiązanego do zapłaty uprawnionemu jednorazowo albo okresowo określonej sumy pieniężnej. W sprawach tych podstawą zabezpieczenia jest jedynie uprawdopodobnienie istnienia roszczenia.</a:t>
            </a:r>
          </a:p>
          <a:p>
            <a:pPr>
              <a:defRPr sz="1300">
                <a:latin typeface="Arial"/>
                <a:ea typeface="Arial"/>
                <a:cs typeface="Arial"/>
                <a:sym typeface="Arial"/>
              </a:defRPr>
            </a:pPr>
            <a:r>
              <a:t>§  2. W wypadkach wymienionych w § 1 sąd z urzędu doręcza stronom odpis postanowienia o zabezpieczeniu.</a:t>
            </a:r>
          </a:p>
          <a:p>
            <a:pPr>
              <a:defRPr sz="1300">
                <a:latin typeface="Arial"/>
                <a:ea typeface="Arial"/>
                <a:cs typeface="Arial"/>
                <a:sym typeface="Arial"/>
              </a:defRPr>
            </a:pPr>
          </a:p>
          <a:p>
            <a:pPr>
              <a:defRPr sz="1300">
                <a:latin typeface="Arial"/>
                <a:ea typeface="Arial"/>
                <a:cs typeface="Arial"/>
                <a:sym typeface="Arial"/>
              </a:defRPr>
            </a:pPr>
            <a:r>
              <a:t>Art.  753</a:t>
            </a:r>
            <a:r>
              <a:rPr baseline="30000"/>
              <a:t>1</a:t>
            </a:r>
            <a:r>
              <a:t>.§  1. Przepis art. 753 stosuje się odpowiednio do zabezpieczenia roszczeń o:</a:t>
            </a:r>
          </a:p>
          <a:p>
            <a:pPr>
              <a:defRPr sz="1300">
                <a:latin typeface="Arial"/>
                <a:ea typeface="Arial"/>
                <a:cs typeface="Arial"/>
                <a:sym typeface="Arial"/>
              </a:defRPr>
            </a:pPr>
            <a:r>
              <a:t>1) rentę, sumę potrzebną na koszty leczenia, z tytułu odpowiedzialności za uszkodzenie ciała lub utratę życia żywiciela albo rozstrój zdrowia oraz o zmianę uprawnień objętych treścią dożywocia na dożywotnią rentę;</a:t>
            </a:r>
          </a:p>
          <a:p>
            <a:pPr>
              <a:defRPr sz="1300">
                <a:latin typeface="Arial"/>
                <a:ea typeface="Arial"/>
                <a:cs typeface="Arial"/>
                <a:sym typeface="Arial"/>
              </a:defRPr>
            </a:pPr>
            <a:r>
              <a:t>2) wynagrodzenie za pracę;</a:t>
            </a:r>
          </a:p>
          <a:p>
            <a:pPr>
              <a:defRPr sz="1300">
                <a:latin typeface="Arial"/>
                <a:ea typeface="Arial"/>
                <a:cs typeface="Arial"/>
                <a:sym typeface="Arial"/>
              </a:defRPr>
            </a:pPr>
            <a:r>
              <a:t>3) należności z tytułu rękojmi lub gwarancji jakości albo kary umownej, jak również należności z tytułu niezgodności towaru konsumpcyjnego z umową sprzedaży konsumenckiej, przeciwko przedsiębiorcy do wysokości dwudziestu tysięcy złotych;</a:t>
            </a:r>
          </a:p>
          <a:p>
            <a:pPr>
              <a:defRPr sz="1300">
                <a:latin typeface="Arial"/>
                <a:ea typeface="Arial"/>
                <a:cs typeface="Arial"/>
                <a:sym typeface="Arial"/>
              </a:defRPr>
            </a:pPr>
            <a:r>
              <a:t>4) należności z tytułu najmu lub dzierżawy, a także należności z tytułu opłat obciążających najemcę lub dzierżawcę oraz opłat z tytułu korzystania z lokalu mieszkalnego lub użytkowego - do wysokości, o której mowa w pkt 3;</a:t>
            </a:r>
          </a:p>
          <a:p>
            <a:pPr>
              <a:defRPr sz="1300">
                <a:latin typeface="Arial"/>
                <a:ea typeface="Arial"/>
                <a:cs typeface="Arial"/>
                <a:sym typeface="Arial"/>
              </a:defRPr>
            </a:pPr>
            <a:r>
              <a:t>5) naprawienie szkody wynikającej z naruszenia przepisów o ochronie środowiska;</a:t>
            </a:r>
          </a:p>
          <a:p>
            <a:pPr>
              <a:defRPr sz="1300">
                <a:latin typeface="Arial"/>
                <a:ea typeface="Arial"/>
                <a:cs typeface="Arial"/>
                <a:sym typeface="Arial"/>
              </a:defRPr>
            </a:pPr>
            <a:r>
              <a:t>8) wynagrodzenie przysługujące twórcy projektu wynalazczego;</a:t>
            </a:r>
          </a:p>
          <a:p>
            <a:pPr>
              <a:defRPr sz="1300">
                <a:latin typeface="Arial"/>
                <a:ea typeface="Arial"/>
                <a:cs typeface="Arial"/>
                <a:sym typeface="Arial"/>
              </a:defRPr>
            </a:pPr>
            <a:r>
              <a:t>9) przyznanie państwowej kompensaty przysługującej ofiarom niektórych czynów zabronionych, w części na pokrycie niezbędnych kosztów leczenia, rehabilitacji lub pogrzebu.</a:t>
            </a:r>
          </a:p>
          <a:p>
            <a:pPr>
              <a:defRPr sz="1300">
                <a:latin typeface="Arial"/>
                <a:ea typeface="Arial"/>
                <a:cs typeface="Arial"/>
                <a:sym typeface="Arial"/>
              </a:defRPr>
            </a:pPr>
            <a:r>
              <a:t>§  2. W sprawach wymienionych w § 1, z wyjątkiem spraw, o których mowa w pkt 9, sąd udziela zabezpieczenia po przeprowadzeniu rozprawy. Oddalenie wniosku o udzielenie zabezpieczenia może nastąpić na posiedzeniu niejawnym. Przepisu art. 749 nie stosuje się.</a:t>
            </a:r>
          </a:p>
          <a:p>
            <a:pPr>
              <a:defRPr sz="1300">
                <a:latin typeface="Arial"/>
                <a:ea typeface="Arial"/>
                <a:cs typeface="Arial"/>
                <a:sym typeface="Arial"/>
              </a:defRPr>
            </a:pPr>
            <a:r>
              <a:t>3.  W sprawach wymienionych w § 1 w pkt 1, 2 i 9 do udzielenia zabezpieczenia nie jest wymagane uprawdopodobnienie interesu prawnego.</a:t>
            </a:r>
          </a:p>
          <a:p>
            <a:pPr>
              <a:defRPr sz="1400">
                <a:latin typeface="Arial"/>
                <a:ea typeface="Arial"/>
                <a:cs typeface="Arial"/>
                <a:sym typeface="Arial"/>
              </a:defRPr>
            </a:pP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9" name="Shape 369"/>
          <p:cNvSpPr/>
          <p:nvPr>
            <p:ph type="title" idx="4294967295"/>
          </p:nvPr>
        </p:nvSpPr>
        <p:spPr>
          <a:prstGeom prst="rect">
            <a:avLst/>
          </a:prstGeom>
        </p:spPr>
        <p:txBody>
          <a:bodyPr/>
          <a:lstStyle/>
          <a:p>
            <a:pPr/>
          </a:p>
        </p:txBody>
      </p:sp>
      <p:graphicFrame>
        <p:nvGraphicFramePr>
          <p:cNvPr id="370" name="Chart 370"/>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371"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372" name="Shape 372"/>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373" name="Shape 373"/>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374" name="Shape 374"/>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Zabezpieczenie roszczeń pieniężnych</a:t>
            </a:r>
          </a:p>
        </p:txBody>
      </p:sp>
      <p:sp>
        <p:nvSpPr>
          <p:cNvPr id="375" name="Shape 375"/>
          <p:cNvSpPr/>
          <p:nvPr/>
        </p:nvSpPr>
        <p:spPr>
          <a:xfrm>
            <a:off x="1115615" y="1948934"/>
            <a:ext cx="8028386" cy="47465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300">
                <a:latin typeface="Arial"/>
                <a:ea typeface="Arial"/>
                <a:cs typeface="Arial"/>
                <a:sym typeface="Arial"/>
              </a:defRPr>
            </a:pPr>
          </a:p>
          <a:p>
            <a:pPr>
              <a:defRPr sz="1400">
                <a:latin typeface="Arial"/>
                <a:ea typeface="Arial"/>
                <a:cs typeface="Arial"/>
                <a:sym typeface="Arial"/>
              </a:defRPr>
            </a:pPr>
            <a:r>
              <a:t>Art.  753</a:t>
            </a:r>
            <a:r>
              <a:rPr baseline="30000"/>
              <a:t>2</a:t>
            </a:r>
            <a:r>
              <a:t>. [Uznanie roszczenia] W sprawach, o których mowa w art. 753 i art. 753</a:t>
            </a:r>
            <a:r>
              <a:rPr baseline="30000"/>
              <a:t>1</a:t>
            </a:r>
            <a:r>
              <a:t>, jeżeli osoba obowiązana do świadczeń uzna roszczenie, wyrok zasądzający świadczenie w zakresie niezaspokojonym może być wydany na posiedzeniu niejawnym.</a:t>
            </a:r>
          </a:p>
          <a:p>
            <a:pPr>
              <a:defRPr sz="1400">
                <a:latin typeface="Arial"/>
                <a:ea typeface="Arial"/>
                <a:cs typeface="Arial"/>
                <a:sym typeface="Arial"/>
              </a:defRPr>
            </a:pPr>
          </a:p>
          <a:p>
            <a:pPr>
              <a:defRPr sz="1400">
                <a:latin typeface="Arial"/>
                <a:ea typeface="Arial"/>
                <a:cs typeface="Arial"/>
                <a:sym typeface="Arial"/>
              </a:defRPr>
            </a:pPr>
            <a:r>
              <a:t>Art.  754. [Przyszłe roszczenia alimentacyjne] Sąd może jeszcze przed urodzeniem się dziecka zabezpieczyć przyszłe roszczenia alimentacyjne związane z ustaleniem ojcostwa, o których mowa w art. 141 i art. 142 Kodeksu rodzinnego i opiekuńczego, przez zobowiązanie obowiązanego do wyłożenia odpowiedniej sumy na koszty utrzymania matki przez trzy miesiące w okresie porodu oraz na utrzymanie dziecka przez pierwsze trzy miesiące po urodzeniu. W sprawach tych termin do wytoczenia powództwa wynosi trzy miesiące od dnia urodzenia się dziecka. Postanowienie sąd wydaje po przeprowadzeniu rozprawy. Przepisy art. 733 i art. 753</a:t>
            </a:r>
            <a:r>
              <a:rPr baseline="30000"/>
              <a:t>2</a:t>
            </a:r>
            <a:r>
              <a:t> stosuje się odpowiednio.</a:t>
            </a:r>
          </a:p>
          <a:p>
            <a:pPr>
              <a:defRPr sz="1400">
                <a:latin typeface="Arial"/>
                <a:ea typeface="Arial"/>
                <a:cs typeface="Arial"/>
                <a:sym typeface="Arial"/>
              </a:defRPr>
            </a:pPr>
          </a:p>
          <a:p>
            <a:pPr>
              <a:defRPr sz="1400">
                <a:latin typeface="Arial"/>
                <a:ea typeface="Arial"/>
                <a:cs typeface="Arial"/>
                <a:sym typeface="Arial"/>
              </a:defRPr>
            </a:pPr>
            <a:r>
              <a:t>Art.  754</a:t>
            </a:r>
            <a:r>
              <a:rPr baseline="30000"/>
              <a:t>1</a:t>
            </a:r>
            <a:r>
              <a:t>. [Upadek zabezpieczenia] §  1. Jeżeli przepis szczególny nie stanowi inaczej albo jeżeli sąd inaczej nie postanowi, zabezpieczenie udzielone według przepisów niniejszego tytułu upada po upływie miesiąca od uprawomocnienia się orzeczenia uwzględniającego roszczenie, które podlegało zabezpieczeniu.</a:t>
            </a:r>
          </a:p>
          <a:p>
            <a:pPr>
              <a:defRPr sz="1400">
                <a:latin typeface="Arial"/>
                <a:ea typeface="Arial"/>
                <a:cs typeface="Arial"/>
                <a:sym typeface="Arial"/>
              </a:defRPr>
            </a:pPr>
            <a:r>
              <a:t>§  2. W sprawach, w których udzielono zabezpieczenia przy zastosowaniu art. 747 pkt 1 lub pkt 6, zabezpieczenie upada, jeżeli uprawniony w terminie dwóch tygodni od uprawomocnienia się orzeczenia uwzględniającego roszczenie nie wniósł o dokonanie dalszych czynności egzekucyjnych.</a:t>
            </a:r>
          </a:p>
          <a:p>
            <a:pPr>
              <a:defRPr sz="1400">
                <a:latin typeface="Arial"/>
                <a:ea typeface="Arial"/>
                <a:cs typeface="Arial"/>
                <a:sym typeface="Arial"/>
              </a:defRPr>
            </a:pPr>
            <a:r>
              <a:t>§  3. Na wniosek obowiązanego sąd wyda postanowienie stwierdzające upadek zabezpieczenia.</a:t>
            </a:r>
          </a:p>
          <a:p>
            <a:pPr>
              <a:defRPr sz="1400">
                <a:latin typeface="Arial"/>
                <a:ea typeface="Arial"/>
                <a:cs typeface="Arial"/>
                <a:sym typeface="Arial"/>
              </a:defRPr>
            </a:pP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7" name="Shape 377"/>
          <p:cNvSpPr/>
          <p:nvPr>
            <p:ph type="title" idx="4294967295"/>
          </p:nvPr>
        </p:nvSpPr>
        <p:spPr>
          <a:prstGeom prst="rect">
            <a:avLst/>
          </a:prstGeom>
        </p:spPr>
        <p:txBody>
          <a:bodyPr/>
          <a:lstStyle/>
          <a:p>
            <a:pPr/>
          </a:p>
        </p:txBody>
      </p:sp>
      <p:graphicFrame>
        <p:nvGraphicFramePr>
          <p:cNvPr id="378" name="Chart 378"/>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379"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380" name="Shape 380"/>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381" name="Shape 381"/>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382" name="Shape 382"/>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Zabezpieczenie roszczeń niepieniężnych</a:t>
            </a:r>
          </a:p>
        </p:txBody>
      </p:sp>
      <p:sp>
        <p:nvSpPr>
          <p:cNvPr id="383" name="Shape 383"/>
          <p:cNvSpPr/>
          <p:nvPr/>
        </p:nvSpPr>
        <p:spPr>
          <a:xfrm>
            <a:off x="1115615" y="1948934"/>
            <a:ext cx="8028386" cy="48735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300">
                <a:latin typeface="Arial"/>
                <a:ea typeface="Arial"/>
                <a:cs typeface="Arial"/>
                <a:sym typeface="Arial"/>
              </a:defRPr>
            </a:pPr>
          </a:p>
          <a:p>
            <a:pPr>
              <a:defRPr sz="1300">
                <a:latin typeface="Arial"/>
                <a:ea typeface="Arial"/>
                <a:cs typeface="Arial"/>
                <a:sym typeface="Arial"/>
              </a:defRPr>
            </a:pPr>
            <a:r>
              <a:t>Art.  755. §  1. Jeżeli przedmiotem zabezpieczenia </a:t>
            </a:r>
            <a:r>
              <a:rPr b="1"/>
              <a:t>nie jest roszczenie pieniężne</a:t>
            </a:r>
            <a:r>
              <a:t>, sąd udziela zabezpieczenia w taki sposób, jaki stosownie do okoliczności uzna za </a:t>
            </a:r>
            <a:r>
              <a:rPr b="1"/>
              <a:t>odpowiedni, nie wyłączając </a:t>
            </a:r>
            <a:r>
              <a:t>sposobów przewidzianych dla zabezpieczenia roszczeń pieniężnych. W szczególności sąd może:</a:t>
            </a:r>
          </a:p>
          <a:p>
            <a:pPr>
              <a:defRPr sz="1300">
                <a:latin typeface="Arial"/>
                <a:ea typeface="Arial"/>
                <a:cs typeface="Arial"/>
                <a:sym typeface="Arial"/>
              </a:defRPr>
            </a:pPr>
            <a:r>
              <a:t>1) unormować prawa i obowiązki stron lub uczestników postępowania na czas trwania postępowania;</a:t>
            </a:r>
          </a:p>
          <a:p>
            <a:pPr>
              <a:defRPr sz="1300">
                <a:latin typeface="Arial"/>
                <a:ea typeface="Arial"/>
                <a:cs typeface="Arial"/>
                <a:sym typeface="Arial"/>
              </a:defRPr>
            </a:pPr>
            <a:r>
              <a:t>2) ustanowić zakaz zbywania przedmiotów lub praw objętych postępowaniem;</a:t>
            </a:r>
          </a:p>
          <a:p>
            <a:pPr>
              <a:defRPr sz="1300">
                <a:latin typeface="Arial"/>
                <a:ea typeface="Arial"/>
                <a:cs typeface="Arial"/>
                <a:sym typeface="Arial"/>
              </a:defRPr>
            </a:pPr>
            <a:r>
              <a:t>3) zawiesić postępowanie egzekucyjne lub inne postępowanie zmierzające do wykonania orzeczenia;</a:t>
            </a:r>
          </a:p>
          <a:p>
            <a:pPr>
              <a:defRPr sz="1300">
                <a:latin typeface="Arial"/>
                <a:ea typeface="Arial"/>
                <a:cs typeface="Arial"/>
                <a:sym typeface="Arial"/>
              </a:defRPr>
            </a:pPr>
            <a:r>
              <a:t>4) uregulować sposób roztoczenia pieczy nad małoletnimi dziećmi i kontaktów z dzieckiem;</a:t>
            </a:r>
          </a:p>
          <a:p>
            <a:pPr>
              <a:defRPr sz="1300">
                <a:latin typeface="Arial"/>
                <a:ea typeface="Arial"/>
                <a:cs typeface="Arial"/>
                <a:sym typeface="Arial"/>
              </a:defRPr>
            </a:pPr>
            <a:r>
              <a:t>5) nakazać wpisanie stosownego ostrzeżenia w księdze wieczystej lub we właściwym rejestrze.</a:t>
            </a:r>
          </a:p>
          <a:p>
            <a:pPr>
              <a:defRPr sz="1300">
                <a:latin typeface="Arial"/>
                <a:ea typeface="Arial"/>
                <a:cs typeface="Arial"/>
                <a:sym typeface="Arial"/>
              </a:defRPr>
            </a:pPr>
          </a:p>
          <a:p>
            <a:pPr>
              <a:defRPr sz="1300">
                <a:latin typeface="Arial"/>
                <a:ea typeface="Arial"/>
                <a:cs typeface="Arial"/>
                <a:sym typeface="Arial"/>
              </a:defRPr>
            </a:pPr>
            <a:r>
              <a:t>§  2. W sprawach o ochronę dóbr osobistych zabezpieczenie polegające na </a:t>
            </a:r>
            <a:r>
              <a:rPr b="1"/>
              <a:t>zakazie publikacji </a:t>
            </a:r>
            <a:r>
              <a:t>może być udzielone tylko wtedy, gdy nie sprzeciwia się temu ważny interes publiczny. Udzielając zabezpieczenia, sąd określa czas trwania zakazu, który nie może być dłuższy niż rok. Jeżeli postępowanie w sprawie jest w toku, uprawniony może przed upływem okresu, na który orzeczono zakaz publikacji, żądać dalszego zabezpieczenia; przepisy zdania pierwszego i drugiego stosuje się. Jeżeli uprawniony zażądał dalszego zabezpieczenia, zakaz publikacji pozostaje w mocy do czasu prawomocnego rozstrzygnięcia wniosku.</a:t>
            </a:r>
          </a:p>
          <a:p>
            <a:pPr>
              <a:defRPr sz="1300">
                <a:latin typeface="Arial"/>
                <a:ea typeface="Arial"/>
                <a:cs typeface="Arial"/>
                <a:sym typeface="Arial"/>
              </a:defRPr>
            </a:pPr>
          </a:p>
          <a:p>
            <a:pPr>
              <a:defRPr sz="1300">
                <a:latin typeface="Arial"/>
                <a:ea typeface="Arial"/>
                <a:cs typeface="Arial"/>
                <a:sym typeface="Arial"/>
              </a:defRPr>
            </a:pPr>
            <a:r>
              <a:t>§  2</a:t>
            </a:r>
            <a:r>
              <a:rPr baseline="30000"/>
              <a:t>1</a:t>
            </a:r>
            <a:r>
              <a:t>. Przepisu art. 731 nie stosuje się, jeżeli zabezpieczenie jest konieczne dla odwrócenia grożącej szkody lub innych niekorzystnych dla uprawnionego skutków.</a:t>
            </a:r>
          </a:p>
          <a:p>
            <a:pPr>
              <a:defRPr sz="1300">
                <a:latin typeface="Arial"/>
                <a:ea typeface="Arial"/>
                <a:cs typeface="Arial"/>
                <a:sym typeface="Arial"/>
              </a:defRPr>
            </a:pPr>
          </a:p>
          <a:p>
            <a:pPr>
              <a:defRPr sz="1300">
                <a:latin typeface="Arial"/>
                <a:ea typeface="Arial"/>
                <a:cs typeface="Arial"/>
                <a:sym typeface="Arial"/>
              </a:defRPr>
            </a:pPr>
            <a:r>
              <a:t>§  3. Sąd d</a:t>
            </a:r>
            <a:r>
              <a:rPr b="1"/>
              <a:t>oręcza</a:t>
            </a:r>
            <a:r>
              <a:t> obowiązanemu postanowienie wydane na posiedzeniu niejawnym, w którym nakazuje mu wykonanie lub zaniechanie czynności albo nieprzeszkadzanie czynnościom uprawnionego. Nie dotyczy to postanowień nakazujących wydanie rzeczy będących we władaniu obowiązanego.</a:t>
            </a:r>
          </a:p>
          <a:p>
            <a:pPr>
              <a:defRPr sz="1400">
                <a:latin typeface="Arial"/>
                <a:ea typeface="Arial"/>
                <a:cs typeface="Arial"/>
                <a:sym typeface="Arial"/>
              </a:defRPr>
            </a:pP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5" name="Shape 385"/>
          <p:cNvSpPr/>
          <p:nvPr>
            <p:ph type="title" idx="4294967295"/>
          </p:nvPr>
        </p:nvSpPr>
        <p:spPr>
          <a:prstGeom prst="rect">
            <a:avLst/>
          </a:prstGeom>
        </p:spPr>
        <p:txBody>
          <a:bodyPr/>
          <a:lstStyle/>
          <a:p>
            <a:pPr/>
          </a:p>
        </p:txBody>
      </p:sp>
      <p:graphicFrame>
        <p:nvGraphicFramePr>
          <p:cNvPr id="386" name="Chart 386"/>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387"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388" name="Shape 388"/>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389" name="Shape 389"/>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390" name="Shape 390"/>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Zabezpieczenie roszczeń niepieniężnych</a:t>
            </a:r>
          </a:p>
        </p:txBody>
      </p:sp>
      <p:sp>
        <p:nvSpPr>
          <p:cNvPr id="391" name="Shape 391"/>
          <p:cNvSpPr/>
          <p:nvPr/>
        </p:nvSpPr>
        <p:spPr>
          <a:xfrm>
            <a:off x="1115615" y="1948934"/>
            <a:ext cx="8028386" cy="47465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300">
                <a:latin typeface="Arial"/>
                <a:ea typeface="Arial"/>
                <a:cs typeface="Arial"/>
                <a:sym typeface="Arial"/>
              </a:defRPr>
            </a:pPr>
          </a:p>
          <a:p>
            <a:pPr>
              <a:defRPr sz="1400">
                <a:latin typeface="Arial"/>
                <a:ea typeface="Arial"/>
                <a:cs typeface="Arial"/>
                <a:sym typeface="Arial"/>
              </a:defRPr>
            </a:pPr>
            <a:r>
              <a:t>Art.  756. W sprawach o </a:t>
            </a:r>
            <a:r>
              <a:rPr b="1"/>
              <a:t>rozwód, o separację oraz o unieważnienie </a:t>
            </a:r>
            <a:r>
              <a:t>małżeństwa, sąd może również orzec o wydaniu małżonkowi, opuszczającemu mieszkanie zajmowane wspólnie przez małżonków, potrzebnych mu przedmiotów.</a:t>
            </a:r>
          </a:p>
          <a:p>
            <a:pPr>
              <a:defRPr sz="1400">
                <a:latin typeface="Arial"/>
                <a:ea typeface="Arial"/>
                <a:cs typeface="Arial"/>
                <a:sym typeface="Arial"/>
              </a:defRPr>
            </a:pPr>
          </a:p>
          <a:p>
            <a:pPr>
              <a:defRPr sz="1400">
                <a:latin typeface="Arial"/>
                <a:ea typeface="Arial"/>
                <a:cs typeface="Arial"/>
                <a:sym typeface="Arial"/>
              </a:defRPr>
            </a:pPr>
            <a:r>
              <a:t>Art.  756</a:t>
            </a:r>
            <a:r>
              <a:rPr baseline="30000"/>
              <a:t>1</a:t>
            </a:r>
            <a:r>
              <a:t>. W sprawach dotyczących </a:t>
            </a:r>
            <a:r>
              <a:rPr b="1"/>
              <a:t>pieczy nad małoletnimi </a:t>
            </a:r>
            <a:r>
              <a:t>dziećmi i kontaktów z dzieckiem sąd orzeka w przedmiocie zabezpieczenia po przeprowadzeniu rozprawy, chyba że chodzi o wypadek niecierpiący zwłoki.</a:t>
            </a:r>
          </a:p>
          <a:p>
            <a:pPr>
              <a:defRPr sz="1400">
                <a:latin typeface="Arial"/>
                <a:ea typeface="Arial"/>
                <a:cs typeface="Arial"/>
                <a:sym typeface="Arial"/>
              </a:defRPr>
            </a:pPr>
          </a:p>
          <a:p>
            <a:pPr>
              <a:defRPr sz="1400">
                <a:latin typeface="Arial"/>
                <a:ea typeface="Arial"/>
                <a:cs typeface="Arial"/>
                <a:sym typeface="Arial"/>
              </a:defRPr>
            </a:pPr>
            <a:r>
              <a:t>Art.  756</a:t>
            </a:r>
            <a:r>
              <a:rPr baseline="30000"/>
              <a:t>2</a:t>
            </a:r>
            <a:r>
              <a:t>. §  1. Uwzględniając wniosek o zabezpieczenie przez uregulowanie:</a:t>
            </a:r>
          </a:p>
          <a:p>
            <a:pPr>
              <a:defRPr sz="1400">
                <a:latin typeface="Arial"/>
                <a:ea typeface="Arial"/>
                <a:cs typeface="Arial"/>
                <a:sym typeface="Arial"/>
              </a:defRPr>
            </a:pPr>
            <a:r>
              <a:t>1) stosunków na czas trwania postępowania,</a:t>
            </a:r>
          </a:p>
          <a:p>
            <a:pPr>
              <a:defRPr sz="1400">
                <a:latin typeface="Arial"/>
                <a:ea typeface="Arial"/>
                <a:cs typeface="Arial"/>
                <a:sym typeface="Arial"/>
              </a:defRPr>
            </a:pPr>
            <a:r>
              <a:t>2) sposobów kontaktów z dzieckiem,</a:t>
            </a:r>
          </a:p>
          <a:p>
            <a:pPr>
              <a:defRPr sz="1400">
                <a:latin typeface="Arial"/>
                <a:ea typeface="Arial"/>
                <a:cs typeface="Arial"/>
                <a:sym typeface="Arial"/>
              </a:defRPr>
            </a:pPr>
            <a:r>
              <a:t>3) sposobu roztoczenia pieczy nad małoletnim dzieckiem w ten sposób, że dziecko będzie mieszkać z każdym z rodziców w powtarzających się okresach</a:t>
            </a:r>
          </a:p>
          <a:p>
            <a:pPr>
              <a:defRPr sz="1400">
                <a:latin typeface="Arial"/>
                <a:ea typeface="Arial"/>
                <a:cs typeface="Arial"/>
                <a:sym typeface="Arial"/>
              </a:defRPr>
            </a:pPr>
            <a:r>
              <a:t>- sąd, na wniosek uprawnionego, może w postanowieniu o udzieleniu zabezpieczenia </a:t>
            </a:r>
            <a:r>
              <a:rPr b="1"/>
              <a:t>zagrozić obowiązanemu nakazaniem zapłaty określonej sumy </a:t>
            </a:r>
            <a:r>
              <a:t>pieniężnej na rzecz uprawnionego na wypadek naruszenia obowiązków określonych w tym postanowieniu.</a:t>
            </a:r>
          </a:p>
          <a:p>
            <a:pPr>
              <a:defRPr sz="1400">
                <a:latin typeface="Arial"/>
                <a:ea typeface="Arial"/>
                <a:cs typeface="Arial"/>
                <a:sym typeface="Arial"/>
              </a:defRPr>
            </a:pPr>
            <a:r>
              <a:t>§  2. Przepisy art. 1050</a:t>
            </a:r>
            <a:r>
              <a:rPr baseline="30000"/>
              <a:t>1</a:t>
            </a:r>
            <a:r>
              <a:t> i art. 1051</a:t>
            </a:r>
            <a:r>
              <a:rPr baseline="30000"/>
              <a:t>1</a:t>
            </a:r>
            <a:r>
              <a:t>, a jeżeli zabezpieczenie polega na uregulowaniu sposobu kontaktów z dzieckiem albo ustaleniu, że dziecko będzie mieszkać z każdym z rodziców w powtarzających się okresach - przepis art. 582</a:t>
            </a:r>
            <a:r>
              <a:rPr baseline="30000"/>
              <a:t>1</a:t>
            </a:r>
            <a:r>
              <a:t> § 3, stosuje się odpowiednio.</a:t>
            </a:r>
          </a:p>
          <a:p>
            <a:pPr>
              <a:defRPr sz="1400">
                <a:latin typeface="Arial"/>
                <a:ea typeface="Arial"/>
                <a:cs typeface="Arial"/>
                <a:sym typeface="Arial"/>
              </a:defRPr>
            </a:pPr>
          </a:p>
          <a:p>
            <a:pPr>
              <a:defRPr sz="1400">
                <a:latin typeface="Arial"/>
                <a:ea typeface="Arial"/>
                <a:cs typeface="Arial"/>
                <a:sym typeface="Arial"/>
              </a:defRPr>
            </a:pP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7" name="Shape 137"/>
          <p:cNvSpPr/>
          <p:nvPr>
            <p:ph type="title" idx="4294967295"/>
          </p:nvPr>
        </p:nvSpPr>
        <p:spPr>
          <a:prstGeom prst="rect">
            <a:avLst/>
          </a:prstGeom>
        </p:spPr>
        <p:txBody>
          <a:bodyPr/>
          <a:lstStyle/>
          <a:p>
            <a:pPr/>
          </a:p>
        </p:txBody>
      </p:sp>
      <p:graphicFrame>
        <p:nvGraphicFramePr>
          <p:cNvPr id="138" name="Chart 138"/>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139"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140" name="Shape 140"/>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141" name="Shape 141"/>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142" name="Shape 142"/>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Rodzaje zabezpieczenia</a:t>
            </a:r>
          </a:p>
        </p:txBody>
      </p:sp>
      <p:sp>
        <p:nvSpPr>
          <p:cNvPr id="143" name="Shape 143"/>
          <p:cNvSpPr/>
          <p:nvPr/>
        </p:nvSpPr>
        <p:spPr>
          <a:xfrm>
            <a:off x="1512104" y="1948934"/>
            <a:ext cx="6833056" cy="41496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400">
                <a:latin typeface="Arial"/>
                <a:ea typeface="Arial"/>
                <a:cs typeface="Arial"/>
                <a:sym typeface="Arial"/>
              </a:defRPr>
            </a:pPr>
            <a:r>
              <a:t>Ze względu na cel zabezpieczenia można wyróżnić dwa rodzaje zabezpieczenia -&gt;</a:t>
            </a:r>
            <a:r>
              <a:rPr b="1"/>
              <a:t> konserwacyjne </a:t>
            </a:r>
            <a:r>
              <a:t>oraz </a:t>
            </a:r>
            <a:r>
              <a:rPr b="1"/>
              <a:t>nowacyjne (</a:t>
            </a:r>
            <a:r>
              <a:t>plus odmiana nowacyjnego -&gt;</a:t>
            </a:r>
            <a:r>
              <a:rPr b="1"/>
              <a:t> antycypacyjne).</a:t>
            </a:r>
            <a:r>
              <a:t> </a:t>
            </a:r>
          </a:p>
          <a:p>
            <a:pPr>
              <a:defRPr sz="1400">
                <a:latin typeface="Arial"/>
                <a:ea typeface="Arial"/>
                <a:cs typeface="Arial"/>
                <a:sym typeface="Arial"/>
              </a:defRPr>
            </a:pPr>
          </a:p>
          <a:p>
            <a:pPr>
              <a:defRPr sz="1400">
                <a:latin typeface="Arial"/>
                <a:ea typeface="Arial"/>
                <a:cs typeface="Arial"/>
                <a:sym typeface="Arial"/>
              </a:defRPr>
            </a:pPr>
            <a:r>
              <a:rPr b="1"/>
              <a:t>ZABEZPIECZENIE KONSERWACYJNE,</a:t>
            </a:r>
            <a:r>
              <a:t> polega na zabezpieczeniu </a:t>
            </a:r>
            <a:r>
              <a:rPr b="1"/>
              <a:t>wykonania orzeczenia poprzez utrzymanie istniejącego stanu prawnego lub faktycznego do czasu zakończenia postępowania w sprawie </a:t>
            </a:r>
            <a:r>
              <a:t>i jest najczęściej spotykanym rodzajem zabezpieczenia w praktyce (np. udzielone na podstawie </a:t>
            </a:r>
            <a:r>
              <a:rPr u="sng"/>
              <a:t>art. 747, np. zakaz zbywania nieruchomości</a:t>
            </a:r>
            <a:r>
              <a:t>) -&gt; utrzymanie </a:t>
            </a:r>
            <a:r>
              <a:rPr i="1"/>
              <a:t>status quo </a:t>
            </a:r>
            <a:r>
              <a:t>gwarantującego wykonalność orzeczenia;</a:t>
            </a:r>
          </a:p>
          <a:p>
            <a:pPr>
              <a:defRPr sz="1400">
                <a:latin typeface="Arial"/>
                <a:ea typeface="Arial"/>
                <a:cs typeface="Arial"/>
                <a:sym typeface="Arial"/>
              </a:defRPr>
            </a:pPr>
          </a:p>
          <a:p>
            <a:pPr>
              <a:defRPr sz="1400">
                <a:latin typeface="Arial"/>
                <a:ea typeface="Arial"/>
                <a:cs typeface="Arial"/>
                <a:sym typeface="Arial"/>
              </a:defRPr>
            </a:pPr>
            <a:r>
              <a:rPr b="1"/>
              <a:t>ZABEZPIECZENIE NOWACYJNE</a:t>
            </a:r>
            <a:r>
              <a:t>  polega na tymczasowym </a:t>
            </a:r>
            <a:r>
              <a:rPr b="1"/>
              <a:t>uregulowaniu stosunków między stronami (obowiązanym i uprawnionym) na okres toczącego się postępowania rozpoznawczego, tj. do czasu rozstrzygnięcia sprawy merytorycznie lub formalnie</a:t>
            </a:r>
            <a:r>
              <a:t> (np. udzielone na podstawie </a:t>
            </a:r>
            <a:r>
              <a:rPr u="sng"/>
              <a:t>art. 753, 754</a:t>
            </a:r>
            <a:r>
              <a:t> k.p.c. - świadczenia alimentacyjne) -&gt; czasowe stworzenie nowej sytuacji prawnej;</a:t>
            </a:r>
          </a:p>
          <a:p>
            <a:pPr>
              <a:defRPr sz="1400">
                <a:latin typeface="Arial"/>
                <a:ea typeface="Arial"/>
                <a:cs typeface="Arial"/>
                <a:sym typeface="Arial"/>
              </a:defRPr>
            </a:pPr>
          </a:p>
          <a:p>
            <a:pPr>
              <a:defRPr sz="1400">
                <a:latin typeface="Arial"/>
                <a:ea typeface="Arial"/>
                <a:cs typeface="Arial"/>
                <a:sym typeface="Arial"/>
              </a:defRPr>
            </a:pPr>
            <a:r>
              <a:t>(Trzecią grupę zabezpieczeń stanowią takie postanowienia, które </a:t>
            </a:r>
            <a:r>
              <a:rPr b="1"/>
              <a:t>antycypacyjnie zapewniają uprawnionemu taką samą ochronę jak orzeczenie co do istoty sprawy.</a:t>
            </a:r>
            <a:r>
              <a:t> Przykładem takiego zabezpieczenia jest zabezpieczenie roszczeń związanych z ustaleniem ojcostwa (art. 754, 752</a:t>
            </a:r>
            <a:r>
              <a:rPr baseline="30000"/>
              <a:t>4</a:t>
            </a:r>
            <a:r>
              <a:t> § 3).</a:t>
            </a: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5" name="Shape 145"/>
          <p:cNvSpPr/>
          <p:nvPr>
            <p:ph type="title" idx="4294967295"/>
          </p:nvPr>
        </p:nvSpPr>
        <p:spPr>
          <a:prstGeom prst="rect">
            <a:avLst/>
          </a:prstGeom>
        </p:spPr>
        <p:txBody>
          <a:bodyPr/>
          <a:lstStyle/>
          <a:p>
            <a:pPr/>
          </a:p>
        </p:txBody>
      </p:sp>
      <p:graphicFrame>
        <p:nvGraphicFramePr>
          <p:cNvPr id="146" name="Chart 146"/>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147"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148" name="Shape 148"/>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149" name="Shape 149"/>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150" name="Shape 150"/>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Rodzaje zabezpieczenia</a:t>
            </a:r>
          </a:p>
        </p:txBody>
      </p:sp>
      <p:sp>
        <p:nvSpPr>
          <p:cNvPr id="151" name="Shape 151"/>
          <p:cNvSpPr/>
          <p:nvPr/>
        </p:nvSpPr>
        <p:spPr>
          <a:xfrm>
            <a:off x="1512104" y="1948934"/>
            <a:ext cx="6833056" cy="511399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600">
                <a:solidFill>
                  <a:srgbClr val="010101"/>
                </a:solidFill>
                <a:latin typeface="Arial"/>
                <a:ea typeface="Arial"/>
                <a:cs typeface="Arial"/>
                <a:sym typeface="Arial"/>
              </a:defRPr>
            </a:pPr>
            <a:r>
              <a:t>Ze względu na przedmiot zabezpieczenia można wyróżnić następujące rodzaje zabezpieczenia -&gt;</a:t>
            </a:r>
            <a:r>
              <a:rPr b="1"/>
              <a:t> zabezpieczenie roszczeń pieniężnych </a:t>
            </a:r>
            <a:r>
              <a:t>oraz </a:t>
            </a:r>
            <a:r>
              <a:rPr b="1"/>
              <a:t>zabezpieczenie roszczeń niepieniężnych.</a:t>
            </a:r>
            <a:r>
              <a:t> </a:t>
            </a:r>
          </a:p>
          <a:p>
            <a:pPr>
              <a:defRPr sz="1600">
                <a:solidFill>
                  <a:srgbClr val="010101"/>
                </a:solidFill>
                <a:latin typeface="Arial"/>
                <a:ea typeface="Arial"/>
                <a:cs typeface="Arial"/>
                <a:sym typeface="Arial"/>
              </a:defRPr>
            </a:pPr>
          </a:p>
          <a:p>
            <a:pPr>
              <a:defRPr sz="1600">
                <a:solidFill>
                  <a:srgbClr val="010101"/>
                </a:solidFill>
                <a:latin typeface="Arial"/>
                <a:ea typeface="Arial"/>
                <a:cs typeface="Arial"/>
                <a:sym typeface="Arial"/>
              </a:defRPr>
            </a:pPr>
            <a:r>
              <a:rPr b="1"/>
              <a:t>ZABEZPIECZENIE ROSZCZEŃ PIENIĘŻNYCH</a:t>
            </a:r>
            <a:r>
              <a:t> następuje poprzez (art. 747 KPC):</a:t>
            </a:r>
          </a:p>
          <a:p>
            <a:pPr defTabSz="457200">
              <a:defRPr sz="1600">
                <a:solidFill>
                  <a:srgbClr val="010101"/>
                </a:solidFill>
                <a:latin typeface="Arial"/>
                <a:ea typeface="Arial"/>
                <a:cs typeface="Arial"/>
                <a:sym typeface="Arial"/>
              </a:defRPr>
            </a:pPr>
          </a:p>
          <a:p>
            <a:pPr defTabSz="457200">
              <a:defRPr sz="1600">
                <a:solidFill>
                  <a:srgbClr val="010101"/>
                </a:solidFill>
                <a:latin typeface="Arial"/>
                <a:ea typeface="Arial"/>
                <a:cs typeface="Arial"/>
                <a:sym typeface="Arial"/>
              </a:defRPr>
            </a:pPr>
            <a:r>
              <a:t>1)  zajęcie ruchomości, wynagrodzenia za pracę, wierzytelności z rachunku bankowego albo innej wierzytelności lub innego prawa majątkowego;</a:t>
            </a:r>
          </a:p>
          <a:p>
            <a:pPr defTabSz="457200">
              <a:defRPr sz="1600">
                <a:solidFill>
                  <a:srgbClr val="010101"/>
                </a:solidFill>
                <a:latin typeface="Arial"/>
                <a:ea typeface="Arial"/>
                <a:cs typeface="Arial"/>
                <a:sym typeface="Arial"/>
              </a:defRPr>
            </a:pPr>
            <a:r>
              <a:t>2)  obciążenie nieruchomości obowiązanego hipoteką przymusową;</a:t>
            </a:r>
          </a:p>
          <a:p>
            <a:pPr defTabSz="457200">
              <a:defRPr sz="1600">
                <a:solidFill>
                  <a:srgbClr val="010101"/>
                </a:solidFill>
                <a:latin typeface="Arial"/>
                <a:ea typeface="Arial"/>
                <a:cs typeface="Arial"/>
                <a:sym typeface="Arial"/>
              </a:defRPr>
            </a:pPr>
            <a:r>
              <a:t>3)  ustanowienie zakazu zbywania lub obciążania nieruchomości, która nie ma urządzonej księgi wieczystej lub której księga wieczysta zaginęła lub uległa zniszczeniu;</a:t>
            </a:r>
          </a:p>
          <a:p>
            <a:pPr defTabSz="457200">
              <a:defRPr sz="1600">
                <a:solidFill>
                  <a:srgbClr val="010101"/>
                </a:solidFill>
                <a:latin typeface="Arial"/>
                <a:ea typeface="Arial"/>
                <a:cs typeface="Arial"/>
                <a:sym typeface="Arial"/>
              </a:defRPr>
            </a:pPr>
            <a:r>
              <a:t>4)  obciążenie statku albo statku w budowie hipoteką morską;</a:t>
            </a:r>
          </a:p>
          <a:p>
            <a:pPr defTabSz="457200">
              <a:defRPr sz="1600">
                <a:solidFill>
                  <a:srgbClr val="010101"/>
                </a:solidFill>
                <a:latin typeface="Arial"/>
                <a:ea typeface="Arial"/>
                <a:cs typeface="Arial"/>
                <a:sym typeface="Arial"/>
              </a:defRPr>
            </a:pPr>
            <a:r>
              <a:t>5)  ustanowienie zakazu zbywania spółdzielczego własnościowego prawa do lokalu;</a:t>
            </a:r>
          </a:p>
          <a:p>
            <a:pPr defTabSz="457200">
              <a:defRPr sz="1600">
                <a:solidFill>
                  <a:srgbClr val="010101"/>
                </a:solidFill>
                <a:latin typeface="Arial"/>
                <a:ea typeface="Arial"/>
                <a:cs typeface="Arial"/>
                <a:sym typeface="Arial"/>
              </a:defRPr>
            </a:pPr>
            <a:r>
              <a:t>6)  ustanowienie zarządu przymusowego nad przedsiębiorstwem lub gospodarstwem rolnym obowiązanego albo zakładem wchodzącym w skład przedsiębiorstwa lub jego częścią albo częścią gospodarstwa rolnego obowiązanego.</a:t>
            </a: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3" name="Shape 153"/>
          <p:cNvSpPr/>
          <p:nvPr>
            <p:ph type="title" idx="4294967295"/>
          </p:nvPr>
        </p:nvSpPr>
        <p:spPr>
          <a:prstGeom prst="rect">
            <a:avLst/>
          </a:prstGeom>
        </p:spPr>
        <p:txBody>
          <a:bodyPr/>
          <a:lstStyle/>
          <a:p>
            <a:pPr/>
          </a:p>
        </p:txBody>
      </p:sp>
      <p:graphicFrame>
        <p:nvGraphicFramePr>
          <p:cNvPr id="154" name="Chart 154"/>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155"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156" name="Shape 156"/>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157" name="Shape 157"/>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158" name="Shape 158"/>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Rodzaje zabezpieczenia</a:t>
            </a:r>
          </a:p>
        </p:txBody>
      </p:sp>
      <p:sp>
        <p:nvSpPr>
          <p:cNvPr id="159" name="Shape 159"/>
          <p:cNvSpPr/>
          <p:nvPr/>
        </p:nvSpPr>
        <p:spPr>
          <a:xfrm>
            <a:off x="1512104" y="1948934"/>
            <a:ext cx="6833056" cy="493619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400">
                <a:latin typeface="Arial"/>
                <a:ea typeface="Arial"/>
                <a:cs typeface="Arial"/>
                <a:sym typeface="Arial"/>
              </a:defRPr>
            </a:pPr>
            <a:r>
              <a:t>Ze względu na przedmiot zabezpieczenia można wyróżnić następujące rodzaje zabezpieczenia -&gt;</a:t>
            </a:r>
            <a:r>
              <a:rPr b="1"/>
              <a:t> zabezpieczenie roszczeń pieniężnych </a:t>
            </a:r>
            <a:r>
              <a:t>oraz </a:t>
            </a:r>
            <a:r>
              <a:rPr b="1"/>
              <a:t>zabezpieczenie roszczeń niepieniężnych.</a:t>
            </a:r>
            <a:r>
              <a:t> </a:t>
            </a:r>
          </a:p>
          <a:p>
            <a:pPr defTabSz="457200">
              <a:defRPr sz="1400">
                <a:latin typeface="Arial"/>
                <a:ea typeface="Arial"/>
                <a:cs typeface="Arial"/>
                <a:sym typeface="Arial"/>
              </a:defRPr>
            </a:pPr>
          </a:p>
          <a:p>
            <a:pPr>
              <a:defRPr sz="1400">
                <a:latin typeface="Arial"/>
                <a:ea typeface="Arial"/>
                <a:cs typeface="Arial"/>
                <a:sym typeface="Arial"/>
              </a:defRPr>
            </a:pPr>
            <a:r>
              <a:rPr b="1"/>
              <a:t>ZABEZPIECZENIE ROSZCZEŃ NIEPIENIĘŻNYCH</a:t>
            </a:r>
            <a:r>
              <a:t> następuje w taki sposób, jaki sąd uzna za odpowiedni, nie wyłączając przepisów o zabezpieczeniu roszczeń pieniężnych, w szczególności sąd może (art. 755 § 1 KPC):</a:t>
            </a:r>
          </a:p>
          <a:p>
            <a:pPr defTabSz="457200">
              <a:defRPr sz="1600">
                <a:latin typeface="Arial"/>
                <a:ea typeface="Arial"/>
                <a:cs typeface="Arial"/>
                <a:sym typeface="Arial"/>
              </a:defRPr>
            </a:pPr>
          </a:p>
          <a:p>
            <a:pPr marL="267368" indent="-267368" defTabSz="457200">
              <a:buSzPct val="100000"/>
              <a:buAutoNum type="arabicParenR" startAt="1"/>
              <a:defRPr sz="1600">
                <a:latin typeface="Arial"/>
                <a:ea typeface="Arial"/>
                <a:cs typeface="Arial"/>
                <a:sym typeface="Arial"/>
              </a:defRPr>
            </a:pPr>
            <a:r>
              <a:t> unormować prawa i obowiązki stron lub uczestników postępowania na czas trwania postępowania;</a:t>
            </a:r>
          </a:p>
          <a:p>
            <a:pPr defTabSz="457200">
              <a:defRPr sz="1600">
                <a:latin typeface="Arial"/>
                <a:ea typeface="Arial"/>
                <a:cs typeface="Arial"/>
                <a:sym typeface="Arial"/>
              </a:defRPr>
            </a:pPr>
          </a:p>
          <a:p>
            <a:pPr defTabSz="457200">
              <a:defRPr sz="1600">
                <a:latin typeface="Arial"/>
                <a:ea typeface="Arial"/>
                <a:cs typeface="Arial"/>
                <a:sym typeface="Arial"/>
              </a:defRPr>
            </a:pPr>
            <a:r>
              <a:t>2)  ustanowić zakaz zbywania przedmiotów lub praw objętych postępowaniem;</a:t>
            </a:r>
          </a:p>
          <a:p>
            <a:pPr defTabSz="457200">
              <a:defRPr sz="1600">
                <a:latin typeface="Arial"/>
                <a:ea typeface="Arial"/>
                <a:cs typeface="Arial"/>
                <a:sym typeface="Arial"/>
              </a:defRPr>
            </a:pPr>
          </a:p>
          <a:p>
            <a:pPr defTabSz="457200">
              <a:defRPr sz="1600">
                <a:latin typeface="Arial"/>
                <a:ea typeface="Arial"/>
                <a:cs typeface="Arial"/>
                <a:sym typeface="Arial"/>
              </a:defRPr>
            </a:pPr>
            <a:r>
              <a:t>3)  zawiesić postępowanie egzekucyjne lub inne postępowanie zmierzające do wykonania orzeczenia;</a:t>
            </a:r>
          </a:p>
          <a:p>
            <a:pPr defTabSz="457200">
              <a:defRPr sz="1600">
                <a:latin typeface="Arial"/>
                <a:ea typeface="Arial"/>
                <a:cs typeface="Arial"/>
                <a:sym typeface="Arial"/>
              </a:defRPr>
            </a:pPr>
          </a:p>
          <a:p>
            <a:pPr defTabSz="457200">
              <a:defRPr sz="1600">
                <a:latin typeface="Arial"/>
                <a:ea typeface="Arial"/>
                <a:cs typeface="Arial"/>
                <a:sym typeface="Arial"/>
              </a:defRPr>
            </a:pPr>
            <a:r>
              <a:t>4)  uregulować sposób roztoczenia pieczy nad małoletnimi dziećmi i kontaktów z dzieckiem;</a:t>
            </a:r>
          </a:p>
          <a:p>
            <a:pPr defTabSz="457200">
              <a:defRPr sz="1600">
                <a:latin typeface="Arial"/>
                <a:ea typeface="Arial"/>
                <a:cs typeface="Arial"/>
                <a:sym typeface="Arial"/>
              </a:defRPr>
            </a:pPr>
          </a:p>
          <a:p>
            <a:pPr defTabSz="457200">
              <a:defRPr sz="1600">
                <a:latin typeface="Arial"/>
                <a:ea typeface="Arial"/>
                <a:cs typeface="Arial"/>
                <a:sym typeface="Arial"/>
              </a:defRPr>
            </a:pPr>
            <a:r>
              <a:t>5)  nakazać wpisanie stosownego ostrzeżenia w księdze wieczystej lub we właściwym rejestrze.</a:t>
            </a: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1" name="Shape 161"/>
          <p:cNvSpPr/>
          <p:nvPr>
            <p:ph type="title" idx="4294967295"/>
          </p:nvPr>
        </p:nvSpPr>
        <p:spPr>
          <a:prstGeom prst="rect">
            <a:avLst/>
          </a:prstGeom>
        </p:spPr>
        <p:txBody>
          <a:bodyPr/>
          <a:lstStyle/>
          <a:p>
            <a:pPr/>
          </a:p>
        </p:txBody>
      </p:sp>
      <p:graphicFrame>
        <p:nvGraphicFramePr>
          <p:cNvPr id="162" name="Chart 162"/>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163"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164" name="Shape 164"/>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165" name="Shape 165"/>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166" name="Shape 166"/>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Strony postępowania</a:t>
            </a:r>
          </a:p>
        </p:txBody>
      </p:sp>
      <p:sp>
        <p:nvSpPr>
          <p:cNvPr id="167" name="Shape 167"/>
          <p:cNvSpPr/>
          <p:nvPr/>
        </p:nvSpPr>
        <p:spPr>
          <a:xfrm>
            <a:off x="1512104" y="1948934"/>
            <a:ext cx="6833056" cy="40844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a:latin typeface="Arial"/>
                <a:ea typeface="Arial"/>
                <a:cs typeface="Arial"/>
                <a:sym typeface="Arial"/>
              </a:defRPr>
            </a:pPr>
            <a:r>
              <a:t>Stronami postępowania zabezpieczającego są </a:t>
            </a:r>
            <a:r>
              <a:rPr b="1"/>
              <a:t>uprawniony</a:t>
            </a:r>
            <a:r>
              <a:t> oraz </a:t>
            </a:r>
            <a:r>
              <a:rPr b="1"/>
              <a:t>o</a:t>
            </a:r>
            <a:r>
              <a:rPr b="1"/>
              <a:t>bowiązany</a:t>
            </a:r>
            <a:r>
              <a:t>. </a:t>
            </a:r>
          </a:p>
          <a:p>
            <a:pPr>
              <a:defRPr>
                <a:latin typeface="Arial"/>
                <a:ea typeface="Arial"/>
                <a:cs typeface="Arial"/>
                <a:sym typeface="Arial"/>
              </a:defRPr>
            </a:pPr>
          </a:p>
          <a:p>
            <a:pPr>
              <a:defRPr>
                <a:latin typeface="Arial"/>
                <a:ea typeface="Arial"/>
                <a:cs typeface="Arial"/>
                <a:sym typeface="Arial"/>
              </a:defRPr>
            </a:pPr>
            <a:r>
              <a:rPr b="1"/>
              <a:t>Uprawnionym</a:t>
            </a:r>
            <a:r>
              <a:t> jest ten, komu </a:t>
            </a:r>
            <a:r>
              <a:rPr b="1"/>
              <a:t>sąd udziela ochrony</a:t>
            </a:r>
            <a:r>
              <a:t>, </a:t>
            </a:r>
            <a:r>
              <a:rPr b="1"/>
              <a:t>niezależnie od pozycji procesowej zajmowanej,</a:t>
            </a:r>
            <a:r>
              <a:t> bądź którą zajmie w postępowaniu rozpoznawczym. </a:t>
            </a:r>
          </a:p>
          <a:p>
            <a:pPr>
              <a:defRPr>
                <a:latin typeface="Arial"/>
                <a:ea typeface="Arial"/>
                <a:cs typeface="Arial"/>
                <a:sym typeface="Arial"/>
              </a:defRPr>
            </a:pPr>
          </a:p>
          <a:p>
            <a:pPr>
              <a:defRPr>
                <a:latin typeface="Arial"/>
                <a:ea typeface="Arial"/>
                <a:cs typeface="Arial"/>
                <a:sym typeface="Arial"/>
              </a:defRPr>
            </a:pPr>
            <a:r>
              <a:rPr b="1"/>
              <a:t>Obowiązanym</a:t>
            </a:r>
            <a:r>
              <a:t> jest ten, na którym </a:t>
            </a:r>
            <a:r>
              <a:rPr b="1"/>
              <a:t>spoczywa obowiązek zachowania się (znoszenia zachowania się), </a:t>
            </a:r>
            <a:r>
              <a:t>zgodnego z treścią postanowienia w przedmiocie udzielenia zabezpieczenia.</a:t>
            </a:r>
          </a:p>
          <a:p>
            <a:pPr>
              <a:defRPr>
                <a:latin typeface="Arial"/>
                <a:ea typeface="Arial"/>
                <a:cs typeface="Arial"/>
                <a:sym typeface="Arial"/>
              </a:defRPr>
            </a:pPr>
          </a:p>
          <a:p>
            <a:pPr>
              <a:defRPr i="1">
                <a:latin typeface="Arial"/>
                <a:ea typeface="Arial"/>
                <a:cs typeface="Arial"/>
                <a:sym typeface="Arial"/>
              </a:defRPr>
            </a:pPr>
            <a:r>
              <a:t>Art.  730</a:t>
            </a:r>
            <a:r>
              <a:rPr baseline="30000"/>
              <a:t>1</a:t>
            </a:r>
            <a:r>
              <a:t>. §  1. Udzielenia zabezpieczenia może żądać </a:t>
            </a:r>
            <a:r>
              <a:rPr u="sng"/>
              <a:t>każda strona lub uczestnik</a:t>
            </a:r>
            <a:r>
              <a:t> postępowania (…)</a:t>
            </a:r>
          </a:p>
          <a:p>
            <a:pPr>
              <a:defRPr>
                <a:latin typeface="Arial"/>
                <a:ea typeface="Arial"/>
                <a:cs typeface="Arial"/>
                <a:sym typeface="Arial"/>
              </a:defRPr>
            </a:pP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9" name="Shape 169"/>
          <p:cNvSpPr/>
          <p:nvPr>
            <p:ph type="title" idx="4294967295"/>
          </p:nvPr>
        </p:nvSpPr>
        <p:spPr>
          <a:prstGeom prst="rect">
            <a:avLst/>
          </a:prstGeom>
        </p:spPr>
        <p:txBody>
          <a:bodyPr/>
          <a:lstStyle/>
          <a:p>
            <a:pPr/>
          </a:p>
        </p:txBody>
      </p:sp>
      <p:graphicFrame>
        <p:nvGraphicFramePr>
          <p:cNvPr id="170" name="Chart 170"/>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171"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172" name="Shape 172"/>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173" name="Shape 173"/>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174" name="Shape 174"/>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Dopuszczalność zabezpieczenia</a:t>
            </a:r>
          </a:p>
        </p:txBody>
      </p:sp>
      <p:sp>
        <p:nvSpPr>
          <p:cNvPr id="175" name="Shape 175"/>
          <p:cNvSpPr/>
          <p:nvPr/>
        </p:nvSpPr>
        <p:spPr>
          <a:xfrm>
            <a:off x="1512104" y="1961634"/>
            <a:ext cx="6833056" cy="45560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1400">
                <a:latin typeface="Arial"/>
                <a:ea typeface="Arial"/>
                <a:cs typeface="Arial"/>
                <a:sym typeface="Arial"/>
              </a:defRPr>
            </a:pPr>
            <a:r>
              <a:t>OKOLICZNOŚCI WARUNKUJĄCE UDZIELENIE ZABEZPIECZENIA: </a:t>
            </a:r>
          </a:p>
          <a:p>
            <a:pPr algn="ctr">
              <a:defRPr b="1" sz="1400">
                <a:latin typeface="Arial"/>
                <a:ea typeface="Arial"/>
                <a:cs typeface="Arial"/>
                <a:sym typeface="Arial"/>
              </a:defRPr>
            </a:pPr>
            <a:r>
              <a:t>SPEŁNIENIE WARUNKÓW FORMALNYCH oraz DOPUSZCZALNOŚCI, a także ZASADNOŚĆ ZABEZPIECZENIA;</a:t>
            </a:r>
          </a:p>
          <a:p>
            <a:pPr>
              <a:defRPr b="1" sz="1400">
                <a:latin typeface="Arial"/>
                <a:ea typeface="Arial"/>
                <a:cs typeface="Arial"/>
                <a:sym typeface="Arial"/>
              </a:defRPr>
            </a:pPr>
          </a:p>
          <a:p>
            <a:pPr>
              <a:defRPr b="1" sz="1400">
                <a:latin typeface="Arial"/>
                <a:ea typeface="Arial"/>
                <a:cs typeface="Arial"/>
                <a:sym typeface="Arial"/>
              </a:defRPr>
            </a:pPr>
            <a:r>
              <a:t>WARUNKI FORMALNE:</a:t>
            </a:r>
          </a:p>
          <a:p>
            <a:pPr>
              <a:defRPr b="1" sz="1400">
                <a:latin typeface="Arial"/>
                <a:ea typeface="Arial"/>
                <a:cs typeface="Arial"/>
                <a:sym typeface="Arial"/>
              </a:defRPr>
            </a:pPr>
          </a:p>
          <a:p>
            <a:pPr marL="140368" indent="-140368">
              <a:buSzPct val="100000"/>
              <a:buChar char="-"/>
              <a:defRPr sz="1400">
                <a:latin typeface="Arial"/>
                <a:ea typeface="Arial"/>
                <a:cs typeface="Arial"/>
                <a:sym typeface="Arial"/>
              </a:defRPr>
            </a:pPr>
            <a:r>
              <a:t>wniosek o wszczęcie postępowania zabezpieczającego można złożyć: a) przed wytoczeniem powództwa, b) w chwili wniesienia pozwu, c) w toku postępowania, d)  w czasie zawieszenia postępowania w sprawie (art.179 §3 KPC) e) po wydaniu orzeczenia co do roszczeń jeszcze nie wymagalnych; </a:t>
            </a:r>
          </a:p>
          <a:p>
            <a:pPr>
              <a:defRPr sz="1400">
                <a:latin typeface="Arial"/>
                <a:ea typeface="Arial"/>
                <a:cs typeface="Arial"/>
                <a:sym typeface="Arial"/>
              </a:defRPr>
            </a:pPr>
          </a:p>
          <a:p>
            <a:pPr marL="140368" indent="-140368">
              <a:buSzPct val="100000"/>
              <a:buChar char="-"/>
              <a:defRPr sz="1400">
                <a:latin typeface="Arial"/>
                <a:ea typeface="Arial"/>
                <a:cs typeface="Arial"/>
                <a:sym typeface="Arial"/>
              </a:defRPr>
            </a:pPr>
            <a:r>
              <a:t>wniosek powinien spełniać wymogi formalne przewidziane dla pisma procesowego (art. 126 i n. KPC), wskazywać sposób zabezpieczenia, a gdy sprawa dotyczy roszczeń pieniężnych -&gt; również sumę zabezpieczenia), uprawdopodobnienie okoliczności uzasadniających wniosek, zaś gdy jest składany przed wszczęciem powództwa, dodatkowo zwięźle przedstawiać przedmiot sprawy); </a:t>
            </a:r>
          </a:p>
          <a:p>
            <a:pPr>
              <a:defRPr sz="1400">
                <a:latin typeface="Arial"/>
                <a:ea typeface="Arial"/>
                <a:cs typeface="Arial"/>
                <a:sym typeface="Arial"/>
              </a:defRPr>
            </a:pPr>
          </a:p>
          <a:p>
            <a:pPr marL="140368" indent="-140368">
              <a:buSzPct val="100000"/>
              <a:buChar char="-"/>
              <a:defRPr sz="1400">
                <a:latin typeface="Arial"/>
                <a:ea typeface="Arial"/>
                <a:cs typeface="Arial"/>
                <a:sym typeface="Arial"/>
              </a:defRPr>
            </a:pPr>
            <a:r>
              <a:t>jeżeli wniosek o udzielenie zabezpieczenia jest zawarty w odrębnym piśmie procesowym, podlega opłacie sądowej;</a:t>
            </a:r>
          </a:p>
          <a:p>
            <a:pPr>
              <a:defRPr sz="1400">
                <a:latin typeface="Arial"/>
                <a:ea typeface="Arial"/>
                <a:cs typeface="Arial"/>
                <a:sym typeface="Arial"/>
              </a:defRPr>
            </a:pPr>
          </a:p>
          <a:p>
            <a:pPr>
              <a:defRPr sz="1400">
                <a:latin typeface="Arial"/>
                <a:ea typeface="Arial"/>
                <a:cs typeface="Arial"/>
                <a:sym typeface="Arial"/>
              </a:defRPr>
            </a:pP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7" name="Shape 177"/>
          <p:cNvSpPr/>
          <p:nvPr>
            <p:ph type="title" idx="4294967295"/>
          </p:nvPr>
        </p:nvSpPr>
        <p:spPr>
          <a:prstGeom prst="rect">
            <a:avLst/>
          </a:prstGeom>
        </p:spPr>
        <p:txBody>
          <a:bodyPr/>
          <a:lstStyle/>
          <a:p>
            <a:pPr/>
          </a:p>
        </p:txBody>
      </p:sp>
      <p:graphicFrame>
        <p:nvGraphicFramePr>
          <p:cNvPr id="178" name="Chart 178"/>
          <p:cNvGraphicFramePr/>
          <p:nvPr/>
        </p:nvGraphicFramePr>
        <p:xfrm>
          <a:off x="484609" y="1690719"/>
          <a:ext cx="8115591" cy="4344925"/>
        </p:xfrm>
        <a:graphic xmlns:a="http://schemas.openxmlformats.org/drawingml/2006/main">
          <a:graphicData uri="http://schemas.openxmlformats.org/drawingml/2006/chart">
            <c:chart xmlns:c="http://schemas.openxmlformats.org/drawingml/2006/chart" r:id="rId2"/>
          </a:graphicData>
        </a:graphic>
      </p:graphicFrame>
      <p:pic>
        <p:nvPicPr>
          <p:cNvPr id="179" name="image1.jp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180" name="Shape 180"/>
          <p:cNvSpPr/>
          <p:nvPr/>
        </p:nvSpPr>
        <p:spPr>
          <a:xfrm>
            <a:off x="2627783" y="188639"/>
            <a:ext cx="6335714"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indent="88900" algn="ctr">
              <a:defRPr b="1" sz="2000">
                <a:solidFill>
                  <a:srgbClr val="FFFFFF"/>
                </a:solidFill>
                <a:latin typeface="Arial"/>
                <a:ea typeface="Arial"/>
                <a:cs typeface="Arial"/>
                <a:sym typeface="Arial"/>
              </a:defRPr>
            </a:lvl1pPr>
          </a:lstStyle>
          <a:p>
            <a:pPr/>
            <a:r>
              <a:t>CYWILNE POSTĘPOWANIE ZABEZPIECZAJĄCE I EGZEKUCYJNE</a:t>
            </a:r>
          </a:p>
        </p:txBody>
      </p:sp>
      <p:sp>
        <p:nvSpPr>
          <p:cNvPr id="181" name="Shape 181"/>
          <p:cNvSpPr/>
          <p:nvPr/>
        </p:nvSpPr>
        <p:spPr>
          <a:xfrm rot="16200000">
            <a:off x="-2491788" y="3666951"/>
            <a:ext cx="570179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solidFill>
                  <a:srgbClr val="FFFFFF"/>
                </a:solidFill>
              </a:defRPr>
            </a:lvl1pPr>
          </a:lstStyle>
          <a:p>
            <a:pPr/>
            <a:r>
              <a:t>Wydział Prawa, Administracji i Ekonomii</a:t>
            </a:r>
          </a:p>
        </p:txBody>
      </p:sp>
      <p:sp>
        <p:nvSpPr>
          <p:cNvPr id="182" name="Shape 182"/>
          <p:cNvSpPr/>
          <p:nvPr/>
        </p:nvSpPr>
        <p:spPr>
          <a:xfrm>
            <a:off x="1475656" y="970736"/>
            <a:ext cx="7273057" cy="8926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88900" algn="ctr">
              <a:defRPr b="1" sz="2800">
                <a:latin typeface="Arial"/>
                <a:ea typeface="Arial"/>
                <a:cs typeface="Arial"/>
                <a:sym typeface="Arial"/>
              </a:defRPr>
            </a:pPr>
            <a:r>
              <a:t>Postępowanie zabezpieczające</a:t>
            </a:r>
          </a:p>
          <a:p>
            <a:pPr indent="88900" algn="ctr">
              <a:defRPr b="1" sz="2800">
                <a:latin typeface="Arial"/>
                <a:ea typeface="Arial"/>
                <a:cs typeface="Arial"/>
                <a:sym typeface="Arial"/>
              </a:defRPr>
            </a:pPr>
            <a:r>
              <a:t>Dopuszczalność zabezpieczenia</a:t>
            </a:r>
          </a:p>
        </p:txBody>
      </p:sp>
      <p:sp>
        <p:nvSpPr>
          <p:cNvPr id="183" name="Shape 183"/>
          <p:cNvSpPr/>
          <p:nvPr/>
        </p:nvSpPr>
        <p:spPr>
          <a:xfrm>
            <a:off x="1512104" y="1948934"/>
            <a:ext cx="6833056" cy="39464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1400">
                <a:latin typeface="Arial"/>
                <a:ea typeface="Arial"/>
                <a:cs typeface="Arial"/>
                <a:sym typeface="Arial"/>
              </a:defRPr>
            </a:pPr>
            <a:r>
              <a:t>OKOLICZNOŚCI WARUNKUJĄCE UDZIELENIE ZABEZPIECZENIA: </a:t>
            </a:r>
          </a:p>
          <a:p>
            <a:pPr algn="ctr">
              <a:defRPr b="1" sz="1400">
                <a:latin typeface="Arial"/>
                <a:ea typeface="Arial"/>
                <a:cs typeface="Arial"/>
                <a:sym typeface="Arial"/>
              </a:defRPr>
            </a:pPr>
            <a:r>
              <a:t>SPEŁNIENIE WARUNKÓW FORMALNYCH oraz DOPUSZCZALNOŚCI, a także ZASADNOŚĆ ZABEZPIECZENIA;</a:t>
            </a:r>
          </a:p>
          <a:p>
            <a:pPr>
              <a:defRPr b="1" sz="1400">
                <a:latin typeface="Arial"/>
                <a:ea typeface="Arial"/>
                <a:cs typeface="Arial"/>
                <a:sym typeface="Arial"/>
              </a:defRPr>
            </a:pPr>
          </a:p>
          <a:p>
            <a:pPr>
              <a:defRPr b="1" sz="1400">
                <a:latin typeface="Arial"/>
                <a:ea typeface="Arial"/>
                <a:cs typeface="Arial"/>
                <a:sym typeface="Arial"/>
              </a:defRPr>
            </a:pPr>
            <a:r>
              <a:t>WARUNKI DOPUSZCZALNOŚCI: </a:t>
            </a:r>
          </a:p>
          <a:p>
            <a:pPr>
              <a:defRPr b="1" sz="1400">
                <a:latin typeface="Arial"/>
                <a:ea typeface="Arial"/>
                <a:cs typeface="Arial"/>
                <a:sym typeface="Arial"/>
              </a:defRPr>
            </a:pPr>
          </a:p>
          <a:p>
            <a:pPr>
              <a:defRPr b="1" sz="1400">
                <a:latin typeface="Arial"/>
                <a:ea typeface="Arial"/>
                <a:cs typeface="Arial"/>
                <a:sym typeface="Arial"/>
              </a:defRPr>
            </a:pPr>
            <a:r>
              <a:t>PRZESŁANKI PROCESOWE</a:t>
            </a:r>
          </a:p>
          <a:p>
            <a:pPr marL="140368" indent="-140368">
              <a:buSzPct val="100000"/>
              <a:buChar char="-"/>
              <a:defRPr b="1" sz="1400">
                <a:latin typeface="Arial"/>
                <a:ea typeface="Arial"/>
                <a:cs typeface="Arial"/>
                <a:sym typeface="Arial"/>
              </a:defRPr>
            </a:pPr>
            <a:r>
              <a:t>sądu: </a:t>
            </a:r>
            <a:r>
              <a:rPr b="0"/>
              <a:t>dopuszczalność drogi sądowej, jurysdykcji krajowej, zapisu na sąd polubowny;</a:t>
            </a:r>
            <a:endParaRPr b="0"/>
          </a:p>
          <a:p>
            <a:pPr marL="140368" indent="-140368">
              <a:buSzPct val="100000"/>
              <a:buChar char="-"/>
              <a:defRPr b="1" sz="1400">
                <a:latin typeface="Arial"/>
                <a:ea typeface="Arial"/>
                <a:cs typeface="Arial"/>
                <a:sym typeface="Arial"/>
              </a:defRPr>
            </a:pPr>
            <a:r>
              <a:t>stron</a:t>
            </a:r>
            <a:r>
              <a:rPr b="0"/>
              <a:t>: zdolność sądowa, procesowa oraz właściwa reprezentacja;</a:t>
            </a:r>
            <a:endParaRPr b="0"/>
          </a:p>
          <a:p>
            <a:pPr>
              <a:defRPr b="1" sz="1400">
                <a:latin typeface="Arial"/>
                <a:ea typeface="Arial"/>
                <a:cs typeface="Arial"/>
                <a:sym typeface="Arial"/>
              </a:defRPr>
            </a:pPr>
          </a:p>
          <a:p>
            <a:pPr>
              <a:defRPr sz="1400">
                <a:latin typeface="Arial"/>
                <a:ea typeface="Arial"/>
                <a:cs typeface="Arial"/>
                <a:sym typeface="Arial"/>
              </a:defRPr>
            </a:pPr>
            <a:r>
              <a:t>Postępowanie zabezpieczające jest dopuszczalne w odniesieniu do roszczeń rozpoznawanych we </a:t>
            </a:r>
            <a:r>
              <a:rPr b="1"/>
              <a:t>w</a:t>
            </a:r>
            <a:r>
              <a:rPr b="1"/>
              <a:t>szystkich</a:t>
            </a:r>
            <a:r>
              <a:t> </a:t>
            </a:r>
            <a:r>
              <a:rPr b="1"/>
              <a:t>rodzajach postępowania cywilnego </a:t>
            </a:r>
            <a:r>
              <a:t>i niezależnie od trybu postępowania mającego zastosowanie przy ich rozpoznawaniu (procesowego lub nieprocesowego).</a:t>
            </a:r>
          </a:p>
          <a:p>
            <a:pPr>
              <a:defRPr sz="1400">
                <a:latin typeface="Arial"/>
                <a:ea typeface="Arial"/>
                <a:cs typeface="Arial"/>
                <a:sym typeface="Arial"/>
              </a:defRPr>
            </a:pPr>
          </a:p>
          <a:p>
            <a:pPr>
              <a:defRPr i="1" sz="1400">
                <a:latin typeface="Arial"/>
                <a:ea typeface="Arial"/>
                <a:cs typeface="Arial"/>
                <a:sym typeface="Arial"/>
              </a:defRPr>
            </a:pPr>
            <a:r>
              <a:t>Art.  730 §  1. W każdej sprawie cywilnej podlegającej rozpoznaniu przez sąd lub sąd polubowny można żądać udzielenia zabezpieczenia.</a:t>
            </a:r>
          </a:p>
          <a:p>
            <a:pPr>
              <a:defRPr sz="1400">
                <a:latin typeface="Arial"/>
                <a:ea typeface="Arial"/>
                <a:cs typeface="Arial"/>
                <a:sym typeface="Arial"/>
              </a:defRPr>
            </a:pPr>
            <a:r>
              <a:t>(…)</a:t>
            </a:r>
          </a:p>
        </p:txBody>
      </p:sp>
    </p:spTree>
  </p:cSld>
  <p:clrMapOvr>
    <a:masterClrMapping/>
  </p:clrMapOvr>
  <mc:AlternateContent xmlns:mc="http://schemas.openxmlformats.org/markup-compatibility/2006">
    <mc:Choice xmlns:p14="http://schemas.microsoft.com/office/powerpoint/2010/main" Requires="p14">
      <p:transition spd="slow" advClick="1" p14:dur="1200">
        <p14:warp dir="in"/>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Motyw pakietu Office">
  <a:themeElements>
    <a:clrScheme name="Motyw pakietu Offic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Motyw pakietu Office">
      <a:majorFont>
        <a:latin typeface="Helvetica"/>
        <a:ea typeface="Helvetica"/>
        <a:cs typeface="Helvetica"/>
      </a:majorFont>
      <a:minorFont>
        <a:latin typeface="Calibri"/>
        <a:ea typeface="Calibri"/>
        <a:cs typeface="Calibri"/>
      </a:minorFont>
    </a:fontScheme>
    <a:fmtScheme name="Motyw pakietu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Motyw pakietu Office">
  <a:themeElements>
    <a:clrScheme name="Motyw pakietu Offic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Motyw pakietu Office">
      <a:majorFont>
        <a:latin typeface="Helvetica"/>
        <a:ea typeface="Helvetica"/>
        <a:cs typeface="Helvetica"/>
      </a:majorFont>
      <a:minorFont>
        <a:latin typeface="Calibri"/>
        <a:ea typeface="Calibri"/>
        <a:cs typeface="Calibri"/>
      </a:minorFont>
    </a:fontScheme>
    <a:fmtScheme name="Motyw pakietu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