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media/image1.jpeg" ContentType="image/jpeg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media/image2.jpeg" ContentType="image/jpeg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1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0.xlsx"/></Relationships>

</file>

<file path=ppt/charts/_rels/chart1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1.xlsx"/></Relationships>

</file>

<file path=ppt/charts/_rels/chart1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2.xlsx"/></Relationships>

</file>

<file path=ppt/charts/_rels/chart1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3.xlsx"/></Relationships>

</file>

<file path=ppt/charts/_rels/chart1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4.xlsx"/></Relationships>

</file>

<file path=ppt/charts/_rels/chart1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5.xlsx"/></Relationships>

</file>

<file path=ppt/charts/_rels/chart1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6.xlsx"/></Relationships>

</file>

<file path=ppt/charts/_rels/chart1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7.xlsx"/></Relationships>

</file>

<file path=ppt/charts/_rels/chart1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8.xlsx"/></Relationships>

</file>

<file path=ppt/charts/_rels/chart1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9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2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0.xlsx"/></Relationships>

</file>

<file path=ppt/charts/_rels/chart2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1.xlsx"/></Relationships>

</file>

<file path=ppt/charts/_rels/chart2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2.xlsx"/></Relationships>

</file>

<file path=ppt/charts/_rels/chart2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3.xlsx"/></Relationships>

</file>

<file path=ppt/charts/_rels/chart2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4.xlsx"/></Relationships>
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.xlsx"/></Relationships>
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.xlsx"/></Relationships>
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.xlsx"/></Relationships>
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.xlsx"/></Relationships>

</file>

<file path=ppt/charts/_rels/chart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9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916561"/>
          <c:y val="0.061382"/>
          <c:w val="0.727157"/>
          <c:h val="0.8312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37752"/>
          <c:y val="0.401374"/>
          <c:w val="0.162248"/>
          <c:h val="0.2091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image" Target="../media/image1.jpeg"/><Relationship Id="rId4" Type="http://schemas.openxmlformats.org/officeDocument/2006/relationships/hyperlink" Target="mailto:monika.bochenska@uwr.edu.pl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Relationship Id="rId3" Type="http://schemas.openxmlformats.org/officeDocument/2006/relationships/image" Target="../media/image1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Relationship Id="rId3" Type="http://schemas.openxmlformats.org/officeDocument/2006/relationships/image" Target="../media/image1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Relationship Id="rId3" Type="http://schemas.openxmlformats.org/officeDocument/2006/relationships/image" Target="../media/image1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4.xml"/><Relationship Id="rId3" Type="http://schemas.openxmlformats.org/officeDocument/2006/relationships/image" Target="../media/image1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5.xml"/><Relationship Id="rId3" Type="http://schemas.openxmlformats.org/officeDocument/2006/relationships/image" Target="../media/image1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6.xml"/><Relationship Id="rId3" Type="http://schemas.openxmlformats.org/officeDocument/2006/relationships/image" Target="../media/image1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7.xml"/><Relationship Id="rId3" Type="http://schemas.openxmlformats.org/officeDocument/2006/relationships/image" Target="../media/image1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8.xml"/><Relationship Id="rId3" Type="http://schemas.openxmlformats.org/officeDocument/2006/relationships/image" Target="../media/image1.jpe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9.xml"/><Relationship Id="rId3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Relationship Id="rId3" Type="http://schemas.openxmlformats.org/officeDocument/2006/relationships/image" Target="../media/image1.jpe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0.xml"/><Relationship Id="rId3" Type="http://schemas.openxmlformats.org/officeDocument/2006/relationships/image" Target="../media/image1.jpe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1.xml"/><Relationship Id="rId3" Type="http://schemas.openxmlformats.org/officeDocument/2006/relationships/image" Target="../media/image1.jpe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2.xml"/><Relationship Id="rId3" Type="http://schemas.openxmlformats.org/officeDocument/2006/relationships/image" Target="../media/image1.jpe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3.xml"/><Relationship Id="rId3" Type="http://schemas.openxmlformats.org/officeDocument/2006/relationships/image" Target="../media/image1.jpe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4.xml"/><Relationship Id="rId3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Relationship Id="rId3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Relationship Id="rId3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Relationship Id="rId3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Relationship Id="rId3" Type="http://schemas.openxmlformats.org/officeDocument/2006/relationships/image" Target="../media/image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Relationship Id="rId3" Type="http://schemas.openxmlformats.org/officeDocument/2006/relationships/image" Target="../media/image1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Relationship Id="rId3" Type="http://schemas.openxmlformats.org/officeDocument/2006/relationships/image" Target="../media/image1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13" name="Chart 113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14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16" name="Shape 116"/>
          <p:cNvSpPr/>
          <p:nvPr/>
        </p:nvSpPr>
        <p:spPr>
          <a:xfrm>
            <a:off x="1583964" y="2835031"/>
            <a:ext cx="7056438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klauzulowe</a:t>
            </a:r>
          </a:p>
        </p:txBody>
      </p:sp>
      <p:sp>
        <p:nvSpPr>
          <p:cNvPr id="117" name="Shape 117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18" name="Shape 118"/>
          <p:cNvSpPr/>
          <p:nvPr/>
        </p:nvSpPr>
        <p:spPr>
          <a:xfrm>
            <a:off x="1475655" y="1844824"/>
            <a:ext cx="7273057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CYWILNE</a:t>
            </a:r>
          </a:p>
        </p:txBody>
      </p:sp>
      <p:sp>
        <p:nvSpPr>
          <p:cNvPr id="119" name="Shape 119"/>
          <p:cNvSpPr/>
          <p:nvPr/>
        </p:nvSpPr>
        <p:spPr>
          <a:xfrm>
            <a:off x="4499991" y="4797152"/>
            <a:ext cx="4140412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mgr Monika Bocheńska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monika.bochenska@uwr.edu.pl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87" name="Chart 187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88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Shape 189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90" name="Shape 190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91" name="Shape 191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Klauzula wykonalności</a:t>
            </a:r>
          </a:p>
        </p:txBody>
      </p:sp>
      <p:sp>
        <p:nvSpPr>
          <p:cNvPr id="192" name="Shape 192"/>
          <p:cNvSpPr/>
          <p:nvPr/>
        </p:nvSpPr>
        <p:spPr>
          <a:xfrm>
            <a:off x="1115615" y="1948934"/>
            <a:ext cx="8028386" cy="4962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§  2. Jeżeli sąd lub referendarz sądowy, nadając klauzulę wykonalności tytułowi egzekucyjnemu, który opiewa na świadczenie pieniężne w walucie obcej, zobowiązuje komornika do przeliczenia tego świadczenia na walutę polską, klauzula wykonalności zawiera ponadto następującą treść: "</a:t>
            </a:r>
            <a:r>
              <a:rPr i="1"/>
              <a:t>Sąd/Referendarz sądowy zobowiązuje komornika do przeliczenia świadczenia pieniężnego wyrażonego w walucie obcej na walutę polską według średniego kursu waluty obcej ogłoszonego przez Narodowy Bank Polski na dzień sporządzenia planu podziału, a jeżeli planu nie sporządza się - na dzień wypłaty kwoty wierzycielowi</a:t>
            </a:r>
            <a:r>
              <a:t>.”.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§  3. W przypadku, o którym mowa w art. 794</a:t>
            </a:r>
            <a:r>
              <a:rPr baseline="30000"/>
              <a:t>1</a:t>
            </a:r>
            <a:r>
              <a:t> § 2 ustawy z dnia 17 listopada 1964 r. - Kodeks postępowania cywilnego, klauzula wykonalności zawiera ponadto następującą treść: "</a:t>
            </a:r>
            <a:r>
              <a:rPr i="1"/>
              <a:t>Koszty postępowania klauzulowego należne wierzycielowi od dłużnika wynoszą ...... </a:t>
            </a:r>
            <a:r>
              <a:t>.".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§  4. W treści klauzuli wykonalności ponadto wskazuje się:1) numer PESEL lub NIP wierzyciela i dłużnika będących osobami fizycznymi, jeżeli są oni obowiązani do jego posiadania lub posiadają go, nie mając takiego obowiązku, lub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2) numer w Krajowym Rejestrze Sądowym, a w przypadku jego braku - numer w innym właściwym rejestrze, ewidencji lub NIP wierzyciela i dłużnika niebędących osobami fizycznymi, którzy nie mają obowiązku wpisu we właściwym rejestrze lub ewidencji, jeżeli są oni obowiązani do jego posiadania.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§  5. Przepisu § 4 nie stosuje się do klauzul wykonalności nadawanych orzeczeniom sądów lub referendarzy sądowych, które wydano w postępowaniach wszczętych przed dniem 7 lipca 2013 r., oraz ugodom sądowym zawartym w postępowaniach wszczętych przed tym dniem.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95" name="Chart 195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96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Shape 197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98" name="Shape 198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99" name="Shape 199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Klauzula wykonalności</a:t>
            </a:r>
          </a:p>
        </p:txBody>
      </p:sp>
      <p:sp>
        <p:nvSpPr>
          <p:cNvPr id="200" name="Shape 200"/>
          <p:cNvSpPr/>
          <p:nvPr/>
        </p:nvSpPr>
        <p:spPr>
          <a:xfrm>
            <a:off x="1115615" y="1948934"/>
            <a:ext cx="8028386" cy="4633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Art.  783. §  1</a:t>
            </a:r>
            <a:r>
              <a:rPr baseline="29666"/>
              <a:t>1</a:t>
            </a:r>
            <a:r>
              <a:t>.  Niezwłocznie po ogłoszeniu postanowienia o nadaniu klauzuli wykonalności, a gdy ogłoszenia nie było niezwłocznie po jego wydaniu, klauzulę wykonalności </a:t>
            </a:r>
            <a:r>
              <a:rPr b="1"/>
              <a:t>umieszcza się na tytule egzekucyjnym</a:t>
            </a:r>
            <a:r>
              <a:t>, a w przypadkach, o których mowa w art. 781 § 1</a:t>
            </a:r>
            <a:r>
              <a:rPr baseline="29666"/>
              <a:t>2</a:t>
            </a:r>
            <a:r>
              <a:t>, na zweryfikowanym przez sąd dokumencie uzyskanym z systemu teleinformatycznego potwierdzającym istnienie i treść tytułu egzekucyjnego. Klauzula wykonalności zawiera stwierdzenie, że tytuł egzekucyjny uprawnia do egzekucji, a w razie potrzeby - także informacje wskazane w § 1. Klauzulę wykonalności podpisuje sędzia albo referendarz sądowy.</a:t>
            </a:r>
          </a:p>
          <a:p>
            <a:pPr>
              <a:defRPr sz="120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20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§  3.  Postanowienie o nadaniu klauzuli wykonalności tytułom egzekucyjnym, o których mowa w art. 777 § 1 pkt 1 i 11, </a:t>
            </a:r>
            <a:r>
              <a:rPr b="1"/>
              <a:t>jest wydawane bez spisywania odrębnej sentencji,</a:t>
            </a:r>
            <a:r>
              <a:t> przez umieszczenie na tytule egzekucyjnym klauzuli wykonalności i opatrzenie jej podpisem sędziego albo referendarza sądowego, który wydaje postanowienie. Na oryginale orzeczenia umieszcza się wzmiankę o nadaniu klauzuli wykonalności.</a:t>
            </a:r>
          </a:p>
          <a:p>
            <a:pPr defTabSz="457200">
              <a:defRPr sz="110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10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§  3</a:t>
            </a:r>
            <a:r>
              <a:rPr baseline="31999"/>
              <a:t>1</a:t>
            </a:r>
            <a:r>
              <a:t>. Postanowienie o nadaniu klauzuli wykonalności tytułom egzekucyjnym, o których mowa w art. 777 § 1 pkt 1 i 11,</a:t>
            </a:r>
            <a:r>
              <a:rPr b="1"/>
              <a:t> wydanym w postaci elektronicznej,</a:t>
            </a:r>
            <a:r>
              <a:t> jest wydawane bez spisywania odrębnej sentencji, poprzez umieszczenie klauzuli wykonalności </a:t>
            </a:r>
            <a:r>
              <a:rPr b="1"/>
              <a:t>w systemie teleinformatycznym i opatrzenie jej kwalifikowanym podpisem elektronicznym,</a:t>
            </a:r>
            <a:r>
              <a:t> sędziego albo referendarza sądowego, który wydaje postanowienie.</a:t>
            </a:r>
          </a:p>
          <a:p>
            <a:pPr defTabSz="457200">
              <a:defRPr sz="110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10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§  3</a:t>
            </a:r>
            <a:r>
              <a:rPr baseline="31999"/>
              <a:t>2</a:t>
            </a:r>
            <a:r>
              <a:t>. Przepisów § 3 i 31 nie stosuje się w przypadkach, o których mowa w art. 7781, art. 787, art. 7871, art. 788 oraz art. 789.</a:t>
            </a:r>
          </a:p>
          <a:p>
            <a:pPr defTabSz="457200">
              <a:defRPr sz="110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10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§  4.  Postanowienie o nadaniu klauzuli wykonalności tytułom egzekucyjnym, o których mowa w art. 777 § 1 pkt 1 i 11, wydanym w postaci elektronicznej pozostawia się wyłącznie w systemie teleinformatycznym, z wyjątkiem przypadków, o których mowa w art. 7781, art. 787, art. 7871, art. 788 oraz art. 789.</a:t>
            </a:r>
          </a:p>
          <a:p>
            <a:pPr defTabSz="457200">
              <a:defRPr sz="110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100">
                <a:solidFill>
                  <a:srgbClr val="02020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§  5. Minister Sprawiedliwości w porozumieniu z ministrem właściwym do spraw informatyzacji określi, w drodze rozporządzenia, czynności sądu związane z nadawaniem klauzuli wykonalności, o której mowa w § 31, oraz sposób przechowywania tytułów wykonawczych i posługiwania się tytułami wykonawczymi, o których mowa w § 4, przy uwzględnieniu potrzeby usprawnienia postępowania oraz zapewnienia bezpieczeństwa korzystania z elektronicznych tytułów wykonawczych.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03" name="Chart 203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04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Shape 205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06" name="Shape 206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07" name="Shape 207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Klauzula wykonalności</a:t>
            </a:r>
          </a:p>
        </p:txBody>
      </p:sp>
      <p:pic>
        <p:nvPicPr>
          <p:cNvPr id="208" name="image2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46115" y="1871578"/>
            <a:ext cx="3141358" cy="43202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11" name="Chart 211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12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Shape 213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14" name="Shape 214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15" name="Shape 215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Klauzula wykonalności</a:t>
            </a:r>
          </a:p>
        </p:txBody>
      </p:sp>
      <p:sp>
        <p:nvSpPr>
          <p:cNvPr id="216" name="Shape 216"/>
          <p:cNvSpPr/>
          <p:nvPr/>
        </p:nvSpPr>
        <p:spPr>
          <a:xfrm>
            <a:off x="1124495" y="1799625"/>
            <a:ext cx="8028386" cy="506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Arial"/>
                <a:ea typeface="Arial"/>
                <a:cs typeface="Arial"/>
                <a:sym typeface="Arial"/>
              </a:defRPr>
            </a:pPr>
            <a:r>
              <a:t>Sposób sporządzenia klauzuli określa  rozporządzenie Ministra Sprawiedliwości z dnia 25 czerwca 2015 r. Regulamin urzędowania sądów powszechnych:</a:t>
            </a: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§  193. 1. Postanowienie o nadaniu klauzuli wykonalności </a:t>
            </a:r>
            <a:r>
              <a:rPr b="1"/>
              <a:t>łączy się trwale z tytułem egzekucyjnym.</a:t>
            </a:r>
            <a:r>
              <a:t> Jeżeli na tytule egzekucyjnym nie można zapisać klauzuli wykonalności z powodu braku miejsca, </a:t>
            </a:r>
            <a:r>
              <a:rPr b="1"/>
              <a:t>klauzulę zamieszcza się na karcie trwale połączonej z tytułem </a:t>
            </a:r>
            <a:r>
              <a:t>egzekucyjnym, z tym że początek tekstu klauzuli powinien być umieszczony na tytule egzekucyjnym.</a:t>
            </a: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2. Przepis ust. 1 stosuje się odpowiednio w przypadku określonym w </a:t>
            </a:r>
            <a:r>
              <a:rPr>
                <a:solidFill>
                  <a:srgbClr val="1C7AB8"/>
                </a:solidFill>
              </a:rPr>
              <a:t>art. 783 § 3</a:t>
            </a:r>
            <a:r>
              <a:t> K.p.c.</a:t>
            </a: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§  194. 1. </a:t>
            </a:r>
            <a:r>
              <a:rPr b="1"/>
              <a:t>Klauzulę wykonalności umieszcza się na wypisie orzeczenia sądu pierwszej instancj</a:t>
            </a:r>
            <a:r>
              <a:t>i. Jeżeli jednak w postępowaniu odwoławczym orzeczenie to zostało zmienione lub zasądzono dalsze koszty postępowania, wypis orzeczenia sądu pierwszej instancji powinien obejmować także treść rozstrzygnięcia w drugiej instancji.</a:t>
            </a: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2. Przepis ust. 1 stosuje się odpowiednio w przypadku, gdy sąd rozpoznawał sprzeciw od wyroku zaocznego lub zarzuty przeciwko nakazowi zapłaty wydanemu w postępowaniu nakazowym.</a:t>
            </a: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§  195. Jeżeli tytułem egzekucyjnym jest ugoda zawarta przed sądem lub innym organem, </a:t>
            </a:r>
            <a:r>
              <a:rPr b="1"/>
              <a:t>klauzulę wykonalności umieszcza się na wypisie protokołu obejmującego treść ugody.</a:t>
            </a: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§  198. 1. </a:t>
            </a:r>
            <a:r>
              <a:rPr b="1"/>
              <a:t>Wzmianka o nadaniu klauzuli wykonalności umieszczona na oryginale orzeczenia lub protokołu ugody zawiera wskazanie osoby, której wydano tytuł wykonawczy, z podpisem kierownika sekretariatu i datę wydania.</a:t>
            </a: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2. Wzmiankę o wydaniu tytułu wykonawczego zamieszcza się </a:t>
            </a:r>
            <a:r>
              <a:rPr b="1"/>
              <a:t>na oryginale orzeczenia sądu pierwszej instancji,</a:t>
            </a:r>
            <a:r>
              <a:t> jednakże w razie gdy orzeczenie sądu pierwszej instancji zostało zmienione przez sąd odwoławczy, wzmiankę o wydaniu tytułu wykonawczego zamieszcza się również na oryginale orzeczenia sądu odwoławczego, a gdy sądem tym był Sąd Najwyższy - na dołączonym do akt sprawy odpisie orzeczenia tego sądu.</a:t>
            </a:r>
          </a:p>
          <a:p>
            <a:pPr defTabSz="457200">
              <a:defRPr sz="1200">
                <a:solidFill>
                  <a:srgbClr val="3233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3. W razie nadania klauzuli wykonalności tytułowi egzekucyjnemu przez sąd z urzędu we wzmiance zamieszcza się wyrazy: "z urzędu".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19" name="Chart 219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20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Shape 221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22" name="Shape 222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23" name="Shape 223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Tryb postępowania</a:t>
            </a:r>
          </a:p>
        </p:txBody>
      </p:sp>
      <p:sp>
        <p:nvSpPr>
          <p:cNvPr id="224" name="Shape 224"/>
          <p:cNvSpPr/>
          <p:nvPr/>
        </p:nvSpPr>
        <p:spPr>
          <a:xfrm>
            <a:off x="1124495" y="2028225"/>
            <a:ext cx="8028386" cy="4670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Właściwość sądu w sprawach o nadanie klauzuli wykonalności </a:t>
            </a:r>
            <a:r>
              <a:rPr b="0"/>
              <a:t>została określona w sposób szczegółowy w </a:t>
            </a:r>
            <a:r>
              <a:rPr b="0" u="sng"/>
              <a:t>art. 781</a:t>
            </a:r>
            <a:r>
              <a:rPr b="0"/>
              <a:t>. Może nim być sąd pierwszej lub drugiej instancji, a t</a:t>
            </a:r>
            <a:r>
              <a:t>akże referendarz sądowy.</a:t>
            </a:r>
          </a:p>
          <a:p>
            <a:pPr>
              <a:defRPr b="1"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-&gt;  art 781 §  1</a:t>
            </a:r>
            <a:r>
              <a:rPr baseline="31999" sz="1440"/>
              <a:t>1</a:t>
            </a:r>
            <a:r>
              <a:t>  Czynności w sprawach o nadanie klauzuli wykonalności tytułom egzekucyjnym, o których mowa w art. 777 § 1, może wykonywać referendarz sądowy. (dot. wszystkich tytułów egzekucyjnych)</a:t>
            </a:r>
          </a:p>
          <a:p>
            <a:pPr>
              <a:defRPr b="1"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Art.  781</a:t>
            </a:r>
            <a:r>
              <a:rPr baseline="29846"/>
              <a:t>1</a:t>
            </a:r>
            <a:r>
              <a:t>. Wniosek o nadanie klauzuli wykonalności sąd rozpoznaje niezwłocznie, nie później jednak niż w terminie </a:t>
            </a:r>
            <a:r>
              <a:rPr b="1"/>
              <a:t>3 dni </a:t>
            </a:r>
            <a:r>
              <a:t>od dnia jego złożenia.</a:t>
            </a:r>
          </a:p>
          <a:p>
            <a:pPr>
              <a:defRPr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Art.  782 §  1. Klauzulę wykonalności nadaje sąd w składzie </a:t>
            </a:r>
            <a:r>
              <a:rPr b="1"/>
              <a:t>jednego sędziego, na wniosek </a:t>
            </a:r>
            <a:r>
              <a:t>wierzyciela. Sąd z urzędu nadaje klauzulę wykonalności tytułowi egzekucyjnemu wydanemu w postępowaniu, które zostało lub mogło być wszczęte z urzędu, a także innemu tytułowi egzekucyjnemu w części, w jakiej obejmuje grzywnę lub karę pieniężną orzeczoną w postępowaniu cywilnym lub koszty sądowe w sprawach cywilnych przysługujące Skarbowi Państwa.</a:t>
            </a:r>
          </a:p>
          <a:p>
            <a:pPr defTabSz="457200">
              <a:defRPr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§  2. Nakazowi zapłaty wydanemu w elektronicznym postępowaniu upominawczym nadaje się klauzulę wykonalności z urzędu niezwłocznie po jego uprawomocnieniu się.</a:t>
            </a:r>
          </a:p>
          <a:p>
            <a:pPr defTabSz="457200">
              <a:defRPr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27" name="Chart 227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28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Shape 229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30" name="Shape 230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31" name="Shape 231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Tryb postępowania</a:t>
            </a:r>
          </a:p>
        </p:txBody>
      </p:sp>
      <p:sp>
        <p:nvSpPr>
          <p:cNvPr id="232" name="Shape 232"/>
          <p:cNvSpPr/>
          <p:nvPr/>
        </p:nvSpPr>
        <p:spPr>
          <a:xfrm>
            <a:off x="1124495" y="1774225"/>
            <a:ext cx="8028386" cy="4556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Do wniosku </a:t>
            </a:r>
            <a:r>
              <a:rPr b="0"/>
              <a:t>należy </a:t>
            </a:r>
            <a:r>
              <a:t>dołączyć</a:t>
            </a:r>
            <a:r>
              <a:rPr b="0"/>
              <a:t>:</a:t>
            </a:r>
            <a:endParaRPr b="0"/>
          </a:p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1) tytuł egzekucyjny, jeżeli nie pochodzi on od sądu,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2) zaświadczenie, że tytuł egzekucyjny podlega wykonaniu, jeżeli jest to tytuł pochodzący od organu administracji publicznej (</a:t>
            </a:r>
            <a:r>
              <a:rPr u="sng"/>
              <a:t>art. 784</a:t>
            </a:r>
            <a:r>
              <a:t>),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3) dokument urzędowy lub prywatny z podpisem urzędowo poświadczonym, jako dowód wystąpienia okoliczności, od której zależy wykonanie tytułu egzekucyjnego, z wyjątkiem określonym w </a:t>
            </a:r>
            <a:r>
              <a:rPr u="sng"/>
              <a:t>art. 786 § 1</a:t>
            </a:r>
            <a:r>
              <a:t> zd. drugie (nie dotyczy wypadku, gdy świadczenie jest uzależnione od równoczesnego świadczenia wzajemnego, chyba że świadczenie dłużnika polega na oświadczeniu woli),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4) dokument urzędowy lub prywatny wskazujący na przejście uprawnienia lub obowiązku stwierdzonego tytułem egzekucyjnym na inną osobę w razie takiego przejścia (</a:t>
            </a:r>
            <a:r>
              <a:rPr u="sng"/>
              <a:t>art. 788</a:t>
            </a:r>
            <a:r>
              <a:t>),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5) inny dokument lub zaświadczenie, które według ustawy organy państwowe obowiązane są wydać, a które są potrzebne do uzyskania klauzuli wykonalności,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6) dokumenty wymienione w </a:t>
            </a:r>
            <a:r>
              <a:rPr u="sng"/>
              <a:t>art. 1147 § 1 i 2</a:t>
            </a:r>
            <a:r>
              <a:t> oraz zaświadczenie, o którym mowa w </a:t>
            </a:r>
            <a:r>
              <a:rPr u="sng"/>
              <a:t>art. 1151 § 2</a:t>
            </a:r>
            <a:r>
              <a:t>, w przypadku wniosku o nadanie klauzuli wykonalności zagranicznemu tytułowi egzekucyjnemu.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35" name="Chart 235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36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Shape 237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38" name="Shape 238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39" name="Shape 239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Tryb postępowania</a:t>
            </a:r>
          </a:p>
        </p:txBody>
      </p:sp>
      <p:sp>
        <p:nvSpPr>
          <p:cNvPr id="240" name="Shape 240"/>
          <p:cNvSpPr/>
          <p:nvPr/>
        </p:nvSpPr>
        <p:spPr>
          <a:xfrm>
            <a:off x="1124495" y="1799625"/>
            <a:ext cx="8028386" cy="3336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Nadanie klauzuli wykonalności następuje na </a:t>
            </a:r>
            <a:r>
              <a:rPr b="1"/>
              <a:t>posiedzeniu niejawnym</a:t>
            </a:r>
            <a:r>
              <a:t>. 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Sąd może uznać, że przed rozstrzygnięciem dotyczącym nadania klauzuli wykonalności zachodzi potrzeba wyznaczenia </a:t>
            </a:r>
            <a:r>
              <a:rPr b="1"/>
              <a:t>posiedzenia jawnego </a:t>
            </a:r>
            <a:r>
              <a:t>niebędącego rozprawą, w szczególności w celu </a:t>
            </a:r>
            <a:r>
              <a:rPr b="1"/>
              <a:t>wysłuchania stron lub innych osób albo odbycia rozprawy, </a:t>
            </a:r>
            <a:r>
              <a:t>jeżeli uzna, że zachodzi potrzeba jej wyznaczenia (</a:t>
            </a:r>
            <a:r>
              <a:rPr u="sng"/>
              <a:t>art. 766</a:t>
            </a:r>
            <a:r>
              <a:t>). 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Obowiązek wyznaczenia rozprawy wynika z </a:t>
            </a:r>
            <a:r>
              <a:rPr u="sng"/>
              <a:t>art.794</a:t>
            </a:r>
            <a:r>
              <a:t>, a obowiązek wysłuchania w sprawach klauzulowych przewiduje </a:t>
            </a:r>
            <a:r>
              <a:rPr u="sng"/>
              <a:t>art. 789</a:t>
            </a:r>
            <a:r>
              <a:rPr baseline="30000" u="sng"/>
              <a:t>1</a:t>
            </a:r>
            <a:r>
              <a:t>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43" name="Chart 243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44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Shape 245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46" name="Shape 246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47" name="Shape 247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Tryb postępowania</a:t>
            </a:r>
          </a:p>
        </p:txBody>
      </p:sp>
      <p:sp>
        <p:nvSpPr>
          <p:cNvPr id="248" name="Shape 248"/>
          <p:cNvSpPr/>
          <p:nvPr/>
        </p:nvSpPr>
        <p:spPr>
          <a:xfrm>
            <a:off x="1124495" y="1799625"/>
            <a:ext cx="8028386" cy="4784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1600">
                <a:latin typeface="Arial"/>
                <a:ea typeface="Arial"/>
                <a:cs typeface="Arial"/>
                <a:sym typeface="Arial"/>
              </a:defRPr>
            </a:pPr>
            <a:r>
              <a:t>Zakres kognicji </a:t>
            </a:r>
            <a:r>
              <a:rPr b="0"/>
              <a:t>sądu rozpoznającego wniosek o nadanie klauzuli wykonalności jest </a:t>
            </a:r>
            <a:r>
              <a:t>ograniczony</a:t>
            </a:r>
            <a:r>
              <a:rPr b="0"/>
              <a:t>. Przed nadaniem klauzuli sąd bada, czy przedstawiony tytuł egzekucyjny jest nim w rozumieniu </a:t>
            </a:r>
            <a:r>
              <a:rPr b="0" u="sng"/>
              <a:t>art. 777</a:t>
            </a:r>
            <a:r>
              <a:rPr b="0"/>
              <a:t> oraz czy nadaje się do wykonania w drodze egzekucji. 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Sąd nie jest natomiast uprawniony do oceny, czy roszczenie istnieje, a w szczególności nie może badać zasadności roszczenia i obowiązku świadczenia dłużnika wynikającego z tytułu egzekucyjnego</a:t>
            </a:r>
            <a:r>
              <a:t> ( postanowienie SN z 5 września 1967 r., </a:t>
            </a:r>
            <a:r>
              <a:rPr u="sng"/>
              <a:t>I CZ 20/67</a:t>
            </a:r>
            <a:r>
              <a:t>). 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W postępowaniu klauzulowym </a:t>
            </a:r>
            <a:r>
              <a:rPr b="1"/>
              <a:t>dłużnik nie może wykazywać, że roszczenie nie istnieje oraz że zobowiązanie wygasło lub uległo przedawnieniu. </a:t>
            </a:r>
            <a:r>
              <a:t>Wykazanie tych okoliczności może nastąpić w powództwie opartym na </a:t>
            </a:r>
            <a:r>
              <a:rPr u="sng"/>
              <a:t>art. 840 § 1 pkt 2 -&gt; powództwo opozycyjne.</a:t>
            </a:r>
          </a:p>
          <a:p>
            <a:pPr>
              <a:defRPr sz="1600" u="sng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600" u="sng">
                <a:latin typeface="Arial"/>
                <a:ea typeface="Arial"/>
                <a:cs typeface="Arial"/>
                <a:sym typeface="Arial"/>
              </a:defRPr>
            </a:pPr>
            <a:r>
              <a:t>Rozpoznając wniosek o nadanie klauzuli wykonalności, sąd może wniosek odrzucić, oddalić lub uwzględnić w całości lub w części, oznaczając wówczas zakres, w jakim ten wniosek został uwzględniony.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51" name="Chart 251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52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3" name="Shape 253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54" name="Shape 254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55" name="Shape 255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Zaskarżalność</a:t>
            </a:r>
          </a:p>
        </p:txBody>
      </p:sp>
      <p:sp>
        <p:nvSpPr>
          <p:cNvPr id="256" name="Shape 256"/>
          <p:cNvSpPr/>
          <p:nvPr/>
        </p:nvSpPr>
        <p:spPr>
          <a:xfrm>
            <a:off x="1124495" y="1799625"/>
            <a:ext cx="8028386" cy="5165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Zgodnie z </a:t>
            </a:r>
            <a:r>
              <a:rPr u="sng"/>
              <a:t>art. 795 § 1</a:t>
            </a:r>
            <a:r>
              <a:t> na postanowienie co do nadania klauzuli wykonalności przysługuje </a:t>
            </a:r>
            <a:r>
              <a:rPr b="1"/>
              <a:t>zażalenie</a:t>
            </a:r>
            <a:r>
              <a:t>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Postanowienie wydane na posiedzeniu niejawnym </a:t>
            </a:r>
            <a:r>
              <a:rPr b="1"/>
              <a:t>doręcza się </a:t>
            </a:r>
            <a:r>
              <a:t>tylko wierzycielowi (</a:t>
            </a:r>
            <a:r>
              <a:rPr u="sng"/>
              <a:t>art. 794</a:t>
            </a:r>
            <a:r>
              <a:rPr baseline="30000" u="sng"/>
              <a:t>2</a:t>
            </a:r>
            <a:r>
              <a:rPr u="sng"/>
              <a:t>§ 1</a:t>
            </a:r>
            <a:r>
              <a:t> zd. pierwsze), natomiast postanowienie co do nadania klauzuli wykonalności, o której mowa w </a:t>
            </a:r>
            <a:r>
              <a:rPr u="sng"/>
              <a:t>art. 783 § 4</a:t>
            </a:r>
            <a:r>
              <a:t>, a więc sporządzone bez spisania odrębnej sentencji i dotyczące tytułów egzekucyjnych, o których mowa w </a:t>
            </a:r>
            <a:r>
              <a:rPr u="sng"/>
              <a:t>art. 777 § 1 pkt 1 i 1</a:t>
            </a:r>
            <a:r>
              <a:rPr baseline="30000" u="sng"/>
              <a:t>1</a:t>
            </a:r>
            <a:r>
              <a:t>, doręcza się w sposób przewidziany w </a:t>
            </a:r>
            <a:r>
              <a:rPr u="sng"/>
              <a:t>art. 131</a:t>
            </a:r>
            <a:r>
              <a:rPr baseline="30000" u="sng"/>
              <a:t>1</a:t>
            </a:r>
            <a:r>
              <a:t>, a więc za pośrednictwem systemu teleinformatycznego.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Zgodnie z </a:t>
            </a:r>
            <a:r>
              <a:rPr u="sng"/>
              <a:t>art. 794</a:t>
            </a:r>
            <a:r>
              <a:rPr baseline="30000" u="sng"/>
              <a:t>2</a:t>
            </a:r>
            <a:r>
              <a:rPr u="sng"/>
              <a:t> § 2</a:t>
            </a:r>
            <a:r>
              <a:t> w razie wydania postanowienia o nadaniu klauzuli wykonalności w sposób określony w </a:t>
            </a:r>
            <a:r>
              <a:rPr u="sng"/>
              <a:t>art. 783 § 3</a:t>
            </a:r>
            <a:r>
              <a:t> albo </a:t>
            </a:r>
            <a:r>
              <a:rPr u="sng"/>
              <a:t>31</a:t>
            </a:r>
            <a:r>
              <a:t>, a więc sporządzone bez spisania odrębnej sentencji, poprzez umieszczenie klauzuli wykonalności w systemie teleinformatycznym i opatrzenie jej bezpiecznym podpisem elektronicznym, </a:t>
            </a:r>
            <a:r>
              <a:rPr b="1"/>
              <a:t>uzasadnienie postanowienia </a:t>
            </a:r>
            <a:r>
              <a:t>sporządza się i doręcza </a:t>
            </a:r>
            <a:r>
              <a:rPr b="1"/>
              <a:t>wierzycielowi </a:t>
            </a:r>
            <a:r>
              <a:t>na jego wniosek zgłoszony w terminie tygodniowym od dnia wydania mu tytułu wykonawczego albo doręczenia zawiadomienia go o utworzeniu tytułu wykonawczego w systemie teleinformatycznym.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Dłużnik </a:t>
            </a:r>
            <a:r>
              <a:rPr b="0"/>
              <a:t>o treści tytułu wykonawczego z reguły dowiaduje się </a:t>
            </a:r>
            <a:r>
              <a:t>z zawiadomienia o wszczęciu egzekucji oraz doręczonego mu przez organ egzekucyjny odpisu tytułu wykonawczego </a:t>
            </a:r>
            <a:r>
              <a:rPr b="0"/>
              <a:t>(</a:t>
            </a:r>
            <a:r>
              <a:rPr b="0" u="sng"/>
              <a:t>art. 805 § 1</a:t>
            </a:r>
            <a:r>
              <a:rPr b="0"/>
              <a:t>). Przepis </a:t>
            </a:r>
            <a:r>
              <a:rPr b="0" u="sng"/>
              <a:t>art. 794</a:t>
            </a:r>
            <a:r>
              <a:rPr b="0" baseline="30000" u="sng"/>
              <a:t>2</a:t>
            </a:r>
            <a:r>
              <a:rPr b="0" u="sng"/>
              <a:t> § 3</a:t>
            </a:r>
            <a:r>
              <a:rPr b="0"/>
              <a:t> stanowi, że </a:t>
            </a:r>
            <a:r>
              <a:t>dłużnik może żądać sporządzenia uzasadnienia postanowienia o nadaniu klauzuli wykonalności i doręczenia postanowienia z uzasadnieniem w terminie tygodniowym od dnia doręczenia mu zawiadomienia o wszczęciu egzekucji</a:t>
            </a:r>
            <a:r>
              <a:rPr b="0"/>
              <a:t>. Jeżeli postanowienie o nadaniu klauzuli wykonalności zostało wydane bez spisywania odrębnej sentencji, dłużnikowi doręcza się wyłącznie uzasadnienie postanowienia.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59" name="Chart 259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60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Shape 261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62" name="Shape 262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63" name="Shape 263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Zaskarżalność</a:t>
            </a:r>
          </a:p>
        </p:txBody>
      </p:sp>
      <p:sp>
        <p:nvSpPr>
          <p:cNvPr id="264" name="Shape 264"/>
          <p:cNvSpPr/>
          <p:nvPr/>
        </p:nvSpPr>
        <p:spPr>
          <a:xfrm>
            <a:off x="1011197" y="1799625"/>
            <a:ext cx="8141683" cy="5445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300">
                <a:latin typeface="Arial"/>
                <a:ea typeface="Arial"/>
                <a:cs typeface="Arial"/>
                <a:sym typeface="Arial"/>
              </a:defRPr>
            </a:pPr>
            <a:r>
              <a:t>Termin do wniesienia zażalenia </a:t>
            </a:r>
            <a:r>
              <a:rPr b="0"/>
              <a:t>biegnie </a:t>
            </a:r>
            <a:r>
              <a:t>dla wierzyciela </a:t>
            </a:r>
            <a:r>
              <a:t>od dnia wydania mu tytułu wykonawczego</a:t>
            </a:r>
            <a:r>
              <a:rPr b="0"/>
              <a:t> lub zawiadomienia go o utworzeniu tytułu wykonawczego w systemie teleinformatycznym albo od dnia ogłoszenia postanowienia odmownego, a gdy ogłoszenia nie było - od doręczenia postanowienia.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Dla dłużnika </a:t>
            </a:r>
            <a:r>
              <a:t>termin ten biegnie </a:t>
            </a:r>
            <a:r>
              <a:rPr b="1"/>
              <a:t>od dnia doręczenia mu zawiadomienia o wszczęciu egzekucji.</a:t>
            </a:r>
            <a:r>
              <a:t> W razie zgłoszenia wniosku, o którym mowa w art. 794</a:t>
            </a:r>
            <a:r>
              <a:rPr baseline="30000"/>
              <a:t>2</a:t>
            </a:r>
            <a:r>
              <a:t> § 2 albo 3, termin ten biegnie od dnia doręczenia stronie uzasadnienia postanowienia albo postanowienia z uzasadnieniem (</a:t>
            </a:r>
            <a:r>
              <a:rPr u="sng"/>
              <a:t>art. 795 § 2</a:t>
            </a:r>
            <a:r>
              <a:t>). Reguły te stosuje się odpowiednio do biegu terminu do wniesienia skargi na postanowienie referendarza sądowego (</a:t>
            </a:r>
            <a:r>
              <a:rPr u="sng"/>
              <a:t>art. 795 § 3</a:t>
            </a:r>
            <a:r>
              <a:t>).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1300">
                <a:latin typeface="Arial"/>
                <a:ea typeface="Arial"/>
                <a:cs typeface="Arial"/>
                <a:sym typeface="Arial"/>
              </a:defRPr>
            </a:pPr>
            <a:r>
              <a:t>Legitymowanym </a:t>
            </a:r>
            <a:r>
              <a:t>do wniesienia zażalenia jest wierzyciel, zarządca masy majątkowej, kurator spadku lub wykonawca testamentu</a:t>
            </a:r>
            <a:r>
              <a:rPr b="0"/>
              <a:t> (</a:t>
            </a:r>
            <a:r>
              <a:rPr b="0" u="sng"/>
              <a:t>art. 788 § 2</a:t>
            </a:r>
            <a:r>
              <a:rPr b="0"/>
              <a:t>) </a:t>
            </a:r>
            <a:r>
              <a:t>oraz dłużnik, którym jest każdy, przeciwko komu sąd nadał klauzulę wykonalności.</a:t>
            </a:r>
            <a:r>
              <a:rPr b="0"/>
              <a:t> Dłużnik nie jest uczestnikiem postępowania klauzulowego przeciwko małżonkowi dłużnika i nie przysługuje mu legitymacja do zaskarżenia postanowienia o nadaniu klauzuli wykonalności. </a:t>
            </a:r>
            <a:endParaRPr b="0"/>
          </a:p>
          <a:p>
            <a:pPr>
              <a:defRPr b="1" sz="1300">
                <a:latin typeface="Arial"/>
                <a:ea typeface="Arial"/>
                <a:cs typeface="Arial"/>
                <a:sym typeface="Arial"/>
              </a:defRPr>
            </a:pPr>
            <a:endParaRPr b="0"/>
          </a:p>
          <a:p>
            <a:pPr>
              <a:defRPr b="1" sz="1300">
                <a:latin typeface="Arial"/>
                <a:ea typeface="Arial"/>
                <a:cs typeface="Arial"/>
                <a:sym typeface="Arial"/>
              </a:defRPr>
            </a:pPr>
            <a:r>
              <a:rPr b="0"/>
              <a:t>Zbywca wierzytelności nie jest legitymowany do wniesienia zażalenia na postanowienie wydane na podstawie </a:t>
            </a:r>
            <a:r>
              <a:rPr b="0" u="sng"/>
              <a:t>art. 788 § 1</a:t>
            </a:r>
            <a:r>
              <a:rPr b="0"/>
              <a:t> o nadaniu klauzuli wykonalności na rzecz nabywcy wierzytelności (uchwała SN z 20 maja 2003 r., </a:t>
            </a:r>
            <a:r>
              <a:rPr b="0" u="sng"/>
              <a:t>III CZP 19/2003</a:t>
            </a:r>
            <a:r>
              <a:rPr b="0"/>
              <a:t>). 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Zażalenie wnosi się </a:t>
            </a:r>
            <a:r>
              <a:rPr b="1"/>
              <a:t>do sądu drugiej instancji za pośrednictwem sądu, który wydał postanowienie w przedmiocie klauzuli wykonalnośc</a:t>
            </a:r>
            <a:r>
              <a:t>i. Zachowało aktualność postanowienie SN z 15 czerwca 1966 r. (</a:t>
            </a:r>
            <a:r>
              <a:rPr u="sng"/>
              <a:t>I CZ 55/66</a:t>
            </a:r>
            <a:r>
              <a:t>) stwierdzające, że na postanowienie co do nadania klauzuli wykonalności przysługuje zażalenie tylko wtedy, gdy nadaje ją lub odmawia jej wydania sąd pierwszej instancji, natomiast nie przysługuje zażalenie na postanowienie, jeżeli orzeczenie w przedmiocie klauzuli wydał sąd drugiej instancji.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Z przytoczonych przepisów wynika, że </a:t>
            </a:r>
            <a:r>
              <a:rPr b="1"/>
              <a:t>termin tygodniowy do wniesienia zażalenia</a:t>
            </a:r>
            <a:r>
              <a:t> rozpoczyna bieg odrębnie dla wierzyciela i dłużnika. Celem takiego rozróżnienia w zakresie biegu terminu do zaskarżenia postanowienia w przedmiocie klauzuli wykonalności jest zaskoczenie dłużnika.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22" name="Chart 122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23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25" name="Shape 125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26" name="Shape 126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cd - roszczenie odszkodowawcze</a:t>
            </a:r>
          </a:p>
        </p:txBody>
      </p:sp>
      <p:sp>
        <p:nvSpPr>
          <p:cNvPr id="127" name="Shape 127"/>
          <p:cNvSpPr/>
          <p:nvPr/>
        </p:nvSpPr>
        <p:spPr>
          <a:xfrm>
            <a:off x="1115615" y="1948934"/>
            <a:ext cx="8028386" cy="4086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Art.  746. [Roszczenie o naprawienie szkody] 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§ 1. Jeżeli uprawniony </a:t>
            </a:r>
            <a:r>
              <a:rPr b="1"/>
              <a:t>nie wniósł pisma wszczynającego </a:t>
            </a:r>
            <a:r>
              <a:t>postępowanie w wyznaczonym terminie albo </a:t>
            </a:r>
            <a:r>
              <a:rPr b="1"/>
              <a:t>cofnął pozew lub wniosek</a:t>
            </a:r>
            <a:r>
              <a:t>, jak również gdy </a:t>
            </a:r>
            <a:r>
              <a:rPr b="1"/>
              <a:t>pozew lub wniosek zwrócono albo odrzucono</a:t>
            </a:r>
            <a:r>
              <a:t> albo powództwo bądź wniosek </a:t>
            </a:r>
            <a:r>
              <a:rPr b="1"/>
              <a:t>oddalono lub postępowanie umorzono,</a:t>
            </a:r>
            <a:r>
              <a:t> a także w przypadkach wskazanych w</a:t>
            </a:r>
            <a:r>
              <a:rPr b="1"/>
              <a:t> art. 744</a:t>
            </a:r>
            <a:r>
              <a:t> </a:t>
            </a:r>
            <a:r>
              <a:rPr i="1"/>
              <a:t>przesłanki upadku zabezpieczenia</a:t>
            </a:r>
            <a:r>
              <a:t>, § 2, </a:t>
            </a:r>
            <a:r>
              <a:rPr b="1"/>
              <a:t>obowiązanemu przysługuje przeciwko uprawnionemu </a:t>
            </a:r>
            <a:r>
              <a:t>r</a:t>
            </a:r>
            <a:r>
              <a:rPr b="1"/>
              <a:t>oszczenie o naprawienie szkody wyrządzonej wykonaniem zabezpieczenia.</a:t>
            </a:r>
            <a:r>
              <a:t> Roszczenie wygasa, jeżeli nie będzie dochodzone </a:t>
            </a:r>
            <a:r>
              <a:rPr b="1"/>
              <a:t>w ciągu roku od dnia jego powstania</a:t>
            </a:r>
            <a:r>
              <a:t>.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§ 1</a:t>
            </a:r>
            <a:r>
              <a:rPr baseline="31999"/>
              <a:t>1</a:t>
            </a:r>
            <a:r>
              <a:t>. W przypadku wniesienia skargi kasacyjnej termin, o którym mowa w § 1, rozpoczyna bieg w dniu prawomocnego zakończenia postępowania wywołanego jej wniesieniem.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§ 2. Uprawnieni, którzy łącznie uzyskali zabezpieczenie, ponoszą </a:t>
            </a:r>
            <a:r>
              <a:rPr b="1"/>
              <a:t>solidarną odpowiedzialność </a:t>
            </a:r>
            <a:r>
              <a:t>za wyrządzoną szkodę.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§ 3. </a:t>
            </a:r>
            <a:r>
              <a:rPr b="1"/>
              <a:t>Jeżeli w terminie miesiąca</a:t>
            </a:r>
            <a:r>
              <a:t> od rozpoczęcia biegu terminu, o którym mowa w § 1 lub 1</a:t>
            </a:r>
            <a:r>
              <a:rPr baseline="31999"/>
              <a:t>1</a:t>
            </a:r>
            <a:r>
              <a:t>, </a:t>
            </a:r>
            <a:r>
              <a:rPr b="1"/>
              <a:t>obowiązany nie wytoczył powództwa, sąd zwraca uprawnionemu</a:t>
            </a:r>
            <a:r>
              <a:t>, na jego wniosek, </a:t>
            </a:r>
            <a:r>
              <a:rPr b="1"/>
              <a:t>kaucję</a:t>
            </a:r>
            <a:r>
              <a:t> złożoną na zabezpieczenie roszczenia.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67" name="Chart 267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68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Shape 269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70" name="Shape 270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71" name="Shape 271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Klauzula przeciwko małżonkowi dłużnika</a:t>
            </a:r>
          </a:p>
        </p:txBody>
      </p:sp>
      <p:sp>
        <p:nvSpPr>
          <p:cNvPr id="272" name="Shape 272"/>
          <p:cNvSpPr/>
          <p:nvPr/>
        </p:nvSpPr>
        <p:spPr>
          <a:xfrm>
            <a:off x="1011197" y="1799625"/>
            <a:ext cx="8141683" cy="3946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Art.  787. Tytułowi egzekucyjnemu wydanemu przeciwko osobie pozostającej w związku małżeńskim sąd nada klauzulę wykonalności także przeciwko jej małżonkowi z ograniczeniem jego odpowiedzialności do majątku objętego </a:t>
            </a:r>
            <a:r>
              <a:rPr b="1"/>
              <a:t>wspólnością majątkową, </a:t>
            </a:r>
            <a:r>
              <a:t>jeżeli wierzyciel wykaże dokumentem urzędowym lub prywatnym, że stwierdzona tytułem egzekucyjnym wierzytelność powstała z czynności prawnej dokonanej za zgodą małżonka dłużnika.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Art.  787</a:t>
            </a:r>
            <a:r>
              <a:rPr baseline="30000"/>
              <a:t>1</a:t>
            </a:r>
            <a:r>
              <a:t>. Tytułowi egzekucyjnemu wydanemu przeciwko osobie pozostającej w związku małżeńskim sąd nada klauzulę wykonalności przeciwko małżonkowi dłużnika z ograniczeniem jego odpowiedzialności do </a:t>
            </a:r>
            <a:r>
              <a:rPr b="1"/>
              <a:t>przedsiębiorstwa</a:t>
            </a:r>
            <a:r>
              <a:t> wchodzącego w skład majątku wspólnego małżonków, jeżeli wierzyciel wykaże dokumentem urzędowym lub prywatnym, że stwierdzona tytułem egzekucyjnym wierzytelność powstała w związku z prowadzeniem przedsiębiorstwa.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Art.  787</a:t>
            </a:r>
            <a:r>
              <a:rPr baseline="30000"/>
              <a:t>2</a:t>
            </a:r>
            <a:r>
              <a:t>. Zawarcie </a:t>
            </a:r>
            <a:r>
              <a:rPr b="1"/>
              <a:t>umowy majątkowej małżeńskiej </a:t>
            </a:r>
            <a:r>
              <a:t>nie stanowi przeszkody do nadania klauzuli wykonalności według przepisów art. 787 i art. 787</a:t>
            </a:r>
            <a:r>
              <a:rPr baseline="30000"/>
              <a:t>1</a:t>
            </a:r>
            <a:r>
              <a:t> oraz prowadzenia na podstawie tak powstałego tytułu wykonawczego egzekucji do tych składników, które należałyby do majątku wspólnego, gdyby umowy majątkowej nie zawarto. Przepis niniejszy nie wyłącza obrony małżonków w drodze powództw przeciwegzekucyjnych, jeżeli umowa majątkowa małżeńska była skuteczna wobec wierzyciela.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75" name="Chart 275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76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Shape 277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78" name="Shape 278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79" name="Shape 279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Klauzula przeciwko małżonkowi dłużnika</a:t>
            </a:r>
          </a:p>
        </p:txBody>
      </p:sp>
      <p:sp>
        <p:nvSpPr>
          <p:cNvPr id="280" name="Shape 280"/>
          <p:cNvSpPr/>
          <p:nvPr/>
        </p:nvSpPr>
        <p:spPr>
          <a:xfrm>
            <a:off x="1011197" y="1799625"/>
            <a:ext cx="8141683" cy="5064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W postępowaniu klauzulowym </a:t>
            </a:r>
            <a:r>
              <a:rPr b="1"/>
              <a:t>sąd powinien </a:t>
            </a:r>
            <a:r>
              <a:t>ograniczyć się do wyjaśnienia </a:t>
            </a:r>
            <a:r>
              <a:rPr b="1"/>
              <a:t>trzech kwestii</a:t>
            </a:r>
            <a:r>
              <a:t>: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1) czy wskazana przez wierzyciela osoba jest małżonkiem dłużnika,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2) czy wierzytelność powstała za zgodą małżonka dłużnika [w sprawie o nadanie tytułowi egzekucyjnemu klauzuli wykonalności przeciwko małżonkowi dłużnika (</a:t>
            </a:r>
            <a:r>
              <a:rPr u="sng"/>
              <a:t>art. 787</a:t>
            </a:r>
            <a:r>
              <a:t>) nie jest dopuszczalne stosowanie domniemania faktycznego przy ustalaniu, że stwierdzona tytułem egzekucyjnym wierzytelność powstała za zgodą małżonka dłużnika - uchwała SN z 18 marca 2011 r. (</a:t>
            </a:r>
            <a:r>
              <a:rPr u="sng"/>
              <a:t>III CZP 117/2010</a:t>
            </a:r>
            <a:r>
              <a:t>,)],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3) czy wierzytelność ta powstała z czynności prawnej.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Uzyskanie przez wierzyciela klauzuli wykonalności przeciwko małżonkowi dłużnika umożliwia </a:t>
            </a:r>
            <a:r>
              <a:rPr b="1"/>
              <a:t>zajęcie </a:t>
            </a:r>
            <a:r>
              <a:t>przedmiotów objętych małżeńską wspólnością ustawową. 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Do </a:t>
            </a:r>
            <a:r>
              <a:rPr b="1"/>
              <a:t>zajęcia mienia ruchomego </a:t>
            </a:r>
            <a:r>
              <a:t>dłużnika, wchodzącego w skład majątku objętego wspólnością ustawową, wystarczy jednak tytuł wykonawczy wydany jedynie przeciwko dłużnikowi. Pogląd taki wyraził Sąd Najwyższy w uchwale składu siedmiu sędziów z 30 czerwca 1987 r. (</a:t>
            </a:r>
            <a:r>
              <a:rPr u="sng"/>
              <a:t>III CZP 41/86</a:t>
            </a:r>
            <a:r>
              <a:t>), mającej moc zasady prawnej. 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Niedopuszczalne jest </a:t>
            </a:r>
            <a:r>
              <a:rPr b="1"/>
              <a:t>zajęcie przedmiotów stanowiących majątek osobisty małżonka dłużnika</a:t>
            </a:r>
            <a:r>
              <a:t>. 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83" name="Chart 283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84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Shape 285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86" name="Shape 286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87" name="Shape 287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Klauzula na wypadek sukcesji</a:t>
            </a:r>
          </a:p>
        </p:txBody>
      </p:sp>
      <p:sp>
        <p:nvSpPr>
          <p:cNvPr id="288" name="Shape 288"/>
          <p:cNvSpPr/>
          <p:nvPr/>
        </p:nvSpPr>
        <p:spPr>
          <a:xfrm>
            <a:off x="1011197" y="1799625"/>
            <a:ext cx="8141683" cy="4860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Stronami postępowania egzekucyjnego są podmioty wymienione w tytule egzekucyjnym. Różne zdarzenia prawne powodują jednak konieczność wprowadzenia już do klauzuli wykonalności zamiast osób wymienionych w tytule egzekucyjnym innych lub dodatkowych podmiotów. 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Zdarzenia te mogą mieć miejsce </a:t>
            </a:r>
            <a:r>
              <a:rPr b="1"/>
              <a:t>w toku </a:t>
            </a:r>
            <a:r>
              <a:t>postępowania rozpoznawczego, a więc przed wydaniem tytułu egzekucyjnego, lecz </a:t>
            </a:r>
            <a:r>
              <a:rPr b="1"/>
              <a:t>także po powstaniu </a:t>
            </a:r>
            <a:r>
              <a:t>tytułu egzekucyjnego. Skutki takich zdarzeń powodujących zmiany w osobach wierzyciela lub dłużnika reguluje </a:t>
            </a:r>
            <a:r>
              <a:rPr u="sng"/>
              <a:t>art. 788</a:t>
            </a:r>
            <a:r>
              <a:t>. Przepis ten obejmuje wszelkie wypadki następstw, a więc zależnych i niezależnych od woli stron, powstałych zarówno </a:t>
            </a:r>
            <a:r>
              <a:rPr b="1"/>
              <a:t>pod tytułem ogólnym, jak i szczególnym</a:t>
            </a:r>
            <a:r>
              <a:t>. Istotne jest, aby zmiana wierzyciela lub dłużnika nastąpiła najwcześniej po wszczęciu postępowania rozpoznawczego. 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Jeżeli uprawnienie lub obowiązek przeszły w </a:t>
            </a:r>
            <a:r>
              <a:rPr b="1"/>
              <a:t>toku postępowania rozpoznawczego</a:t>
            </a:r>
            <a:r>
              <a:t>, to może dojść już w tym postępowaniu do zmiany wierzyciela lub dłużnika na podstawie </a:t>
            </a:r>
            <a:r>
              <a:rPr u="sng"/>
              <a:t>art. 192 pkt 3</a:t>
            </a:r>
            <a:r>
              <a:t>. Jeśli do takiej zmiany nie dojdzie (brak zezwolenia strony przeciwnej), sprawa zakończy się z udziałem dotychczasowych stron, a dopiero w postępowaniu klauzulowym na podstawie </a:t>
            </a:r>
            <a:r>
              <a:rPr u="sng"/>
              <a:t>art. 788</a:t>
            </a:r>
            <a:r>
              <a:t> zmiana podmiotowa zostanie dokonana przez nadanie tytułowi egzekucyjnemu klauzuli wykonalności na rzecz lub przeciwko osobie, która stała się wierzycielem lub dłużnikiem.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91" name="Chart 291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92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93" name="Shape 293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94" name="Shape 294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95" name="Shape 295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Klauzula na wypadek sukcesji</a:t>
            </a:r>
          </a:p>
        </p:txBody>
      </p:sp>
      <p:sp>
        <p:nvSpPr>
          <p:cNvPr id="296" name="Shape 296"/>
          <p:cNvSpPr/>
          <p:nvPr/>
        </p:nvSpPr>
        <p:spPr>
          <a:xfrm>
            <a:off x="1011197" y="1799625"/>
            <a:ext cx="8141683" cy="4428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Do najczęstszych przypadków </a:t>
            </a:r>
            <a:r>
              <a:rPr b="1"/>
              <a:t>zmiany stron </a:t>
            </a:r>
            <a:r>
              <a:t>stosunku zobowiązaniowego należy zaliczyć: śmierć wierzyciela lub dłużnika, utratę bytu prawnego przez wierzyciela lub dłużnika niebędącego osobą fizyczną i przejęcie jego majątku przez następcę prawnego (np. </a:t>
            </a:r>
            <a:r>
              <a:rPr u="sng"/>
              <a:t>art. 492 § 1 pkt 1 i 2</a:t>
            </a:r>
            <a:r>
              <a:t> k.s.h.), przelew wierzytelności (</a:t>
            </a:r>
            <a:r>
              <a:rPr u="sng"/>
              <a:t>art. 509</a:t>
            </a:r>
            <a:r>
              <a:t> k.c.), wstąpienie w prawa wierzyciela (</a:t>
            </a:r>
            <a:r>
              <a:rPr i="1"/>
              <a:t>cessio legis</a:t>
            </a:r>
            <a:r>
              <a:t>) uregulowane w </a:t>
            </a:r>
            <a:r>
              <a:rPr u="sng"/>
              <a:t>art. 518</a:t>
            </a:r>
            <a:r>
              <a:t> k.c., przejęcie długu (</a:t>
            </a:r>
            <a:r>
              <a:rPr u="sng"/>
              <a:t>art. 519</a:t>
            </a:r>
            <a:r>
              <a:t> k.c.), nabycie spadku na podstawie umowy ze spadkobiercą (</a:t>
            </a:r>
            <a:r>
              <a:rPr u="sng"/>
              <a:t>art. 1051</a:t>
            </a:r>
            <a:r>
              <a:t> i nast. k.c.), zbycie w toku sprawy rzeczy lub prawa objętego sporem (</a:t>
            </a:r>
            <a:r>
              <a:rPr u="sng"/>
              <a:t>art. 192 pkt 3</a:t>
            </a:r>
            <a:r>
              <a:t> k.p.c.). Poza ostatnim z wymienionych przypadków, który ma miejsce w toku rozpoznania sprawy, zmiana osoby wierzyciela lub dłużnika następuje po powstaniu tytułu egzekucyjnego. 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1600">
                <a:latin typeface="Arial"/>
                <a:ea typeface="Arial"/>
                <a:cs typeface="Arial"/>
                <a:sym typeface="Arial"/>
              </a:defRPr>
            </a:pPr>
            <a:r>
              <a:t>Zmiana nazwiska </a:t>
            </a:r>
            <a:r>
              <a:rPr b="0"/>
              <a:t>lub </a:t>
            </a:r>
            <a:r>
              <a:t>zmiana nazwy firmy </a:t>
            </a:r>
            <a:r>
              <a:rPr b="0"/>
              <a:t>nie stanowi przejścia praw i obowiązków na inną osobę. 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Jeśli </a:t>
            </a:r>
            <a:r>
              <a:rPr b="1"/>
              <a:t>zmiana </a:t>
            </a:r>
            <a:r>
              <a:t>osoby wierzyciela lub dłużnika, a także zmiana nazwiska lub nazwy firmy </a:t>
            </a:r>
            <a:r>
              <a:rPr b="1"/>
              <a:t>nastąpiła po wszczęciu </a:t>
            </a:r>
            <a:r>
              <a:t>właściwego postępowania egzekucyjnego, to nie ma podstaw do uwidaczniania takich zmian w klauzuli wykonalności, skoro egzekucja jest już prowadzona. Wystarczy wykazać organowi egzekucyjnemu odpowiednim dokumentem, że nastąpiło przejście prawa lub obowiązku albo nastąpiła zmiana nazwiska (nazwy osoby prawnej).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99" name="Chart 299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300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Shape 301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302" name="Shape 302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303" name="Shape 303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Klauzula na wypadek sukcesji</a:t>
            </a:r>
          </a:p>
        </p:txBody>
      </p:sp>
      <p:sp>
        <p:nvSpPr>
          <p:cNvPr id="304" name="Shape 304"/>
          <p:cNvSpPr/>
          <p:nvPr/>
        </p:nvSpPr>
        <p:spPr>
          <a:xfrm>
            <a:off x="1011197" y="1799625"/>
            <a:ext cx="8141683" cy="5051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Art.  788. §  1. Jeżeli uprawnienie lub obowiązek po powstaniu TE lub w toku sprawy przed wydaniem tytułu przeszły na inną osobę, sąd nada klauzulę wykonalności na rzecz lub przeciwko tej osobie, gdy przejście to będzie wykazane d</a:t>
            </a:r>
            <a:r>
              <a:rPr b="1"/>
              <a:t>okumentem </a:t>
            </a:r>
            <a:r>
              <a:t>urzędowym lub prywatnym z podpisem urzędowo poświadczonym.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§  2. Za przejście uprawnień lub obowiązków, o których mowa w paragrafie poprzedzającym, uważa się również zmiany w prawie rozporządzania mieniem wywołane ustanowieniem zarządcy masy majątkowej, kuratora spadku i wykonawcy testamentu, jak również wygaśnięciem funkcji tych osób.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Art.  789. Przepis § 1 artykułu 788 stosuje się </a:t>
            </a:r>
            <a:r>
              <a:rPr b="1"/>
              <a:t>odpowiednio do nabywcy przedsiębiorstwa lub gospodarstwa rolnego</a:t>
            </a:r>
            <a:r>
              <a:t>, jeżeli tytuł egzekucyjny stał się prawomocny przed nabyciem.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Art.  789</a:t>
            </a:r>
            <a:r>
              <a:rPr baseline="30000"/>
              <a:t>1</a:t>
            </a:r>
            <a:r>
              <a:t>. Jeżeli wierzyciel nie może uzyskać dokumentu (…).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Art.  789</a:t>
            </a:r>
            <a:r>
              <a:rPr baseline="30000"/>
              <a:t>2</a:t>
            </a:r>
            <a:r>
              <a:t>. §  1. TW wystawiony przeciwko zbywcy przedsiębiorstwa lub gospodarstwa rolnego jest także podstawą egzekucji przeciwko nabywcy przedsiębiorstwa lub gospodarstwa rolnego, jeżeli wierzyciel złożył wniosek o wszczęcie egzekucji w ciągu m-ca od dnia nabycia przedsiębiorstwa lub gospodarstwa rolnego.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§  2. Przepis § 1 stosuje się odpowiednio, gdy przejęcie obowiązków nastąpiło w wyniku podziału, połączenia lub innego przekształcenia przedsiębiorstwa lub gospodarstwa rolnego albo w wyniku wniesienia do spółki przedsiębiorstwa lub jego zorganizowanej części dokonanego w trybie komercjalizacji i prywatyzacji przedsiębiorstw państwowych.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§  3. Przepisy § 1 i § 2 nie uchybiają przepisom o ograniczeniu odpowiedzialności nabywcy przedsiębiorstwa lub gospodarstwa rolnego za zobowiązania zbywcy.</a:t>
            </a: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Art.  792. Jeżeli następca ponosi odpowiedzialność tylko z określonych przedmiotów albo do wysokości ich wartości, należy w klauzuli wykonalności zastrzec mu prawo powoływania się w toku postępowania egzekucyjnego na ograniczoną odpowiedzialność, o ile prawo to nie jest zastrzeżone już w TE.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30" name="Chart 130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31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33" name="Shape 133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34" name="Shape 134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cd - roszczenie odszkodowawcze</a:t>
            </a:r>
          </a:p>
        </p:txBody>
      </p:sp>
      <p:sp>
        <p:nvSpPr>
          <p:cNvPr id="135" name="Shape 135"/>
          <p:cNvSpPr/>
          <p:nvPr/>
        </p:nvSpPr>
        <p:spPr>
          <a:xfrm>
            <a:off x="1115615" y="1948934"/>
            <a:ext cx="8028386" cy="536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30342" indent="-130342" defTabSz="457200">
              <a:buSzPct val="100000"/>
              <a:buChar char="-"/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 roszczeniem odszkodowawczym o naprawienie szkody wyrządzonej wykonaniem zabezpieczenia </a:t>
            </a:r>
            <a:r>
              <a:rPr b="1"/>
              <a:t>obowiązany może wystąpić przeciwko uprawnionemu</a:t>
            </a:r>
            <a:r>
              <a:t>. 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130342" indent="-130342" defTabSz="457200">
              <a:buSzPct val="100000"/>
              <a:buChar char="-"/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Odpowiedzialność uprawnionego za wynik postępowania rozpoznawczego jest </a:t>
            </a:r>
            <a:r>
              <a:rPr b="1"/>
              <a:t>niezależna od winy</a:t>
            </a:r>
            <a:r>
              <a:t> (wyr. SN z 25.2.2010 r., V CSK 293/09, OSNC 2010, NR 11, POZ. 148)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(…)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Zgodnie z art. 746 § 1 KPC, jeżeli powództwo oddalono, obowiązanemu przysługuje przeciwko uprawnionemu roszczenie o naprawienie szkody wyrządzonej wykonaniem zabezpieczenia. Według poglądu jednolicie reprezentowanego w orzecznictwie oraz przeważającego zdecydowanie w piśmiennictwie, wskazany przepis określa samodzielnie i wyczerpująco przesłanki odpowiedzialności uprawnionego za szkodę wyrządzoną obowiązanemu wykonaniem zabezpieczenia (zob. wyroki Sądu Najwyższego z dnia 24.03.1969 r., III CRN 419/68, OSNCP 1969, nr 12, poz. 231, i z dnia 03.10.1972 r., III CZP 53/72, OSNCP 1973, nr 10, poz. 164). W myśl tego poglądu, odpowiedzialność przewidziana w wymienionym przepisie jest więc odpowiedzialnością niezależną od winy uprawnionego - za sam wynik procesu, na którego potrzeby ustanowiono zabezpieczenie. Uzależnienie omawianej odpowiedzialności od winy uprawnionego podważałoby sens ustanowienia regulacji zawartej w art. 746 § 1 KPC.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(…)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 Roszczenie odszkodowawcze </a:t>
            </a:r>
            <a:r>
              <a:rPr b="1"/>
              <a:t>wygasa, jeśli nie będzie dochodzone w ciągu roku od dnia jego powstania</a:t>
            </a:r>
            <a:r>
              <a:t>.</a:t>
            </a:r>
          </a:p>
          <a:p>
            <a:pPr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38" name="Chart 138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39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270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hape 140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41" name="Shape 141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42" name="Shape 142"/>
          <p:cNvSpPr/>
          <p:nvPr/>
        </p:nvSpPr>
        <p:spPr>
          <a:xfrm>
            <a:off x="1475656" y="970736"/>
            <a:ext cx="7273057" cy="41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Wniosek o udzielenie zabezpieczenia - przykład</a:t>
            </a:r>
          </a:p>
        </p:txBody>
      </p:sp>
      <p:sp>
        <p:nvSpPr>
          <p:cNvPr id="143" name="Shape 143"/>
          <p:cNvSpPr/>
          <p:nvPr/>
        </p:nvSpPr>
        <p:spPr>
          <a:xfrm>
            <a:off x="1077515" y="1567934"/>
            <a:ext cx="8028386" cy="366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 b="1" sz="10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.</a:t>
            </a:r>
          </a:p>
        </p:txBody>
      </p:sp>
      <p:sp>
        <p:nvSpPr>
          <p:cNvPr id="144" name="Shape 144"/>
          <p:cNvSpPr/>
          <p:nvPr/>
        </p:nvSpPr>
        <p:spPr>
          <a:xfrm>
            <a:off x="1345008" y="1433830"/>
            <a:ext cx="7273058" cy="5455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600"/>
            </a:pPr>
            <a:r>
              <a:t>Szczecin, 13 października 2015 r. </a:t>
            </a:r>
          </a:p>
          <a:p>
            <a:pPr algn="r">
              <a:defRPr sz="600"/>
            </a:pPr>
          </a:p>
          <a:p>
            <a:pPr>
              <a:defRPr sz="600"/>
            </a:pPr>
            <a:r>
              <a:t>Sąd Rejonowy Szczecin-Centrum w Szczecinie Wydział I Cywilny</a:t>
            </a:r>
          </a:p>
          <a:p>
            <a:pPr>
              <a:defRPr sz="600"/>
            </a:pPr>
            <a:r>
              <a:t>ul. Kaszubska 42</a:t>
            </a:r>
          </a:p>
          <a:p>
            <a:pPr>
              <a:defRPr sz="600"/>
            </a:pPr>
            <a:r>
              <a:t>70-952 Szczecin</a:t>
            </a:r>
          </a:p>
          <a:p>
            <a:pPr>
              <a:defRPr sz="600"/>
            </a:pPr>
          </a:p>
          <a:p>
            <a:pPr>
              <a:defRPr sz="600"/>
            </a:pPr>
            <a:r>
              <a:t>Uprawniony: Gwidon Anielski</a:t>
            </a:r>
          </a:p>
          <a:p>
            <a:pPr>
              <a:defRPr sz="600"/>
            </a:pPr>
            <a:r>
              <a:t>PESEL: 64010702645</a:t>
            </a:r>
          </a:p>
          <a:p>
            <a:pPr>
              <a:defRPr sz="600"/>
            </a:pPr>
            <a:r>
              <a:t>ul. Liliowa 1</a:t>
            </a:r>
          </a:p>
          <a:p>
            <a:pPr>
              <a:defRPr sz="600"/>
            </a:pPr>
            <a:r>
              <a:t>70-221 Szczecin</a:t>
            </a:r>
          </a:p>
          <a:p>
            <a:pPr>
              <a:defRPr sz="600"/>
            </a:pPr>
            <a:r>
              <a:t>Obowiązany: Beniamin Budzikowski ul. Budzikowska 1</a:t>
            </a:r>
          </a:p>
          <a:p>
            <a:pPr>
              <a:defRPr sz="600"/>
            </a:pPr>
            <a:r>
              <a:t>70-221 Szczecin</a:t>
            </a:r>
          </a:p>
          <a:p>
            <a:pPr>
              <a:defRPr sz="600"/>
            </a:pPr>
          </a:p>
          <a:p>
            <a:pPr>
              <a:defRPr sz="600"/>
            </a:pPr>
            <a:r>
              <a:t>Wartość przedmiotu zabezpieczenia: 15 000,00 zł (słownie: piętnaście tysięcy złotych 00/100)</a:t>
            </a:r>
          </a:p>
          <a:p>
            <a:pPr>
              <a:defRPr sz="600"/>
            </a:pPr>
          </a:p>
          <a:p>
            <a:pPr algn="ctr">
              <a:defRPr sz="600"/>
            </a:pPr>
            <a:r>
              <a:t>WNIOSEK o udzielenie zabezpieczenia</a:t>
            </a:r>
          </a:p>
          <a:p>
            <a:pPr>
              <a:defRPr sz="600"/>
            </a:pPr>
          </a:p>
          <a:p>
            <a:pPr>
              <a:defRPr sz="600"/>
            </a:pPr>
            <a:r>
              <a:t>Działając w imieniu własnym, na podstawie art. 730 w zw. z art. 747 pkt 2 k.p.c., niniejszym wnoszę o:</a:t>
            </a:r>
          </a:p>
          <a:p>
            <a:pPr>
              <a:defRPr sz="600"/>
            </a:pPr>
            <a:r>
              <a:t>1) udzielenie uprawnionemu zabezpieczenia roszczenia o zapłatę kwoty 15 000,00 zł (słownie: piętnaście tysięcy złotych 00/100) przez ustanowienie hipoteki przymusowej na nieruchomości obowiązanego położonej w Szczecinie przy ul. Budzikowskiej 1, 70-221 Szczecin, dla której Sąd Rejonowy Szczecin-Prawobrzeże i Zachód w Szczecinie, Wydział X Ksiąg Wieczystych, prowadzi księgę wieczystą nr SZ1S/00010123/2;</a:t>
            </a:r>
          </a:p>
          <a:p>
            <a:pPr>
              <a:defRPr sz="600"/>
            </a:pPr>
            <a:r>
              <a:t>2) wyznaczenie uprawnionemu 2-tygodniowego terminu do wniesienia pozwu przeciwko obowiązanemu.</a:t>
            </a:r>
          </a:p>
          <a:p>
            <a:pPr>
              <a:defRPr sz="600"/>
            </a:pPr>
          </a:p>
          <a:p>
            <a:pPr>
              <a:defRPr sz="600"/>
            </a:pPr>
            <a:r>
              <a:t>UZASADNIENIE</a:t>
            </a:r>
          </a:p>
          <a:p>
            <a:pPr>
              <a:defRPr sz="600"/>
            </a:pPr>
            <a:r>
              <a:t>Uprawniony w dniu 15 sierpnia 2015 r. sprzedał obowiązanemu samochód osobowy</a:t>
            </a:r>
          </a:p>
          <a:p>
            <a:pPr>
              <a:defRPr sz="600"/>
            </a:pPr>
            <a:r>
              <a:t>marki Skoda Fabia, nr rej. PO 123 KZ. Strony tej umowy ustaliły cenę na kwotę 15 000,00 zł (słownie: piętnaście tysięcy złotych 00/100), która miała być zapłacona w terminie miesiąca od dnia wydania obowiązanemu przedmiotu umowy. W dniu 18 sierpnia 2015 r. obowiązany odebrał od uprawnionego niniejszy samochód, co potwierdził podpisem na protokole zdawczo-odbiorczym.</a:t>
            </a:r>
          </a:p>
          <a:p>
            <a:pPr>
              <a:defRPr sz="600"/>
            </a:pPr>
            <a:r>
              <a:t>Dowody:</a:t>
            </a:r>
          </a:p>
          <a:p>
            <a:pPr>
              <a:defRPr sz="600"/>
            </a:pPr>
            <a:r>
              <a:t>- umowa sprzedaży z dnia 15 sierpnia 2015 r.,</a:t>
            </a:r>
          </a:p>
          <a:p>
            <a:pPr>
              <a:defRPr sz="600"/>
            </a:pPr>
            <a:r>
              <a:t>- protokół zdawczo-odbiorczy z dnia 18 sierpnia 2015 r.</a:t>
            </a:r>
          </a:p>
          <a:p>
            <a:pPr>
              <a:defRPr sz="600"/>
            </a:pPr>
            <a:r>
              <a:t>Ponieważ w ustalonym terminie obowiązany nie zapłacił na rzecz uprawnionego ceny sprzedaży, uprawniony pismem z dnia 12 września 2015 r. wezwał obowiązanego do zapłaty tej kwoty w terminie 7 dni od dnia doręczenia wezwania do zapłaty. Przedmiotowe wezwanie zostało przez obowiązanego odebrane w dniu 15 września 2015 r., a zatem termin wyznaczony przez uprawnionego upłynął w dniu 22 września 2015 r.</a:t>
            </a:r>
          </a:p>
          <a:p>
            <a:pPr>
              <a:defRPr sz="600"/>
            </a:pPr>
            <a:r>
              <a:t>Dowód: wezwanie do zapłaty z dnia 12 września 2015 r. wraz z potwierdzeniem doręczenia.</a:t>
            </a:r>
          </a:p>
          <a:p>
            <a:pPr>
              <a:defRPr sz="600"/>
            </a:pPr>
            <a:r>
              <a:t>Szczecin, dnia 13 listopada 2015 r.</a:t>
            </a:r>
          </a:p>
          <a:p>
            <a:pPr>
              <a:defRPr sz="600"/>
            </a:pPr>
            <a:r>
              <a:t>Z informacji posiadanych przez uprawnionego wynika, iż obowiązany nigdzie nie pracuje, nie pobiera żadnych świadczeń i utrzymuje się jedynie z pieniędzy przekazywanych mu przez małżonkę, zaś zakupiony samochód zbył na aukcji internetowej za cenę znacznie niższą niż rynkowa. Co więcej, obowiązany posiada wiele zobowiązań, z których część została już skierowana na drogę postępowania sądowego. Ponadto jedynym składnikiem majątkowym obowiązanego jest nieruchomość położona w Szczecinie przy ul. Budzikowskiej 1, 70-221 Szczecin, dla której Sąd Rejonowy Szczecin-Prawobrzeże i Zachód w Szczecinie, Wydział X Ksiąg Wieczystych, prowadzi księgę wieczystą nr SZ1S/00010123/2.</a:t>
            </a:r>
          </a:p>
          <a:p>
            <a:pPr>
              <a:defRPr sz="600"/>
            </a:pPr>
            <a:r>
              <a:t>Dowody:</a:t>
            </a:r>
          </a:p>
          <a:p>
            <a:pPr>
              <a:defRPr sz="600"/>
            </a:pPr>
            <a:r>
              <a:t>- zeznania świadka Dawida Diabelskiego, na okoliczność sytuacji majątkowej obowiązanego, składników jego majątku i źródeł utrzymania; wezwanie na adres ul. Kwiatowa 12, 70-135 Szczecin,</a:t>
            </a:r>
          </a:p>
          <a:p>
            <a:pPr>
              <a:defRPr sz="600"/>
            </a:pPr>
            <a:r>
              <a:t>- pisemne oświadczenie świadka Dawida Diabelskiego, na okoliczność sytuacji majątkowej obowiązanego, składników jego majątku i źródeł utrzymania,</a:t>
            </a:r>
          </a:p>
          <a:p>
            <a:pPr>
              <a:defRPr sz="600"/>
            </a:pPr>
            <a:r>
              <a:t>- wydruk z aukcji internetowej dotyczący pojazdu będącego przedmiotem umowy sprzedaży z dnia 15 sierpnia 2015 r.</a:t>
            </a:r>
          </a:p>
          <a:p>
            <a:pPr>
              <a:defRPr sz="600"/>
            </a:pPr>
            <a:r>
              <a:t>Z powyższego wynika, iż obowiązany nie posiada prawie żadnych składników majątkowych, a w krótkim czasie może zostać wszczętych wobec niego wiele sporów sądowych i - w konsekwencji - egzekucji sądowych. Tym samym uprawnionemu przysługuje interes prawny w udzieleniu zabezpieczenia, w razie bowiem jego braku poważnie utrudnione lub wręcz uniemożliwione będzie wykonanie ewentualnego wyroku zasądzającego na rzecz uprawionego dochodzoną kwotę.</a:t>
            </a:r>
          </a:p>
          <a:p>
            <a:pPr>
              <a:defRPr sz="600"/>
            </a:pPr>
          </a:p>
          <a:p>
            <a:pPr>
              <a:defRPr sz="600"/>
            </a:pPr>
            <a:r>
              <a:t>Mając na względzie powyższe, wnoszę jak na wstępie. </a:t>
            </a:r>
          </a:p>
          <a:p>
            <a:pPr>
              <a:defRPr sz="600"/>
            </a:pPr>
            <a:r>
              <a:t>Gwidon Anielski</a:t>
            </a:r>
          </a:p>
          <a:p>
            <a:pPr>
              <a:defRPr sz="600"/>
            </a:pPr>
          </a:p>
          <a:p>
            <a:pPr>
              <a:defRPr sz="600"/>
            </a:pPr>
            <a:r>
              <a:t>Załączniki:</a:t>
            </a:r>
          </a:p>
          <a:p>
            <a:pPr>
              <a:defRPr sz="600"/>
            </a:pPr>
            <a:r>
              <a:t>1) umowa sprzedaży z dnia 15 sierpnia 2015 r.,</a:t>
            </a:r>
          </a:p>
          <a:p>
            <a:pPr>
              <a:defRPr sz="600"/>
            </a:pPr>
            <a:r>
              <a:t>2) protokół zdawczo-odbiorczy z dnia 18 sierpnia 2015 r.,</a:t>
            </a:r>
          </a:p>
          <a:p>
            <a:pPr>
              <a:defRPr sz="600"/>
            </a:pPr>
            <a:r>
              <a:t>3) wezwanie do zapłaty z dnia 12 września 2015 r. wraz z potwierdzeniem doręczenia,</a:t>
            </a:r>
          </a:p>
          <a:p>
            <a:pPr>
              <a:defRPr sz="600"/>
            </a:pPr>
            <a:r>
              <a:t>4) pisemne oświadczenie świadka Dawida Diabelskiego na okoliczność sytuacji</a:t>
            </a:r>
          </a:p>
          <a:p>
            <a:pPr>
              <a:defRPr sz="600"/>
            </a:pPr>
            <a:r>
              <a:t>majątkowej obowiązanego, składników jego majątku i źródeł utrzymania,</a:t>
            </a:r>
          </a:p>
          <a:p>
            <a:pPr>
              <a:defRPr sz="600"/>
            </a:pPr>
            <a:r>
              <a:t>5) wydruk z aukcji internetowej dotyczący pojazdu będącego przedmiotem umowy</a:t>
            </a:r>
          </a:p>
          <a:p>
            <a:pPr>
              <a:defRPr sz="600"/>
            </a:pPr>
            <a:r>
              <a:t>sprzedaży z dnia 15 sierpnia 2015 r.,</a:t>
            </a:r>
          </a:p>
          <a:p>
            <a:pPr>
              <a:defRPr sz="600"/>
            </a:pPr>
            <a:r>
              <a:t>6) dowód uiszczenia opłaty sądowej w wysokości 40,00 zł.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47" name="Chart 147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48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50" name="Shape 150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51" name="Shape 151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egzekucyjne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</p:txBody>
      </p:sp>
      <p:sp>
        <p:nvSpPr>
          <p:cNvPr id="152" name="Shape 152"/>
          <p:cNvSpPr/>
          <p:nvPr/>
        </p:nvSpPr>
        <p:spPr>
          <a:xfrm>
            <a:off x="1115615" y="1948934"/>
            <a:ext cx="8028386" cy="4556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Art.  776. Podstawą egzekucji jest </a:t>
            </a:r>
            <a:r>
              <a:rPr b="1"/>
              <a:t>tytuł wykonawczy</a:t>
            </a:r>
            <a:r>
              <a:t>. Tytułem wykonawczym jest </a:t>
            </a:r>
            <a:r>
              <a:rPr b="1"/>
              <a:t>tytuł egzekucyjny </a:t>
            </a:r>
            <a:r>
              <a:t>zaopatrzony w </a:t>
            </a:r>
            <a:r>
              <a:rPr b="1"/>
              <a:t>klauzulę wykonalności</a:t>
            </a:r>
            <a:r>
              <a:t>, chyba że ustawa stanowi inaczej</a:t>
            </a:r>
            <a:r>
              <a:rPr i="0"/>
              <a:t>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 jest specyficznym postępowaniem sądowym, </a:t>
            </a:r>
            <a:r>
              <a:rPr b="1"/>
              <a:t>samodzielnym</a:t>
            </a:r>
            <a:r>
              <a:t> (choć pomocniczym), w ramach którego </a:t>
            </a:r>
            <a:r>
              <a:rPr b="1"/>
              <a:t>sąd ocenia możliwość realizacji roszczenia stwierdzonego w tytule egzekucyjnym w drodze przymusu</a:t>
            </a:r>
            <a:r>
              <a:t> – tj. poprzez wszczęcie egzekucji przeciwko podmiotowi wskazanemu we wniosku o nadanie klauzuli wykonalności.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W literaturze charakter postępowania klauzulowego nie jest jednolicie ujmowany. Wątpliwości dotyczą zwłaszcza tego, czy jest ono elementem postępowania egzekucyjnego, czy też ma charakter samodzielny. 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Należy uznać, że charakter ten jest samodzielny, albowiem zgodnie z art. 796 wszczęcie postępowania egzekucyjnego następuje poprzez złożenie wniosku w tym przedmiocie – a zatem </a:t>
            </a:r>
            <a:r>
              <a:rPr b="1"/>
              <a:t>postępowanie klauzulowe nie inicjuje a poprzedza postępowanie egzekucyjne. Jest postępowaniem, które umożliwia wszczęcie i prowadzenie egzekucji. </a:t>
            </a:r>
            <a:r>
              <a:t>Na samodzielność wskazuje również to, iż sąd nadając klauzulę jest organem procesowym, a nie egzekucyjnym. 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Można stwierdzić, iż postępowanie klauzulowe jest swoistym pomostem, łączącym postępowanie rozpoznawcze z egzekucyjnym.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55" name="Chart 155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56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Shape 157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58" name="Shape 158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59" name="Shape 159"/>
          <p:cNvSpPr/>
          <p:nvPr/>
        </p:nvSpPr>
        <p:spPr>
          <a:xfrm>
            <a:off x="1475656" y="970736"/>
            <a:ext cx="7273057" cy="1299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Tytuły egzekucyjne</a:t>
            </a:r>
          </a:p>
        </p:txBody>
      </p:sp>
      <p:sp>
        <p:nvSpPr>
          <p:cNvPr id="160" name="Shape 160"/>
          <p:cNvSpPr/>
          <p:nvPr/>
        </p:nvSpPr>
        <p:spPr>
          <a:xfrm>
            <a:off x="1115615" y="1948934"/>
            <a:ext cx="8028386" cy="475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Art.  777§  1. Tytułami egzekucyjnymi są: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1) </a:t>
            </a:r>
            <a:r>
              <a:rPr b="1"/>
              <a:t>orzeczenie</a:t>
            </a:r>
            <a:r>
              <a:t> </a:t>
            </a:r>
            <a:r>
              <a:rPr b="1"/>
              <a:t>sądu</a:t>
            </a:r>
            <a:r>
              <a:t> </a:t>
            </a:r>
            <a:r>
              <a:rPr b="1"/>
              <a:t>prawomocne</a:t>
            </a:r>
            <a:r>
              <a:t> lub </a:t>
            </a:r>
            <a:r>
              <a:rPr b="1"/>
              <a:t>podlegające natychmiastowemu wykonaniu</a:t>
            </a:r>
            <a:r>
              <a:t>, jak również </a:t>
            </a:r>
            <a:r>
              <a:rPr b="1"/>
              <a:t>ugoda</a:t>
            </a:r>
            <a:r>
              <a:t> zawarta przed sądem;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1</a:t>
            </a:r>
            <a:r>
              <a:rPr baseline="30000"/>
              <a:t>1</a:t>
            </a:r>
            <a:r>
              <a:t>) </a:t>
            </a:r>
            <a:r>
              <a:rPr b="1"/>
              <a:t>orzeczenie referendarza</a:t>
            </a:r>
            <a:r>
              <a:t> </a:t>
            </a:r>
            <a:r>
              <a:rPr b="1"/>
              <a:t>sądowego</a:t>
            </a:r>
            <a:r>
              <a:t> prawomocne lub podlegające natychmiastowemu wykonaniu;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3) </a:t>
            </a:r>
            <a:r>
              <a:rPr b="1"/>
              <a:t>inne orzeczenia, ugody i akty, </a:t>
            </a:r>
            <a:r>
              <a:t>które z mocy ustawy </a:t>
            </a:r>
            <a:r>
              <a:rPr b="1"/>
              <a:t>podlegają wykonaniu w drodze egzekucji</a:t>
            </a:r>
            <a:r>
              <a:t> sądowej;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4)</a:t>
            </a:r>
            <a:r>
              <a:rPr b="1"/>
              <a:t> akt notarialny, w którym dłużnik poddał się egzekucji </a:t>
            </a:r>
            <a:r>
              <a:t>i który obejmuje obowiązek </a:t>
            </a:r>
            <a:r>
              <a:rPr b="1"/>
              <a:t>zapłaty</a:t>
            </a:r>
            <a:r>
              <a:t> sumy pieniężnej lub </a:t>
            </a:r>
            <a:r>
              <a:rPr b="1"/>
              <a:t>wydania</a:t>
            </a:r>
            <a:r>
              <a:t> rzeczy oznaczonych co do gatunku, ilościowo w akcie określonych, albo też wydania rzeczy indywidualnie oznaczonej, gdy w akcie wskazano termin wykonania obowiązku lub zdarzenie, od którego uzależnione jest wykonanie;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5) </a:t>
            </a:r>
            <a:r>
              <a:rPr b="1"/>
              <a:t>akt notarialny, w którym dłużnik poddał się egzekucji </a:t>
            </a:r>
            <a:r>
              <a:t>i który obejmuje obowiązek zapłaty sumy pieniężnej do wysokości w akcie wprost określonej albo oznaczonej za pomocą klauzuli waloryzacyjnej, gdy w akcie wskazano </a:t>
            </a:r>
            <a:r>
              <a:rPr b="1"/>
              <a:t>zdarzenie</a:t>
            </a:r>
            <a:r>
              <a:t>, od którego uzależnione jest wykonanie obowiązku, jak również </a:t>
            </a:r>
            <a:r>
              <a:rPr b="1"/>
              <a:t>termin</a:t>
            </a:r>
            <a:r>
              <a:t>, do którego wierzyciel może wystąpić o nadanie temu aktowi klauzuli wykonalności;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6) </a:t>
            </a:r>
            <a:r>
              <a:rPr b="1"/>
              <a:t>akt notarialny określony w pkt 4 lub 5,</a:t>
            </a:r>
            <a:r>
              <a:t> w którym niebędąca dłużnikiem osobistym osoba, której rzecz, wierzytelność lub prawo obciążone jest hipoteką lub zastawem, </a:t>
            </a:r>
            <a:r>
              <a:rPr b="1"/>
              <a:t>poddała się egzekucji z obciążonego przedmiotu </a:t>
            </a:r>
            <a:r>
              <a:t>w celu zaspokojenia wierzytelności pieniężnej przysługującej zabezpieczonemu wierzycielowi.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§  2. Oświadczenie dłużnika o poddaniu się egzekucji może być złożone także w odrębnym akcie notarialnym.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63" name="Chart 163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64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Shape 165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66" name="Shape 166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67" name="Shape 167"/>
          <p:cNvSpPr/>
          <p:nvPr/>
        </p:nvSpPr>
        <p:spPr>
          <a:xfrm>
            <a:off x="1475656" y="970736"/>
            <a:ext cx="7273057" cy="1299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Tytuły egzekucyjne</a:t>
            </a:r>
          </a:p>
        </p:txBody>
      </p:sp>
      <p:sp>
        <p:nvSpPr>
          <p:cNvPr id="168" name="Shape 168"/>
          <p:cNvSpPr/>
          <p:nvPr/>
        </p:nvSpPr>
        <p:spPr>
          <a:xfrm>
            <a:off x="1115615" y="1948934"/>
            <a:ext cx="8028386" cy="4962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Do innego rodzaju orzeczeń, ugód i aktów prawnych stanowiących tytuły egzekucyjne, wymienionych w art. 777 § 1 pkt 3 należą w szczególności: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–</a:t>
            </a:r>
            <a:r>
              <a:rPr b="1"/>
              <a:t>wyciągi z listy wierzytelności ustalone w postępowaniu upadłościowym łącznie z wypisem prawomocnego postanowienia zatwierdzającego układ</a:t>
            </a:r>
            <a:r>
              <a:t> (art. 296 p.u.n.),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–</a:t>
            </a:r>
            <a:r>
              <a:rPr b="1"/>
              <a:t>wyciągi z list wierzytelności związane z zawarciem układu w postępowaniu naprawczym</a:t>
            </a:r>
            <a:r>
              <a:t> (art. 516 ust. 2 p.u.n.),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–</a:t>
            </a:r>
            <a:r>
              <a:rPr b="1"/>
              <a:t>ugody zawarte w postępowaniu rozgraniczeniowym</a:t>
            </a:r>
            <a:r>
              <a:t> (art. 30–31 ustawy z dnia 17 maja 1989 r. – Prawo geodezyjne i kartograficzne),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–</a:t>
            </a:r>
            <a:r>
              <a:rPr b="1"/>
              <a:t>ugody zawarte przed komisją pojednawczą</a:t>
            </a:r>
            <a:r>
              <a:t> rozpoznającą spory o roszczenia pracowników ze stosunku pracy (art. 255 k.p.),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–</a:t>
            </a:r>
            <a:r>
              <a:rPr b="1"/>
              <a:t>bankowe tytuły egzekucyjne </a:t>
            </a:r>
            <a:r>
              <a:t>(!!),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–</a:t>
            </a:r>
            <a:r>
              <a:rPr b="1"/>
              <a:t>administracyjne tytuły egzekucyjne podlegające wykonaniu w drodze egzekucji sądowej</a:t>
            </a:r>
            <a:r>
              <a:t>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Szczególne uwarunkowania dotyczące niektórych tytułów egzekucyjnych: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marL="342900" indent="-342900">
              <a:buSzPct val="100000"/>
              <a:buAutoNum type="arabicPeriod" startAt="1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Art.  776</a:t>
            </a:r>
            <a:r>
              <a:rPr baseline="30000"/>
              <a:t>1 </a:t>
            </a:r>
            <a:r>
              <a:t>– dłużnik w związku małżeńskim (41, 42, 33 KRO)</a:t>
            </a:r>
          </a:p>
          <a:p>
            <a:pPr marL="342900" indent="-342900">
              <a:buSzPct val="100000"/>
              <a:buAutoNum type="arabicPeriod" startAt="1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Art.  778 – wspólny majątek wspólników spółki cywilnej (864 KC)</a:t>
            </a:r>
          </a:p>
          <a:p>
            <a:pPr marL="342900" indent="-342900">
              <a:buSzPct val="100000"/>
              <a:buAutoNum type="arabicPeriod" startAt="1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Art.  778</a:t>
            </a:r>
            <a:r>
              <a:rPr baseline="30000"/>
              <a:t>1 </a:t>
            </a:r>
            <a:r>
              <a:t>– wspólnicy spółek osobowych</a:t>
            </a:r>
          </a:p>
          <a:p>
            <a:pPr marL="342900" indent="-342900">
              <a:buSzPct val="100000"/>
              <a:buAutoNum type="arabicPeriod" startAt="1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Art. 779 – spadkobiercy</a:t>
            </a:r>
          </a:p>
          <a:p>
            <a:pPr marL="342900" indent="-342900">
              <a:buSzPct val="100000"/>
              <a:buAutoNum type="arabicPeriod" startAt="1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Art. 780 – zarządca, kurator spadku</a:t>
            </a:r>
          </a:p>
          <a:p>
            <a:pPr marL="342900" indent="-342900">
              <a:buSzPct val="100000"/>
              <a:buAutoNum type="arabicPeriod" startAt="1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Art. 1153</a:t>
            </a:r>
            <a:r>
              <a:rPr baseline="30000"/>
              <a:t>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71" name="Chart 171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72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74" name="Shape 174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75" name="Shape 175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Klauzula wykonalności</a:t>
            </a:r>
          </a:p>
        </p:txBody>
      </p:sp>
      <p:sp>
        <p:nvSpPr>
          <p:cNvPr id="176" name="Shape 176"/>
          <p:cNvSpPr/>
          <p:nvPr/>
        </p:nvSpPr>
        <p:spPr>
          <a:xfrm>
            <a:off x="1115615" y="1948934"/>
            <a:ext cx="8028386" cy="3743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Klauzula wykonalności jest </a:t>
            </a:r>
            <a:r>
              <a:rPr b="1"/>
              <a:t>aktem sądowym zawierającym stwierdzenie sądu</a:t>
            </a:r>
            <a:r>
              <a:t>, iż </a:t>
            </a:r>
            <a:r>
              <a:rPr b="1"/>
              <a:t>tytuł</a:t>
            </a:r>
            <a:r>
              <a:t> </a:t>
            </a:r>
            <a:r>
              <a:rPr b="1"/>
              <a:t>egzekucyjny</a:t>
            </a:r>
            <a:r>
              <a:t> określający przysługujące wierzycielowi </a:t>
            </a:r>
            <a:r>
              <a:rPr b="1"/>
              <a:t>roszczenie</a:t>
            </a:r>
            <a:r>
              <a:t> </a:t>
            </a:r>
            <a:r>
              <a:rPr b="1"/>
              <a:t>uprawnia</a:t>
            </a:r>
            <a:r>
              <a:t> </a:t>
            </a:r>
            <a:r>
              <a:rPr b="1"/>
              <a:t>do prowadzenia egzekucji i oznaczającym w razie potrzeby jej zakres</a:t>
            </a:r>
            <a:r>
              <a:t>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Klauzula wykonalności sama w sobie </a:t>
            </a:r>
            <a:r>
              <a:rPr b="1"/>
              <a:t>nie jest rozstrzygnięciem</a:t>
            </a:r>
            <a:r>
              <a:t> – takim co do zasady jest postanowienie w przedmiocie nadania klauzuli wykonalności. 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Art.  783 §  1. </a:t>
            </a:r>
            <a:r>
              <a:rPr b="1"/>
              <a:t>Postanowienie o nadaniu klauzuli wykonalności </a:t>
            </a:r>
            <a:r>
              <a:t>wymienia także </a:t>
            </a:r>
            <a:r>
              <a:rPr b="1"/>
              <a:t>tytuł egzekucyjny,</a:t>
            </a:r>
            <a:r>
              <a:t> a w razie potrzeby </a:t>
            </a:r>
            <a:r>
              <a:rPr b="1"/>
              <a:t>oznacza świadczenie podlegające egzekucji i zakres egzekucji </a:t>
            </a:r>
            <a:r>
              <a:t>oraz </a:t>
            </a:r>
            <a:r>
              <a:rPr b="1"/>
              <a:t>wskazuje</a:t>
            </a:r>
            <a:r>
              <a:t> czy </a:t>
            </a:r>
            <a:r>
              <a:rPr b="1"/>
              <a:t>orzeczenie</a:t>
            </a:r>
            <a:r>
              <a:t> podlega wykonaniu j</a:t>
            </a:r>
            <a:r>
              <a:rPr b="1"/>
              <a:t>ako prawomocne</a:t>
            </a:r>
            <a:r>
              <a:t>, czy </a:t>
            </a:r>
            <a:r>
              <a:rPr b="1"/>
              <a:t>jako natychmiast wykonalne</a:t>
            </a:r>
            <a:r>
              <a:t>. Jeżeli przepis szczególny nie stanowi inaczej, tytułowi egzekucyjnemu opiewającemu na świadczenie pieniężne w walucie obcej sąd nada klauzulę wykonalności ze zobowiązaniem komornika do przeliczenia tej kwoty na walutę polską według średniego kursu waluty obcej ogłoszonego przez NBP nadzień sporządzenia planu podziału, a jeżeli planu podziału nie sporządza się - na dzień wypłaty kwoty wierzycielowi.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79" name="Chart 179"/>
          <p:cNvGraphicFramePr/>
          <p:nvPr/>
        </p:nvGraphicFramePr>
        <p:xfrm>
          <a:off x="484609" y="1690719"/>
          <a:ext cx="8115591" cy="4344925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80" name="image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hape 181"/>
          <p:cNvSpPr/>
          <p:nvPr/>
        </p:nvSpPr>
        <p:spPr>
          <a:xfrm>
            <a:off x="2627783" y="188639"/>
            <a:ext cx="6335714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82" name="Shape 182"/>
          <p:cNvSpPr/>
          <p:nvPr/>
        </p:nvSpPr>
        <p:spPr>
          <a:xfrm rot="16200000">
            <a:off x="-2491788" y="3666951"/>
            <a:ext cx="57017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83" name="Shape 183"/>
          <p:cNvSpPr/>
          <p:nvPr/>
        </p:nvSpPr>
        <p:spPr>
          <a:xfrm>
            <a:off x="1475656" y="970736"/>
            <a:ext cx="7273057" cy="892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Postępowanie klauzulowe</a:t>
            </a:r>
          </a:p>
          <a:p>
            <a: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Klauzula wykonalności</a:t>
            </a:r>
          </a:p>
        </p:txBody>
      </p:sp>
      <p:sp>
        <p:nvSpPr>
          <p:cNvPr id="184" name="Shape 184"/>
          <p:cNvSpPr/>
          <p:nvPr/>
        </p:nvSpPr>
        <p:spPr>
          <a:xfrm>
            <a:off x="1115615" y="1948934"/>
            <a:ext cx="8028386" cy="3336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Treść klauzuli została określona przez rozporządzenie Ministra Sprawiedliwości  z dnia 6 sierpnia 2014 r. w sprawie określenia brzmienia klauzuli wykonalności: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§  1. 1. Ustala się następujące brzmienie klauzuli wykonalności: "</a:t>
            </a:r>
            <a:r>
              <a:rPr i="1"/>
              <a:t>W imieniu Rzeczypospolitej Polskiej, dnia ..... 20 ..... r. Sąd ..... w ..... / Referendarz sądowy w Sądzie stwierdza, że niniejszy tytuł uprawnia do egzekucji w całości/w zakresie ..... oraz poleca wszystkim organom, urzędom oraz osobom, których to może dotyczyć, aby postanowienia tytułu niniejszego wykonały, a gdy o to prawnie będą wezwane, udzieliły pomocy.".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2. Jeżeli klauzulę wykonalności umieszcza się na wyroku, opuszcza się wyrazy: "</a:t>
            </a:r>
            <a:r>
              <a:rPr i="1"/>
              <a:t>W imieniu Rzeczypospolitej Polskiej</a:t>
            </a:r>
            <a:r>
              <a:t>".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t>3. Jeżeli klauzulę wykonalności umieszcza się na orzeczeniu, w treści klauzuli należy zaznaczyć, czy orzeczenie podlega wykonaniu jako prawomocne, czy jako natychmiast wykonalne.</a:t>
            </a:r>
          </a:p>
          <a:p>
            <a:pPr>
              <a:defRPr sz="14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