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media/image1.jpeg" ContentType="image/jpeg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10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0.xlsx"/></Relationships>

</file>

<file path=ppt/charts/_rels/chart1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1.xlsx"/></Relationships>

</file>

<file path=ppt/charts/_rels/chart1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2.xlsx"/></Relationships>

</file>

<file path=ppt/charts/_rels/chart1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3.xlsx"/></Relationships>

</file>

<file path=ppt/charts/_rels/chart1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4.xlsx"/></Relationships>

</file>

<file path=ppt/charts/_rels/chart1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5.xlsx"/></Relationships>

</file>

<file path=ppt/charts/_rels/chart1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6.xlsx"/></Relationships>

</file>

<file path=ppt/charts/_rels/chart1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7.xlsx"/></Relationships>

</file>

<file path=ppt/charts/_rels/chart18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8.xlsx"/></Relationships>

</file>

<file path=ppt/charts/_rels/chart19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9.xlsx"/></Relationships>
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20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0.xlsx"/></Relationships>

</file>

<file path=ppt/charts/_rels/chart2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1.xlsx"/></Relationships>

</file>

<file path=ppt/charts/_rels/chart2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2.xlsx"/></Relationships>

</file>

<file path=ppt/charts/_rels/chart2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3.xlsx"/></Relationships>

</file>

<file path=ppt/charts/_rels/chart2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4.xlsx"/></Relationships>

</file>

<file path=ppt/charts/_rels/chart2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5.xlsx"/></Relationships>

</file>

<file path=ppt/charts/_rels/chart2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6.xlsx"/></Relationships>

</file>

<file path=ppt/charts/_rels/chart2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7.xlsx"/></Relationships>

</file>

<file path=ppt/charts/_rels/chart28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8.xlsx"/></Relationships>

</file>

<file path=ppt/charts/_rels/chart29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9.xlsx"/></Relationships>
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_rels/chart30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0.xlsx"/></Relationships>

</file>

<file path=ppt/charts/_rels/chart3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1.xlsx"/></Relationships>

</file>

<file path=ppt/charts/_rels/chart3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2.xlsx"/></Relationships>

</file>

<file path=ppt/charts/_rels/chart3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3.xlsx"/></Relationships>
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4.xlsx"/></Relationships>
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5.xlsx"/></Relationships>

</file>

<file path=ppt/charts/_rels/chart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6.xlsx"/></Relationships>

</file>

<file path=ppt/charts/_rels/chart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7.xlsx"/></Relationships>

</file>

<file path=ppt/charts/_rels/chart8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8.xlsx"/></Relationships>

</file>

<file path=ppt/charts/_rels/chart9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9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869602"/>
          <c:y val="0.0621589"/>
          <c:w val="0.689902"/>
          <c:h val="0.8292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4831"/>
          <c:y val="0.400205"/>
          <c:w val="0.205169"/>
          <c:h val="0.21147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B7DEE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defRPr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image" Target="../media/image1.jpeg"/><Relationship Id="rId4" Type="http://schemas.openxmlformats.org/officeDocument/2006/relationships/hyperlink" Target="mailto:monika.bochenska@uwr.edu.pl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0.xml"/><Relationship Id="rId3" Type="http://schemas.openxmlformats.org/officeDocument/2006/relationships/image" Target="../media/image1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1.xml"/><Relationship Id="rId3" Type="http://schemas.openxmlformats.org/officeDocument/2006/relationships/image" Target="../media/image1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2.xml"/><Relationship Id="rId3" Type="http://schemas.openxmlformats.org/officeDocument/2006/relationships/image" Target="../media/image1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3.xml"/><Relationship Id="rId3" Type="http://schemas.openxmlformats.org/officeDocument/2006/relationships/image" Target="../media/image1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4.xml"/><Relationship Id="rId3" Type="http://schemas.openxmlformats.org/officeDocument/2006/relationships/image" Target="../media/image1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5.xml"/><Relationship Id="rId3" Type="http://schemas.openxmlformats.org/officeDocument/2006/relationships/image" Target="../media/image1.jpe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6.xml"/><Relationship Id="rId3" Type="http://schemas.openxmlformats.org/officeDocument/2006/relationships/image" Target="../media/image1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7.xml"/><Relationship Id="rId3" Type="http://schemas.openxmlformats.org/officeDocument/2006/relationships/image" Target="../media/image1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8.xml"/><Relationship Id="rId3" Type="http://schemas.openxmlformats.org/officeDocument/2006/relationships/image" Target="../media/image1.jpe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9.xml"/><Relationship Id="rId3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0.xml"/><Relationship Id="rId3" Type="http://schemas.openxmlformats.org/officeDocument/2006/relationships/image" Target="../media/image1.jpe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1.xml"/><Relationship Id="rId3" Type="http://schemas.openxmlformats.org/officeDocument/2006/relationships/image" Target="../media/image1.jpe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2.xml"/><Relationship Id="rId3" Type="http://schemas.openxmlformats.org/officeDocument/2006/relationships/image" Target="../media/image1.jpe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3.xml"/><Relationship Id="rId3" Type="http://schemas.openxmlformats.org/officeDocument/2006/relationships/image" Target="../media/image1.jpe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4.xml"/><Relationship Id="rId3" Type="http://schemas.openxmlformats.org/officeDocument/2006/relationships/image" Target="../media/image1.jpe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5.xml"/><Relationship Id="rId3" Type="http://schemas.openxmlformats.org/officeDocument/2006/relationships/image" Target="../media/image1.jpe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6.xml"/><Relationship Id="rId3" Type="http://schemas.openxmlformats.org/officeDocument/2006/relationships/image" Target="../media/image1.jpe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7.xml"/><Relationship Id="rId3" Type="http://schemas.openxmlformats.org/officeDocument/2006/relationships/image" Target="../media/image1.jpe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8.xml"/><Relationship Id="rId3" Type="http://schemas.openxmlformats.org/officeDocument/2006/relationships/image" Target="../media/image1.jpe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9.xml"/><Relationship Id="rId3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Relationship Id="rId3" Type="http://schemas.openxmlformats.org/officeDocument/2006/relationships/image" Target="../media/image1.jpe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0.xml"/><Relationship Id="rId3" Type="http://schemas.openxmlformats.org/officeDocument/2006/relationships/image" Target="../media/image1.jpe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1.xml"/><Relationship Id="rId3" Type="http://schemas.openxmlformats.org/officeDocument/2006/relationships/image" Target="../media/image1.jpe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2.xml"/><Relationship Id="rId3" Type="http://schemas.openxmlformats.org/officeDocument/2006/relationships/image" Target="../media/image1.jpe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3.xml"/><Relationship Id="rId3" Type="http://schemas.openxmlformats.org/officeDocument/2006/relationships/image" Target="../media/image1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Relationship Id="rId3" Type="http://schemas.openxmlformats.org/officeDocument/2006/relationships/image" Target="../media/image1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Relationship Id="rId3" Type="http://schemas.openxmlformats.org/officeDocument/2006/relationships/image" Target="../media/image1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Relationship Id="rId3" Type="http://schemas.openxmlformats.org/officeDocument/2006/relationships/image" Target="../media/image1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/><Relationship Id="rId3" Type="http://schemas.openxmlformats.org/officeDocument/2006/relationships/image" Target="../media/image1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8.xml"/><Relationship Id="rId3" Type="http://schemas.openxmlformats.org/officeDocument/2006/relationships/image" Target="../media/image1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20" name="Chart 120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21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23" name="Shape 123"/>
          <p:cNvSpPr/>
          <p:nvPr/>
        </p:nvSpPr>
        <p:spPr>
          <a:xfrm>
            <a:off x="1583964" y="2835031"/>
            <a:ext cx="7056438" cy="437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egzekucyjne</a:t>
            </a:r>
          </a:p>
        </p:txBody>
      </p:sp>
      <p:sp>
        <p:nvSpPr>
          <p:cNvPr id="124" name="Shape 124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25" name="Shape 125"/>
          <p:cNvSpPr/>
          <p:nvPr/>
        </p:nvSpPr>
        <p:spPr>
          <a:xfrm>
            <a:off x="1475655" y="1844824"/>
            <a:ext cx="7273057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CYWILNE</a:t>
            </a:r>
          </a:p>
        </p:txBody>
      </p:sp>
      <p:sp>
        <p:nvSpPr>
          <p:cNvPr id="126" name="Shape 126"/>
          <p:cNvSpPr/>
          <p:nvPr/>
        </p:nvSpPr>
        <p:spPr>
          <a:xfrm>
            <a:off x="4499990" y="4797152"/>
            <a:ext cx="4140413" cy="884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mgr Monika Bocheńska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hlinkClick r:id="rId4" invalidUrl="" action="" tgtFrame="" tooltip="" history="1" highlightClick="0" endSnd="0"/>
              </a:rPr>
              <a:t>monika.bochenska@uwr.edu.pl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89" name="Chart 189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90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92" name="Shape 192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93" name="Shape 193"/>
          <p:cNvSpPr/>
          <p:nvPr/>
        </p:nvSpPr>
        <p:spPr>
          <a:xfrm>
            <a:off x="1115615" y="1059934"/>
            <a:ext cx="7722821" cy="5696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1064</a:t>
            </a:r>
            <a:r>
              <a:rPr baseline="44444" sz="900"/>
              <a:t>4</a:t>
            </a:r>
            <a:r>
              <a:t>. [Właściwość sądu]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 prowadzenia </a:t>
            </a:r>
            <a:r>
              <a:rPr b="1"/>
              <a:t>egzekucji przez zarząd przymusowy właściwy jest sąd,</a:t>
            </a:r>
            <a:r>
              <a:t> w którego okręgu znajduje się siedziba przedsiębiorstwa lub w którego okręgu jest położone gospodarstwo rolne. Jeżeli gospodarstwo rolne położone jest w okręgu kilku sądów, wybór należy do wierzyciela. Jeżeli egzekucja ograniczona jest do części przedsiębiorstwa lub gospodarstwa rolnego, właściwy jest sąd, w którego okręgu część ta się znajduje 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1064</a:t>
            </a:r>
            <a:r>
              <a:rPr baseline="44444" sz="900"/>
              <a:t>14</a:t>
            </a:r>
            <a:r>
              <a:t>. [Właściwość sądu]</a:t>
            </a:r>
            <a:br/>
            <a:r>
              <a:t>§ 1.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Egzekucja przez sprzedaż przedsiębiorstwa lub gospodarstwa rolnego należy do sądu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, w którego okręgu znajduje się siedziba przedsiębiorstwa dłużnika lub w którym dłużnik ma gospodarstwo rolne.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2.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Do egzekucji przez sprzedaż przedsiębiorstwa lub gospodarstwa rolnego dłużnika stosuje się odpowiednio przepisy o egzekucji z nieruchomości, jeżeli przepisy niniejszego rozdziału nie stanowią inaczej.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1045. [Nakazanie wyjawienia]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Jeżeli komornik nie znalazł u dłużnika rzeczy lub dokumentu, które mają być odebrane, </a:t>
            </a:r>
            <a:r>
              <a:rPr b="1"/>
              <a:t>sąd na wniosek wierzyciela nakaże dłużnikowi, aby wyjawił, gdzie one się znajdują, i aby złożył przyrzeczenie, że jego oświadczenia są zgodne z prawdą.</a:t>
            </a:r>
            <a:r>
              <a:t> Przepisy dotyczące przyrzeczenia przy wyjawieniu majątku stosuje się odpowiednio.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96" name="Chart 196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97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Shape 198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99" name="Shape 199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00" name="Shape 200"/>
          <p:cNvSpPr/>
          <p:nvPr/>
        </p:nvSpPr>
        <p:spPr>
          <a:xfrm>
            <a:off x="1115615" y="1059934"/>
            <a:ext cx="7722821" cy="7538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1049. [Egzekucja czynności zastępowalnej]</a:t>
            </a:r>
            <a:br/>
            <a:r>
              <a:t>§ 1.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Jeżeli w samym tytule egzekucyjnym nie postanowiono, że w razie niewykonania przez dłużnika w wyznaczonym terminie czynności, którą może wykonać także inna osoba, wierzyciel będzie umocowany do wykonania tej czynności na koszt dłużnika -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sąd, w którego okręgu czynność ma być wykonana, na wniosek wierzyciela wezwie dłużnika do jej wykonania w wyznaczonym terminie, a po bezskutecznym upływie terminu udzieli wierzycielowi umocowania do wykonania czynności na koszt dłużnika.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Na żądanie wierzyciela sąd przyzna mu sumę potrzebną do wykonania czynności. Na postanowienie sądu przysługuje zażalenie.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2.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Przepisów niniejszego artykułu nie stosuje się do czynności polegających na świadczeniu rzeczy oznaczonych co do tożsamości.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1050. [Egzekucja czynności niezastępowalnej]</a:t>
            </a:r>
            <a:br/>
            <a:r>
              <a:t>§ 1.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Jeżeli dłużnik ma wykonać czynność, której inna osoba wykonać za niego nie może, a której wykonanie zależy wyłącznie od jego woli,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sąd, w którego okręgu czynność ma być wykonana, na wniosek wierzyciela po wysłuchaniu stron wyznaczy dłużnikowi termin do wykonania i zagrozi mu grzywną na wypadek, gdyby w wyznaczonym terminie czynności nie wykonał.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2.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Jeżeli wykonanie czynności wymaga wydatków pieniężnych lub dostarczenia materiałów, a obowiązek dostarczenia ich ciąży na wierzycielu, sąd przystąpi do egzekucji w myśl paragrafu poprzedzającego dopiero po wykazaniu przez wierzyciela, że dokonał czynności, od których zależy obowiązek dłużnika, chyba że tytuł egzekucyjny zawiera w tym względzie inne zarządzenie.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3.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Po bezskutecznym upływie terminu wyznaczonego dłużnikowi do wykonania czynności, sąd na wniosek wierzyciela nałoży na dłużnika grzywnę i jednocześnie wyznaczy nowy termin do wykonania czynności, z zagrożeniem surowszą grzywną. </a:t>
            </a:r>
            <a:endParaRPr sz="1200"/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03" name="Chart 203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04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Shape 205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06" name="Shape 206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07" name="Shape 207"/>
          <p:cNvSpPr/>
          <p:nvPr/>
        </p:nvSpPr>
        <p:spPr>
          <a:xfrm>
            <a:off x="1115615" y="1059934"/>
            <a:ext cx="7722821" cy="6145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1051. [Dłużnik działający wbrew obowiązkowi]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br/>
            <a:r>
              <a:t>§ 1.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Jeżeli dłużnik ma obowiązek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zaniechać pewnej czynności lub nie przeszkadzać czynności wierzyciela, sąd,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w którego okręgu dłużnik działał wbrew swemu obowiązkowi, na wniosek wierzyciela po wysłuchaniu stron i stwierdzeniu, że dłużnik działał wbrew obowiązkowi, n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ałoży na niego grzywnę.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Tak samo sąd postąpi w razie dalszego wniosku wierzyciela.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2.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Ponadto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sąd może na wniosek wierzyciela zobowiązać dłużnika do zabezpieczenia szkody,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grożącej wierzycielowi wskutek dalszego działania dłużnika wbrew obowiązkowi. W postanowieniu sąd może wskazać wysokość i czas trwania zabezpieczenia.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3.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Jeżeli w samym tytule egzekucyjnym nie postanowiono, że w razie dokonania zmiany sprzecznej z obowiązkiem dłużnika wierzyciel będzie uprawniony do usunięcia tej zmiany na koszt dłużnika,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sąd na wniosek wierzyciela po wysłuchaniu stron upoważni wierzyciela do usunięcia tej zmiany na koszt dłużnika.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Na żądanie wierzyciela sąd przyzna mu sumę na ten cel potrzebną. W razie oporu dłużnika sąd na wniosek wierzyciela poleci komornikowi usunięcie oporu.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3.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Po bezskutecznym upływie terminu wyznaczonego dłużnikowi do wykonania czynności,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sąd na wniosek wierzyciela nałoży na dłużnika grzywnę i jednocześnie wyznaczy nowy termin do wykonania czynności, z zagrożeniem surowszą grzywną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200"/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10" name="Chart 210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11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Shape 212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13" name="Shape 213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14" name="Shape 214"/>
          <p:cNvSpPr/>
          <p:nvPr/>
        </p:nvSpPr>
        <p:spPr>
          <a:xfrm>
            <a:off x="1115615" y="1059934"/>
            <a:ext cx="7722821" cy="534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Komornik sądowy jako organ egzekucyjny: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Obowiązki i uprawnienia </a:t>
            </a:r>
            <a:r>
              <a:rPr b="0"/>
              <a:t>komornika w związku ze wszczęciem postępowania egzekucyjnego i prowadzeniem egzekucji </a:t>
            </a:r>
            <a:r>
              <a:t>reguluje </a:t>
            </a:r>
            <a:r>
              <a:rPr b="0"/>
              <a:t>zarówno</a:t>
            </a:r>
            <a:r>
              <a:t> Kodeks postępowania cywilnego </a:t>
            </a:r>
            <a:r>
              <a:rPr b="0"/>
              <a:t>jak </a:t>
            </a:r>
            <a:r>
              <a:t>i ustawa z 29.8.1997 r. o komornikach sądowych i egzekucji, </a:t>
            </a:r>
            <a:r>
              <a:rPr b="0"/>
              <a:t>która określa status prawny komorników, zasady ich odpowiedzialności, sprawowanie nadzoru nad czynnościami komorników, a także ustrój samorządu komorniczego.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1. [Komornik jako funkcjonariusz publiczny]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Komornik sądowy, zwany dalej "komornikiem", jest </a:t>
            </a:r>
            <a:r>
              <a:rPr b="1"/>
              <a:t>funkcjonariuszem publicznym działającym przy sądzie rejonowym</a:t>
            </a:r>
            <a:r>
              <a:t>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Komornik wykonuje powierzone mu obowiązki jako </a:t>
            </a:r>
            <a:r>
              <a:rPr b="1"/>
              <a:t>funkcjonariusz publiczny, choć </a:t>
            </a:r>
            <a:r>
              <a:t>jednocześnie wykonuje powierzone mu czynności </a:t>
            </a:r>
            <a:r>
              <a:rPr b="1"/>
              <a:t>na własny rachunek, w ramach kancelarii komorniczej</a:t>
            </a:r>
            <a:r>
              <a:t>.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17" name="Chart 217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18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hape 219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20" name="Shape 220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21" name="Shape 221"/>
          <p:cNvSpPr/>
          <p:nvPr/>
        </p:nvSpPr>
        <p:spPr>
          <a:xfrm>
            <a:off x="1115615" y="1059934"/>
            <a:ext cx="7722821" cy="560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2. [Zadania komornika; obowiązek udzielania komornikowi informacji] </a:t>
            </a:r>
            <a:endParaRPr sz="1200"/>
          </a:p>
          <a:p>
            <a:pPr marL="213893" indent="-213893" defTabSz="457200">
              <a:spcBef>
                <a:spcPts val="1200"/>
              </a:spcBef>
              <a:buSzPct val="100000"/>
              <a:buAutoNum type="arabicPeriod" startAt="1"/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Czynności egzekucyjne</a:t>
            </a:r>
            <a:r>
              <a:rPr b="0"/>
              <a:t> w sprawach cywilnych wykonuje wyłącznie komornik, z zastrzeżeniem wyjątków przewidzianych w innych ustawach. Komornik wykonuje także inne czynności przekazane na podstawie odrębnych przepisów.</a:t>
            </a:r>
          </a:p>
          <a:p>
            <a:pPr marL="213893" indent="-213893" defTabSz="457200">
              <a:spcBef>
                <a:spcPts val="1200"/>
              </a:spcBef>
              <a:buSzPct val="100000"/>
              <a:buAutoNum type="arabicPeriod" startAt="1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Komornik pełni </a:t>
            </a:r>
            <a:r>
              <a:rPr b="1"/>
              <a:t>czynności osobiście</a:t>
            </a:r>
            <a:r>
              <a:t>, z wyjątkiem przypadków określonych w przepisach prawa.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Komornikom powierza się w szczególności następujące zadania: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</a:t>
            </a:r>
            <a:r>
              <a:rPr b="1"/>
              <a:t>wykonywanie orzeczeń sądowych w sprawach o roszczenia pieniężne i niepieniężne oraz o zabezpieczenie roszczeń;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wykonywanie </a:t>
            </a:r>
            <a:r>
              <a:rPr b="1"/>
              <a:t>innych tytułów wykonawczych </a:t>
            </a:r>
            <a:r>
              <a:t>wydanych na podstawie odrębnych przepisów oraz tytułów egzekucyjnych, które zgodnie z odrębnymi przepisami podlegają wykonaniu w drodze egzekucji sądowej bez zaopatrywania ich w klauzulę wykonalności;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 </a:t>
            </a:r>
            <a:r>
              <a:rPr b="1"/>
              <a:t>sporządzanie protokołu stanu faktycznego przed wszczęciem procesu sądowego lub przed wydaniem orzeczenia na zarządzenie sądu lub prokuratora.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24" name="Chart 224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25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hape 226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27" name="Shape 227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28" name="Shape 228"/>
          <p:cNvSpPr/>
          <p:nvPr/>
        </p:nvSpPr>
        <p:spPr>
          <a:xfrm>
            <a:off x="1115615" y="1059934"/>
            <a:ext cx="7722821" cy="432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2. [Zadania komornika; obowiązek udzielania komornikowi informacji]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Komornik, poza zadaniami określonymi w ust. 3, ma prawo: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</a:t>
            </a:r>
            <a:r>
              <a:rPr b="1"/>
              <a:t>doręczania zawiadomień sądowych, obwieszczeń, protestów i zażaleń oraz innych dokumentów </a:t>
            </a:r>
            <a:r>
              <a:t>za potwierdzeniem odbioru i oznaczeniem daty;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na wniosek organizatora licytacji - </a:t>
            </a:r>
            <a:r>
              <a:rPr b="1"/>
              <a:t>sprawowania urzędowego nadzoru nad dobrowolnymi publicznymi licytacjami, z przybiciem najniższej lub najwyższej oferty</a:t>
            </a:r>
            <a:r>
              <a:t>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 </a:t>
            </a:r>
            <a:r>
              <a:rPr b="1"/>
              <a:t>weryfikowania istnienia i treści tytułów wykonawczych wydanych w postępowaniach elektronicznych</a:t>
            </a:r>
            <a:r>
              <a:t>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31" name="Chart 231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32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Shape 233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34" name="Shape 234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35" name="Shape 235"/>
          <p:cNvSpPr/>
          <p:nvPr/>
        </p:nvSpPr>
        <p:spPr>
          <a:xfrm>
            <a:off x="1115615" y="1059933"/>
            <a:ext cx="7722821" cy="521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and działalnością komornika:</a:t>
            </a: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judykacyjny, administracyjny oraz korporacyjny.</a:t>
            </a:r>
          </a:p>
          <a:p>
            <a:pPr defTabSz="457200">
              <a:spcBef>
                <a:spcPts val="1200"/>
              </a:spcBef>
              <a:defRPr b="1" sz="19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judykacyjny:</a:t>
            </a: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 759 § 2. KPC </a:t>
            </a:r>
            <a:r>
              <a:rPr b="0"/>
              <a:t>Sąd może z urzędu wydawać komornikowi zarządzenia zmierzające do zapewnienia należytego wykonania egzekucji oraz usuwać spostrzeżone uchybienia. </a:t>
            </a: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sprawowany przez sąd na podstawie art. 759 §2 KPC może zmierzać do dokonania </a:t>
            </a:r>
            <a:r>
              <a:rPr b="1"/>
              <a:t>oceny i weryfikacji przebiegu postępowania </a:t>
            </a:r>
            <a:r>
              <a:t>egzekucyjnego nie tylko w zakresie formalnym, ale </a:t>
            </a:r>
            <a:r>
              <a:rPr b="1"/>
              <a:t>także merytorycznym</a:t>
            </a:r>
            <a:r>
              <a:t>. </a:t>
            </a: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ten powinien zmierzać do </a:t>
            </a:r>
            <a:r>
              <a:rPr b="1"/>
              <a:t>należytego zagwarantowania i ochrony praw nie tylko wierzyciela, ale wszystkich uczestników postępowania.</a:t>
            </a:r>
            <a:r>
              <a:t> </a:t>
            </a: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[Ochrona i gwarancje procesowe].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38" name="Chart 238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39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Shape 240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41" name="Shape 241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42" name="Shape 242"/>
          <p:cNvSpPr/>
          <p:nvPr/>
        </p:nvSpPr>
        <p:spPr>
          <a:xfrm>
            <a:off x="1115615" y="1047234"/>
            <a:ext cx="7722821" cy="5416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administracyjny: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administracyjny nad komornikami sprawuje </a:t>
            </a:r>
            <a:r>
              <a:rPr b="1"/>
              <a:t>prezes sądu rejonowego</a:t>
            </a:r>
            <a:r>
              <a:t> (w zakresie formalnej poprawności działalności komornika) oraz </a:t>
            </a:r>
            <a:r>
              <a:rPr b="1"/>
              <a:t>Minister Sprawiedliwości.</a:t>
            </a:r>
          </a:p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3. KomSEgzU [Nadzór sądowy nad wykonywaniem czynności przez komornika]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Przy wykonywaniu czynności komornik podlega orzeczeniom </a:t>
            </a:r>
            <a:r>
              <a:rPr b="1"/>
              <a:t>sądu i prezesowi sądu rejonowego, przy którym działa</a:t>
            </a:r>
            <a:r>
              <a:t>.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Prezes sądu rejonowego, przy którym działa komornik, sprawuje nadzór nad jego działalnością, a w szczególności: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</a:t>
            </a:r>
            <a:r>
              <a:rPr b="1"/>
              <a:t>ocenia szybkość, sprawność i rzetelność</a:t>
            </a:r>
            <a:r>
              <a:t> postępowania poprzez badanie, czy w konkretnych sprawach nie zachodzi </a:t>
            </a:r>
            <a:r>
              <a:rPr b="1"/>
              <a:t>nieuzasadniona przewlekłość</a:t>
            </a:r>
            <a:r>
              <a:t> w podejmowaniu czynności;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kontroluje </a:t>
            </a:r>
            <a:r>
              <a:rPr b="1"/>
              <a:t>prawidłowość prowadzenia biurowości i rachunkowości </a:t>
            </a:r>
            <a:r>
              <a:t>kancelarii komorniczej;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 bada </a:t>
            </a:r>
            <a:r>
              <a:rPr b="1"/>
              <a:t>kulturę pracy</a:t>
            </a:r>
            <a:r>
              <a:t>, w tym przestrzeganie wyznaczonych terminów czynności i przyjmowania interesantów oraz utrzymywanie kancelarii komorniczej na poziomie odpowiednim do godności urzędu i posiadanych środków;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 zawiadamia sąd o </a:t>
            </a:r>
            <a:r>
              <a:rPr b="1"/>
              <a:t>potrzebie wydania komornikowi zarządzeń</a:t>
            </a:r>
            <a:r>
              <a:t> w trybie </a:t>
            </a:r>
            <a:r>
              <a:rPr>
                <a:solidFill>
                  <a:srgbClr val="1B1B1B"/>
                </a:solidFill>
              </a:rPr>
              <a:t>art. 759 § 2 </a:t>
            </a:r>
            <a:r>
              <a:t>Kodeksu postępowania cywilnego.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45" name="Chart 245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46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Shape 247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48" name="Shape 248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49" name="Shape 249"/>
          <p:cNvSpPr/>
          <p:nvPr/>
        </p:nvSpPr>
        <p:spPr>
          <a:xfrm>
            <a:off x="1115615" y="1059933"/>
            <a:ext cx="7722821" cy="686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</a:t>
            </a:r>
            <a:r>
              <a:rPr sz="1700"/>
              <a:t>rt. 3. KomSEgzU [Nadzór sądowy nad wykonywaniem czynności przez komornika] </a:t>
            </a:r>
            <a:endParaRPr sz="1700"/>
          </a:p>
          <a:p>
            <a:pPr defTabSz="457200">
              <a:spcBef>
                <a:spcPts val="1200"/>
              </a:spcBef>
              <a:defRPr b="1" sz="1700">
                <a:latin typeface="Times"/>
                <a:ea typeface="Times"/>
                <a:cs typeface="Times"/>
                <a:sym typeface="Times"/>
              </a:defRPr>
            </a:pPr>
            <a:r>
              <a:t>(…)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W zakresie nadzoru, o którym mowa w ust. 2, </a:t>
            </a:r>
            <a:r>
              <a:rPr b="1"/>
              <a:t>prezes sądu rejonowego</a:t>
            </a:r>
            <a:r>
              <a:t> działa w szczególności poprzez </a:t>
            </a:r>
            <a:r>
              <a:rPr b="1"/>
              <a:t>kontrolę kancelarii komornika, </a:t>
            </a:r>
            <a:r>
              <a:t>przeprowadzaną w razie potrzeby, </a:t>
            </a:r>
            <a:r>
              <a:rPr b="1"/>
              <a:t>nie rzadziej jednak niż co cztery lata</a:t>
            </a:r>
            <a:r>
              <a:t>, sprawowaną osobiście lub przez wyznaczonego sędziego i </a:t>
            </a:r>
            <a:r>
              <a:rPr b="1"/>
              <a:t>przy pomocy księgowego,</a:t>
            </a:r>
            <a:r>
              <a:t> a w zakresie kontroli finansowej przez upoważnioną osobę, oraz w ramach rozpatrywania skarg i zażaleń niestanowiących przedmiotu rozpoznania sądu w trybie </a:t>
            </a:r>
            <a:r>
              <a:rPr>
                <a:solidFill>
                  <a:srgbClr val="1B1B1B"/>
                </a:solidFill>
              </a:rPr>
              <a:t>art. 767 </a:t>
            </a:r>
            <a:r>
              <a:t>Kodeksu postępowania cywilnego. </a:t>
            </a:r>
            <a:r>
              <a:rPr b="1"/>
              <a:t>Prezes sądu rejonowego uprawniony jest do żądania od komornika wyjaśnień</a:t>
            </a:r>
            <a:r>
              <a:t> oraz do </a:t>
            </a:r>
            <a:r>
              <a:rPr b="1"/>
              <a:t>wydawania zarządzeń, których nieprzestrzeganie może stanowić podstawę wszczęcia postępowania dyscyplinarnego lub odwołania</a:t>
            </a:r>
            <a:r>
              <a:t> komornika z zajmowanego stanowiska. </a:t>
            </a:r>
            <a:endParaRPr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</a:t>
            </a:r>
            <a:r>
              <a:rPr b="1"/>
              <a:t>Skargi i zażalenia</a:t>
            </a:r>
            <a:r>
              <a:t> niestanowiące przedmiotu rozpoznania sądu w trybie </a:t>
            </a:r>
            <a:r>
              <a:rPr>
                <a:solidFill>
                  <a:srgbClr val="1B1B1B"/>
                </a:solidFill>
              </a:rPr>
              <a:t>art. 767 </a:t>
            </a:r>
            <a:r>
              <a:t>Kodeksu postępowania cywilnego prezes sądu rejonowego rozpatruje </a:t>
            </a:r>
            <a:r>
              <a:rPr b="1"/>
              <a:t>w terminie 7 dni.</a:t>
            </a:r>
            <a:r>
              <a:t> W tym samym terminie podlegają przekazaniu właściwemu sądowi skargi stanowiące przedmiot rozpoznania sądu.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52" name="Chart 252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53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Shape 254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55" name="Shape 255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56" name="Shape 256"/>
          <p:cNvSpPr/>
          <p:nvPr/>
        </p:nvSpPr>
        <p:spPr>
          <a:xfrm>
            <a:off x="1115615" y="1059933"/>
            <a:ext cx="7722821" cy="4602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64. KomSEgzU [Nadzór zwierzchni nad działalnością komorników i działalnością samorządu komorniczego]</a:t>
            </a: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r>
              <a:rPr b="0"/>
              <a:t>1. Nadzór zwierzchni nad działalnością komorników i działalnością samorządu komorniczego sprawuje </a:t>
            </a:r>
            <a:r>
              <a:t>Minister Sprawiedliwości.</a:t>
            </a:r>
            <a:r>
              <a:rPr b="0"/>
              <a:t> Nadzór ten </a:t>
            </a:r>
            <a:r>
              <a:rPr u="sng"/>
              <a:t>nie może wkraczać w działania podlegające nadzorowi sądu</a:t>
            </a:r>
            <a:r>
              <a:rPr b="0" u="sng"/>
              <a:t>. </a:t>
            </a: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Nadzór nad działalnością komorników sprawuje Minister Sprawiedliwości </a:t>
            </a:r>
            <a:r>
              <a:rPr b="1"/>
              <a:t>przez prezesów sądów okręgowych, sędziów-wizytatorów, a w zakresie kontroli finansowej - przez osoby upoważnione</a:t>
            </a:r>
            <a:r>
              <a:t>. </a:t>
            </a:r>
          </a:p>
          <a:p>
            <a:pPr defTabSz="457200">
              <a:spcBef>
                <a:spcPts val="12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</a:t>
            </a:r>
            <a:r>
              <a:rPr b="1"/>
              <a:t>Minister Sprawiedliwości l</a:t>
            </a:r>
            <a:r>
              <a:t>ub, </a:t>
            </a:r>
            <a:r>
              <a:rPr b="1"/>
              <a:t>z jego upoważnienia, prezes sądu okręgowego</a:t>
            </a:r>
            <a:r>
              <a:t> może zlecić sędziemu-wizytatorowi, a w uzasadnionych przypadkach w zakresie kontroli finansowej - osobie upoważnionej, </a:t>
            </a:r>
            <a:r>
              <a:rPr b="1"/>
              <a:t>przeprowadzenie wizytacji w określonej kancelarii</a:t>
            </a:r>
            <a: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29" name="Chart 129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30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32" name="Shape 132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33" name="Shape 133"/>
          <p:cNvSpPr/>
          <p:nvPr/>
        </p:nvSpPr>
        <p:spPr>
          <a:xfrm>
            <a:off x="1475656" y="970735"/>
            <a:ext cx="7273057" cy="767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Relacja czasowa postępowania zabezpieczającego do egzekucyjnego</a:t>
            </a:r>
          </a:p>
        </p:txBody>
      </p:sp>
      <p:sp>
        <p:nvSpPr>
          <p:cNvPr id="134" name="Shape 134"/>
          <p:cNvSpPr/>
          <p:nvPr/>
        </p:nvSpPr>
        <p:spPr>
          <a:xfrm>
            <a:off x="1115615" y="1948933"/>
            <a:ext cx="8028386" cy="276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defRPr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Brak relacji czasowej:</a:t>
            </a:r>
          </a:p>
        </p:txBody>
      </p:sp>
      <p:pic>
        <p:nvPicPr>
          <p:cNvPr id="135" name="image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25587" y="2320171"/>
            <a:ext cx="6656339" cy="42504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59" name="Chart 259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60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Shape 261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62" name="Shape 262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63" name="Shape 263"/>
          <p:cNvSpPr/>
          <p:nvPr/>
        </p:nvSpPr>
        <p:spPr>
          <a:xfrm>
            <a:off x="1115615" y="1059934"/>
            <a:ext cx="7722821" cy="5569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korporacyjny:</a:t>
            </a: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Nadzór związany z rozpatrywaniem skarg na postępowanie komornika, które nie dotyczą czynności egzekucyjnych i nie są objęte nadzorem prezesa sądu rejonowego, rozpatrują organy samorządu komorniczego.</a:t>
            </a: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Krajowa Rada Komornicza sprawuje nadzór nad należytym wykonywaniem obowiązków o ch-rze korporacyjnym i sprawozdawczym. </a:t>
            </a:r>
          </a:p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65. [Nadzór sprawowany przez Krajową Radę Komorniczą]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</a:t>
            </a:r>
            <a:r>
              <a:rPr b="1"/>
              <a:t> Krajowa Rada Komornicza </a:t>
            </a:r>
            <a:r>
              <a:t>sprawuje nadzór nad komornikami niezależnie od nadzoru sprawowanego przez Ministra Sprawiedliwości i prezesów sądów.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Krajowa Rada Komornicza </a:t>
            </a:r>
            <a:r>
              <a:rPr b="1"/>
              <a:t>wyznacza komorników-wizytatorów</a:t>
            </a:r>
            <a:r>
              <a:t> spośród komorników, którzy są obowiązani dokonywać wizytacji w kancelariach danego okręgu. </a:t>
            </a:r>
            <a:r>
              <a:rPr b="1"/>
              <a:t>Wizytacja</a:t>
            </a:r>
            <a:r>
              <a:t> kancelarii powinna być przeprowadzona </a:t>
            </a:r>
            <a:r>
              <a:rPr b="1"/>
              <a:t>co najmniej raz w ciągu 3 lat.</a:t>
            </a:r>
            <a:r>
              <a:t>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Przedmiotem nadzoru, o którym mowa w ust. 1, jest </a:t>
            </a:r>
            <a:r>
              <a:rPr b="1"/>
              <a:t>terminowość, rzetelność i skuteczność postępowania egzekucyjnego.</a:t>
            </a:r>
            <a:r>
              <a:t>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Osoby powołane do sprawowania nadzoru nad działalnością komorników mają </a:t>
            </a:r>
            <a:r>
              <a:rPr b="1"/>
              <a:t>prawo wglądu w czynności komorników, mogą żądać wyjaśnień oraz w razie stwierdzenia uchybień mogą wystąpić do sądu o wydanie zarządzenia w trybie </a:t>
            </a:r>
            <a:r>
              <a:rPr b="1">
                <a:solidFill>
                  <a:srgbClr val="1B1B1B"/>
                </a:solidFill>
              </a:rPr>
              <a:t>art. 759 § 2 </a:t>
            </a:r>
            <a:r>
              <a:rPr b="1"/>
              <a:t>Kodeksu postępowania cywilnego</a:t>
            </a:r>
            <a: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66" name="Chart 266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67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hape 268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69" name="Shape 269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70" name="Shape 270"/>
          <p:cNvSpPr/>
          <p:nvPr/>
        </p:nvSpPr>
        <p:spPr>
          <a:xfrm>
            <a:off x="1115615" y="1059934"/>
            <a:ext cx="7722821" cy="6079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Odpowiedzialność komornika:</a:t>
            </a:r>
          </a:p>
          <a:p>
            <a:pPr defTabSz="457200">
              <a:spcBef>
                <a:spcPts val="12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odpowiedzialność z tytułu szkody wyrządzonej przez niezgodne z prawem działanie lub zaniechanie przy wykonywaniu czynności.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23. KomSEgzU [Odpowiedzialność odszkodowawcza]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Komornik jest obowiązany do </a:t>
            </a:r>
            <a:r>
              <a:rPr b="1"/>
              <a:t>naprawienia szkody wyrządzonej przez niezgodne z prawem działanie lub zaniechanie</a:t>
            </a:r>
            <a:r>
              <a:t> przy wykonywaniu czynności.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</a:t>
            </a:r>
            <a:r>
              <a:rPr b="1"/>
              <a:t>Zastępca komornika ponosi odpowiedzialność jak komornik</a:t>
            </a:r>
            <a:r>
              <a:t> </a:t>
            </a:r>
            <a:r>
              <a:rPr b="1"/>
              <a:t>w zakresie czynności, które wykonywał.</a:t>
            </a:r>
            <a:r>
              <a:t>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</a:t>
            </a:r>
            <a:r>
              <a:rPr b="1"/>
              <a:t>Skarb Państwa</a:t>
            </a:r>
            <a:r>
              <a:t> jest odpowiedzialny za szkodę </a:t>
            </a:r>
            <a:r>
              <a:rPr b="1"/>
              <a:t>solidarnie z komornikiem</a:t>
            </a:r>
            <a:r>
              <a:t>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tego względu komornik jest zobowiązany do </a:t>
            </a:r>
            <a:r>
              <a:rPr b="1"/>
              <a:t>zawarcia umowy ubezpieczenia od odpowiedzialności cywilnej za szkody, które mogą zostać wyrządzone w związku z wykonywaniem przez niego czynności egzekucyjnych</a:t>
            </a:r>
            <a:r>
              <a:t>, a w przypadku gdy komornik zatrudnia pracowników, również do zawarcia umowy ubezpieczenia odpowiedzialności cywilnej za szkody, które mogą być wyrządzone działaniem jego pracowników w związku z wykonywaniem tych czynności.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-&gt;</a:t>
            </a:r>
            <a:r>
              <a:rPr b="1"/>
              <a:t> Art. 24. KomSEgzU</a:t>
            </a:r>
            <a:r>
              <a:t> [Obowiązek zawarcia umowy ubezpieczenia odpowiedzialności cywilnej] </a:t>
            </a:r>
            <a:endParaRPr sz="1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73" name="Chart 273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74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5" name="Shape 275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76" name="Shape 276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77" name="Shape 277"/>
          <p:cNvSpPr/>
          <p:nvPr/>
        </p:nvSpPr>
        <p:spPr>
          <a:xfrm>
            <a:off x="1115615" y="1059934"/>
            <a:ext cx="7722821" cy="5607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Ustalenie właściwości komorniczej: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7. KomSEgzU [Rewiry komornicze]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</a:t>
            </a:r>
            <a:r>
              <a:rPr b="1"/>
              <a:t>Rewirem komorniczym</a:t>
            </a:r>
            <a:r>
              <a:t> jest </a:t>
            </a:r>
            <a:r>
              <a:rPr b="1"/>
              <a:t>obszar właściwości sądu rejonowego, przy którym działa komornik</a:t>
            </a:r>
            <a:r>
              <a:t>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Komornicy, których siedziby kancelarii są położone w obszarze właściwości nowo utworzonego sądu rejonowego, z chwilą jego utworzenia stają się</a:t>
            </a:r>
            <a:r>
              <a:rPr b="1"/>
              <a:t> z mocy prawa komornikami przy tym sądzie.</a:t>
            </a:r>
            <a:r>
              <a:t>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2a. Jeżeli w obszarze właściwości nowo utworzonego sądu rejonowego nie ma siedziby kancelarii komorniczej, do czasu powołania komornika w tym rewirze, czynności egzekucyjne wykonują komornicy dotychczas właściwi.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W razie zniesienia sądu rejonowego komornicy dotychczas działający przy tym sądzie stają się z mocy prawa komornikami przy sądzie, który swoją właściwością objął obszar właściwości zniesionego sądu.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Minister Sprawiedliwości </a:t>
            </a:r>
            <a:r>
              <a:rPr b="0"/>
              <a:t>na stronach internetowych Ministerstwa Sprawiedliwości prowadzi i aktualizuje wykaz komorników, w którym wskazuje rewiry komornicze położone w obszarach właściwości poszczególnych sądów apelacyjnych, imiona i nazwiska komorników działających w tych rewirach oraz siedziby i adresy ich kancelarii. </a:t>
            </a:r>
            <a:r>
              <a:t>Prezes sądu rejonowego</a:t>
            </a:r>
            <a:r>
              <a:rPr b="0"/>
              <a:t> na stronach internetowych sądu - wykaz komorników działających przy tym sądzie. Wykaz udostępnia się również do publicznej wiadomości na tablicy informacyjnej w budynku sądu rejonowego.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80" name="Chart 280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81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Shape 282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83" name="Shape 283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84" name="Shape 284"/>
          <p:cNvSpPr/>
          <p:nvPr/>
        </p:nvSpPr>
        <p:spPr>
          <a:xfrm>
            <a:off x="1115615" y="1059934"/>
            <a:ext cx="7722821" cy="6454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Ustalenie właściwości komorniczej: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8. KomSEgzU [Prawo wyboru komornika; wykonywanie czynności poza rewirem komorniczym; przekazanie sprawy egzekucyjnej innemu komornikowi]                                -</a:t>
            </a:r>
            <a:br/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Komornik działa na obszarze swojego rewiru komorniczego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, z zastrzeżeniem ust. 5.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W rewirze komorniczym może działać w</a:t>
            </a:r>
            <a:r>
              <a:rPr b="1"/>
              <a:t>ięcej niż jeden komornik</a:t>
            </a:r>
            <a:r>
              <a:t>.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(uchylony)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Komornik </a:t>
            </a:r>
            <a:r>
              <a:rPr b="1"/>
              <a:t>nie może odmówić przyjęcia wniosku o wszczęcie egzekucji lub wykonania postanowienia o udzieleniu zabezpieczenia, do przeprowadzenia których jest właściwy</a:t>
            </a:r>
            <a:r>
              <a:t> zgodnie z przepisami </a:t>
            </a:r>
            <a:r>
              <a:rPr>
                <a:solidFill>
                  <a:srgbClr val="1B1B1B"/>
                </a:solidFill>
              </a:rPr>
              <a:t>Kodeksu postępowania cywilnego</a:t>
            </a:r>
            <a:r>
              <a:t>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5. </a:t>
            </a:r>
            <a:r>
              <a:rPr b="1"/>
              <a:t>Wierzyciel ma prawo wyboru komornika na terytorium Rzeczypospolitej Polskiej, z wyjątkiem spraw o egzekucję z nieruchomości oraz spraw, w których przepisy o egzekucji z nieruchomości stosuje się odpowiednio. W przypadku wyboru komornik działa poza obszarem swojego rewiru komorniczego.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6. Wierzyciel, dokonując wyboru komornika, składa wraz z wnioskiem o wszczęcie egzekucji </a:t>
            </a:r>
            <a:r>
              <a:rPr b="1"/>
              <a:t>oświadczenie na piśmie, że korzysta z prawa wyboru komornika.</a:t>
            </a:r>
            <a:r>
              <a:t>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7. </a:t>
            </a:r>
            <a:r>
              <a:rPr b="1"/>
              <a:t>Komornik wybrany</a:t>
            </a:r>
            <a:r>
              <a:t> przez wierzyciela </a:t>
            </a:r>
            <a:r>
              <a:rPr b="1"/>
              <a:t>nie może odmówić wszczęcia egzekucji, wykonania postanowienia o udzieleniu zabezpieczenia lub podjęcia innych czynności</a:t>
            </a:r>
            <a:r>
              <a:t> wchodzących w zakres jego ustawowych zadań, </a:t>
            </a:r>
            <a:r>
              <a:rPr b="1"/>
              <a:t>jeżeli byłyby prowadzone w obszarze właściwości sądu apelacyjnego obejmującego jego rewir</a:t>
            </a:r>
            <a:r>
              <a:t>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87" name="Chart 287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88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Shape 289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90" name="Shape 290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91" name="Shape 291"/>
          <p:cNvSpPr/>
          <p:nvPr/>
        </p:nvSpPr>
        <p:spPr>
          <a:xfrm>
            <a:off x="1115615" y="1059934"/>
            <a:ext cx="7722821" cy="6758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Ustalenie właściwości komorniczej: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8. KomSEgzU [Prawo wyboru komornika; wykonywanie czynności poza rewirem komorniczym; przekazanie sprawy egzekucyjnej innemu komornikowi]                              -</a:t>
            </a:r>
            <a:br/>
            <a:r>
              <a:t>8. Komornik wybrany </a:t>
            </a:r>
            <a:r>
              <a:rPr b="0"/>
              <a:t>przez wierzyciela</a:t>
            </a:r>
            <a:r>
              <a:t> odmawia</a:t>
            </a:r>
            <a:r>
              <a:rPr b="0"/>
              <a:t> jednak wszczęcia egzekucji, wykonania postanowienia o udzieleniu zabezpieczenia lub podjęcia innych czynności wchodzących w zakres jego ustawowych zadań, jeżeli:</a:t>
            </a:r>
            <a:r>
              <a:t>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w zakresie prowadzonych przez niego egzekucji</a:t>
            </a:r>
            <a:r>
              <a:rPr b="1"/>
              <a:t> zaległość przekracza sześć miesięcy</a:t>
            </a:r>
            <a:r>
              <a:t>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wpływ wszystkich spraw </a:t>
            </a:r>
            <a:r>
              <a:rPr b="1"/>
              <a:t>w danym roku przekroczył 5000, a skuteczność w zakresie prowadzonych przez niego egzekucji w roku poprzednim nie przekroczyła 35%</a:t>
            </a:r>
            <a:r>
              <a:t>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 </a:t>
            </a:r>
            <a:r>
              <a:rPr b="1"/>
              <a:t>wpływ wszystkich spraw w danym roku przekroczył 10 000</a:t>
            </a:r>
            <a:r>
              <a:t>. 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Zasadniczo, </a:t>
            </a:r>
            <a:r>
              <a:rPr b="1"/>
              <a:t>komornik działa w obszarze swojego rewiru</a:t>
            </a:r>
            <a:r>
              <a:t> komorniczego, jednakże </a:t>
            </a:r>
            <a:r>
              <a:rPr b="1"/>
              <a:t>wierzycielowi przysługuje prawo wyboru komornika </a:t>
            </a:r>
            <a:r>
              <a:t>działającego na terytorium RP, z </a:t>
            </a:r>
            <a:r>
              <a:rPr b="1"/>
              <a:t>wyjątkiem spraw o egzekucję z nieruchomości</a:t>
            </a:r>
            <a:r>
              <a:t> oraz</a:t>
            </a:r>
            <a:r>
              <a:rPr b="1"/>
              <a:t> praw, w których przepisy o egzekucji z nieruchomości stosuje się odpowiednio</a:t>
            </a:r>
            <a:r>
              <a:t>.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759</a:t>
            </a:r>
            <a:r>
              <a:rPr baseline="44444" sz="900"/>
              <a:t>1</a:t>
            </a:r>
            <a:r>
              <a:t>. KPC [Prawo wyboru komornika] </a:t>
            </a:r>
            <a:r>
              <a:rPr b="0"/>
              <a:t>Przepisy niniejszego Kodeksu dotyczące właściwości miejscowej komorników nie uchybiają prawu wyboru komornika określonemu w odrębnych </a:t>
            </a:r>
            <a:r>
              <a:rPr b="0">
                <a:solidFill>
                  <a:srgbClr val="1B1B1B"/>
                </a:solidFill>
              </a:rPr>
              <a:t>przepisach</a:t>
            </a:r>
            <a:r>
              <a:rPr b="0"/>
              <a:t>. </a:t>
            </a:r>
            <a:endParaRPr sz="1200"/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  <a:p>
            <a:pPr defTabSz="457200">
              <a:spcBef>
                <a:spcPts val="1200"/>
              </a:spcBef>
              <a:defRPr sz="1200"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94" name="Chart 294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295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Shape 296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297" name="Shape 297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298" name="Shape 298"/>
          <p:cNvSpPr/>
          <p:nvPr/>
        </p:nvSpPr>
        <p:spPr>
          <a:xfrm>
            <a:off x="1115615" y="1059933"/>
            <a:ext cx="7722821" cy="6838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Uczestnicy postępowania egzekucyjnego:</a:t>
            </a:r>
          </a:p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-&gt; </a:t>
            </a:r>
            <a:r>
              <a:rPr b="1"/>
              <a:t>Strony oraz inne podmioty</a:t>
            </a:r>
            <a:r>
              <a:t>;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Strony</a:t>
            </a:r>
            <a:r>
              <a:rPr b="0"/>
              <a:t>: wierzyciel oraz dłużnik egzekwowany.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wierzycielem</a:t>
            </a:r>
            <a:r>
              <a:rPr b="0"/>
              <a:t> jest osoba fizyczna lub osoba prawna dysponująca prawidłowym tytułem wykonawczym, inicjująca postępowanie egzekucyjne poprzez żądanie realizacji przez komornika zobowiązania wynikającego z tytułu wykonawczego.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dłużnikiem</a:t>
            </a:r>
            <a:r>
              <a:rPr b="0"/>
              <a:t> jest osoba fizyczna lub prawna określona w tytule wykonawczym jako zobowiązana do wykonania świadczenia wynikającego z tego tytułu.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Inne podmioty</a:t>
            </a:r>
            <a:r>
              <a:rPr b="0"/>
              <a:t>:osoby, którym przysługują prawa rzeczowe, roszczenia, prawa osobiste zabezpieczone nieruchomościami; organ, który zawarł umowę użytkowania wieczystego; osoby biorące udział w licytacjach, nabywcy wyłonieni w przetargach; dłużnicy zajętej wierzytelności, dozorcy ustanowieni w postępowaniu; zarządca przymusowy; świadkowie uczestniczący przy dokonywaniu czynności zajęcia egzekucyjnego. 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01" name="Chart 301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02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Shape 303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04" name="Shape 304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05" name="Shape 305"/>
          <p:cNvSpPr/>
          <p:nvPr/>
        </p:nvSpPr>
        <p:spPr>
          <a:xfrm>
            <a:off x="1115615" y="1059933"/>
            <a:ext cx="7722821" cy="6330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Wszczęcie postępowania egzekucyjnego: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Zgodnie z art. 797 §1 KPC </a:t>
            </a:r>
            <a:r>
              <a:rPr b="1"/>
              <a:t>inicjując postępowanie egzekucyjne wierzyciel składa wniosek egzekucyjny lub żądanie </a:t>
            </a:r>
            <a:r>
              <a:t>przeprowadzenia egzekucji z urzędu i jest zobowiązany do </a:t>
            </a:r>
            <a:r>
              <a:rPr b="1"/>
              <a:t>wskazania świadczenia,</a:t>
            </a:r>
            <a:r>
              <a:t> które ma zostać spełnione. Do wniosku </a:t>
            </a:r>
            <a:r>
              <a:rPr b="1"/>
              <a:t>dołącza się oryginał tytułu wykonawczego</a:t>
            </a:r>
            <a:r>
              <a:t>.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797. [Wymagania wniosku]</a:t>
            </a:r>
            <a:br/>
            <a:r>
              <a:t>§ 1. </a:t>
            </a:r>
            <a:r>
              <a:rPr b="0"/>
              <a:t>We wniosku o wszczęcie egzekucji lub żądaniu przeprowadzenia egzekucji z urzędu wskazuje się świadczenie, które ma być spełnione. Do wniosku lub żądania dołącza się tytuł wykonawczy. 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§ 2. </a:t>
            </a:r>
            <a:r>
              <a:rPr baseline="23528"/>
              <a:t>357 </a:t>
            </a:r>
            <a:r>
              <a:rPr b="0"/>
              <a:t>Wniosek o wszczęcie egzekucji na podstawie tytułu wykonawczego, o którym mowa w art. 783 § 4 -&gt; tytuł wykonawczy wydany w elektronicznym postępowaniu upominawczym, może być złożony do komornika także za pośrednictwem systemu teleinformatycznego. 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Wierzyciel, dysponujący prawidłowym tytułem wykonawczym ma prawo wyboru komornika</a:t>
            </a:r>
            <a:r>
              <a:rPr b="0"/>
              <a:t> na terytorium Rzeczypospolitej Polskiej, za wyjątkiem spraw o egzekucję z nieruchomości i tych, do których przepisy o niej stosujemy odpowiednio -&gt; art.8 KomSEgzU. </a:t>
            </a:r>
            <a:r>
              <a:t>Oświadczenie wierzyciela o wyborze komornika składane jest wraz z wnioskiem o wszczęcie egzekucji na piśmie</a:t>
            </a:r>
            <a:r>
              <a:rPr b="0"/>
              <a:t> (w treści wniosku o wszczęcie lub w dodatkowym oświadczeniu pisemnym, dołączonym do wniosku).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08" name="Chart 308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09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Shape 310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11" name="Shape 311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12" name="Shape 312"/>
          <p:cNvSpPr/>
          <p:nvPr/>
        </p:nvSpPr>
        <p:spPr>
          <a:xfrm>
            <a:off x="1115615" y="1059933"/>
            <a:ext cx="7722821" cy="5886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Wszczęcie postępowania egzekucyjnego: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Podstawę prowadzenia egzekucji stanowi tytuł wykonawczy, tj. tytuł egzekucyjny zaopatrzony w klauzulę wykonalności.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Pełnomocnik reprezentujący wierzyciela w postępowaniu egzekucyjnym jest zobowiązany dołączyć do wniosku egzekucyjnego pełnomocnictwo oraz inne dokumenty na potwierdzenie prawidłowego umocowania wierzyciela -&gt; art. 91 KPC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91. [Zakres pełnomocnictwa procesowego] -&gt; z mocy samego prawa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Pełnomocnictwo procesowe obejmuje z samego prawa umocowanie do: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wszystkich łączących się ze sprawą czynności procesowych, nie wyłączając powództwa wzajemnego, skargi o wznowienie postępowania i postępowania wywołanego ich wniesieniem, jako też wniesieniem interwencji głównej przeciwko mocodawcy;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</a:t>
            </a:r>
            <a:r>
              <a:rPr b="1"/>
              <a:t>wszelkich czynności dotyczących zabezpieczenia i egzekucji;</a:t>
            </a:r>
            <a:br>
              <a:rPr b="1"/>
            </a:br>
            <a:r>
              <a:t>3) udzielenia dalszego pełnomocnictwa procesowego adwokatowi lub radcy prawnemu;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 zawarcia ugody, zrzeczenia się roszczenia albo uznania powództwa, jeżeli czynności te nie zostały wyłączone w danym pełnomocnictwie;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5) odbioru kosztów procesu od strony przeciwnej.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15" name="Chart 315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16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7" name="Shape 317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18" name="Shape 318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19" name="Shape 319"/>
          <p:cNvSpPr/>
          <p:nvPr/>
        </p:nvSpPr>
        <p:spPr>
          <a:xfrm>
            <a:off x="1115615" y="1059934"/>
            <a:ext cx="7722821" cy="5704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Wszczęcie postępowania egzekucyjnego: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Dyspozycja wierzyciela do przekazania wyegzekwowanych kwot </a:t>
            </a:r>
            <a:r>
              <a:rPr b="0"/>
              <a:t>należnych wierzycielowi na podany rachunek bankowy </a:t>
            </a:r>
            <a:r>
              <a:t>wymaga przedłożenia stosownego pełnomocnictwa szczególnego </a:t>
            </a:r>
            <a:r>
              <a:rPr b="0"/>
              <a:t>do odbioru tychże kwot.</a:t>
            </a:r>
          </a:p>
          <a:p>
            <a:pPr defTabSz="457200">
              <a:spcBef>
                <a:spcPts val="1200"/>
              </a:spcBef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Wierzyciel składając wniosek egzekucyjny zobowiązany jest do wskazania sposobów egzekucji,</a:t>
            </a:r>
            <a:r>
              <a:rPr b="0"/>
              <a:t> zgodnie z którymi komornik ma prowadzić egzekucję. Jeżeli wierzyciel nie posiada informacji o składnikach majątku dłużnika oraz gdy w trybie art 801 KPC nie da się ustalić majątku, który pozwoli na zaspokojenie wierzyciela, może na podstawie art. 801</a:t>
            </a:r>
            <a:r>
              <a:rPr b="0" baseline="31999"/>
              <a:t>2</a:t>
            </a:r>
            <a:r>
              <a:rPr b="0"/>
              <a:t> KPC zlecić komornikowi poszukiwanie majątku dłużnika.</a:t>
            </a:r>
          </a:p>
          <a:p>
            <a:pPr defTabSz="457200">
              <a:spcBef>
                <a:spcPts val="12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Art. 801. [Wezwanie do złożenia wykazu majątku lub wyjaśnień] </a:t>
            </a:r>
            <a:endParaRPr sz="1200"/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Jeżeli wierzyciel albo sąd zarządzający z urzędu przeprowadzenie egzekucji albo uprawniony organ żądający przeprowadzenia egzekucji </a:t>
            </a:r>
            <a:r>
              <a:rPr b="1"/>
              <a:t>nie wskaże majątku pozwalającego na zaspokojenie świadczenia, komornik wzywa dłużnika do złożenia wykazu majątku lub innych wyjaśnień niezbędnych do przeprowadzenia egzekucji.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801</a:t>
            </a:r>
            <a:r>
              <a:rPr baseline="44444" sz="900"/>
              <a:t>1</a:t>
            </a:r>
            <a:r>
              <a:t>.</a:t>
            </a:r>
            <a:r>
              <a:rPr baseline="44444" sz="900"/>
              <a:t> </a:t>
            </a:r>
            <a:r>
              <a:t>[Złożenie wykazu majątku]</a:t>
            </a:r>
            <a:br/>
            <a:r>
              <a:t>§ 1.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Dłużnik składa wykaz majątku przed komornikiem pod rygorem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odpowiedzialności karnej za złożenie fałszywego oświadczenia.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Wzywając dłużnika do złożenia wykazu majątku, komornik uprzedza go o odpowiedzialności karnej za złożenie fałszywego oświadczenia oraz poucza, że w razie niezłożenia wykazu majątku wierzyciel może zlecić komornikowi poszukiwanie majątku dłużnika.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22" name="Chart 322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23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4" name="Shape 324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25" name="Shape 325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26" name="Shape 326"/>
          <p:cNvSpPr/>
          <p:nvPr/>
        </p:nvSpPr>
        <p:spPr>
          <a:xfrm>
            <a:off x="1115615" y="1059934"/>
            <a:ext cx="7722821" cy="5112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801</a:t>
            </a:r>
            <a:r>
              <a:rPr baseline="25000"/>
              <a:t>2</a:t>
            </a:r>
            <a:r>
              <a:t>.</a:t>
            </a:r>
            <a:r>
              <a:rPr baseline="25000"/>
              <a:t> </a:t>
            </a:r>
            <a:r>
              <a:t>[Poszukiwanie majątku dłużnika]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Jeżeli w drodze czynności przewidzianych w art. 801 nie można ustalić majątku pozwalającego na zaspokojenie świadczenia, do którego może być skierowana egzekucja, </a:t>
            </a:r>
            <a:r>
              <a:rPr b="1"/>
              <a:t>wierzyciel może zlecić komornikowi poszukiwanie majątku dłużnika.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Zgodnie z przepisem </a:t>
            </a:r>
            <a:r>
              <a:rPr b="1"/>
              <a:t>art. 53a ust 1 </a:t>
            </a:r>
            <a:r>
              <a:t>KomSEgzU komornik </a:t>
            </a:r>
            <a:r>
              <a:rPr b="1"/>
              <a:t>pobiera opłatę stałą od wierzyciela w wysokości 2% przeciętnego wynagrodzenia miesięcznego.</a:t>
            </a:r>
            <a:r>
              <a:t> </a:t>
            </a:r>
            <a:r>
              <a:rPr b="1"/>
              <a:t>Nieuiszczenie opłaty w terminie 7 dni od otrzymania wezwania powoduje zwrot wniosku </a:t>
            </a:r>
            <a:r>
              <a:t>zawierającego zlecenie poszukiwania majątku dłużnika.</a:t>
            </a:r>
          </a:p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53a. KomSEgzU[Opłata stała za poszukiwanie majątku]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Opłatę stałą w wysokości 2% przeciętnego wynagrodzenia miesięcznego komornik pobiera od wierzyciela w przypadku otrzymania zlecenia poszukiwania majątku dłużnika w trybie art. 8012 ustawy z dnia 17 listopada 1964 r. - Kodeks postępowania cywilnego. W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razie nieuiszczenia opłaty w terminie 7 dni od otrzymania wezwania komornik zwraca wniosek zawierający zlecenie. </a:t>
            </a:r>
          </a:p>
          <a:p>
            <a:pPr defTabSz="457200">
              <a:spcBef>
                <a:spcPts val="12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W razie </a:t>
            </a:r>
            <a:r>
              <a:rPr b="1"/>
              <a:t>odnalezienia majątku dłużnika</a:t>
            </a:r>
            <a:r>
              <a:t> w trybie określonym w ust. 1 komornik pobiera </a:t>
            </a:r>
            <a:r>
              <a:rPr b="1"/>
              <a:t>opłatę stałą w wysokości 5% szacunkowej wartości tego majątku, nie więcej jednak niż 100% przeciętnego wynagrodzenia miesięcznego.</a:t>
            </a:r>
            <a:r>
              <a:t> Opłata ta ulega zmniejszeniu o kwotę opłaty pobranej na podstawie ust. 1. Przepis art. 49 ust. 3 stosuje się odpowiednio.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38" name="Chart 138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39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hape 140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41" name="Shape 141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42" name="Shape 142"/>
          <p:cNvSpPr/>
          <p:nvPr/>
        </p:nvSpPr>
        <p:spPr>
          <a:xfrm>
            <a:off x="1475656" y="970735"/>
            <a:ext cx="7273057" cy="767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Relacja czasowa postępowania zabezpieczającego do egzekucyjnego</a:t>
            </a:r>
          </a:p>
        </p:txBody>
      </p:sp>
      <p:sp>
        <p:nvSpPr>
          <p:cNvPr id="143" name="Shape 143"/>
          <p:cNvSpPr/>
          <p:nvPr/>
        </p:nvSpPr>
        <p:spPr>
          <a:xfrm>
            <a:off x="1115615" y="1948933"/>
            <a:ext cx="7047184" cy="2216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2000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 defTabSz="457200"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Postępowanie zabezpieczające i postępowanie egzekucyjne toczą się jednocześnie:</a:t>
            </a:r>
          </a:p>
          <a:p>
            <a:pPr defTabSz="457200">
              <a:defRPr sz="2000">
                <a:latin typeface="Arial"/>
                <a:ea typeface="Arial"/>
                <a:cs typeface="Arial"/>
                <a:sym typeface="Arial"/>
              </a:defRPr>
            </a:pPr>
          </a:p>
          <a:p>
            <a:pPr algn="just" defTabSz="457200">
              <a:spcBef>
                <a:spcPts val="7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Postępowanie egzekucyjne toczy się w przedmiocie </a:t>
            </a:r>
            <a:r>
              <a:rPr b="1"/>
              <a:t>wykonalnego obowiązku</a:t>
            </a:r>
            <a:r>
              <a:t>, przy czym zostało jednocześnie zostało wszczęte postępowanie zabezpieczające.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29" name="Chart 329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30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Shape 331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32" name="Shape 332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33" name="Shape 333"/>
          <p:cNvSpPr/>
          <p:nvPr/>
        </p:nvSpPr>
        <p:spPr>
          <a:xfrm>
            <a:off x="1115615" y="1059934"/>
            <a:ext cx="7722821" cy="5777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Zgodnie z art 805 §1 KPC przy pierwszej czynności egzekucyjnej doręcza się dłużnikowi zawiadomienie o wszczęciu egzekucji.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805. [Zawiadomienie o wszczęciu egzekucji]</a:t>
            </a:r>
            <a:br/>
            <a:r>
              <a:t>§ 1.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Przy pierwszej czynności egzekucyjnej doręcza się dłużnikowi zawiadomienie o wszczęciu egzekucji,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z podaniem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treści tytułu wykonawczego i wymienieniem sposobu egzekucji oraz z pouczeniem o możliwości, terminie i sposobie wniesienia środka zaskarżenia na postanowienie o nadaniu klauzuli wykonalności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, a także sporządzony przez organ egzekucyjny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odpis tytułu wykonawczego albo zweryfikowanego przez komornika dokumentu,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o którym mowa w art. 797 § 3.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1</a:t>
            </a:r>
            <a:r>
              <a:rPr baseline="44444" sz="900"/>
              <a:t>1</a:t>
            </a:r>
            <a:r>
              <a:t>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Jeżeli podstawę egzekucji stanowi tytuł wykonawczy w postaci zaopatrzonego w klauzulę wykonalności wyroku zaocznego lub nakazu zapłaty wydanego w postępowaniu nakazowym, upominawczym albo elektronicznym postępowaniu upominawczym, komornik poucza dłużnika również o treści art. 139 § 1 i 5, art. 168, art. 172, art. 820</a:t>
            </a:r>
            <a:r>
              <a:rPr b="0" baseline="45454" sz="1100">
                <a:latin typeface="Times New Roman"/>
                <a:ea typeface="Times New Roman"/>
                <a:cs typeface="Times New Roman"/>
                <a:sym typeface="Times New Roman"/>
              </a:rPr>
              <a:t>3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§ 1 i 2 i art. 825 pkt 2, a także stosownie do orzeczenia stanowiącego tytuł egzekucyjny o treści art. 344, art. 346, art. 492 § 3, art. 493 i art. 503 albo art. 505</a:t>
            </a:r>
            <a:r>
              <a:rPr b="0" baseline="45454" sz="1100">
                <a:latin typeface="Times New Roman"/>
                <a:ea typeface="Times New Roman"/>
                <a:cs typeface="Times New Roman"/>
                <a:sym typeface="Times New Roman"/>
              </a:rPr>
              <a:t>35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2.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Na żądanie dłużnika komornik powinien okazać mu tytuł wykonawczy w oryginale.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3.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W przypadku prowadzenia egzekucji na podstawie tytułu wykonawczego, o którym mowa w art. 783 § 4, obowiązek okazania oryginału tytułu wykonawczego, o którym mowa w § 2, polega na okazaniu dłużnikowi zweryfikowanego przez komornika dokumentu, o którym mowa w art. 797 § 3. </a:t>
            </a:r>
            <a:endParaRPr sz="1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36" name="Chart 336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37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38" name="Shape 338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39" name="Shape 339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40" name="Shape 340"/>
          <p:cNvSpPr/>
          <p:nvPr/>
        </p:nvSpPr>
        <p:spPr>
          <a:xfrm>
            <a:off x="1115615" y="1059934"/>
            <a:ext cx="7722821" cy="564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WSZCZĘCIE EGZEKUCJI: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złożenie przez wierzyciela wniosku egzekucyjnego lub żądania przeprowadzenia egzekucji z urzędu;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wierzyciel wskazuje świadczenie, które ma zostać spełnione;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 wniosku lub żądania wierzyciel dołącza oryginał tytułu wykonawczego;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gdy postawą egzekucji jest tytuł wykonawczy wydany w elektronicznym postępowaniu upominawczym - wniosek o wszczęcie może być złożony do komornika także za pośrednictwem systemu teleinformatycznego;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wyboru komornika na terenie RP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złożenie wniosku inicjującego postępowanie egzekucyjne nie podlega opłacie;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 wezwanie komornika wierzyciel uiszcza zaliczkę na wydatki związane z prowadzeniem postępowania zgodnie z art. 39 i 40 KomSEgzU;</a:t>
            </a:r>
          </a:p>
          <a:p>
            <a:pPr marL="167581" indent="-167581" defTabSz="457200">
              <a:spcBef>
                <a:spcPts val="1200"/>
              </a:spcBef>
              <a:buSzPct val="100000"/>
              <a:buChar char="-"/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 przypadku zlecenia komornikowi wyszukiwania majątku dłużnika uiszcza się opłatę stałą zgodnie z art. 53a KomSEgzU.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43" name="Chart 343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44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5" name="Shape 345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46" name="Shape 346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47" name="Shape 347"/>
          <p:cNvSpPr/>
          <p:nvPr/>
        </p:nvSpPr>
        <p:spPr>
          <a:xfrm>
            <a:off x="1115615" y="1059933"/>
            <a:ext cx="7722821" cy="5869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Linia orzecznicza:</a:t>
            </a:r>
          </a:p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uprawnień komornika w związku z prowadzoną egzekucją:</a:t>
            </a:r>
          </a:p>
          <a:p>
            <a:pPr defTabSz="457200">
              <a:spcBef>
                <a:spcPts val="120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organ egzekucyjny jest związany wnioskiem o wszczęcie egzekucji, czyli między innymi wskazanym w nim sposobem egzekucji i nie może ‘negocjować z dłużniekiem’ kwestii związanych z wykonaniem tytułu wykonawczego - wyr. SA w Katowicach z 16.5.2013 r., I ACa 290/13 Legalis;</a:t>
            </a:r>
          </a:p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Obowiązek pełnomocnika wierzyciela składającego wniosek za pośrednictwem systemu teleinformatycznego:</a:t>
            </a:r>
          </a:p>
          <a:p>
            <a:pPr defTabSz="457200">
              <a:spcBef>
                <a:spcPts val="120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pełnomocnik wierzyciela ma obowiązek wykazać swoje umocowanie w sposób określony w art. 89 §1 i art. 126 §3 w zw. z art. 13 §2 KPC (uchw. SN z 30.11.2011 r., III CZP 74/11, OSC 2012, Nr 4, poz. 50, s.61);</a:t>
            </a:r>
          </a:p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Związanie sądy prawomocnym orzeczeniem wydanym w postępowaniu klauzulowym:</a:t>
            </a:r>
          </a:p>
          <a:p>
            <a:pPr defTabSz="457200">
              <a:spcBef>
                <a:spcPts val="120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jeżeli o zarzucie stanowiącym podstawę powództwa opozycyjnego orzekł już prawomocnie sąd odwoławczy w postępowaniu klauzulowym, orzeczenie to wiąże sąd w sprawie o pozbawienie tytułu wykonawczego wykonalności (wyr. SN z 19.2.2009 r., II CSK 463/08 Legalis);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350" name="Chart 350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51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52" name="Shape 352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353" name="Shape 353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354" name="Shape 354"/>
          <p:cNvSpPr/>
          <p:nvPr/>
        </p:nvSpPr>
        <p:spPr>
          <a:xfrm>
            <a:off x="1115615" y="1059934"/>
            <a:ext cx="7722821" cy="339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Linia orzecznicza:</a:t>
            </a:r>
          </a:p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Tytuł  wykonawczy:</a:t>
            </a:r>
          </a:p>
          <a:p>
            <a:pPr defTabSz="457200">
              <a:spcBef>
                <a:spcPts val="1200"/>
              </a:spcBef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tytułem wykonawczym w rozumieniu art. 776 i 797 KPC jest wyłącznie jego oryginał. </a:t>
            </a:r>
            <a:r>
              <a:rPr b="0"/>
              <a:t>Egzekucja wszczęta z wniosku, do którego nie dołączono tytuły wykonawczego jest egzekucją pozbawioną podstawy, tym niemniej podjęte w jej trakcie czynności pozostają w mocy i zachowują skuteczność aż do chwili prawomocnego umorzenia postępowania egzekucyjnego. Okoliczność, że stan posiadania powstały na skutek naruszenia jest zgodny z prawem (art. 344 §1 zd. 2 KC) podlega badaniu tylko w postępowaniu rozpoznawczym. (post. SN z 12.6.1996 r., III CZP 61/96, OSNC 1996, Nr 10, poz. 132)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46" name="Chart 146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47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49" name="Shape 149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50" name="Shape 150"/>
          <p:cNvSpPr/>
          <p:nvPr/>
        </p:nvSpPr>
        <p:spPr>
          <a:xfrm>
            <a:off x="1475656" y="970735"/>
            <a:ext cx="7273057" cy="767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Relacja czasowa postępowania zabezpieczającego do egzekucyjnego</a:t>
            </a:r>
          </a:p>
        </p:txBody>
      </p:sp>
      <p:sp>
        <p:nvSpPr>
          <p:cNvPr id="151" name="Shape 151"/>
          <p:cNvSpPr/>
          <p:nvPr/>
        </p:nvSpPr>
        <p:spPr>
          <a:xfrm>
            <a:off x="1115615" y="1948933"/>
            <a:ext cx="7047184" cy="3562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2000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 defTabSz="457200"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Postępowanie zabezpieczające poprzedza postępowanie egzekucyjne:</a:t>
            </a:r>
          </a:p>
          <a:p>
            <a:pPr defTabSz="457200">
              <a:defRPr sz="2000">
                <a:latin typeface="Arial"/>
                <a:ea typeface="Arial"/>
                <a:cs typeface="Arial"/>
                <a:sym typeface="Arial"/>
              </a:defRPr>
            </a:pPr>
          </a:p>
          <a:p>
            <a:pPr algn="just" defTabSz="457200">
              <a:spcBef>
                <a:spcPts val="7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Sytuacja typowa, w której najwyraźniej zarysowuje się funkcja </a:t>
            </a:r>
            <a:r>
              <a:rPr b="1"/>
              <a:t>służebna postępowania zabezpieczającego</a:t>
            </a:r>
            <a:r>
              <a:t> wobec postępowania egzekucyjnego – służy ono </a:t>
            </a:r>
            <a:r>
              <a:rPr b="1"/>
              <a:t>umożliwieniu realizacji celów postępowania egzekucyjnego.</a:t>
            </a:r>
            <a:r>
              <a:t> </a:t>
            </a:r>
          </a:p>
          <a:p>
            <a:pPr algn="just" defTabSz="457200">
              <a:spcBef>
                <a:spcPts val="7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</a:p>
          <a:p>
            <a:pPr algn="just" defTabSz="457200">
              <a:spcBef>
                <a:spcPts val="7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(postępowanie zabezpieczające ma uniemożliwić utrudnienie lub udaremnienie wykonania obowiązku).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54" name="Chart 154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55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hape 156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57" name="Shape 157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58" name="Shape 158"/>
          <p:cNvSpPr/>
          <p:nvPr/>
        </p:nvSpPr>
        <p:spPr>
          <a:xfrm>
            <a:off x="1115615" y="1326634"/>
            <a:ext cx="7722821" cy="5368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Charakter prawny postępowania egzekucyjnego: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Postępowanie egzekucyjne ma </a:t>
            </a:r>
            <a:r>
              <a:rPr b="1"/>
              <a:t>charakter postępowania wykonawczego</a:t>
            </a:r>
            <a:r>
              <a:t> -&gt; umożliwia przymusową realizację obowiązków, które zostały zatwierdzone lub ustalone w postępowaniu rozpoznawczym.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Celem </a:t>
            </a:r>
            <a:r>
              <a:rPr b="0"/>
              <a:t>przeprowadzenia postępowania egzekucyjnego jest </a:t>
            </a:r>
            <a:r>
              <a:t>zaspokojenie wierzyciela z majątku dłużnika nawet wbrew woli dłużnika</a:t>
            </a:r>
            <a:r>
              <a:rPr b="0"/>
              <a:t>.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Istota postępowania egzekucyjnego</a:t>
            </a:r>
            <a:r>
              <a:rPr b="0"/>
              <a:t>:</a:t>
            </a:r>
            <a:r>
              <a:t> Organy egzekucyjne</a:t>
            </a:r>
            <a:r>
              <a:rPr b="0"/>
              <a:t> podejmują </a:t>
            </a:r>
            <a:r>
              <a:t>ciąg czynności procesowych,</a:t>
            </a:r>
            <a:r>
              <a:rPr b="0"/>
              <a:t> uregulowanych przez przepisy prawa, w celu </a:t>
            </a:r>
            <a:r>
              <a:t>udzielenia ochrony prawnej</a:t>
            </a:r>
            <a:r>
              <a:rPr b="0"/>
              <a:t> </a:t>
            </a:r>
            <a:r>
              <a:t>wierzycielowi</a:t>
            </a:r>
            <a:r>
              <a:rPr b="0"/>
              <a:t> poprzez </a:t>
            </a:r>
            <a:r>
              <a:t>przymusowe wyegzekwowanie spełnienia świadczenia przez dłużnika</a:t>
            </a:r>
            <a:r>
              <a:rPr b="0"/>
              <a:t>. 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Pojęcia ‘postępowanie egzekucyjne’ i ‘egzekucja’</a:t>
            </a:r>
            <a:r>
              <a:rPr b="0"/>
              <a:t>: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-&gt; pojęcia często używane zamiennie, jednakże nie są tożsame;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-&gt; </a:t>
            </a:r>
            <a:r>
              <a:rPr b="1"/>
              <a:t>postępowanie egzekucyjne</a:t>
            </a:r>
            <a:r>
              <a:t> to </a:t>
            </a:r>
            <a:r>
              <a:rPr b="1"/>
              <a:t>ciąg czynności</a:t>
            </a:r>
            <a:r>
              <a:t> podejmowanych</a:t>
            </a:r>
            <a:r>
              <a:rPr b="1"/>
              <a:t> </a:t>
            </a:r>
            <a:r>
              <a:t>w celu </a:t>
            </a:r>
            <a:r>
              <a:rPr b="1"/>
              <a:t>przymusowego wyegzekwowania</a:t>
            </a:r>
            <a:r>
              <a:t> spełnienia przez dłużnika </a:t>
            </a:r>
            <a:r>
              <a:rPr b="1"/>
              <a:t>świadczenia określonego w tytule wykonawczym, czyli tytule egzekucyjnym zaopatrzonym w klauzulę wykonalności</a:t>
            </a:r>
            <a:r>
              <a:t> w celu zaspokojenia wierzyciela; </a:t>
            </a:r>
            <a:r>
              <a:rPr b="1"/>
              <a:t>wszczynane na wniosek/z urzędu/na żądanie</a:t>
            </a:r>
            <a:r>
              <a:t>;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-&gt; </a:t>
            </a:r>
            <a:r>
              <a:rPr b="1"/>
              <a:t>egzekucja</a:t>
            </a:r>
            <a:r>
              <a:t> to </a:t>
            </a:r>
            <a:r>
              <a:rPr b="1"/>
              <a:t>faktyczne działania </a:t>
            </a:r>
            <a:r>
              <a:t>podejmowane </a:t>
            </a:r>
            <a:r>
              <a:rPr b="1"/>
              <a:t>w toku postępowania egzekucyjnego</a:t>
            </a:r>
            <a:r>
              <a:t> przez organy egzekucyjnego </a:t>
            </a:r>
            <a:r>
              <a:rPr b="1"/>
              <a:t>w stosunku do majątku dłużnika</a:t>
            </a:r>
            <a:r>
              <a:t>; </a:t>
            </a:r>
            <a:r>
              <a:rPr b="1"/>
              <a:t>wszczynane poprzez podjęcie pierwszej czynności przez organ egzekucyjny;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61" name="Chart 161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62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64" name="Shape 164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65" name="Shape 165"/>
          <p:cNvSpPr/>
          <p:nvPr/>
        </p:nvSpPr>
        <p:spPr>
          <a:xfrm>
            <a:off x="1115615" y="1326633"/>
            <a:ext cx="7722821" cy="5114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b="1" sz="20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Rodzaje postępowanie egzekucyjnego: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Kryterium </a:t>
            </a:r>
            <a:r>
              <a:rPr b="1"/>
              <a:t>organ prowadzący egzekucję</a:t>
            </a:r>
            <a:r>
              <a:t>:</a:t>
            </a: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egzekucja</a:t>
            </a:r>
            <a:r>
              <a:rPr b="1"/>
              <a:t> sądowa</a:t>
            </a:r>
            <a:r>
              <a:t> (uregulowana przepisami Kodeksu postępowania cywilnego oraz ustawą z 29.8.1967 r. o komornikach i egzekucji Dz.U.2016.1138 j.t.);</a:t>
            </a: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egzekucję </a:t>
            </a:r>
            <a:r>
              <a:rPr b="1"/>
              <a:t>administracyjną</a:t>
            </a:r>
            <a:r>
              <a:t> (uregulowaną w ustawie z 17.6.1996 r. o postępowaniu egzekucyjnym w administracji, Dz.U.2016.599 j.t.);</a:t>
            </a: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Egzekucja sądowa</a:t>
            </a:r>
            <a:r>
              <a:rPr b="0"/>
              <a:t> -&gt;</a:t>
            </a: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Kryterium </a:t>
            </a:r>
            <a:r>
              <a:rPr b="1"/>
              <a:t>pochodzenia tytułu egzekucyjnego</a:t>
            </a:r>
            <a:r>
              <a:t>:</a:t>
            </a: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egzekucja </a:t>
            </a:r>
            <a:r>
              <a:rPr b="1"/>
              <a:t>krajowa</a:t>
            </a:r>
            <a:r>
              <a:t>;</a:t>
            </a: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egzekucja </a:t>
            </a:r>
            <a:r>
              <a:rPr b="1"/>
              <a:t>zagraniczna</a:t>
            </a:r>
            <a:r>
              <a:t>;</a:t>
            </a: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Kryterium </a:t>
            </a:r>
            <a:r>
              <a:rPr b="1"/>
              <a:t>przedmiot egzekucji</a:t>
            </a:r>
            <a:r>
              <a:t>:</a:t>
            </a: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egzekucja </a:t>
            </a:r>
            <a:r>
              <a:rPr b="1"/>
              <a:t>świadczeń pieniężnych </a:t>
            </a:r>
            <a:r>
              <a:t>(art.844 - 1040</a:t>
            </a:r>
            <a:r>
              <a:rPr baseline="31999"/>
              <a:t>1 </a:t>
            </a:r>
            <a:r>
              <a:t>KPC);</a:t>
            </a: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egzekucja </a:t>
            </a:r>
            <a:r>
              <a:rPr b="1"/>
              <a:t>świadczeń niepieniężnych</a:t>
            </a:r>
            <a:r>
              <a:t> (art. 1041 - 1088 KPC);</a:t>
            </a: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Kryterium </a:t>
            </a:r>
            <a:r>
              <a:rPr b="1"/>
              <a:t>historyczne</a:t>
            </a:r>
            <a:r>
              <a:t>:</a:t>
            </a:r>
          </a:p>
          <a:p>
            <a:pPr marL="187156" indent="-187156" defTabSz="457200">
              <a:buSzPct val="100000"/>
              <a:buAutoNum type="arabicPeriod" startAt="1"/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egzekucja </a:t>
            </a:r>
            <a:r>
              <a:rPr b="1"/>
              <a:t>personalna </a:t>
            </a:r>
            <a:r>
              <a:t>(skierowana ku osobie dłużnika) -&gt; stosowana w prawie rzymskim i w okresie średniowiecza;</a:t>
            </a:r>
          </a:p>
          <a:p>
            <a:pPr defTabSz="457200">
              <a:defRPr sz="15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2. egzekucja </a:t>
            </a:r>
            <a:r>
              <a:rPr b="1"/>
              <a:t>realna </a:t>
            </a:r>
            <a:r>
              <a:t>(skierowana do majątku dłużnika);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68" name="Chart 168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69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71" name="Shape 171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72" name="Shape 172"/>
          <p:cNvSpPr/>
          <p:nvPr/>
        </p:nvSpPr>
        <p:spPr>
          <a:xfrm>
            <a:off x="1115615" y="1326634"/>
            <a:ext cx="7722821" cy="450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Etapy postępowania egzekucyjnego:</a:t>
            </a: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187156" indent="-187156" defTabSz="457200">
              <a:buSzPct val="100000"/>
              <a:buAutoNum type="arabicPeriod" startAt="1"/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Faza wstępna: </a:t>
            </a:r>
            <a:r>
              <a:rPr b="0"/>
              <a:t>ocena pod względem formalnym złożonego wniosku o wszczęcie postępowania egzekucyjnego / żądania przeprowadzenia egzekucji;</a:t>
            </a: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(Niezbędnym warunkiem wszczęcia postępowania egzekucyjnego jest wskazanie we wniosku / żądaniu świadczenia, które ma być spełnione oraz dołączenie tytułu wykonawczego);</a:t>
            </a:r>
          </a:p>
          <a:p>
            <a:pPr defTabSz="457200">
              <a:defRPr b="1" sz="13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Art.  797. § 1. We wniosku o wszczęcie egzekucji lub żądaniu przeprowadzenia egzekucji z urzędu wskazuje się świadczenie, które ma być spełnione. Do wniosku lub żądania dołącza się tytuł wykonawczy.</a:t>
            </a: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187156" indent="-187156" defTabSz="457200">
              <a:buSzPct val="100000"/>
              <a:buAutoNum type="arabicPeriod" startAt="2"/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Właściwe postępowanie egzekucyjne, </a:t>
            </a:r>
            <a:r>
              <a:rPr b="0"/>
              <a:t>prowadzone na zasadach przewidzianych dla danego sposobu egzekucji;</a:t>
            </a: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187156" indent="-187156" defTabSz="457200">
              <a:buSzPct val="100000"/>
              <a:buAutoNum type="arabicPeriod" startAt="3"/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Podział sumy uzyskanej z egzekucji, </a:t>
            </a:r>
            <a:r>
              <a:rPr b="0"/>
              <a:t>tzw. postępowanie podziałowe;</a:t>
            </a:r>
          </a:p>
          <a:p>
            <a:pPr defTabSz="457200"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187156" indent="-187156" defTabSz="457200">
              <a:buSzPct val="100000"/>
              <a:buAutoNum type="arabicPeriod" startAt="4"/>
              <a:defRPr b="1"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Zakończenie postępowania;</a:t>
            </a:r>
          </a:p>
          <a:p>
            <a:pPr defTabSz="457200">
              <a:defRPr sz="14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(w przypadku gdy przeprowadzona egzekucja okazała się bezskuteczna, postępowanie egzekucyjne kończy się poprzez wydanie postanowienia o jego umorzeniu);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75" name="Chart 175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76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Shape 177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78" name="Shape 178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79" name="Shape 179"/>
          <p:cNvSpPr/>
          <p:nvPr/>
        </p:nvSpPr>
        <p:spPr>
          <a:xfrm>
            <a:off x="1115615" y="1059933"/>
            <a:ext cx="7722821" cy="5775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200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 defTabSz="457200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Podmioty postępowania egzekucyjnego:</a:t>
            </a:r>
          </a:p>
          <a:p>
            <a:pPr defTabSz="457200">
              <a:defRPr b="1" sz="12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500">
                <a:latin typeface="Arial"/>
                <a:ea typeface="Arial"/>
                <a:cs typeface="Arial"/>
                <a:sym typeface="Arial"/>
              </a:defRPr>
            </a:pPr>
            <a:r>
              <a:t>Organy egzekucyjne -&gt;  </a:t>
            </a:r>
            <a:r>
              <a:rPr b="0"/>
              <a:t>W zależności od rodzaju egzekucji organami egzekucyjnymi są </a:t>
            </a:r>
            <a:r>
              <a:t>sąd rejonowy</a:t>
            </a:r>
            <a:r>
              <a:rPr b="0"/>
              <a:t> i </a:t>
            </a:r>
            <a:r>
              <a:t>komornik działający przy sądzie rejonowym.</a:t>
            </a:r>
            <a:r>
              <a:rPr b="0"/>
              <a:t> </a:t>
            </a:r>
          </a:p>
          <a:p>
            <a:pPr defTabSz="457200">
              <a:defRPr sz="15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t>Czynności egzekucyjnych </a:t>
            </a:r>
            <a:r>
              <a:rPr b="1"/>
              <a:t>dokonuje zasadniczo komornik sądowy,</a:t>
            </a:r>
            <a:r>
              <a:t> z </a:t>
            </a:r>
            <a:r>
              <a:rPr b="1"/>
              <a:t>wyjątkiem czynności zastrzeżonych dla sądu</a:t>
            </a:r>
            <a:r>
              <a:t>.</a:t>
            </a:r>
          </a:p>
          <a:p>
            <a:pPr defTabSz="457200">
              <a:defRPr sz="12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300">
                <a:latin typeface="Arial"/>
                <a:ea typeface="Arial"/>
                <a:cs typeface="Arial"/>
                <a:sym typeface="Arial"/>
              </a:defRPr>
            </a:pPr>
            <a:r>
              <a:t>Art.  758</a:t>
            </a:r>
            <a:r>
              <a:rPr b="0"/>
              <a:t>. Sprawy egzekucyjne należą do właściwości </a:t>
            </a:r>
            <a:r>
              <a:t>sądów rejonowych i działających przy tych sądach komorników.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b="1" sz="1300">
                <a:latin typeface="Arial"/>
                <a:ea typeface="Arial"/>
                <a:cs typeface="Arial"/>
                <a:sym typeface="Arial"/>
              </a:defRPr>
            </a:pPr>
            <a:r>
              <a:t>Art.  759.</a:t>
            </a:r>
            <a:r>
              <a:rPr b="0"/>
              <a:t> §  1. </a:t>
            </a:r>
            <a:r>
              <a:t>Czynności egzekucyjne są wykonywane przez komorników z wyjątkiem czynności zastrzeżonych dla sądów.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§  1</a:t>
            </a:r>
            <a:r>
              <a:rPr baseline="31999"/>
              <a:t>1</a:t>
            </a:r>
            <a:r>
              <a:t>. Czynności zastrzeżone dla sądu mogą być wykonywane przez </a:t>
            </a:r>
            <a:r>
              <a:rPr b="1"/>
              <a:t>referendarza sądowego,</a:t>
            </a:r>
            <a:r>
              <a:t> z</a:t>
            </a:r>
            <a:r>
              <a:rPr b="1"/>
              <a:t> wyłączeniem</a:t>
            </a:r>
            <a:r>
              <a:t>: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1)  stosowania środków przymusu;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2)  orzekania o ściągnięciu należności w trybie art. 873;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3)  stwierdzenia wygaśnięcia skutków przybicia i utraty rękojmi;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4)  spraw o egzekucję świadczeń niepieniężnych z wyjątkiem wydania rzeczy ruchomej;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5)  spraw o egzekucję przez zarząd przymusowy;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6)  spraw o egzekucję przez sprzedaż przedsiębiorstwa lub gospodarstwa rolnego.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§  2. Sąd może z urzędu wydawać komornikowi zarządzenia zmierzające do zapewnienia należytego wykonania egzekucji oraz usuwać spostrzeżone uchybienia.</a:t>
            </a: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</a:p>
          <a:p>
            <a:pPr defTabSz="4572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t>Art.  759</a:t>
            </a:r>
            <a:r>
              <a:rPr baseline="31999"/>
              <a:t>1</a:t>
            </a:r>
            <a:r>
              <a:t>. Przepisy niniejszego Kodeksu dotyczące właściwości miejscowej komorników nie uchybiają prawu </a:t>
            </a:r>
            <a:r>
              <a:rPr b="1"/>
              <a:t>wyboru komornika</a:t>
            </a:r>
            <a:r>
              <a:t> określonemu w odrębnych przepisach.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title" idx="4294967295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82" name="Chart 182"/>
          <p:cNvGraphicFramePr/>
          <p:nvPr/>
        </p:nvGraphicFramePr>
        <p:xfrm>
          <a:off x="484609" y="1690719"/>
          <a:ext cx="8553833" cy="429061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83" name="image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Shape 184"/>
          <p:cNvSpPr/>
          <p:nvPr/>
        </p:nvSpPr>
        <p:spPr>
          <a:xfrm>
            <a:off x="2627783" y="188638"/>
            <a:ext cx="6335715" cy="6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indent="88900" algn="ctr">
              <a:defRPr b="1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POSTĘPOWANIE ZABEZPIECZAJĄCE I EGZEKUCYJNE 2016/2017</a:t>
            </a:r>
          </a:p>
        </p:txBody>
      </p:sp>
      <p:sp>
        <p:nvSpPr>
          <p:cNvPr id="185" name="Shape 185"/>
          <p:cNvSpPr/>
          <p:nvPr/>
        </p:nvSpPr>
        <p:spPr>
          <a:xfrm rot="16200000">
            <a:off x="-2491790" y="3666952"/>
            <a:ext cx="5701797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Wydział Prawa, Administracji i Ekonomii</a:t>
            </a:r>
          </a:p>
        </p:txBody>
      </p:sp>
      <p:sp>
        <p:nvSpPr>
          <p:cNvPr id="186" name="Shape 186"/>
          <p:cNvSpPr/>
          <p:nvPr/>
        </p:nvSpPr>
        <p:spPr>
          <a:xfrm>
            <a:off x="1115615" y="1059934"/>
            <a:ext cx="7722821" cy="5455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Sąd jako organ egzekucyjny podejmuje czynności:</a:t>
            </a:r>
          </a:p>
          <a:p>
            <a:pPr marL="158272" indent="-158272" defTabSz="457200">
              <a:buSzPct val="100000"/>
              <a:buChar char="-"/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w przypadku egzekucji świadczeń pieniężnych z nieruchomości w zakresie udzielenia przybicia i przysądzenia własności, egzekucji przez zarząd przymusowy, egzekucji przez sprzedaż przedsiębiorstwa lub gospodarstwa rolnego,  </a:t>
            </a:r>
          </a:p>
          <a:p>
            <a:pPr marL="158272" indent="-158272" defTabSz="457200">
              <a:buSzPct val="100000"/>
              <a:buChar char="-"/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egzekucji świadczeń niepieniężnych w zakresie wykonania określonych czynności lub nieprzeszkadzania czynnościom wierzyciela.</a:t>
            </a:r>
          </a:p>
          <a:p>
            <a:pPr defTabSz="457200"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defRPr b="1" sz="1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457200">
              <a:spcBef>
                <a:spcPts val="1200"/>
              </a:spcBef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Art. 987. [Udzielenie przybicia] </a:t>
            </a:r>
            <a:r>
              <a:rPr b="0"/>
              <a:t>Po zamknięciu przetargu </a:t>
            </a:r>
            <a:r>
              <a:t>sąd </a:t>
            </a:r>
            <a:r>
              <a:rPr b="0"/>
              <a:t>w osobie sędziego, pod którego nadzorem odbywa się licytacja, </a:t>
            </a:r>
            <a:r>
              <a:t>wydaje na posiedzeniu jawnym postanowienie co do przybicia na rzecz licytanta</a:t>
            </a:r>
            <a:r>
              <a:rPr b="0"/>
              <a:t>, który zaofiarował najwyższą cenę, po wysłuchaniu tak jego, jak i obecnych uczestników. </a:t>
            </a:r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Art. 998. [Postanowienie o przysądzeniu własności] § 1.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Po uprawomocnieniu się przybicia i wykonaniu przez nabywcę warunków licytacyjnych lub postanowienia o ustaleniu ceny nabycia i wpłaceniu całej ceny przez Skarb Państwa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sąd wydaje postanowienie o przysądzeniu własności.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/>
          </a:p>
          <a:p>
            <a:pPr defTabSz="457200">
              <a:spcBef>
                <a:spcPts val="1200"/>
              </a:spcBef>
              <a:defRPr b="1" sz="1600">
                <a:latin typeface="Times"/>
                <a:ea typeface="Times"/>
                <a:cs typeface="Times"/>
                <a:sym typeface="Times"/>
              </a:defRPr>
            </a:pPr>
            <a:r>
              <a:t>§ 2. </a:t>
            </a:r>
            <a:r>
              <a:rPr b="0">
                <a:latin typeface="Times New Roman"/>
                <a:ea typeface="Times New Roman"/>
                <a:cs typeface="Times New Roman"/>
                <a:sym typeface="Times New Roman"/>
              </a:rPr>
              <a:t>Na postanowienie co do przysądzenia własności przysługuje zażalenie. Podstawą zażalenia nie mogą być uchybienia sprzed uprawomocnienia się przybicia. </a:t>
            </a:r>
            <a:endParaRPr sz="1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i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yw pakietu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yw pakietu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