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9C5315-0557-439F-BA06-24E36782FFBF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871E9D86-AAE7-47DE-B8A5-FD17A3396F99}">
      <dgm:prSet phldrT="[Tekst]" custT="1"/>
      <dgm:spPr/>
      <dgm:t>
        <a:bodyPr/>
        <a:lstStyle/>
        <a:p>
          <a:r>
            <a:rPr lang="pl-PL" sz="2800" dirty="0" smtClean="0"/>
            <a:t>konsument</a:t>
          </a:r>
          <a:endParaRPr lang="pl-PL" sz="1900" dirty="0"/>
        </a:p>
      </dgm:t>
    </dgm:pt>
    <dgm:pt modelId="{37D2F18D-D9B8-4C3A-B9B9-040EE5836D74}" type="parTrans" cxnId="{82526118-B7C6-4E0A-A1F7-F1B734685D27}">
      <dgm:prSet/>
      <dgm:spPr/>
      <dgm:t>
        <a:bodyPr/>
        <a:lstStyle/>
        <a:p>
          <a:endParaRPr lang="pl-PL"/>
        </a:p>
      </dgm:t>
    </dgm:pt>
    <dgm:pt modelId="{1CEBD31E-90A9-4ABF-BCBF-C1C44D0FAD78}" type="sibTrans" cxnId="{82526118-B7C6-4E0A-A1F7-F1B734685D27}">
      <dgm:prSet/>
      <dgm:spPr/>
      <dgm:t>
        <a:bodyPr/>
        <a:lstStyle/>
        <a:p>
          <a:endParaRPr lang="pl-PL"/>
        </a:p>
      </dgm:t>
    </dgm:pt>
    <dgm:pt modelId="{5B8D108D-05B1-42DF-9AE6-238433E1C4DC}">
      <dgm:prSet phldrT="[Tekst]" custT="1"/>
      <dgm:spPr/>
      <dgm:t>
        <a:bodyPr/>
        <a:lstStyle/>
        <a:p>
          <a:r>
            <a:rPr lang="pl-PL" sz="2800" dirty="0" smtClean="0"/>
            <a:t>kredytodawca</a:t>
          </a:r>
          <a:endParaRPr lang="pl-PL" sz="2800" dirty="0"/>
        </a:p>
      </dgm:t>
    </dgm:pt>
    <dgm:pt modelId="{2E44B8E2-003A-49E9-9A33-9541DD6C5032}" type="parTrans" cxnId="{CE20494B-8C9F-4006-9798-76F75E19C116}">
      <dgm:prSet/>
      <dgm:spPr/>
      <dgm:t>
        <a:bodyPr/>
        <a:lstStyle/>
        <a:p>
          <a:endParaRPr lang="pl-PL"/>
        </a:p>
      </dgm:t>
    </dgm:pt>
    <dgm:pt modelId="{5ABCB7D4-7439-4F76-A4D9-257AAE8D0AE9}" type="sibTrans" cxnId="{CE20494B-8C9F-4006-9798-76F75E19C116}">
      <dgm:prSet/>
      <dgm:spPr/>
      <dgm:t>
        <a:bodyPr/>
        <a:lstStyle/>
        <a:p>
          <a:endParaRPr lang="pl-PL"/>
        </a:p>
      </dgm:t>
    </dgm:pt>
    <dgm:pt modelId="{632B5057-790D-4E4B-96EC-43EF966578B5}">
      <dgm:prSet phldrT="[Tekst]" custT="1"/>
      <dgm:spPr/>
      <dgm:t>
        <a:bodyPr/>
        <a:lstStyle/>
        <a:p>
          <a:r>
            <a:rPr lang="pl-PL" sz="2800" dirty="0" smtClean="0"/>
            <a:t>pośrednik kredytowy</a:t>
          </a:r>
          <a:endParaRPr lang="pl-PL" sz="2800" dirty="0"/>
        </a:p>
      </dgm:t>
    </dgm:pt>
    <dgm:pt modelId="{2762914C-508B-44C8-9119-2522E37CADFD}" type="parTrans" cxnId="{05821988-D50E-4CEC-ACCD-05C00E8BA03B}">
      <dgm:prSet/>
      <dgm:spPr/>
      <dgm:t>
        <a:bodyPr/>
        <a:lstStyle/>
        <a:p>
          <a:endParaRPr lang="pl-PL"/>
        </a:p>
      </dgm:t>
    </dgm:pt>
    <dgm:pt modelId="{76EE006E-7F65-49D9-A753-04919DF090B7}" type="sibTrans" cxnId="{05821988-D50E-4CEC-ACCD-05C00E8BA03B}">
      <dgm:prSet/>
      <dgm:spPr/>
      <dgm:t>
        <a:bodyPr/>
        <a:lstStyle/>
        <a:p>
          <a:endParaRPr lang="pl-PL"/>
        </a:p>
      </dgm:t>
    </dgm:pt>
    <dgm:pt modelId="{C9433F87-93E6-409A-A41C-BE6EB24C2C5A}" type="pres">
      <dgm:prSet presAssocID="{469C5315-0557-439F-BA06-24E36782FFBF}" presName="arrowDiagram" presStyleCnt="0">
        <dgm:presLayoutVars>
          <dgm:chMax val="5"/>
          <dgm:dir/>
          <dgm:resizeHandles val="exact"/>
        </dgm:presLayoutVars>
      </dgm:prSet>
      <dgm:spPr/>
    </dgm:pt>
    <dgm:pt modelId="{AD0BB993-AC5F-4B64-859F-1C1FE294E841}" type="pres">
      <dgm:prSet presAssocID="{469C5315-0557-439F-BA06-24E36782FFBF}" presName="arrow" presStyleLbl="bgShp" presStyleIdx="0" presStyleCnt="1"/>
      <dgm:spPr/>
    </dgm:pt>
    <dgm:pt modelId="{143EC27F-A305-42AB-9E2F-2736FF4728FD}" type="pres">
      <dgm:prSet presAssocID="{469C5315-0557-439F-BA06-24E36782FFBF}" presName="arrowDiagram3" presStyleCnt="0"/>
      <dgm:spPr/>
    </dgm:pt>
    <dgm:pt modelId="{736CE04E-B38E-4014-A495-1ABF613AFD8A}" type="pres">
      <dgm:prSet presAssocID="{871E9D86-AAE7-47DE-B8A5-FD17A3396F99}" presName="bullet3a" presStyleLbl="node1" presStyleIdx="0" presStyleCnt="3"/>
      <dgm:spPr/>
    </dgm:pt>
    <dgm:pt modelId="{873FA26D-A293-4148-B1E9-FE859EA8B5F5}" type="pres">
      <dgm:prSet presAssocID="{871E9D86-AAE7-47DE-B8A5-FD17A3396F99}" presName="textBox3a" presStyleLbl="revTx" presStyleIdx="0" presStyleCnt="3" custScaleX="140681" custScaleY="42052" custLinFactNeighborX="22090" custLinFactNeighborY="-1705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69C3DEC-EF19-43F9-A8C8-4EB72A7B6A76}" type="pres">
      <dgm:prSet presAssocID="{5B8D108D-05B1-42DF-9AE6-238433E1C4DC}" presName="bullet3b" presStyleLbl="node1" presStyleIdx="1" presStyleCnt="3"/>
      <dgm:spPr/>
    </dgm:pt>
    <dgm:pt modelId="{D074C4A0-3CE0-493D-9621-7B907C3C9D4F}" type="pres">
      <dgm:prSet presAssocID="{5B8D108D-05B1-42DF-9AE6-238433E1C4DC}" presName="textBox3b" presStyleLbl="revTx" presStyleIdx="1" presStyleCnt="3" custScaleX="146712" custScaleY="23827" custLinFactNeighborX="12719" custLinFactNeighborY="-255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0177967-306F-401F-962A-2BA7D7F48709}" type="pres">
      <dgm:prSet presAssocID="{632B5057-790D-4E4B-96EC-43EF966578B5}" presName="bullet3c" presStyleLbl="node1" presStyleIdx="2" presStyleCnt="3"/>
      <dgm:spPr/>
    </dgm:pt>
    <dgm:pt modelId="{9C01717C-B59B-4751-AE7D-D859DAC7D57B}" type="pres">
      <dgm:prSet presAssocID="{632B5057-790D-4E4B-96EC-43EF966578B5}" presName="textBox3c" presStyleLbl="revTx" presStyleIdx="2" presStyleCnt="3" custScaleX="116447" custScaleY="22202" custLinFactNeighborX="13213" custLinFactNeighborY="-3232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E20494B-8C9F-4006-9798-76F75E19C116}" srcId="{469C5315-0557-439F-BA06-24E36782FFBF}" destId="{5B8D108D-05B1-42DF-9AE6-238433E1C4DC}" srcOrd="1" destOrd="0" parTransId="{2E44B8E2-003A-49E9-9A33-9541DD6C5032}" sibTransId="{5ABCB7D4-7439-4F76-A4D9-257AAE8D0AE9}"/>
    <dgm:cxn modelId="{944CAD07-1505-405E-AB1E-7BDFE61C37D3}" type="presOf" srcId="{469C5315-0557-439F-BA06-24E36782FFBF}" destId="{C9433F87-93E6-409A-A41C-BE6EB24C2C5A}" srcOrd="0" destOrd="0" presId="urn:microsoft.com/office/officeart/2005/8/layout/arrow2"/>
    <dgm:cxn modelId="{82526118-B7C6-4E0A-A1F7-F1B734685D27}" srcId="{469C5315-0557-439F-BA06-24E36782FFBF}" destId="{871E9D86-AAE7-47DE-B8A5-FD17A3396F99}" srcOrd="0" destOrd="0" parTransId="{37D2F18D-D9B8-4C3A-B9B9-040EE5836D74}" sibTransId="{1CEBD31E-90A9-4ABF-BCBF-C1C44D0FAD78}"/>
    <dgm:cxn modelId="{05821988-D50E-4CEC-ACCD-05C00E8BA03B}" srcId="{469C5315-0557-439F-BA06-24E36782FFBF}" destId="{632B5057-790D-4E4B-96EC-43EF966578B5}" srcOrd="2" destOrd="0" parTransId="{2762914C-508B-44C8-9119-2522E37CADFD}" sibTransId="{76EE006E-7F65-49D9-A753-04919DF090B7}"/>
    <dgm:cxn modelId="{6BFB1FA2-C0BA-425D-A0E0-1D851F07FAB8}" type="presOf" srcId="{871E9D86-AAE7-47DE-B8A5-FD17A3396F99}" destId="{873FA26D-A293-4148-B1E9-FE859EA8B5F5}" srcOrd="0" destOrd="0" presId="urn:microsoft.com/office/officeart/2005/8/layout/arrow2"/>
    <dgm:cxn modelId="{5A602DB4-D6AA-408B-9F08-448044D43665}" type="presOf" srcId="{632B5057-790D-4E4B-96EC-43EF966578B5}" destId="{9C01717C-B59B-4751-AE7D-D859DAC7D57B}" srcOrd="0" destOrd="0" presId="urn:microsoft.com/office/officeart/2005/8/layout/arrow2"/>
    <dgm:cxn modelId="{8992040B-AFC2-4F50-9DED-0BD60D76B720}" type="presOf" srcId="{5B8D108D-05B1-42DF-9AE6-238433E1C4DC}" destId="{D074C4A0-3CE0-493D-9621-7B907C3C9D4F}" srcOrd="0" destOrd="0" presId="urn:microsoft.com/office/officeart/2005/8/layout/arrow2"/>
    <dgm:cxn modelId="{8FB7F77C-EA71-49E0-8F32-93551D75D124}" type="presParOf" srcId="{C9433F87-93E6-409A-A41C-BE6EB24C2C5A}" destId="{AD0BB993-AC5F-4B64-859F-1C1FE294E841}" srcOrd="0" destOrd="0" presId="urn:microsoft.com/office/officeart/2005/8/layout/arrow2"/>
    <dgm:cxn modelId="{2FD6826E-D793-4DE8-A572-297188ACF0C5}" type="presParOf" srcId="{C9433F87-93E6-409A-A41C-BE6EB24C2C5A}" destId="{143EC27F-A305-42AB-9E2F-2736FF4728FD}" srcOrd="1" destOrd="0" presId="urn:microsoft.com/office/officeart/2005/8/layout/arrow2"/>
    <dgm:cxn modelId="{7C8D0B09-D1C2-47DB-9F60-2AE37CE7D4FE}" type="presParOf" srcId="{143EC27F-A305-42AB-9E2F-2736FF4728FD}" destId="{736CE04E-B38E-4014-A495-1ABF613AFD8A}" srcOrd="0" destOrd="0" presId="urn:microsoft.com/office/officeart/2005/8/layout/arrow2"/>
    <dgm:cxn modelId="{158ABE9D-FB83-4A1E-9AB7-6E3EB2218194}" type="presParOf" srcId="{143EC27F-A305-42AB-9E2F-2736FF4728FD}" destId="{873FA26D-A293-4148-B1E9-FE859EA8B5F5}" srcOrd="1" destOrd="0" presId="urn:microsoft.com/office/officeart/2005/8/layout/arrow2"/>
    <dgm:cxn modelId="{B2C15011-5639-4AC1-A03E-3F772FF50660}" type="presParOf" srcId="{143EC27F-A305-42AB-9E2F-2736FF4728FD}" destId="{869C3DEC-EF19-43F9-A8C8-4EB72A7B6A76}" srcOrd="2" destOrd="0" presId="urn:microsoft.com/office/officeart/2005/8/layout/arrow2"/>
    <dgm:cxn modelId="{C429DA80-D4C1-4300-B4CD-9DE86554883B}" type="presParOf" srcId="{143EC27F-A305-42AB-9E2F-2736FF4728FD}" destId="{D074C4A0-3CE0-493D-9621-7B907C3C9D4F}" srcOrd="3" destOrd="0" presId="urn:microsoft.com/office/officeart/2005/8/layout/arrow2"/>
    <dgm:cxn modelId="{0DA28C68-42B8-403A-A073-BA4FFAB955EC}" type="presParOf" srcId="{143EC27F-A305-42AB-9E2F-2736FF4728FD}" destId="{40177967-306F-401F-962A-2BA7D7F48709}" srcOrd="4" destOrd="0" presId="urn:microsoft.com/office/officeart/2005/8/layout/arrow2"/>
    <dgm:cxn modelId="{E33DEC94-FAF8-4020-B0BF-B0024D093E99}" type="presParOf" srcId="{143EC27F-A305-42AB-9E2F-2736FF4728FD}" destId="{9C01717C-B59B-4751-AE7D-D859DAC7D57B}" srcOrd="5" destOrd="0" presId="urn:microsoft.com/office/officeart/2005/8/layout/arrow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A8B4797-F5D4-43D4-A982-EF2F8027CDB7}" type="datetimeFigureOut">
              <a:rPr lang="pl-PL" smtClean="0"/>
              <a:pPr/>
              <a:t>2017-03-29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B4797-F5D4-43D4-A982-EF2F8027CDB7}" type="datetimeFigureOut">
              <a:rPr lang="pl-PL" smtClean="0"/>
              <a:pPr/>
              <a:t>2017-03-29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A8B4797-F5D4-43D4-A982-EF2F8027CDB7}" type="datetimeFigureOut">
              <a:rPr lang="pl-PL" smtClean="0"/>
              <a:pPr/>
              <a:t>2017-03-29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B4797-F5D4-43D4-A982-EF2F8027CDB7}" type="datetimeFigureOut">
              <a:rPr lang="pl-PL" smtClean="0"/>
              <a:pPr/>
              <a:t>2017-03-29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8B4797-F5D4-43D4-A982-EF2F8027CDB7}" type="datetimeFigureOut">
              <a:rPr lang="pl-PL" smtClean="0"/>
              <a:pPr/>
              <a:t>2017-03-29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B4797-F5D4-43D4-A982-EF2F8027CDB7}" type="datetimeFigureOut">
              <a:rPr lang="pl-PL" smtClean="0"/>
              <a:pPr/>
              <a:t>2017-03-29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B4797-F5D4-43D4-A982-EF2F8027CDB7}" type="datetimeFigureOut">
              <a:rPr lang="pl-PL" smtClean="0"/>
              <a:pPr/>
              <a:t>2017-03-29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B4797-F5D4-43D4-A982-EF2F8027CDB7}" type="datetimeFigureOut">
              <a:rPr lang="pl-PL" smtClean="0"/>
              <a:pPr/>
              <a:t>2017-03-29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A8B4797-F5D4-43D4-A982-EF2F8027CDB7}" type="datetimeFigureOut">
              <a:rPr lang="pl-PL" smtClean="0"/>
              <a:pPr/>
              <a:t>2017-03-29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B4797-F5D4-43D4-A982-EF2F8027CDB7}" type="datetimeFigureOut">
              <a:rPr lang="pl-PL" smtClean="0"/>
              <a:pPr/>
              <a:t>2017-03-29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B4797-F5D4-43D4-A982-EF2F8027CDB7}" type="datetimeFigureOut">
              <a:rPr lang="pl-PL" smtClean="0"/>
              <a:pPr/>
              <a:t>2017-03-29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A8B4797-F5D4-43D4-A982-EF2F8027CDB7}" type="datetimeFigureOut">
              <a:rPr lang="pl-PL" smtClean="0"/>
              <a:pPr/>
              <a:t>2017-03-29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 dirty="0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7959A81-F5CF-4006-9B00-93F5E216BBBA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143240" y="533400"/>
            <a:ext cx="5643602" cy="2868168"/>
          </a:xfrm>
        </p:spPr>
        <p:txBody>
          <a:bodyPr/>
          <a:lstStyle/>
          <a:p>
            <a:pPr algn="ctr"/>
            <a:r>
              <a:rPr lang="pl-PL" dirty="0" smtClean="0"/>
              <a:t>KREDYT KONSUMENCKI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l-PL" dirty="0" smtClean="0"/>
              <a:t>OCHRONA KONSUMENTA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500826" y="5929330"/>
            <a:ext cx="2286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i="1" dirty="0" smtClean="0"/>
              <a:t>Barbara Denisiuk</a:t>
            </a:r>
            <a:endParaRPr lang="pl-PL" sz="2000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sia Denisiuk\AppData\Local\Microsoft\Windows\INetCache\IE\WX3EFEM5\Kredyty-bankowe-8196292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358494">
            <a:off x="4899786" y="4336980"/>
            <a:ext cx="2604831" cy="2141164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/>
          <a:lstStyle/>
          <a:p>
            <a:pPr algn="ctr"/>
            <a:r>
              <a:rPr lang="pl-PL" dirty="0" smtClean="0"/>
              <a:t>kredytodawca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 smtClean="0"/>
              <a:t>przedsiębiorca w rozumieniu przepisów ustawy z dnia 23 kwietnia 1964 r. - Kodeks cywilny, który </a:t>
            </a:r>
            <a:r>
              <a:rPr lang="pl-PL" b="1" dirty="0" smtClean="0"/>
              <a:t>w zakresie swojej działalności gospodarczej lub zawodowej, udziela lub daje przyrzeczenie udzielenia konsumentowi kredytu</a:t>
            </a:r>
            <a:endParaRPr lang="pl-PL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/>
          <a:lstStyle/>
          <a:p>
            <a:pPr algn="ctr"/>
            <a:r>
              <a:rPr lang="pl-PL" dirty="0" smtClean="0"/>
              <a:t>Pośrednik kredytowy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85926"/>
            <a:ext cx="7239000" cy="4669810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 smtClean="0"/>
              <a:t>przedsiębiorca w rozumieniu przepisów ustawy z dnia 23 kwietnia 1964 r. - Kodeks cywilny, inny niż kredytodawca, który w zakresie swojej działalności gospodarczej lub zawodowej uzyskuje korzyści majątkowe, w szczególności wynagrodzenie od konsumenta, </a:t>
            </a:r>
            <a:r>
              <a:rPr lang="pl-PL" b="1" dirty="0" smtClean="0"/>
              <a:t>dokonując czynności faktycznych lub prawnych związanych z przygotowaniem, oferowaniem lub zawieraniem umowy o kredyt</a:t>
            </a:r>
            <a:endParaRPr lang="pl-PL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pPr algn="ctr"/>
            <a:r>
              <a:rPr lang="pl-PL" dirty="0" smtClean="0"/>
              <a:t>Umowa kredytu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b="1" dirty="0" smtClean="0"/>
              <a:t>Wymogi formalne:</a:t>
            </a:r>
          </a:p>
          <a:p>
            <a:pPr algn="just"/>
            <a:r>
              <a:rPr lang="pl-PL" dirty="0" smtClean="0"/>
              <a:t>powinna być zawarta w formie pisemnej, chyba że odrębne przepisy przewidują inną szczególną formę;</a:t>
            </a:r>
          </a:p>
          <a:p>
            <a:pPr algn="just"/>
            <a:r>
              <a:rPr lang="pl-PL" dirty="0" smtClean="0"/>
              <a:t>kredytodawca lub pośrednik kredytowy jest zobowiązany niezwłocznie doręczyć umowę konsumentowi;</a:t>
            </a:r>
          </a:p>
          <a:p>
            <a:pPr algn="just"/>
            <a:r>
              <a:rPr lang="pl-PL" dirty="0" smtClean="0"/>
              <a:t>powinna być sformułowana w sposób jednoznaczny i zrozumiały.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/>
          <a:lstStyle/>
          <a:p>
            <a:pPr algn="ctr"/>
            <a:r>
              <a:rPr lang="pl-PL" dirty="0" smtClean="0"/>
              <a:t>Umowa kredytu</a:t>
            </a:r>
            <a:endParaRPr lang="pl-PL" dirty="0"/>
          </a:p>
        </p:txBody>
      </p:sp>
      <p:pic>
        <p:nvPicPr>
          <p:cNvPr id="4" name="Picture 64" descr="Istotne elementy umowy o kredyt konsumencki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7932028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le tekstowe 4"/>
          <p:cNvSpPr txBox="1"/>
          <p:nvPr/>
        </p:nvSpPr>
        <p:spPr>
          <a:xfrm>
            <a:off x="0" y="6572272"/>
            <a:ext cx="5572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Źródło: Gazeta Prawna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pPr algn="ctr"/>
            <a:r>
              <a:rPr lang="pl-PL" dirty="0" smtClean="0"/>
              <a:t>NAJWAŻNIEJSZE ASPEKTY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28802"/>
            <a:ext cx="7239000" cy="4526934"/>
          </a:xfrm>
        </p:spPr>
        <p:txBody>
          <a:bodyPr/>
          <a:lstStyle/>
          <a:p>
            <a:pPr algn="just"/>
            <a:r>
              <a:rPr lang="pl-PL" dirty="0" smtClean="0"/>
              <a:t>Przejrzysta i rzetelna informacja dla konsumenta o zawieranej umowie</a:t>
            </a:r>
          </a:p>
          <a:p>
            <a:pPr algn="just"/>
            <a:r>
              <a:rPr lang="pl-PL" dirty="0" smtClean="0"/>
              <a:t>Konsument ma prawo do spłaty kredytu w całości lub części przed terminem określonym w umowie</a:t>
            </a:r>
          </a:p>
          <a:p>
            <a:pPr algn="just"/>
            <a:r>
              <a:rPr lang="pl-PL" dirty="0" smtClean="0"/>
              <a:t>Prawo odstąpienia od umowy w terminie </a:t>
            </a:r>
            <a:br>
              <a:rPr lang="pl-PL" dirty="0" smtClean="0"/>
            </a:br>
            <a:r>
              <a:rPr lang="pl-PL" dirty="0" smtClean="0"/>
              <a:t>14 dni od dnia zawarcia umowy bez podania przyczyny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pPr algn="ctr"/>
            <a:r>
              <a:rPr lang="pl-PL" dirty="0" smtClean="0"/>
              <a:t>Kredyt wiązany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57298"/>
            <a:ext cx="7239000" cy="5214974"/>
          </a:xfrm>
        </p:spPr>
        <p:txBody>
          <a:bodyPr>
            <a:noAutofit/>
          </a:bodyPr>
          <a:lstStyle/>
          <a:p>
            <a:pPr marL="0" indent="0" algn="just">
              <a:lnSpc>
                <a:spcPct val="90000"/>
              </a:lnSpc>
              <a:buNone/>
              <a:defRPr/>
            </a:pPr>
            <a:r>
              <a:rPr lang="pl-PL" altLang="pl-PL" sz="2400" b="1" dirty="0" smtClean="0">
                <a:latin typeface="+mj-lt"/>
              </a:rPr>
              <a:t>Umowa </a:t>
            </a:r>
            <a:r>
              <a:rPr lang="pl-PL" altLang="pl-PL" sz="2400" b="1" dirty="0" smtClean="0">
                <a:latin typeface="+mj-lt"/>
              </a:rPr>
              <a:t>o kredyt, z którego jest wyłącznie finansowane </a:t>
            </a:r>
            <a:r>
              <a:rPr lang="pl-PL" altLang="pl-PL" sz="2400" b="1" dirty="0" smtClean="0">
                <a:latin typeface="+mj-lt"/>
              </a:rPr>
              <a:t>nabycie towaru lub </a:t>
            </a:r>
            <a:r>
              <a:rPr lang="pl-PL" altLang="pl-PL" sz="2400" b="1" dirty="0" smtClean="0">
                <a:latin typeface="+mj-lt"/>
              </a:rPr>
              <a:t>usługi na podstawie innej umowy, a obie te umowy są ze sobą </a:t>
            </a:r>
            <a:r>
              <a:rPr lang="pl-PL" altLang="pl-PL" sz="2400" b="1" dirty="0" smtClean="0">
                <a:latin typeface="+mj-lt"/>
              </a:rPr>
              <a:t>powiązane</a:t>
            </a:r>
            <a:r>
              <a:rPr lang="pl-PL" altLang="pl-PL" sz="2400" b="1" dirty="0" smtClean="0">
                <a:latin typeface="+mj-lt"/>
              </a:rPr>
              <a:t>, zgodnie z którymi:</a:t>
            </a:r>
          </a:p>
          <a:p>
            <a:pPr marL="269875" indent="-269875" algn="just">
              <a:buFont typeface="Wingdings" pitchFamily="2" charset="2"/>
              <a:buChar char="v"/>
              <a:defRPr/>
            </a:pPr>
            <a:r>
              <a:rPr lang="pl-PL" altLang="pl-PL" sz="2400" dirty="0" smtClean="0">
                <a:latin typeface="+mj-lt"/>
              </a:rPr>
              <a:t>sprzedawca </a:t>
            </a:r>
            <a:r>
              <a:rPr lang="pl-PL" altLang="pl-PL" sz="2400" dirty="0" smtClean="0">
                <a:latin typeface="+mj-lt"/>
              </a:rPr>
              <a:t>lub usługodawca udziela kredytu konsumentowi na nabycie towaru lub usługi od tego sprzedawcy lub usługodawcy;</a:t>
            </a:r>
          </a:p>
          <a:p>
            <a:pPr marL="269875" indent="-269875" algn="just">
              <a:buFont typeface="Wingdings" pitchFamily="2" charset="2"/>
              <a:buChar char="v"/>
              <a:defRPr/>
            </a:pPr>
            <a:r>
              <a:rPr lang="pl-PL" altLang="pl-PL" sz="2400" dirty="0" smtClean="0">
                <a:latin typeface="+mj-lt"/>
              </a:rPr>
              <a:t>nabycie </a:t>
            </a:r>
            <a:r>
              <a:rPr lang="pl-PL" altLang="pl-PL" sz="2400" dirty="0" smtClean="0">
                <a:latin typeface="+mj-lt"/>
              </a:rPr>
              <a:t>towaru lub usługi jest finansowane przez kredytodawcę, który współpracuje ze sprzedawcą lub usługodawcą w związku z przygotowaniem lub zawarciem umowy o kredyt;</a:t>
            </a:r>
          </a:p>
          <a:p>
            <a:pPr marL="269875" indent="-269875" algn="just">
              <a:buFont typeface="Wingdings" pitchFamily="2" charset="2"/>
              <a:buChar char="v"/>
              <a:defRPr/>
            </a:pPr>
            <a:r>
              <a:rPr lang="pl-PL" altLang="pl-PL" sz="2400" dirty="0" smtClean="0">
                <a:latin typeface="+mj-lt"/>
              </a:rPr>
              <a:t>nabycie </a:t>
            </a:r>
            <a:r>
              <a:rPr lang="pl-PL" altLang="pl-PL" sz="2400" dirty="0" smtClean="0">
                <a:latin typeface="+mj-lt"/>
              </a:rPr>
              <a:t>towaru lub usługi jest finansowane przez kredytodawcę, a towar lub usługa są szczegółowo określone w umowie o kredyt</a:t>
            </a:r>
            <a:r>
              <a:rPr lang="pl-PL" altLang="pl-PL" sz="2400" dirty="0" smtClean="0">
                <a:latin typeface="+mj-lt"/>
              </a:rPr>
              <a:t>.</a:t>
            </a:r>
            <a:endParaRPr lang="pl-PL" altLang="pl-PL" sz="2400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7818" y="1785926"/>
            <a:ext cx="3429000" cy="2057400"/>
          </a:xfrm>
        </p:spPr>
        <p:txBody>
          <a:bodyPr>
            <a:normAutofit/>
          </a:bodyPr>
          <a:lstStyle/>
          <a:p>
            <a:pPr algn="ctr"/>
            <a:r>
              <a:rPr lang="pl-PL" sz="4000" dirty="0" smtClean="0"/>
              <a:t>Dziękuję za uwagę! </a:t>
            </a:r>
            <a:r>
              <a:rPr lang="pl-PL" sz="4000" dirty="0" smtClean="0">
                <a:sym typeface="Wingdings" pitchFamily="2" charset="2"/>
              </a:rPr>
              <a:t></a:t>
            </a:r>
            <a:endParaRPr lang="pl-PL" sz="4000" dirty="0"/>
          </a:p>
        </p:txBody>
      </p:sp>
      <p:pic>
        <p:nvPicPr>
          <p:cNvPr id="5" name="Symbol zastępczy obrazu 4" descr="fotolia_28120091_subscription_xxl_4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972" b="972"/>
          <a:stretch>
            <a:fillRect/>
          </a:stretch>
        </p:blipFill>
        <p:spPr/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/>
          <a:lstStyle/>
          <a:p>
            <a:pPr algn="ctr"/>
            <a:r>
              <a:rPr lang="pl-PL" dirty="0" smtClean="0"/>
              <a:t>PODSTAWA PRAWNA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endParaRPr lang="pl-PL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pl-PL" sz="3200" dirty="0" smtClean="0"/>
              <a:t>Ustawa z dnia 12 maja 2011 r. </a:t>
            </a:r>
            <a:br>
              <a:rPr lang="pl-PL" sz="3200" dirty="0" smtClean="0"/>
            </a:br>
            <a:r>
              <a:rPr lang="pl-PL" sz="3200" b="1" dirty="0" smtClean="0"/>
              <a:t>o kredycie konsumenckim 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(tj. Dz.U. z 2016 r. poz. 1528)</a:t>
            </a:r>
            <a:endParaRPr lang="pl-PL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/>
          <a:lstStyle/>
          <a:p>
            <a:pPr algn="ctr"/>
            <a:r>
              <a:rPr lang="pl-PL" dirty="0" smtClean="0"/>
              <a:t>DEFINICJA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  <a:tabLst>
                <a:tab pos="719138" algn="l"/>
              </a:tabLst>
            </a:pPr>
            <a:r>
              <a:rPr lang="pl-PL" sz="2400" dirty="0" smtClean="0"/>
              <a:t>Przez umowę o kredyt konsumencki rozumie się umowę o kredyt w wysokości nie większej niż </a:t>
            </a:r>
            <a:br>
              <a:rPr lang="pl-PL" sz="2400" dirty="0" smtClean="0"/>
            </a:br>
            <a:r>
              <a:rPr lang="pl-PL" sz="2400" b="1" dirty="0" smtClean="0"/>
              <a:t>255 550 zł</a:t>
            </a:r>
            <a:r>
              <a:rPr lang="pl-PL" sz="2400" dirty="0" smtClean="0"/>
              <a:t> albo równowartość tej kwoty w walucie innej niż waluta polska, który kredytodawca w zakresie swojej działalności udziela lub daje przyrzeczenie udzielenia konsumentowi.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/>
          <a:lstStyle/>
          <a:p>
            <a:pPr algn="ctr"/>
            <a:r>
              <a:rPr lang="pl-PL" dirty="0" smtClean="0"/>
              <a:t>DEFINICJA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57298"/>
            <a:ext cx="7239000" cy="5098438"/>
          </a:xfrm>
        </p:spPr>
        <p:txBody>
          <a:bodyPr>
            <a:noAutofit/>
          </a:bodyPr>
          <a:lstStyle/>
          <a:p>
            <a:pPr marL="0" indent="0" algn="just">
              <a:buNone/>
              <a:tabLst>
                <a:tab pos="719138" algn="l"/>
              </a:tabLst>
            </a:pPr>
            <a:r>
              <a:rPr lang="pl-PL" sz="2400" dirty="0" smtClean="0"/>
              <a:t>Za umowę o kredyt konsumencki uważa się w szczególności:</a:t>
            </a:r>
          </a:p>
          <a:p>
            <a:pPr marL="0" indent="0" algn="just">
              <a:buFont typeface="Wingdings" pitchFamily="2" charset="2"/>
              <a:buChar char="v"/>
              <a:tabLst>
                <a:tab pos="719138" algn="l"/>
              </a:tabLst>
            </a:pPr>
            <a:r>
              <a:rPr lang="pl-PL" sz="2200" dirty="0" smtClean="0"/>
              <a:t> umowę pożyczki;</a:t>
            </a:r>
          </a:p>
          <a:p>
            <a:pPr marL="0" indent="0" algn="just">
              <a:buFont typeface="Wingdings" pitchFamily="2" charset="2"/>
              <a:buChar char="v"/>
              <a:tabLst>
                <a:tab pos="719138" algn="l"/>
              </a:tabLst>
            </a:pPr>
            <a:r>
              <a:rPr lang="pl-PL" sz="2200" dirty="0" smtClean="0"/>
              <a:t> umowę kredytu w rozumieniu przepisów prawa bankowego;</a:t>
            </a:r>
          </a:p>
          <a:p>
            <a:pPr marL="0" indent="0" algn="just">
              <a:buFont typeface="Wingdings" pitchFamily="2" charset="2"/>
              <a:buChar char="v"/>
              <a:tabLst>
                <a:tab pos="719138" algn="l"/>
              </a:tabLst>
            </a:pPr>
            <a:r>
              <a:rPr lang="pl-PL" sz="2200" dirty="0" smtClean="0"/>
              <a:t> umowę o odroczeniu konsumentowi terminu spełnienia świadczenia pieniężnego, jeżeli konsument jest zobowiązany do poniesienia jakichkolwiek kosztów związanych z odroczeniem spełnienia świadczenia;</a:t>
            </a:r>
          </a:p>
          <a:p>
            <a:pPr marL="0" indent="0" algn="just">
              <a:buFont typeface="Wingdings" pitchFamily="2" charset="2"/>
              <a:buChar char="v"/>
              <a:tabLst>
                <a:tab pos="719138" algn="l"/>
              </a:tabLst>
            </a:pPr>
            <a:r>
              <a:rPr lang="pl-PL" sz="2200" dirty="0" smtClean="0"/>
              <a:t> umowę o kredyt, w której kredytodawca zaciąga zobowiązanie wobec osoby trzeciej, a konsument zobowiązuje się do zwrotu kredytodawcy spełnionego świadczenia;</a:t>
            </a:r>
          </a:p>
          <a:p>
            <a:pPr marL="0" indent="0" algn="just">
              <a:buFont typeface="Wingdings" pitchFamily="2" charset="2"/>
              <a:buChar char="v"/>
              <a:tabLst>
                <a:tab pos="719138" algn="l"/>
              </a:tabLst>
            </a:pPr>
            <a:r>
              <a:rPr lang="pl-PL" sz="2200" dirty="0" smtClean="0"/>
              <a:t> umowę o kredyt odnawialny.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65820"/>
          </a:xfrm>
        </p:spPr>
        <p:txBody>
          <a:bodyPr/>
          <a:lstStyle/>
          <a:p>
            <a:pPr algn="ctr"/>
            <a:r>
              <a:rPr lang="pl-PL" dirty="0" smtClean="0"/>
              <a:t>wyłączenia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00174"/>
            <a:ext cx="7239000" cy="495556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000" b="1" dirty="0" smtClean="0">
                <a:latin typeface="+mj-lt"/>
              </a:rPr>
              <a:t>Ustawy nie stosuje się do umów: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>
                <a:latin typeface="+mj-lt"/>
              </a:rPr>
              <a:t> w których konsument nie jest zobowiązany do zapłaty oprocentowania itd. (tzw. Kredyt 0%);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>
                <a:latin typeface="+mj-lt"/>
              </a:rPr>
              <a:t> leasingu, jeżeli umowa nie przewiduje obowiązku nabycia przedmiotu umowy przez konsumenta;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>
                <a:latin typeface="+mj-lt"/>
              </a:rPr>
              <a:t> zawieranych z podmiotami takimi jak</a:t>
            </a:r>
            <a:r>
              <a:rPr lang="pl-PL" altLang="pl-PL" sz="2000" dirty="0" smtClean="0">
                <a:latin typeface="+mj-lt"/>
              </a:rPr>
              <a:t>: domy maklerskie polskie i zagraniczne</a:t>
            </a:r>
            <a:r>
              <a:rPr lang="pl-PL" sz="2000" dirty="0" smtClean="0">
                <a:latin typeface="+mj-lt"/>
              </a:rPr>
              <a:t>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>
                <a:latin typeface="+mj-lt"/>
              </a:rPr>
              <a:t> o kredyt, będących wynikiem m.in. ugody sądowej;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>
                <a:latin typeface="+mj-lt"/>
              </a:rPr>
              <a:t> o kredyt udzielany wyłącznie pracownikom zatrudnionym u danego pracodawcy  na preferencyjnych warunkach;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>
                <a:latin typeface="+mj-lt"/>
              </a:rPr>
              <a:t> o kredyt udzielany na mocy przepisów szczególnych;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>
                <a:latin typeface="+mj-lt"/>
              </a:rPr>
              <a:t> odwróconego kredytu hipotecznego zawartych na podstawie ustawy z dnia 23 października 2014 r. o odwróconym kredycie hipotecznym.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65820"/>
          </a:xfrm>
        </p:spPr>
        <p:txBody>
          <a:bodyPr/>
          <a:lstStyle/>
          <a:p>
            <a:pPr algn="ctr"/>
            <a:r>
              <a:rPr lang="pl-PL" dirty="0" smtClean="0"/>
              <a:t>Wyłączenia CZĘŚCIOWE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00174"/>
            <a:ext cx="7239000" cy="495556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000" b="1" dirty="0" smtClean="0">
                <a:latin typeface="+mj-lt"/>
              </a:rPr>
              <a:t>Ustawę stosuje się w ograniczonym zakresie do umów: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/>
              <a:t> o kredyt zabezpieczony hipoteką oraz pożyczki zabezpieczonej hipoteką, z wyjątkiem umów odwróconego kredytu hipotecznego;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>
                <a:latin typeface="+mj-lt"/>
              </a:rPr>
              <a:t> </a:t>
            </a:r>
            <a:r>
              <a:rPr lang="pl-PL" sz="2000" dirty="0" smtClean="0"/>
              <a:t>o kredyt w rachunku oszczędnościowo-rozliczeniowym konsumenta, który jest spłacany przez konsumenta w terminie do jednego miesiąca;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>
                <a:latin typeface="+mj-lt"/>
              </a:rPr>
              <a:t> </a:t>
            </a:r>
            <a:r>
              <a:rPr lang="pl-PL" sz="2000" dirty="0" smtClean="0"/>
              <a:t>o kredyt w rachunku oszczędnościowo-rozliczeniowym konsumenta, który jest spłacany przez konsumenta w terminie do trzech miesięcy lub na żądanie;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>
                <a:latin typeface="+mj-lt"/>
              </a:rPr>
              <a:t> </a:t>
            </a:r>
            <a:r>
              <a:rPr lang="pl-PL" sz="2000" dirty="0" smtClean="0"/>
              <a:t>przekroczenia środków pieniężnych zgromadzonych na rachunku oszczędnościowo-rozliczeniowym;</a:t>
            </a:r>
          </a:p>
          <a:p>
            <a:pPr marL="0" indent="0" algn="just">
              <a:buFont typeface="Wingdings" pitchFamily="2" charset="2"/>
              <a:buChar char="v"/>
            </a:pPr>
            <a:r>
              <a:rPr lang="pl-PL" sz="2000" dirty="0" smtClean="0">
                <a:latin typeface="+mj-lt"/>
              </a:rPr>
              <a:t> </a:t>
            </a:r>
            <a:r>
              <a:rPr lang="pl-PL" sz="2000" dirty="0" smtClean="0"/>
              <a:t>przewidujących odroczenie płatności lub zmianę sposobu spłaty w przypadku gdy konsument jest w zwłoce w związku ze spłatą zadłużenia wynikającego z umowy o kredyt.</a:t>
            </a:r>
            <a:endParaRPr lang="pl-PL" sz="2000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pPr algn="ctr"/>
            <a:r>
              <a:rPr lang="pl-PL" dirty="0" smtClean="0"/>
              <a:t>MIMO WYŁĄCZEŃ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1357298"/>
            <a:ext cx="7239000" cy="48463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endParaRPr lang="pl-PL" b="1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pl-PL" b="1" dirty="0" smtClean="0"/>
              <a:t>Ustawę stosuje się do </a:t>
            </a:r>
            <a:r>
              <a:rPr lang="pl-PL" b="1" u="sng" dirty="0" smtClean="0"/>
              <a:t>umów leasingu i najmu</a:t>
            </a:r>
            <a:r>
              <a:rPr lang="pl-PL" b="1" dirty="0" smtClean="0"/>
              <a:t>, jeżeli umowa odrębna od tych umów przewiduje obowiązek nabycia przedmiotu umowy, uzależniając go od żądania kredytodawcy</a:t>
            </a:r>
            <a:endParaRPr lang="pl-PL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pPr algn="ctr"/>
            <a:r>
              <a:rPr lang="pl-PL" dirty="0" smtClean="0"/>
              <a:t>PODMIOTY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pPr algn="ctr"/>
            <a:r>
              <a:rPr lang="pl-PL" dirty="0" smtClean="0"/>
              <a:t>konsument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1571612"/>
            <a:ext cx="4186238" cy="2105336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 smtClean="0"/>
              <a:t>konsument w rozumieniu przepisów ustawy z dnia 23 kwietnia 1964 r. - Kodeks cywilny</a:t>
            </a:r>
            <a:endParaRPr lang="pl-PL" dirty="0"/>
          </a:p>
        </p:txBody>
      </p:sp>
      <p:pic>
        <p:nvPicPr>
          <p:cNvPr id="1026" name="Picture 2" descr="C:\Users\Basia Denisiuk\AppData\Local\Microsoft\Windows\INetCache\IE\R8W75FXJ\Consumers-Mindset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214422"/>
            <a:ext cx="3333752" cy="2500314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571472" y="4214818"/>
            <a:ext cx="73581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b="1" dirty="0" smtClean="0"/>
              <a:t>Art</a:t>
            </a:r>
            <a:r>
              <a:rPr lang="pl-PL" sz="2800" b="1" dirty="0"/>
              <a:t>. 22</a:t>
            </a:r>
            <a:r>
              <a:rPr lang="pl-PL" sz="2800" b="1" baseline="30000" dirty="0"/>
              <a:t>1</a:t>
            </a:r>
            <a:r>
              <a:rPr lang="pl-PL" sz="2800" b="1" dirty="0"/>
              <a:t> </a:t>
            </a:r>
            <a:r>
              <a:rPr lang="pl-PL" sz="2800" b="1" dirty="0" smtClean="0"/>
              <a:t>KC [Pojęcie </a:t>
            </a:r>
            <a:r>
              <a:rPr lang="pl-PL" sz="2800" b="1" dirty="0"/>
              <a:t>konsumenta] 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dirty="0" smtClean="0"/>
              <a:t>Za </a:t>
            </a:r>
            <a:r>
              <a:rPr lang="pl-PL" sz="2800" dirty="0"/>
              <a:t>konsumenta uważa się osobę fizyczną dokonującą z przedsiębiorcą czynności prawnej niezwiązanej bezpośrednio z jej działalnością gospodarczą lub zawodową.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134</TotalTime>
  <Words>435</Words>
  <Application>Microsoft Office PowerPoint</Application>
  <PresentationFormat>Pokaz na ekranie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Bogaty</vt:lpstr>
      <vt:lpstr>KREDYT KONSUMENCKI</vt:lpstr>
      <vt:lpstr>PODSTAWA PRAWNA</vt:lpstr>
      <vt:lpstr>DEFINICJA</vt:lpstr>
      <vt:lpstr>DEFINICJA</vt:lpstr>
      <vt:lpstr>wyłączenia</vt:lpstr>
      <vt:lpstr>Wyłączenia CZĘŚCIOWE</vt:lpstr>
      <vt:lpstr>MIMO WYŁĄCZEŃ</vt:lpstr>
      <vt:lpstr>PODMIOTY</vt:lpstr>
      <vt:lpstr>konsument</vt:lpstr>
      <vt:lpstr>kredytodawca</vt:lpstr>
      <vt:lpstr>Pośrednik kredytowy</vt:lpstr>
      <vt:lpstr>Umowa kredytu</vt:lpstr>
      <vt:lpstr>Umowa kredytu</vt:lpstr>
      <vt:lpstr>NAJWAŻNIEJSZE ASPEKTY</vt:lpstr>
      <vt:lpstr>Kredyt wiązany</vt:lpstr>
      <vt:lpstr>Dziękuję za uwagę!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KREDYT KONSUMENCKI</dc:title>
  <dc:creator>Basia Denisiuk</dc:creator>
  <cp:lastModifiedBy>Basia Denisiuk</cp:lastModifiedBy>
  <cp:revision>6</cp:revision>
  <dcterms:created xsi:type="dcterms:W3CDTF">2017-03-25T09:47:05Z</dcterms:created>
  <dcterms:modified xsi:type="dcterms:W3CDTF">2017-03-29T14:06:06Z</dcterms:modified>
</cp:coreProperties>
</file>