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44"/>
  </p:notesMasterIdLst>
  <p:handoutMasterIdLst>
    <p:handoutMasterId r:id="rId45"/>
  </p:handoutMasterIdLst>
  <p:sldIdLst>
    <p:sldId id="362" r:id="rId2"/>
    <p:sldId id="262" r:id="rId3"/>
    <p:sldId id="467" r:id="rId4"/>
    <p:sldId id="284" r:id="rId5"/>
    <p:sldId id="480" r:id="rId6"/>
    <p:sldId id="481" r:id="rId7"/>
    <p:sldId id="482" r:id="rId8"/>
    <p:sldId id="483" r:id="rId9"/>
    <p:sldId id="263" r:id="rId10"/>
    <p:sldId id="325" r:id="rId11"/>
    <p:sldId id="438" r:id="rId12"/>
    <p:sldId id="439" r:id="rId13"/>
    <p:sldId id="469" r:id="rId14"/>
    <p:sldId id="329" r:id="rId15"/>
    <p:sldId id="330" r:id="rId16"/>
    <p:sldId id="440" r:id="rId17"/>
    <p:sldId id="478" r:id="rId18"/>
    <p:sldId id="476" r:id="rId19"/>
    <p:sldId id="471" r:id="rId20"/>
    <p:sldId id="473" r:id="rId21"/>
    <p:sldId id="479" r:id="rId22"/>
    <p:sldId id="484" r:id="rId23"/>
    <p:sldId id="485" r:id="rId24"/>
    <p:sldId id="488" r:id="rId25"/>
    <p:sldId id="486" r:id="rId26"/>
    <p:sldId id="487" r:id="rId27"/>
    <p:sldId id="489" r:id="rId28"/>
    <p:sldId id="490" r:id="rId29"/>
    <p:sldId id="442" r:id="rId30"/>
    <p:sldId id="443" r:id="rId31"/>
    <p:sldId id="444" r:id="rId32"/>
    <p:sldId id="477" r:id="rId33"/>
    <p:sldId id="265" r:id="rId34"/>
    <p:sldId id="491" r:id="rId35"/>
    <p:sldId id="309" r:id="rId36"/>
    <p:sldId id="327" r:id="rId37"/>
    <p:sldId id="272" r:id="rId38"/>
    <p:sldId id="474" r:id="rId39"/>
    <p:sldId id="328" r:id="rId40"/>
    <p:sldId id="274" r:id="rId41"/>
    <p:sldId id="492" r:id="rId42"/>
    <p:sldId id="285" r:id="rId43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58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3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2D728-642A-428E-8754-B24132EF5D26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6D65B-AA35-482B-8233-3701A67A1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0007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109DE-AF60-4E61-8DA4-B174078E9FDF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1FD70-566C-4818-9CA1-AED8F26C19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8854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1FD70-566C-4818-9CA1-AED8F26C19D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87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71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18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7947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16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994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428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766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477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82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958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00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784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02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051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02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800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9E54A-3447-44D7-B716-D43046D8042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863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ar.ms.gov.pl/" TargetMode="External"/><Relationship Id="rId2" Type="http://schemas.openxmlformats.org/officeDocument/2006/relationships/hyperlink" Target="https://prs.ms.gov.p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b="1"/>
              <a:t>                                                   </a:t>
            </a:r>
            <a:r>
              <a:rPr lang="pl-PL" sz="6000" b="1" dirty="0"/>
              <a:t>KRS </a:t>
            </a:r>
          </a:p>
          <a:p>
            <a:pPr marL="0" indent="0">
              <a:buNone/>
            </a:pPr>
            <a:r>
              <a:rPr lang="pl-PL" sz="6000" b="1" dirty="0"/>
              <a:t>          </a:t>
            </a:r>
            <a:r>
              <a:rPr lang="pl-PL" sz="2800" b="1" dirty="0"/>
              <a:t>Krajowy Rejestr Sądowy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847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Dla podmiotu wpisanego do Rejestru prowadzi się odrębne akta rejestrowe obejmujące w szczególności dokumenty stanowiące podstawę wpisu. </a:t>
            </a:r>
          </a:p>
          <a:p>
            <a:pPr algn="just"/>
            <a:r>
              <a:rPr lang="pl-PL" dirty="0"/>
              <a:t>Mogą być papierowe i elektroniczne;</a:t>
            </a:r>
          </a:p>
          <a:p>
            <a:pPr algn="just"/>
            <a:r>
              <a:rPr lang="pl-PL" dirty="0"/>
              <a:t>Akta rejestrowe dla podmiotów wpisanych do rejestru przedsiębiorców prowadzi się </a:t>
            </a:r>
            <a:r>
              <a:rPr lang="pl-PL" b="1" dirty="0"/>
              <a:t>wyłącznie w systemie teleinformatycznym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Akta rejestrowe prowadzone w postaci papierowej nie podlegają przetworzeniu na akta prowadzone w systemie teleinformatycznym. </a:t>
            </a:r>
          </a:p>
          <a:p>
            <a:pPr algn="just"/>
            <a:r>
              <a:rPr lang="pl-PL" dirty="0"/>
              <a:t>Akta rejestrowe prowadzone w systemie teleinformatycznym nie podlegają przetworzeniu na postać papierową.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287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1988840"/>
            <a:ext cx="6591985" cy="377762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Jeżeli przepis szczególny nakazuje zgłoszenie określonych danych sądowi rejestrowemu  lub  wpisanie  ich  do  Rejestru,  a dane  te  nie  podlegają  według przepisów ustawy wpisowi do określonego działu Rejestru, dokumenty zawierające te  dane składa  się  do  akt rejestrowych.</a:t>
            </a:r>
          </a:p>
          <a:p>
            <a:pPr marL="0" indent="0" algn="just">
              <a:buNone/>
            </a:pPr>
            <a:r>
              <a:rPr lang="pl-PL" dirty="0"/>
              <a:t>Jeżeli podmiot wpisywany do Rejestru działa na podstawie umowy lub statutu, do wniosku o jego wpisanie dołącza się umowę lub statut.</a:t>
            </a:r>
          </a:p>
          <a:p>
            <a:pPr marL="0" indent="0" algn="just">
              <a:buNone/>
            </a:pPr>
            <a:r>
              <a:rPr lang="pl-PL" dirty="0"/>
              <a:t>Do wniosku dotyczącego zmiany umowy lub statutu podmiotu wpisanego do Rejestru, działającego na podstawie umowy lub statutu, dołącza się także </a:t>
            </a:r>
            <a:r>
              <a:rPr lang="pl-PL" b="1" dirty="0"/>
              <a:t>tekst jednolity umowy lub statutu, z uwzględnieniem wprowadzonych zmian. </a:t>
            </a:r>
          </a:p>
        </p:txBody>
      </p:sp>
    </p:spTree>
    <p:extLst>
      <p:ext uri="{BB962C8B-B14F-4D97-AF65-F5344CB8AC3E}">
        <p14:creationId xmlns:p14="http://schemas.microsoft.com/office/powerpoint/2010/main" val="176116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1600" dirty="0"/>
              <a:t>Jeżeli wnioski i dokumenty dotyczące podmiotu wpisanego do  rejestru, wyłącznie będą złożone za pośrednictwem  systemu  teleinformatycznego,  w  papierowych aktach  rejestrowych będzie przechowywany wydruk tych wniosków i dokumentów wraz ze wskazaniem osób, które je podpisały. </a:t>
            </a:r>
          </a:p>
          <a:p>
            <a:pPr algn="just"/>
            <a:r>
              <a:rPr lang="pl-PL" sz="1600" dirty="0"/>
              <a:t>Dla podmiotu wpisanego do rejestru przedsiębiorców, którego akta rejestrowe są prowadzone wyłącznie elektronicznie będzie prowadzony </a:t>
            </a:r>
            <a:r>
              <a:rPr lang="pl-PL" sz="1600" b="1" dirty="0"/>
              <a:t>zbiór dokumentów obejmujący dokumenty wytworzone w postaci papierowej. Do zbioru dokumentów będą dołączane akta rejestrowe podmiotu prowadzone w postaci papierowej.</a:t>
            </a:r>
          </a:p>
        </p:txBody>
      </p:sp>
    </p:spTree>
    <p:extLst>
      <p:ext uri="{BB962C8B-B14F-4D97-AF65-F5344CB8AC3E}">
        <p14:creationId xmlns:p14="http://schemas.microsoft.com/office/powerpoint/2010/main" val="53790479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Dla każdego podmiotu obowiązanego do składania dokumentów finansowych do Rejestru prowadzi się w </a:t>
            </a:r>
            <a:r>
              <a:rPr lang="pl-PL" b="1" dirty="0"/>
              <a:t>systemie teleinformatycznym repozytorium dokumentów finansowych</a:t>
            </a:r>
            <a:r>
              <a:rPr lang="pl-PL" dirty="0"/>
              <a:t>;</a:t>
            </a:r>
          </a:p>
          <a:p>
            <a:pPr algn="just"/>
            <a:r>
              <a:rPr lang="pl-PL" dirty="0"/>
              <a:t>Do repozytorium dokumentów finansowych są składane dokumenty,  o których mowa w ustawie z dnia 29 września 1994 r. o rachunkowości;</a:t>
            </a:r>
          </a:p>
          <a:p>
            <a:pPr algn="just"/>
            <a:r>
              <a:rPr lang="pl-PL" dirty="0"/>
              <a:t>Każdy ma prawo przeglądania repozytorium dokumentów finansowych.</a:t>
            </a:r>
          </a:p>
        </p:txBody>
      </p:sp>
    </p:spTree>
    <p:extLst>
      <p:ext uri="{BB962C8B-B14F-4D97-AF65-F5344CB8AC3E}">
        <p14:creationId xmlns:p14="http://schemas.microsoft.com/office/powerpoint/2010/main" val="3671233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dirty="0"/>
          </a:p>
          <a:p>
            <a:pPr algn="just"/>
            <a:r>
              <a:rPr lang="pl-PL" b="1" dirty="0"/>
              <a:t>Akta   rejestrowe   prowadzone   w   systemie   teleinformatycznym będą udostępniane</a:t>
            </a:r>
            <a:r>
              <a:rPr lang="pl-PL" dirty="0"/>
              <a:t>: </a:t>
            </a:r>
          </a:p>
          <a:p>
            <a:pPr marL="0" indent="0" algn="just">
              <a:buNone/>
            </a:pPr>
            <a:r>
              <a:rPr lang="pl-PL" dirty="0"/>
              <a:t>1)za pośrednictwem ogólnodostępnych sieci teleinformatycznych; </a:t>
            </a:r>
          </a:p>
          <a:p>
            <a:pPr marL="0" indent="0" algn="just">
              <a:buNone/>
            </a:pPr>
            <a:r>
              <a:rPr lang="pl-PL" dirty="0"/>
              <a:t>2)w  siedzibie  sądu  rejestrowego,  z  wykorzystaniem  systemu.</a:t>
            </a:r>
          </a:p>
          <a:p>
            <a:pPr marL="0" indent="0" algn="just">
              <a:buNone/>
            </a:pPr>
            <a:r>
              <a:rPr lang="pl-PL" dirty="0"/>
              <a:t>Dotyczy to również akt sprawy rozpoznawanej przez sąd rejestrowy  i  odpowiednio  akt  sprawy  rozpoznanej  przez  sąd  drugiej instancji oraz Sąd Najwyższy.</a:t>
            </a:r>
          </a:p>
        </p:txBody>
      </p:sp>
    </p:spTree>
    <p:extLst>
      <p:ext uri="{BB962C8B-B14F-4D97-AF65-F5344CB8AC3E}">
        <p14:creationId xmlns:p14="http://schemas.microsoft.com/office/powerpoint/2010/main" val="1295946812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Dane zawarte w rejestrze nie mogą być z niego usunięte, chyba że ustawa stanowi inaczej;</a:t>
            </a:r>
          </a:p>
          <a:p>
            <a:pPr algn="just"/>
            <a:r>
              <a:rPr lang="pl-PL" b="1" dirty="0"/>
              <a:t>PROSTOWANIE WPISU</a:t>
            </a:r>
            <a:r>
              <a:rPr lang="pl-PL" dirty="0"/>
              <a:t>: Jeżeli w rejestrze znajduje się wpis zawierający oczywiste błędy lub niezgodności z treścią postanowienia sądu - sąd z urzędu prostuje wpis;</a:t>
            </a:r>
          </a:p>
          <a:p>
            <a:pPr algn="just"/>
            <a:r>
              <a:rPr lang="pl-PL" b="1" dirty="0"/>
              <a:t>WYKREŚLENIE WPISU</a:t>
            </a:r>
            <a:r>
              <a:rPr lang="pl-PL" dirty="0"/>
              <a:t>: Jeżeli w rejestrze znajdują się dane niedopuszczalne ze względu na obowiązujące przepisy prawa sąd rejestrowy po wysłuchaniu zainteresowanych osób na posiedzeniu lub po wezwaniu do złożenia oświadczenia pisemnego wykreśla je z urzędu.</a:t>
            </a:r>
          </a:p>
          <a:p>
            <a:pPr algn="just"/>
            <a:r>
              <a:rPr lang="pl-PL" b="1" dirty="0"/>
              <a:t>Podmiot obowiązany do złożenia wniosku o wpis </a:t>
            </a:r>
            <a:r>
              <a:rPr lang="pl-PL" dirty="0"/>
              <a:t>nie może powoływać się wobec osób trzecich działających w dobrej  wierze na  dane, które nie zostały wpisane do Rejestru lub uległy </a:t>
            </a:r>
            <a:r>
              <a:rPr lang="pl-PL" b="1" dirty="0"/>
              <a:t>wykreśleniu z Rejestru</a:t>
            </a:r>
            <a:r>
              <a:rPr lang="pl-PL" dirty="0"/>
              <a:t>. </a:t>
            </a:r>
          </a:p>
          <a:p>
            <a:pPr algn="just"/>
            <a:r>
              <a:rPr lang="pl-PL" b="1" dirty="0"/>
              <a:t>Niektóre wpisy do Rejestru podlegają </a:t>
            </a:r>
            <a:r>
              <a:rPr lang="pl-PL" dirty="0"/>
              <a:t>obowiązkowi ogłoszenia w Monitorze Sądowym i Gospodarczym.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474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WPIS do 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Wpis do Rejestru jest dokonywany </a:t>
            </a:r>
            <a:r>
              <a:rPr lang="pl-PL" b="1" dirty="0"/>
              <a:t>na wniosek</a:t>
            </a:r>
            <a:r>
              <a:rPr lang="pl-PL" dirty="0"/>
              <a:t>, chyba że przepis szczególny przewiduje wpis </a:t>
            </a:r>
            <a:r>
              <a:rPr lang="pl-PL" b="1" dirty="0"/>
              <a:t>z urzędu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Wnioski dotyczące podmiotu podlegającego wpisowi do </a:t>
            </a:r>
            <a:r>
              <a:rPr lang="pl-PL" b="1" dirty="0"/>
              <a:t>rejestru przedsiębiorców</a:t>
            </a:r>
            <a:r>
              <a:rPr lang="pl-PL" dirty="0"/>
              <a:t> składa się wyłącznie za pośrednictwem systemu teleinformatycznego.</a:t>
            </a:r>
          </a:p>
          <a:p>
            <a:pPr marL="0" indent="0" algn="just">
              <a:buNone/>
            </a:pPr>
            <a:r>
              <a:rPr lang="pl-PL" dirty="0"/>
              <a:t>Wniosek o wpis w rejestrze w </a:t>
            </a:r>
            <a:r>
              <a:rPr lang="pl-PL" b="1" dirty="0"/>
              <a:t>rejestrze stowarzyszeń</a:t>
            </a:r>
            <a:r>
              <a:rPr lang="pl-PL" dirty="0"/>
              <a:t>….składa się na urzędowym formularzu lub jego kopii albo za pośrednictwem systemu teleinformatycznego. Formularz zawiera niezbędne pouczenia dla stron dotyczące sposobu jego wypełniania, wnoszenia i skutków niedostosowania wniosku do wymagań przewidzianych dla pism procesowych. Wnioski można także składać na niebarwnych formularzach stanowiących wydruki komputerowe lub będących kserokopiami formularzy urzędowych.</a:t>
            </a:r>
          </a:p>
          <a:p>
            <a:pPr marL="0" indent="0" algn="just">
              <a:buNone/>
            </a:pPr>
            <a:r>
              <a:rPr lang="pl-PL" dirty="0"/>
              <a:t>Wniosek w postępowaniu przed sądem rejestrowym składa się wraz z opłatą sądową (za wpis) oraz ze wskazaniem opłaty za publikację w </a:t>
            </a:r>
            <a:r>
              <a:rPr lang="pl-PL" dirty="0" err="1"/>
              <a:t>MSi</a:t>
            </a:r>
            <a:r>
              <a:rPr lang="pl-PL" dirty="0"/>
              <a:t> G jeśli publikacja jest wymagana.</a:t>
            </a:r>
          </a:p>
          <a:p>
            <a:pPr marL="0" indent="0" algn="just">
              <a:buNone/>
            </a:pPr>
            <a:r>
              <a:rPr lang="pl-PL" dirty="0"/>
              <a:t>Wnioski  składane  drogą  elektroniczną  </a:t>
            </a:r>
            <a:r>
              <a:rPr lang="pl-PL" b="1" dirty="0"/>
              <a:t>są  opatrzone  kwalifikowanym podpisem elektronicznym, podpisem zaufanym albo podpisem osobistym. </a:t>
            </a:r>
          </a:p>
        </p:txBody>
      </p:sp>
    </p:spTree>
    <p:extLst>
      <p:ext uri="{BB962C8B-B14F-4D97-AF65-F5344CB8AC3E}">
        <p14:creationId xmlns:p14="http://schemas.microsoft.com/office/powerpoint/2010/main" val="449970665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Wniosek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 Jeżeli do wniosku należy dołączyć akt notarialny, którego wypis lub wyciąg został umieszczony w Repozytorium Aktów Notarialnych prowadzone przez Krajową Rad Notarialna, wnioskodawca podaje we wniosku numer tego dokumentu w Repozytorium.</a:t>
            </a:r>
          </a:p>
          <a:p>
            <a:pPr algn="just"/>
            <a:r>
              <a:rPr lang="pl-PL" dirty="0"/>
              <a:t>Po zarejestrowaniu wniosku dokument, którego numer w Repozytorium został podany przez wnioskodawcę, jest automatycznie przekazywany za pośrednictwem systemu teleinformatycznego z Repozytorium i dołączany do wniosku.</a:t>
            </a:r>
          </a:p>
        </p:txBody>
      </p:sp>
    </p:spTree>
    <p:extLst>
      <p:ext uri="{BB962C8B-B14F-4D97-AF65-F5344CB8AC3E}">
        <p14:creationId xmlns:p14="http://schemas.microsoft.com/office/powerpoint/2010/main" val="3603777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Wniosek  złożony  za  pośrednictwem  systemu  teleinformatycznego  i nieopłacony nie wywołuje skutków, jakie ustawa wiąże z wniesieniem wniosku do sądu rejestrowego, o czym sąd poucza wnoszącego pismo. </a:t>
            </a:r>
          </a:p>
          <a:p>
            <a:pPr algn="just"/>
            <a:r>
              <a:rPr lang="pl-PL" dirty="0"/>
              <a:t>Wniosek  złożony  w  innej  formie  niż  za  pośrednictwem  systemu teleinformatycznego  i  nieopłacony  podlega  zwróceniu  bez  wzywania  do uzupełnienia braków.</a:t>
            </a:r>
          </a:p>
          <a:p>
            <a:pPr algn="just"/>
            <a:r>
              <a:rPr lang="pl-PL" dirty="0"/>
              <a:t>Nieprawidłowo  wypełniony  wniosek  o  wpis  podlega zwróceniu  bez wzywania  do  uzupełnienia  braków,  jeżeli  z  powodu  nieprawidłowego wypełnienia nie jest możliwe nadanie wnioskowi prawidłowego biegu.</a:t>
            </a:r>
          </a:p>
          <a:p>
            <a:pPr algn="just"/>
            <a:r>
              <a:rPr lang="pl-PL" dirty="0"/>
              <a:t>W razie zwrócenia wniosku może on być ponownie złożony w terminie 7 dni od daty doręczenia zarządzenia o zwrocie. Jeżeli wniosek ponownie złożony nie zawiera braków, wywołuje on skutek od daty pierwotnego wniesienia. Skutek taki nie następuje w razie kolejnego zwrotu wniosku, chyba że zwrot nastąpił na skutek braków uprzednio niewskazanych.</a:t>
            </a:r>
          </a:p>
        </p:txBody>
      </p:sp>
    </p:spTree>
    <p:extLst>
      <p:ext uri="{BB962C8B-B14F-4D97-AF65-F5344CB8AC3E}">
        <p14:creationId xmlns:p14="http://schemas.microsoft.com/office/powerpoint/2010/main" val="3775197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Domniemywa się, że dane wpisane do Rejestru są prawdziwe. </a:t>
            </a:r>
          </a:p>
          <a:p>
            <a:pPr algn="just"/>
            <a:r>
              <a:rPr lang="pl-PL" dirty="0"/>
              <a:t>Jeżeli dane wpisano do Rejestru niezgodnie ze zgłoszeniem podmiotu lub bez tego zgłoszenia, podmiot ten nie może zasłaniać się wobec osoby trzeciej działającej w dobrej wierze zarzutem, że </a:t>
            </a:r>
            <a:r>
              <a:rPr lang="pl-PL" b="1" dirty="0"/>
              <a:t>dane te nie są prawdziwe</a:t>
            </a:r>
            <a:r>
              <a:rPr lang="pl-PL" dirty="0"/>
              <a:t>, jeżeli zaniedbał wystąpić niezwłocznie z wnioskiem o sprostowanie, uzupełnienie lub wykreślenie wpisu;</a:t>
            </a:r>
          </a:p>
          <a:p>
            <a:pPr algn="just"/>
            <a:r>
              <a:rPr lang="pl-PL" dirty="0"/>
              <a:t>Podmiot wpisany do Rejestru ponosi odpowiedzialność za szkodę wyrządzoną zgłoszeniem do Rejestru nieprawdziwych danych, jeżeli podlegały obowiązkowi wpisu na jego wniosek, a także niezgłoszeniem danych podlegających obowiązkowi wpisu do Rejestru w ustawowym terminie, chyba że szkoda nastąpiła wskutek siły wyższej albo wyłącznie z winy poszkodowanego lub osoby trzeciej, za którą nie ponosi odpowiedzialności.</a:t>
            </a:r>
          </a:p>
        </p:txBody>
      </p:sp>
    </p:spTree>
    <p:extLst>
      <p:ext uri="{BB962C8B-B14F-4D97-AF65-F5344CB8AC3E}">
        <p14:creationId xmlns:p14="http://schemas.microsoft.com/office/powerpoint/2010/main" val="320334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Krajowy Rejestr Sądowy (KRS)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Krajowy Rejestr Sądowy jest zbiorem jawnym, </a:t>
            </a:r>
          </a:p>
          <a:p>
            <a:pPr algn="just"/>
            <a:r>
              <a:rPr lang="pl-PL" sz="2000" dirty="0"/>
              <a:t>Został utworzony na podstawie ustawy z dnia 20 sierpnia 1997 r. o Krajowym Rejestrze Sądowym (Dz. U. z 2022, poz. 1683 ze zm.) </a:t>
            </a:r>
          </a:p>
          <a:p>
            <a:pPr algn="just"/>
            <a:r>
              <a:rPr lang="pl-PL" sz="2000" dirty="0"/>
              <a:t>Rejestr obejmuje podmioty, na które przepisy ustaw nakładają obowiązek uzyskania wpisu do tego Rejestru;</a:t>
            </a:r>
          </a:p>
          <a:p>
            <a:pPr algn="just"/>
            <a:r>
              <a:rPr lang="pl-PL" sz="2000" dirty="0"/>
              <a:t>Każdy ma prawo wglądu do danych zawartych w  rejestrach KRS;</a:t>
            </a:r>
          </a:p>
          <a:p>
            <a:pPr algn="just"/>
            <a:r>
              <a:rPr lang="pl-PL" sz="2000" dirty="0"/>
              <a:t>Każdy ma prawo otrzymać, </a:t>
            </a:r>
            <a:r>
              <a:rPr lang="pl-PL" sz="2000" b="1" dirty="0"/>
              <a:t>również drogą elektroniczną</a:t>
            </a:r>
            <a:r>
              <a:rPr lang="pl-PL" sz="2000" dirty="0"/>
              <a:t>, poświadczone odpisy, wyciągi, zaświadczenia i informacje z Rejestru,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5201" y="116632"/>
            <a:ext cx="6589199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Zmiany w związku z </a:t>
            </a:r>
            <a:r>
              <a:rPr lang="pl-PL" b="1" dirty="0" err="1"/>
              <a:t>u.d.e</a:t>
            </a:r>
            <a:r>
              <a:rPr lang="pl-PL" b="1" dirty="0"/>
              <a:t> (ustawa z dnia 18.11. 2020 r. o doręczeniach elektronicznych) – art. 19f </a:t>
            </a:r>
            <a:r>
              <a:rPr lang="pl-PL" b="1" dirty="0" err="1"/>
              <a:t>u.k.r.s</a:t>
            </a:r>
            <a:r>
              <a:rPr lang="pl-PL" b="1" dirty="0"/>
              <a:t>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Składając za pośrednictwem systemu teleinformatycznego wniosek o wpis do rejestru przedsiębiorców wnioskodawca zobowiązany jest do wskazania, a w przypadku wniosku o wpis do rejestru stowarzyszeń …może wskazać, określone dane niezbędne do utworzenia adresu do doręczeń elektronicznych, adresu do doręczeń elektronicznych powiązanego z kwalifikowaną usługą rejestrowanego doręczenia elektronicznego do bazy adresów elektronicznych;</a:t>
            </a:r>
          </a:p>
          <a:p>
            <a:pPr algn="just"/>
            <a:r>
              <a:rPr lang="pl-PL" dirty="0"/>
              <a:t>W przypadku gdy wnioskodawca składający wniosek o wpis do rejestru przedsiębiorców posiada już adres do doręczeń elektronicznych wpisany do bazy adresów elektronicznych składa za pośrednictwem systemu teleinformatycznego oświadczenie o posiadaniu adresu do doręczeń elektronicznych wpisanego do bazy adresów elektronicznych i aktualności danych zamieszczonych w bazie adresów elektronicznych.</a:t>
            </a:r>
          </a:p>
          <a:p>
            <a:pPr algn="just"/>
            <a:r>
              <a:rPr lang="pl-PL" dirty="0"/>
              <a:t>Dane te przekazywane są do ministra właściwego do spraw informatyzacji za pośrednictwem systemu teleinformatycznego po dokonaniu wpisu w Rejestrze;</a:t>
            </a:r>
          </a:p>
          <a:p>
            <a:pPr algn="just"/>
            <a:r>
              <a:rPr lang="pl-PL" dirty="0"/>
              <a:t>Do wniosku o wpis do rejestru wnioskodawca może dołączyć oświadczenie o rezygnacji z publicznej usługi rejestrowanego doręczenia elektronicznego.</a:t>
            </a:r>
          </a:p>
        </p:txBody>
      </p:sp>
    </p:spTree>
    <p:extLst>
      <p:ext uri="{BB962C8B-B14F-4D97-AF65-F5344CB8AC3E}">
        <p14:creationId xmlns:p14="http://schemas.microsoft.com/office/powerpoint/2010/main" val="2090981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Elektroniczne doręczenia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/>
              <a:t>„Firmy”, rejestrują działalność w KRS od </a:t>
            </a:r>
            <a:r>
              <a:rPr lang="pl-PL" sz="2800" u="sng" dirty="0"/>
              <a:t>1 stycznia 2025 roku</a:t>
            </a:r>
            <a:r>
              <a:rPr lang="pl-PL" sz="2800" dirty="0"/>
              <a:t>, założą skrzynki do e-Doręczeń podczas rejestracji.</a:t>
            </a:r>
          </a:p>
          <a:p>
            <a:pPr algn="just"/>
            <a:r>
              <a:rPr lang="pl-PL" sz="2800" dirty="0"/>
              <a:t>„ Firmy”, które rejestrowały działalność w KRS wcześniej, muszą mieć adres do e-Doręczeń </a:t>
            </a:r>
            <a:r>
              <a:rPr lang="pl-PL" sz="2800" u="sng" dirty="0"/>
              <a:t>od 1 kwietnia 2025 roku.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4379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307CBC-DF41-1383-EC08-3B48E0DC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Co to są elektroniczne doręczenia?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2B72F6-F783-2E60-85AA-1F5FFF66D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e-Doręczenia są wygodnym, elektronicznym odpowiednikiem listu poleconego. Przesyłki elektroniczne wysłane w ramach e-Doręczeń są rejestrowane i równoważne prawnie z tradycyjną przesyłką poleconą za potwierdzeniem odbioru.</a:t>
            </a:r>
          </a:p>
          <a:p>
            <a:pPr algn="just"/>
            <a:r>
              <a:rPr lang="pl-PL" dirty="0"/>
              <a:t>Rozwiązanie ułatwi przedsiębiorcom komunikację z administracją publiczną, eliminując konieczność wysyłania i odbierania listów w formie papierowej. „Firmy” mogą wykorzystywać „cyfrowy polecony” do odbierania wezwań, zawiadomień, decyzji z urzędów oraz składania wniosków i dokumentów do instytucji publicznych. Pomoże to zaoszczędzić czas oraz pieniądze, bo korespondencja urzędowa jest bezpłatna.</a:t>
            </a:r>
          </a:p>
        </p:txBody>
      </p:sp>
    </p:spTree>
    <p:extLst>
      <p:ext uri="{BB962C8B-B14F-4D97-AF65-F5344CB8AC3E}">
        <p14:creationId xmlns:p14="http://schemas.microsoft.com/office/powerpoint/2010/main" val="3229289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1868CD-B83D-8FC0-700D-0848DC3D4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Skrzynka do e-doręczeń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27E89A-73BD-EAD3-F8EE-F9D9E646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412776"/>
            <a:ext cx="8064895" cy="51845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Skrzynkę do e-Doręczeń można założyć online na stronie </a:t>
            </a:r>
            <a:r>
              <a:rPr lang="pl-PL" b="1" dirty="0"/>
              <a:t>Biznes.gov.pl. Wniosek można złożyć przez usługę online: https://www.biznes.gov.pl/pl/e-uslugi/00_0709_00</a:t>
            </a:r>
          </a:p>
          <a:p>
            <a:pPr algn="just"/>
            <a:r>
              <a:rPr lang="pl-PL" b="1" dirty="0"/>
              <a:t>Szczegółowe informacje o usłudze znajdują się na stronie Biznes.gov.pl: https://www.biznes.gov.pl/pl/portal/00449 </a:t>
            </a:r>
          </a:p>
          <a:p>
            <a:pPr algn="just"/>
            <a:r>
              <a:rPr lang="pl-PL" dirty="0"/>
              <a:t>Wymagane jest zalogowanie do Konta Przedsiębiorcy oraz przygotowanie następujących dokumentów: numer KRS firmy; adres do korespondencji firmowej; imię i nazwisko administratora skrzynki, jego adres e-mail oraz numer PESEL (lub Identyfikator Europejski).</a:t>
            </a:r>
          </a:p>
          <a:p>
            <a:pPr algn="just"/>
            <a:r>
              <a:rPr lang="pl-PL" dirty="0"/>
              <a:t>Jeżeli osoba składająca wniosek nie posiada pełnomocnictwa do reprezentowania firmy wynikającego wprost z zapisów KRS, dodatkowo potrzebne są: pełnomocnictwo podpisane elektronicznie przez przedsiębiorcę. Może to być również kopia pełnomocnictwa potwierdzona elektronicznie za zgodność z oryginałem przez przedsiębiorcę, notariusza albo będącego pełnomocnikiem przedsiębiorcy – adwokata, radcę prawnego, rzecznika patentowego, doradcę podatkowego, radcę Prokuratorii Generalnej RP; </a:t>
            </a:r>
          </a:p>
          <a:p>
            <a:pPr algn="just"/>
            <a:r>
              <a:rPr lang="pl-PL" dirty="0"/>
              <a:t>Wzór pełnomocnictwa można pobrać ze strony: https://www.biznes.gov.pl/pl/portal/ou709</a:t>
            </a:r>
          </a:p>
          <a:p>
            <a:pPr algn="just"/>
            <a:r>
              <a:rPr lang="pl-PL" dirty="0"/>
              <a:t>Dowód uiszczenia opłaty skarbowej za złożenie pełnomocnictwa (17 zł).</a:t>
            </a:r>
          </a:p>
          <a:p>
            <a:pPr algn="just"/>
            <a:r>
              <a:rPr lang="pl-PL" dirty="0"/>
              <a:t>Cały proces tworzenia adresu do e-Doręczeń realizowany jest przez kreator na stronie Biznes.gov.pl. </a:t>
            </a:r>
          </a:p>
          <a:p>
            <a:pPr algn="just"/>
            <a:r>
              <a:rPr lang="pl-PL" dirty="0"/>
              <a:t>W ostatnim kroku wniosek należy podpisać online: </a:t>
            </a:r>
            <a:r>
              <a:rPr lang="pl-PL" b="1" dirty="0"/>
              <a:t>używając podpisu osobistego, podpisu zaufanego lub podpisu kwalifikowanego.</a:t>
            </a:r>
          </a:p>
        </p:txBody>
      </p:sp>
    </p:spTree>
    <p:extLst>
      <p:ext uri="{BB962C8B-B14F-4D97-AF65-F5344CB8AC3E}">
        <p14:creationId xmlns:p14="http://schemas.microsoft.com/office/powerpoint/2010/main" val="2852706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24505F-F17A-84DA-1F28-60509B768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Skrzynka do e-doręczeń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3641D8-4A58-B86E-12F2-0D8EF29DE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Wniosek muszą podpisać elektronicznie wszystkie osoby uprawnione do reprezentacji przedsiębiorcy albo pełnomocnik/ prokurent, który ma umocowanie do złożenia wniosku.</a:t>
            </a:r>
          </a:p>
          <a:p>
            <a:pPr algn="just"/>
            <a:r>
              <a:rPr lang="pl-PL" dirty="0"/>
              <a:t>W przypadku wątpliwości dotyczących danych, zamieszczonych w trakcie składania wniosku o adres do e-Doręczeń lub np. konieczności zebrania podpisów elektronicznych osób, które pod wnioskiem muszą być zamieszczone, można zapisać wypełniony wniosek i dokonać w nim zmian w ciągu 4 dni.</a:t>
            </a:r>
          </a:p>
          <a:p>
            <a:pPr algn="just"/>
            <a:r>
              <a:rPr lang="pl-PL" dirty="0"/>
              <a:t>Po pozytywnej weryfikacji wniosku na adres e-mail podany w formularzu wpłynie informacja o założeniu adresu i skrzynki do e-Doręczeń oraz instrukcja, jak aktywować adres. Po aktywacji adresu zostanie on niezwłocznie wpisany do bazy adresów elektronicznych.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30346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9DEE07-DB9D-45C0-41DE-7AE53889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Biznes.gov.pl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B5DC8A1C-74F4-C90B-4DD1-F98D70C64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7372" y="2133600"/>
            <a:ext cx="6242755" cy="3778250"/>
          </a:xfrm>
        </p:spPr>
      </p:pic>
    </p:spTree>
    <p:extLst>
      <p:ext uri="{BB962C8B-B14F-4D97-AF65-F5344CB8AC3E}">
        <p14:creationId xmlns:p14="http://schemas.microsoft.com/office/powerpoint/2010/main" val="2044042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1A293F-CA7E-8C1E-5DE0-6C75C8B3B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Biznes.gov.pl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52D680F-53C5-2E7B-C433-E87F7A0273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7744" y="2060848"/>
            <a:ext cx="4936365" cy="3778250"/>
          </a:xfrm>
        </p:spPr>
      </p:pic>
    </p:spTree>
    <p:extLst>
      <p:ext uri="{BB962C8B-B14F-4D97-AF65-F5344CB8AC3E}">
        <p14:creationId xmlns:p14="http://schemas.microsoft.com/office/powerpoint/2010/main" val="1621590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181516-A249-70FD-3972-21DB715A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e-Doręczenia w korespondencji do innych firm i obywateli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085890-9653-A687-637D-E05790910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Przedsiębiorca, który chciałby wysyłać </a:t>
            </a:r>
            <a:r>
              <a:rPr lang="pl-PL" b="1" dirty="0"/>
              <a:t>cyfrowe listy polecone</a:t>
            </a:r>
            <a:r>
              <a:rPr lang="pl-PL" dirty="0"/>
              <a:t> nie tylko do podmiotów publicznych, ale również do innych osób i podmiotów posiadających adresy do e-Doręczeń, może skorzystać z </a:t>
            </a:r>
            <a:r>
              <a:rPr lang="pl-PL" b="1" dirty="0"/>
              <a:t>oferty kwalifikowanych dostawców usług (KDU)</a:t>
            </a:r>
            <a:r>
              <a:rPr lang="pl-PL" dirty="0"/>
              <a:t>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Więcej informacji na ten temat znajduje się na stronie: https://www.gov.pl/web/e-doreczenia/kwalifikowani-dostawcy-uslug-kdu3.</a:t>
            </a:r>
          </a:p>
        </p:txBody>
      </p:sp>
    </p:spTree>
    <p:extLst>
      <p:ext uri="{BB962C8B-B14F-4D97-AF65-F5344CB8AC3E}">
        <p14:creationId xmlns:p14="http://schemas.microsoft.com/office/powerpoint/2010/main" val="585788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56007D-05B0-89EF-3EE4-6E9C246B3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Kwalifikowani Dostawcy Usług </a:t>
            </a:r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2049AB2C-FB26-2D80-D85C-F5AC83D540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2133600"/>
            <a:ext cx="8460431" cy="4607768"/>
          </a:xfrm>
        </p:spPr>
      </p:pic>
    </p:spTree>
    <p:extLst>
      <p:ext uri="{BB962C8B-B14F-4D97-AF65-F5344CB8AC3E}">
        <p14:creationId xmlns:p14="http://schemas.microsoft.com/office/powerpoint/2010/main" val="15955487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Wpis do 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42415" y="1412776"/>
            <a:ext cx="6591985" cy="449844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Wpis   do   Rejestru   polega   na   wprowadzeniu   do   systemu teleinformatycznego  danych  zawartych  w  postanowieniu  sądu rejestrowego niezwłocznie po jego wydaniu.</a:t>
            </a:r>
          </a:p>
          <a:p>
            <a:pPr marL="0" indent="0" algn="just">
              <a:buNone/>
            </a:pPr>
            <a:r>
              <a:rPr lang="pl-PL" b="1" dirty="0"/>
              <a:t>Wpisem jest również jego wykreślenie oraz zmiana w obrębie wpisu. </a:t>
            </a:r>
          </a:p>
          <a:p>
            <a:pPr marL="0" indent="0" algn="just">
              <a:buNone/>
            </a:pPr>
            <a:r>
              <a:rPr lang="pl-PL" b="1" dirty="0"/>
              <a:t>Wpis jest dokonany z chwilą zamieszczenia wszystkich danych w Rejestrze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Wpis  w przedmiocie  NIP  i numeru  identyfikacyjnego  REGON  polega na  ich  automatycznym  zamieszczeniu  w Rejestrze   po   przekazaniu z Centralnego  Rejestru  Podmiotów Krajowej  Ewidencji  Podatników i z krajowego rejestru urzędowego podmiotów gospodarki narodowej. Wpis  NIP  i numeru  identyfikacyjnego  REGON do Rejestru nie podlega opłacie i ogłoszeniu w Monitorze Sądowym i Gospodarczym.</a:t>
            </a:r>
          </a:p>
          <a:p>
            <a:pPr marL="0" indent="0" algn="just">
              <a:buNone/>
            </a:pPr>
            <a:r>
              <a:rPr lang="pl-PL" b="1" dirty="0"/>
              <a:t>Zmiana na skutek </a:t>
            </a:r>
            <a:r>
              <a:rPr lang="pl-PL" b="1" dirty="0" err="1"/>
              <a:t>u.d.e</a:t>
            </a:r>
            <a:r>
              <a:rPr lang="pl-PL" b="1" dirty="0"/>
              <a:t>.</a:t>
            </a:r>
            <a:r>
              <a:rPr lang="pl-PL" dirty="0"/>
              <a:t>: wpis  w przedmiocie  adresu  do  doręczeń  elektronicznych wpisany  do  bazy  adresów elektronicznych podlega na jego automatycznym zamieszczeniu   w Rejestrze    po    przekazaniu    danych  z bazy  adresów elektronicznych.</a:t>
            </a: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Zmiana na skutek </a:t>
            </a:r>
            <a:r>
              <a:rPr lang="pl-PL" b="1" dirty="0" err="1"/>
              <a:t>u.d.e</a:t>
            </a:r>
            <a:r>
              <a:rPr lang="pl-PL" b="1" dirty="0"/>
              <a:t>.</a:t>
            </a:r>
            <a:r>
              <a:rPr lang="pl-PL" dirty="0"/>
              <a:t>: wpis w przedmiocie adresu do doręczeń elektronicznych nie podlega opłacie sądowej i ogłoszeniu w Monitorze Sądowym i Gospodarczym. </a:t>
            </a:r>
          </a:p>
        </p:txBody>
      </p:sp>
    </p:spTree>
    <p:extLst>
      <p:ext uri="{BB962C8B-B14F-4D97-AF65-F5344CB8AC3E}">
        <p14:creationId xmlns:p14="http://schemas.microsoft.com/office/powerpoint/2010/main" val="3986348264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Krajowy Rejestr Sądowy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myśl art. 1 ust. 1 ustawy o KRS - Krajowy Rejestr Sądowy jest </a:t>
            </a:r>
            <a:r>
              <a:rPr lang="pl-PL" b="1" dirty="0"/>
              <a:t>scentralizowaną, informatyczną bazą danych</a:t>
            </a:r>
            <a:r>
              <a:rPr lang="pl-PL" dirty="0"/>
              <a:t> składającą się z trzech osobnych rejestrów: 1. </a:t>
            </a:r>
            <a:r>
              <a:rPr lang="pl-PL" b="1" dirty="0"/>
              <a:t>rejestru przedsiębiorców, 2. rejestru stowarzyszeń, innych organizacji społecznych i zawodowych, fundacji oraz samodzielnych publicznych zakładów opieki zdrowotnej, 3. rejestru dłużników niewypłacalnych.</a:t>
            </a:r>
          </a:p>
          <a:p>
            <a:pPr algn="just"/>
            <a:r>
              <a:rPr lang="pl-PL" dirty="0"/>
              <a:t>Rejestr wchodzi w skład systemu integracji rejestrów, o którym mowa w art.  22  dyrektywy  Parlamentu  Europejskiego  i  Rady  (UE)  2017/1132  z  dnia  14 czerwca 2017 r. w sprawie niektórych aspektów prawa spółek (Dz. Urz. UE L 169 z30.06.2017, str. 46–127).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8283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Wpis do 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Zmiana na skutek </a:t>
            </a:r>
            <a:r>
              <a:rPr lang="pl-PL" b="1" dirty="0" err="1"/>
              <a:t>u.d.e</a:t>
            </a:r>
            <a:r>
              <a:rPr lang="pl-PL" b="1" dirty="0"/>
              <a:t>. </a:t>
            </a:r>
            <a:r>
              <a:rPr lang="pl-PL" dirty="0"/>
              <a:t>Po dokonaniu wpisu podmiotu do Rejestru, zmiany jego danych lub wykreślenia  podmiotu  z Rejestru</a:t>
            </a:r>
            <a:r>
              <a:rPr lang="pl-PL"/>
              <a:t>, dane  </a:t>
            </a:r>
            <a:r>
              <a:rPr lang="pl-PL" dirty="0"/>
              <a:t>objęte  treścią  wpisu  będą przekazywane za pośrednictwem systemu teleinformatycznego do: </a:t>
            </a:r>
          </a:p>
          <a:p>
            <a:pPr marL="0" indent="0" algn="just">
              <a:buNone/>
            </a:pPr>
            <a:r>
              <a:rPr lang="pl-PL" dirty="0"/>
              <a:t>1)Centralnego Rejestru Podmiotów – Krajowej Ewidencji Podatników;</a:t>
            </a:r>
          </a:p>
          <a:p>
            <a:pPr marL="0" indent="0" algn="just">
              <a:buNone/>
            </a:pPr>
            <a:r>
              <a:rPr lang="pl-PL" dirty="0"/>
              <a:t>2)krajowego rejestru urzędowego podmiotów gospodarki narodowej;</a:t>
            </a:r>
          </a:p>
          <a:p>
            <a:pPr marL="0" indent="0" algn="just">
              <a:buNone/>
            </a:pPr>
            <a:r>
              <a:rPr lang="pl-PL" dirty="0"/>
              <a:t>3)ministra właściwego do spraw informatyzacji w celu  dokonania  wpisu adresu do doręczeń elektronicznych do bazy adresów elektronicznych lub dokonania aktualizacji danych.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095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Wpis do 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Wniosek o wpis do Rejestru powinien być złożony nie później niż w terminie 7 dni od dnia zdarzenia uzasadniającego dokonanie wpisu, chyba że przepis szczególny stanowi inaczej</a:t>
            </a:r>
          </a:p>
          <a:p>
            <a:pPr algn="just"/>
            <a:r>
              <a:rPr lang="pl-PL" dirty="0"/>
              <a:t>Wniosek  o wpis  sąd  rejestrowy  rozpoznaje  nie  później  niż w terminie 7dni od daty jego wpływu do sądu.</a:t>
            </a:r>
          </a:p>
          <a:p>
            <a:pPr algn="just"/>
            <a:r>
              <a:rPr lang="pl-PL" dirty="0"/>
              <a:t>Wniosek o wpis spółki, której umowa została zawarta przy wykorzystaniu wzorca umowy udostępnionego w systemie  teleinformatycznym, sąd rejestrowy rozpoznaje w terminie jednego dnia od daty jego wpływu.</a:t>
            </a:r>
          </a:p>
          <a:p>
            <a:pPr algn="just"/>
            <a:r>
              <a:rPr lang="pl-PL" dirty="0"/>
              <a:t>Jeżeli  rozpoznanie  wniosku wymaga wezwania do usunięcia przeszkody do dokonania wpisu, wniosek powinien być rozpoznany w terminie 7dni od usunięcia przeszkody przez wnioskodawcę, co nie uchybia  terminom  określonym  w przepisach  szczególnych</a:t>
            </a:r>
            <a:r>
              <a:rPr lang="pl-PL" b="1" dirty="0"/>
              <a:t>.  Jeżeli  rozpoznanie wniosku wymaga wysłuchania uczestników postępowania albo przeprowadzenia rozprawy, wniosek należy rozpoznać nie później niż w terminie miesiąca.</a:t>
            </a:r>
          </a:p>
        </p:txBody>
      </p:sp>
    </p:spTree>
    <p:extLst>
      <p:ext uri="{BB962C8B-B14F-4D97-AF65-F5344CB8AC3E}">
        <p14:creationId xmlns:p14="http://schemas.microsoft.com/office/powerpoint/2010/main" val="198359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Wpis do 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Sąd rejestrowy bada, czy dołączone do wniosku dokumenty są zgodne pod względem </a:t>
            </a:r>
            <a:r>
              <a:rPr lang="pl-PL" u="sng" dirty="0"/>
              <a:t>formy i treści z przepisami prawa.</a:t>
            </a:r>
          </a:p>
          <a:p>
            <a:pPr algn="just"/>
            <a:r>
              <a:rPr lang="pl-PL" dirty="0"/>
              <a:t>Sąd rejestrowy bada, czy dane wskazane we wniosku o wpis do Rejestru są prawdziwe. W pozostałym zakresie sąd rejestrowy bada, czy zgłoszone dane są zgodne z rzeczywistym stanem, jeżeli ma w tym względzie uzasadnione wątpliwości.</a:t>
            </a:r>
          </a:p>
          <a:p>
            <a:pPr algn="just"/>
            <a:r>
              <a:rPr lang="pl-PL" dirty="0"/>
              <a:t>W przypadku stwierdzenia, że wniosek o wpis do Rejestru lub dokumenty, których złożenie jest obowiązkowe, nie zostały złożone pomimo upływu terminu, sąd rejestrowy wzywa obowiązanych do ich złożenia – wyznaczając dodatkowy 7-dniowy termin.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72085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Rejestr przedsiębiorców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pl-PL" dirty="0"/>
          </a:p>
          <a:p>
            <a:pPr algn="just"/>
            <a:r>
              <a:rPr lang="pl-PL" dirty="0"/>
              <a:t>Dane dotyczące poszczególnych przedsiębiorców wpisanych do rejestru przedsiębiorców umieszcza się pod numerem dla danego podmiotu </a:t>
            </a:r>
            <a:r>
              <a:rPr lang="pl-PL" b="1" dirty="0"/>
              <a:t>w sześciu działach tego rejestru.</a:t>
            </a:r>
          </a:p>
          <a:p>
            <a:pPr algn="just"/>
            <a:r>
              <a:rPr lang="pl-PL" dirty="0"/>
              <a:t>Do podmiotów najliczniej występujących w rejestrze przedsiębiorców KRS należą: </a:t>
            </a:r>
          </a:p>
          <a:p>
            <a:pPr algn="just"/>
            <a:r>
              <a:rPr lang="pl-PL" dirty="0"/>
              <a:t>1.  spółki z ograniczoną odpowiedzialnością, </a:t>
            </a:r>
          </a:p>
          <a:p>
            <a:pPr algn="just"/>
            <a:r>
              <a:rPr lang="pl-PL" dirty="0"/>
              <a:t>2. spółki akcyjne </a:t>
            </a:r>
          </a:p>
          <a:p>
            <a:pPr algn="just"/>
            <a:r>
              <a:rPr lang="pl-PL" dirty="0"/>
              <a:t>3. spółdzielnie.</a:t>
            </a:r>
          </a:p>
          <a:p>
            <a:pPr marL="0" indent="0" algn="just">
              <a:buNone/>
            </a:pPr>
            <a:r>
              <a:rPr lang="pl-PL" b="1" dirty="0"/>
              <a:t>Art. 36 ustawy o KRS określa które podmioty podlegają obowiązkowi wpisu do KRS do rejestru przedsiębiorców;</a:t>
            </a:r>
          </a:p>
          <a:p>
            <a:pPr marL="0" indent="0" algn="just">
              <a:buNone/>
            </a:pPr>
            <a:endParaRPr lang="pl-PL" b="1" dirty="0"/>
          </a:p>
        </p:txBody>
      </p:sp>
    </p:spTree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5C859D-6E27-5C5A-55A2-45364E708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44624"/>
            <a:ext cx="6589199" cy="720080"/>
          </a:xfrm>
        </p:spPr>
        <p:txBody>
          <a:bodyPr>
            <a:normAutofit/>
          </a:bodyPr>
          <a:lstStyle/>
          <a:p>
            <a:r>
              <a:rPr lang="pl-PL" b="1" dirty="0"/>
              <a:t>Art. 36 ustawy o KRS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577EB5-3445-EA21-533E-825027861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764704"/>
            <a:ext cx="6591985" cy="5976664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spółki jawne;</a:t>
            </a:r>
          </a:p>
          <a:p>
            <a:r>
              <a:rPr lang="pl-PL" dirty="0"/>
              <a:t>europejskie zgrupowania interesów gospodarczych;</a:t>
            </a:r>
          </a:p>
          <a:p>
            <a:r>
              <a:rPr lang="pl-PL" dirty="0"/>
              <a:t>spółki partnerskie;</a:t>
            </a:r>
          </a:p>
          <a:p>
            <a:r>
              <a:rPr lang="pl-PL" dirty="0"/>
              <a:t>spółki komandytowe;</a:t>
            </a:r>
          </a:p>
          <a:p>
            <a:r>
              <a:rPr lang="pl-PL" dirty="0"/>
              <a:t>spółki komandytowo-akcyjne;</a:t>
            </a:r>
          </a:p>
          <a:p>
            <a:r>
              <a:rPr lang="pl-PL" dirty="0"/>
              <a:t>spółki z ograniczoną odpowiedzialnością;</a:t>
            </a:r>
          </a:p>
          <a:p>
            <a:r>
              <a:rPr lang="pl-PL" dirty="0"/>
              <a:t>proste spółki akcyjne;</a:t>
            </a:r>
          </a:p>
          <a:p>
            <a:r>
              <a:rPr lang="pl-PL" dirty="0"/>
              <a:t>spółki akcyjne;</a:t>
            </a:r>
          </a:p>
          <a:p>
            <a:r>
              <a:rPr lang="pl-PL" dirty="0"/>
              <a:t>spółki europejskie;</a:t>
            </a:r>
          </a:p>
          <a:p>
            <a:r>
              <a:rPr lang="pl-PL" dirty="0"/>
              <a:t>spółdzielnie;</a:t>
            </a:r>
          </a:p>
          <a:p>
            <a:r>
              <a:rPr lang="pl-PL" dirty="0"/>
              <a:t> spółdzielnie europejskie;</a:t>
            </a:r>
          </a:p>
          <a:p>
            <a:r>
              <a:rPr lang="pl-PL" dirty="0"/>
              <a:t>przedsiębiorstwa państwowe;</a:t>
            </a:r>
          </a:p>
          <a:p>
            <a:r>
              <a:rPr lang="pl-PL" dirty="0"/>
              <a:t> instytuty badawcze i instytuty działające w ramach Sieci Badawczej Łukasiewicz;</a:t>
            </a:r>
          </a:p>
          <a:p>
            <a:r>
              <a:rPr lang="pl-PL" dirty="0"/>
              <a:t>towarzystwa ubezpieczeń wzajemnych;</a:t>
            </a:r>
          </a:p>
          <a:p>
            <a:r>
              <a:rPr lang="pl-PL" dirty="0"/>
              <a:t>towarzystwa reasekuracji wzajemnej;</a:t>
            </a:r>
          </a:p>
          <a:p>
            <a:r>
              <a:rPr lang="pl-PL" dirty="0"/>
              <a:t>inne osoby prawne, jeżeli wykonują działalność gospodarczą i podlegają obowiązkowi wpisu </a:t>
            </a:r>
            <a:r>
              <a:rPr lang="pl-PL"/>
              <a:t>do rejestru;</a:t>
            </a:r>
            <a:endParaRPr lang="pl-PL" dirty="0"/>
          </a:p>
          <a:p>
            <a:r>
              <a:rPr lang="pl-PL" dirty="0"/>
              <a:t>oddziały przedsiębiorców zagranicznych działających na terytorium Rzeczypospolitej Polskiej;</a:t>
            </a:r>
          </a:p>
          <a:p>
            <a:r>
              <a:rPr lang="pl-PL" dirty="0"/>
              <a:t>główne oddziały zagranicznych zakładów ubezpieczeń;</a:t>
            </a:r>
          </a:p>
          <a:p>
            <a:r>
              <a:rPr lang="pl-PL" dirty="0"/>
              <a:t>główne oddziały zagranicznych zakładów reasekuracji;</a:t>
            </a:r>
          </a:p>
          <a:p>
            <a:r>
              <a:rPr lang="pl-PL" dirty="0"/>
              <a:t>instytucje gospodarki budżetowej.</a:t>
            </a:r>
          </a:p>
        </p:txBody>
      </p:sp>
    </p:spTree>
    <p:extLst>
      <p:ext uri="{BB962C8B-B14F-4D97-AF65-F5344CB8AC3E}">
        <p14:creationId xmlns:p14="http://schemas.microsoft.com/office/powerpoint/2010/main" val="27348090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Centralna Informacja Krajowego Rejestru Sądowego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Jest jednostką organizacyjną ministerstwa sprawiedliwości udostępniającą informacje i dane zawarte w Krajowym Rejestrze Sądowym;</a:t>
            </a:r>
          </a:p>
          <a:p>
            <a:pPr algn="just"/>
            <a:r>
              <a:rPr lang="pl-PL" dirty="0"/>
              <a:t>Centralna Informacja Krajowego Rejestru Sądowego jest utworzona i prowadzona przez Ministra Sprawiedliwości;</a:t>
            </a:r>
          </a:p>
          <a:p>
            <a:pPr algn="just"/>
            <a:r>
              <a:rPr lang="pl-PL" dirty="0"/>
              <a:t>Składa się z centrali i terenowych oddziałów funkcjonujących przy sądach rejestrowych; </a:t>
            </a:r>
          </a:p>
        </p:txBody>
      </p:sp>
    </p:spTree>
    <p:extLst>
      <p:ext uri="{BB962C8B-B14F-4D97-AF65-F5344CB8AC3E}">
        <p14:creationId xmlns:p14="http://schemas.microsoft.com/office/powerpoint/2010/main" val="120997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Zadania Centralnej Informacji Krajowego Rejestru Sądowego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Prowadzenie   zbioru   informacji   z Rejestru   oraz   elektronicznego   katalogu dokumentów spółek, </a:t>
            </a:r>
          </a:p>
          <a:p>
            <a:pPr algn="just"/>
            <a:r>
              <a:rPr lang="pl-PL" dirty="0"/>
              <a:t>Udzielanie  informacji  z Rejestru  oraz  przechowywanie  i udostępnianie kopii dokumentów z katalogu;</a:t>
            </a:r>
          </a:p>
          <a:p>
            <a:pPr algn="just"/>
            <a:r>
              <a:rPr lang="pl-PL" dirty="0"/>
              <a:t>Utworzenie     i eksploatacja  połączeń  Rejestru     i katalogu     w systemie teleinformatycznym;</a:t>
            </a:r>
          </a:p>
          <a:p>
            <a:pPr algn="just"/>
            <a:r>
              <a:rPr lang="pl-PL" dirty="0"/>
              <a:t>Utworzenie i eksploatacja połączeń Rejestru z systemem integracji rejestrów.</a:t>
            </a:r>
          </a:p>
        </p:txBody>
      </p:sp>
    </p:spTree>
    <p:extLst>
      <p:ext uri="{BB962C8B-B14F-4D97-AF65-F5344CB8AC3E}">
        <p14:creationId xmlns:p14="http://schemas.microsoft.com/office/powerpoint/2010/main" val="2040097032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Centralna Informacja Krajowego Rejestru Sądowego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sz="2300" dirty="0"/>
              <a:t>Centralna Informacja wydaje odpisy, wyciągi i zaświadczenia oraz udziela informacji  z Rejestru, które mają moc dokumentów urzędowych, jeżeli zostały </a:t>
            </a:r>
            <a:r>
              <a:rPr lang="pl-PL" sz="2300" b="1" dirty="0"/>
              <a:t>wydane w postaci papierowej lub elektronicznej.</a:t>
            </a:r>
          </a:p>
          <a:p>
            <a:pPr algn="just"/>
            <a:r>
              <a:rPr lang="pl-PL" sz="2300" dirty="0"/>
              <a:t>Centralna  Informacja  wydaje  z  katalogu spółek,  za  pośrednictwem  systemu teleinformatycznego,  dokumenty złożone  w postaci  elektronicznej  albo  kopie dokumentów  złożonych  w  postaci  papierowej  poświadczone  za  zgodność  z dokumentami znajdującymi się w aktach rejestrowych podmiotu.</a:t>
            </a:r>
          </a:p>
          <a:p>
            <a:pPr algn="just"/>
            <a:endParaRPr lang="pl-PL" sz="2300" dirty="0"/>
          </a:p>
        </p:txBody>
      </p:sp>
    </p:spTree>
  </p:cSld>
  <p:clrMapOvr>
    <a:masterClrMapping/>
  </p:clrMapOvr>
  <p:transition spd="slow"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Centralna Informacja Krajowego Rejestru Sądowego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Centralna Informacja pobiera opłaty za udzielanie informacji, wydawanie odpisów, wyciągów lub zaświadczeń z Rejestru oraz za udostępnianie z katalogu dokumentów złożonych w postaci elektronicznej i kopii dokumentów złożonych w postaci papierowej. Opłaty te stanowią dochód budżetu państwa.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44607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Centralna Informacja Krajowego Rejestru Sądowego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Centralna Informacja </a:t>
            </a:r>
            <a:r>
              <a:rPr lang="pl-PL" b="1" dirty="0"/>
              <a:t>udostępnia bezpłatnie</a:t>
            </a:r>
            <a:r>
              <a:rPr lang="pl-PL" dirty="0"/>
              <a:t>, w ogólnodostępnych sieciach teleinformatycznych,  </a:t>
            </a:r>
            <a:r>
              <a:rPr lang="pl-PL" b="1" dirty="0"/>
              <a:t>aktualne i  pełne  informacje  </a:t>
            </a:r>
            <a:r>
              <a:rPr lang="pl-PL" dirty="0"/>
              <a:t>o  podmiotach  wpisanych  do Rejestru oraz </a:t>
            </a:r>
            <a:r>
              <a:rPr lang="pl-PL" b="1" dirty="0"/>
              <a:t>listę dokumentów zawartych w katalogu spółek</a:t>
            </a:r>
            <a:r>
              <a:rPr lang="pl-PL" dirty="0"/>
              <a:t>;</a:t>
            </a:r>
          </a:p>
          <a:p>
            <a:pPr algn="just"/>
            <a:r>
              <a:rPr lang="pl-PL" dirty="0"/>
              <a:t>Pobrane samodzielnie  wydruki  komputerowe  aktualnych  i  pełnych informacji  o  podmiotach  wpisanych do  Rejestru w trybie przeglądania rejestru  mają  moc  zrównaną  z  </a:t>
            </a:r>
            <a:r>
              <a:rPr lang="pl-PL" b="1" dirty="0"/>
              <a:t>mocą dokumentów wydawanych przez Centralną Informację</a:t>
            </a:r>
            <a:r>
              <a:rPr lang="pl-PL" dirty="0"/>
              <a:t>;</a:t>
            </a:r>
          </a:p>
          <a:p>
            <a:pPr algn="just"/>
            <a:r>
              <a:rPr lang="pl-PL" dirty="0"/>
              <a:t>Centralna Informacja udostępnia bezpłatnie, w ogólnodostępnych sieciach teleinformatycznych,  listę  podmiotów,  wobec  których  w dziale  6 rejestru przedsiębiorców  wpisano  informację  o ogłoszeniu  upadłości  albo  o otwarciu postępowania restrukturyzacyjnego.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143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Zadania i cele 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Ewidencjonowanie podmiotów podlegających wpisowi do rejestrów w nim zawierających się;</a:t>
            </a:r>
          </a:p>
          <a:p>
            <a:pPr algn="just"/>
            <a:r>
              <a:rPr lang="pl-PL" b="1" dirty="0"/>
              <a:t>Powszechne</a:t>
            </a:r>
            <a:r>
              <a:rPr lang="pl-PL" dirty="0"/>
              <a:t> udostępnienie </a:t>
            </a:r>
            <a:r>
              <a:rPr lang="pl-PL" b="1" dirty="0"/>
              <a:t>w sposób szybki i niezawodny</a:t>
            </a:r>
            <a:r>
              <a:rPr lang="pl-PL" dirty="0"/>
              <a:t> informacji o: statusie prawnym zarejestrowanego podmiotu, o najważniejszych elementach jego sytuacji finansowej oraz sposobie jego reprezentowania;</a:t>
            </a:r>
          </a:p>
          <a:p>
            <a:pPr algn="just"/>
            <a:r>
              <a:rPr lang="pl-PL" dirty="0"/>
              <a:t>Ponadto Krajowy Rejestr Sądowy zawiera inne, istotne dla obrotu gospodarczego dane o przedsiębiorcy, w tym między innymi: informacje o zaległościach podatkowych i celnych, zaległościach wobec ZUS, wierzycielach i wysokościach niespłaconych wierzytelności.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Elektroniczny dostęp do KRS </a:t>
            </a:r>
            <a:br>
              <a:rPr lang="pl-PL" b="1" dirty="0"/>
            </a:b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Obejmuje:</a:t>
            </a:r>
          </a:p>
          <a:p>
            <a:pPr algn="just"/>
            <a:r>
              <a:rPr lang="pl-PL" dirty="0"/>
              <a:t>Elektroniczną wyszukiwarkę podmiotów w KRS:  https://wyszukiwarka-krs.ms.gov.pl/ </a:t>
            </a:r>
          </a:p>
          <a:p>
            <a:pPr algn="just"/>
            <a:r>
              <a:rPr lang="pl-PL" dirty="0"/>
              <a:t> Wyszukiwarka umożliwia znalezienie informacji o podmiocie wpisanym do KRS. Możliwe jest wyszukiwanie m.in. wg numeru KRS lub nazwy podmiotu itd..;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C73EE9-F49D-6BB8-CD6D-619A2EC19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57264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Wyszukiwarka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6955615E-B5BA-4939-F458-0332DD2A76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196752"/>
            <a:ext cx="8424936" cy="5472608"/>
          </a:xfrm>
        </p:spPr>
      </p:pic>
    </p:spTree>
    <p:extLst>
      <p:ext uri="{BB962C8B-B14F-4D97-AF65-F5344CB8AC3E}">
        <p14:creationId xmlns:p14="http://schemas.microsoft.com/office/powerpoint/2010/main" val="32956208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7" y="2133600"/>
            <a:ext cx="7778824" cy="3777622"/>
          </a:xfr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ctr"/>
            <a:r>
              <a:rPr lang="pl-PL" sz="4400" b="1" dirty="0"/>
              <a:t>Dziękuję za uwagę!</a:t>
            </a:r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D33852-D58B-A9BF-327B-298C26A7C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Zmiany- elektroniczny e-KRS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52588C-43EA-1DD8-5117-B844CFB3D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Od 1 lipca 2021 </a:t>
            </a:r>
            <a:r>
              <a:rPr lang="pl-PL" dirty="0"/>
              <a:t>r. wpisy do rejestru przedsiębiorców w KRS tylko elektronicznie (wcześniej dopuszczalność, a aktualnie obligatoryjność elektronicznego działania);</a:t>
            </a:r>
          </a:p>
          <a:p>
            <a:pPr algn="just"/>
            <a:r>
              <a:rPr lang="pl-PL" b="1" dirty="0"/>
              <a:t>Od 2018 r.  </a:t>
            </a:r>
            <a:r>
              <a:rPr lang="pl-PL" dirty="0"/>
              <a:t>Bezpłatne, elektroniczne składanie drogą elektroniczną  poprzez repozytorium dokumentów finansowych (RDF) - sprawozdań finansowych;</a:t>
            </a:r>
          </a:p>
          <a:p>
            <a:pPr algn="just"/>
            <a:r>
              <a:rPr lang="pl-PL" b="1" dirty="0"/>
              <a:t>Założenia elektronicznej rejestracji</a:t>
            </a:r>
            <a:r>
              <a:rPr lang="pl-PL" dirty="0"/>
              <a:t>: przyśpieszenie rejestracji spółek, możliwość elektronicznego uzyskania  dokumentacji z KRS, odciążenie sądów rejestrowych, ułatwienie komunikacji z sądami rejestrowymi.</a:t>
            </a:r>
          </a:p>
        </p:txBody>
      </p:sp>
    </p:spTree>
    <p:extLst>
      <p:ext uri="{BB962C8B-B14F-4D97-AF65-F5344CB8AC3E}">
        <p14:creationId xmlns:p14="http://schemas.microsoft.com/office/powerpoint/2010/main" val="219747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A20648-5036-696D-12C8-ECBEB032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Katalog e- usług w KRS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94E16E-6710-D3F9-443F-3C71E0329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Składanie elektronicznych wniosków o wpis lub zmianę wpisu do rejestru przedsiębiorców w KRS;</a:t>
            </a:r>
          </a:p>
          <a:p>
            <a:pPr algn="just"/>
            <a:r>
              <a:rPr lang="pl-PL" dirty="0"/>
              <a:t>Składanie pism procesowych do sądu rejestrowego;</a:t>
            </a:r>
          </a:p>
          <a:p>
            <a:pPr algn="just"/>
            <a:r>
              <a:rPr lang="pl-PL" dirty="0"/>
              <a:t>Elektroniczne zgłaszanie dokumentów finansowych do RDF;</a:t>
            </a:r>
          </a:p>
          <a:p>
            <a:pPr algn="just"/>
            <a:r>
              <a:rPr lang="pl-PL" dirty="0"/>
              <a:t>Elektroniczna korespondencja z sądem rejestrowym;</a:t>
            </a:r>
          </a:p>
          <a:p>
            <a:pPr algn="just"/>
            <a:r>
              <a:rPr lang="pl-PL" dirty="0"/>
              <a:t>Przeglądanie elektronicznych akt rejestrowych podmiotów wpisanych do rejestru przedsiębiorców  w KRS</a:t>
            </a:r>
          </a:p>
          <a:p>
            <a:pPr algn="just"/>
            <a:r>
              <a:rPr lang="pl-PL" dirty="0"/>
              <a:t>Udostępnianie informacji o podmiocie wpisanym do KRS</a:t>
            </a:r>
          </a:p>
        </p:txBody>
      </p:sp>
    </p:spTree>
    <p:extLst>
      <p:ext uri="{BB962C8B-B14F-4D97-AF65-F5344CB8AC3E}">
        <p14:creationId xmlns:p14="http://schemas.microsoft.com/office/powerpoint/2010/main" val="98742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F749E7-32C0-F636-A8AA-442DA963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b="1" dirty="0"/>
              <a:t>Ważne strony internetowe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A7B584-7E37-CE86-ECA8-0BC3D97A7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https://prs.ms.gov.pl/</a:t>
            </a:r>
            <a:r>
              <a:rPr lang="pl-PL" dirty="0"/>
              <a:t> - Portal rejestrów Sądowych</a:t>
            </a:r>
          </a:p>
          <a:p>
            <a:r>
              <a:rPr lang="pl-PL" dirty="0">
                <a:hlinkClick r:id="rId3"/>
              </a:rPr>
              <a:t>https://rar.ms.gov.pl/</a:t>
            </a:r>
            <a:r>
              <a:rPr lang="pl-PL" dirty="0"/>
              <a:t> - Portal rejestrów sądowych – repozytorium  </a:t>
            </a:r>
          </a:p>
        </p:txBody>
      </p:sp>
    </p:spTree>
    <p:extLst>
      <p:ext uri="{BB962C8B-B14F-4D97-AF65-F5344CB8AC3E}">
        <p14:creationId xmlns:p14="http://schemas.microsoft.com/office/powerpoint/2010/main" val="400978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D3B39-8564-CD53-B65E-715200A7E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260648"/>
            <a:ext cx="7021247" cy="1280890"/>
          </a:xfrm>
        </p:spPr>
        <p:txBody>
          <a:bodyPr/>
          <a:lstStyle/>
          <a:p>
            <a:r>
              <a:rPr lang="pl-PL" b="1" dirty="0"/>
              <a:t>Portal rejestrów sądowych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B3FAC9D-6B1D-488E-8105-812AB9A551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268760"/>
            <a:ext cx="8280920" cy="5400599"/>
          </a:xfrm>
        </p:spPr>
      </p:pic>
    </p:spTree>
    <p:extLst>
      <p:ext uri="{BB962C8B-B14F-4D97-AF65-F5344CB8AC3E}">
        <p14:creationId xmlns:p14="http://schemas.microsoft.com/office/powerpoint/2010/main" val="56337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/>
              <a:t>Rejestry KRS </a:t>
            </a:r>
            <a:r>
              <a:rPr lang="pl-PL" dirty="0"/>
              <a:t>prowadzą w systemie teleinformatycznym sądy rejonowe (sądy gospodarcze) obejmujące swoją właściwością  obszar województwa lub jego część - </a:t>
            </a:r>
            <a:r>
              <a:rPr lang="pl-PL" b="1" dirty="0"/>
              <a:t>tzw. sądy rejestrowe</a:t>
            </a:r>
            <a:r>
              <a:rPr lang="pl-PL" dirty="0"/>
              <a:t>;</a:t>
            </a:r>
          </a:p>
          <a:p>
            <a:pPr algn="just"/>
            <a:r>
              <a:rPr lang="pl-PL" b="1" dirty="0"/>
              <a:t>Do postępowania </a:t>
            </a:r>
            <a:r>
              <a:rPr lang="pl-PL" dirty="0"/>
              <a:t>przed sądami rejestrowymi stosuje się przepisy Kodeksu postępowania cywilnego o postępowaniu nieprocesowym, chyba że przepis szczególny stanowi inaczej;</a:t>
            </a:r>
          </a:p>
          <a:p>
            <a:pPr algn="just"/>
            <a:r>
              <a:rPr lang="pl-PL" b="1" dirty="0"/>
              <a:t>Gminy </a:t>
            </a:r>
            <a:r>
              <a:rPr lang="pl-PL" dirty="0"/>
              <a:t>jako zadania zlecone wykonują czynności związane z prowadzeniem rejestru polegające na zapewnieniu zainteresowanym: wglądu do Polskiej Klasyfikacji Działalności (PKD), dostępu do urzędowych formularzy wniosków wymaganych ustawą dla dokonania procesu rejestracji, dostępu do informacji o wysokości opłat, sposobie ich uiszczenia oraz właściwości miejscowej sądów rejestrowych.</a:t>
            </a:r>
          </a:p>
        </p:txBody>
      </p:sp>
    </p:spTree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16399</TotalTime>
  <Words>3231</Words>
  <Application>Microsoft Office PowerPoint</Application>
  <PresentationFormat>Pokaz na ekranie (4:3)</PresentationFormat>
  <Paragraphs>190</Paragraphs>
  <Slides>42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7" baseType="lpstr">
      <vt:lpstr>Arial</vt:lpstr>
      <vt:lpstr>Calibri</vt:lpstr>
      <vt:lpstr>Century Gothic</vt:lpstr>
      <vt:lpstr>Wingdings 3</vt:lpstr>
      <vt:lpstr>Smuga</vt:lpstr>
      <vt:lpstr>Prezentacja programu PowerPoint</vt:lpstr>
      <vt:lpstr>Krajowy Rejestr Sądowy (KRS) </vt:lpstr>
      <vt:lpstr>Krajowy Rejestr Sądowy</vt:lpstr>
      <vt:lpstr>Zadania i cele KRS</vt:lpstr>
      <vt:lpstr>Zmiany- elektroniczny e-KRS</vt:lpstr>
      <vt:lpstr>Katalog e- usług w KRS</vt:lpstr>
      <vt:lpstr> Ważne strony internetowe</vt:lpstr>
      <vt:lpstr>Portal rejestrów sądowych</vt:lpstr>
      <vt:lpstr>KRS</vt:lpstr>
      <vt:lpstr>KRS</vt:lpstr>
      <vt:lpstr>KRS</vt:lpstr>
      <vt:lpstr>KRS </vt:lpstr>
      <vt:lpstr>KRS</vt:lpstr>
      <vt:lpstr>KRS</vt:lpstr>
      <vt:lpstr>KRS</vt:lpstr>
      <vt:lpstr>WPIS do KRS</vt:lpstr>
      <vt:lpstr>Wniosek</vt:lpstr>
      <vt:lpstr>KRS</vt:lpstr>
      <vt:lpstr>KRS</vt:lpstr>
      <vt:lpstr>Zmiany w związku z u.d.e (ustawa z dnia 18.11. 2020 r. o doręczeniach elektronicznych) – art. 19f u.k.r.s. </vt:lpstr>
      <vt:lpstr>Elektroniczne doręczenia</vt:lpstr>
      <vt:lpstr>Co to są elektroniczne doręczenia?</vt:lpstr>
      <vt:lpstr>Skrzynka do e-doręczeń</vt:lpstr>
      <vt:lpstr>Skrzynka do e-doręczeń</vt:lpstr>
      <vt:lpstr>Biznes.gov.pl</vt:lpstr>
      <vt:lpstr>Biznes.gov.pl</vt:lpstr>
      <vt:lpstr>e-Doręczenia w korespondencji do innych firm i obywateli</vt:lpstr>
      <vt:lpstr>Kwalifikowani Dostawcy Usług </vt:lpstr>
      <vt:lpstr>Wpis do KRS</vt:lpstr>
      <vt:lpstr>Wpis do KRS</vt:lpstr>
      <vt:lpstr>Wpis do KRS</vt:lpstr>
      <vt:lpstr>Wpis do KRS</vt:lpstr>
      <vt:lpstr>Rejestr przedsiębiorców</vt:lpstr>
      <vt:lpstr>Art. 36 ustawy o KRS</vt:lpstr>
      <vt:lpstr>Centralna Informacja Krajowego Rejestru Sądowego</vt:lpstr>
      <vt:lpstr>Zadania Centralnej Informacji Krajowego Rejestru Sądowego</vt:lpstr>
      <vt:lpstr>Centralna Informacja Krajowego Rejestru Sądowego </vt:lpstr>
      <vt:lpstr>Centralna Informacja Krajowego Rejestru Sądowego </vt:lpstr>
      <vt:lpstr>Centralna Informacja Krajowego Rejestru Sądowego </vt:lpstr>
      <vt:lpstr>Elektroniczny dostęp do KRS  </vt:lpstr>
      <vt:lpstr>Wyszukiwarka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Elektroniczne postępowanie upominawcze – zwiastun automatyzacji postępowań sądowych?</dc:title>
  <dc:creator>Sylwia</dc:creator>
  <cp:lastModifiedBy>Katarzyna Tomaszewska</cp:lastModifiedBy>
  <cp:revision>762</cp:revision>
  <cp:lastPrinted>2025-03-26T08:00:57Z</cp:lastPrinted>
  <dcterms:created xsi:type="dcterms:W3CDTF">2010-01-31T19:49:00Z</dcterms:created>
  <dcterms:modified xsi:type="dcterms:W3CDTF">2025-03-26T12:05:37Z</dcterms:modified>
</cp:coreProperties>
</file>