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77" r:id="rId9"/>
    <p:sldId id="274" r:id="rId10"/>
    <p:sldId id="264" r:id="rId11"/>
    <p:sldId id="265" r:id="rId12"/>
    <p:sldId id="266" r:id="rId13"/>
    <p:sldId id="267" r:id="rId14"/>
    <p:sldId id="268" r:id="rId15"/>
    <p:sldId id="269" r:id="rId16"/>
    <p:sldId id="276" r:id="rId17"/>
    <p:sldId id="271" r:id="rId18"/>
    <p:sldId id="272" r:id="rId19"/>
    <p:sldId id="273" r:id="rId20"/>
    <p:sldId id="270" r:id="rId21"/>
    <p:sldId id="275"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2"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pl-PL" smtClean="0"/>
              <a:t>Kliknij, aby edytować styl</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Edytuj style wzorca tekstu</a:t>
            </a:r>
          </a:p>
        </p:txBody>
      </p:sp>
      <p:sp>
        <p:nvSpPr>
          <p:cNvPr id="3" name="Date Placeholder 2"/>
          <p:cNvSpPr>
            <a:spLocks noGrp="1"/>
          </p:cNvSpPr>
          <p:nvPr>
            <p:ph type="dt" sz="half" idx="10"/>
          </p:nvPr>
        </p:nvSpPr>
        <p:spPr/>
        <p:txBody>
          <a:bodyPr/>
          <a:lstStyle/>
          <a:p>
            <a:fld id="{B61BEF0D-F0BB-DE4B-95CE-6DB70DBA9567}" type="datetimeFigureOut">
              <a:rPr lang="en-US" dirty="0"/>
              <a:pPr/>
              <a:t>6/27/2018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pl-PL" smtClean="0"/>
              <a:t>Kliknij, aby edytować styl</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6/27/2018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pl-PL" smtClean="0"/>
              <a:t>Kliknij, aby edytować styl</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Edytuj style wzorca tekstu</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6/27/2018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pl-PL" smtClean="0"/>
              <a:t>Kliknij, aby edytować styl</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6/27/2018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pl-PL" smtClean="0"/>
              <a:t>Kliknij, aby edytować styl</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pl-PL" smtClean="0"/>
              <a:t>Edytuj style wzorca tekstu</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6/27/2018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pl-PL" smtClean="0"/>
              <a:t>Kliknij, aby edytować styl</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pl-PL" smtClean="0"/>
              <a:t>Edytuj style wzorca tekstu</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6/27/2018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pl-PL" smtClean="0"/>
              <a:t>Kliknij, aby edytować styl</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idx="1"/>
          </p:nvPr>
        </p:nvSpPr>
        <p:spPr/>
        <p:txBody>
          <a:bodyPr anchor="ct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pl-PL" smtClean="0"/>
              <a:t>Kliknij, aby edytować styl</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Edytuj style wzorca tekstu</a:t>
            </a:r>
          </a:p>
        </p:txBody>
      </p:sp>
      <p:sp>
        <p:nvSpPr>
          <p:cNvPr id="4" name="Date Placeholder 3"/>
          <p:cNvSpPr>
            <a:spLocks noGrp="1"/>
          </p:cNvSpPr>
          <p:nvPr>
            <p:ph type="dt" sz="half" idx="10"/>
          </p:nvPr>
        </p:nvSpPr>
        <p:spPr/>
        <p:txBody>
          <a:bodyPr/>
          <a:lstStyle/>
          <a:p>
            <a:fld id="{B61BEF0D-F0BB-DE4B-95CE-6DB70DBA9567}" type="datetimeFigureOut">
              <a:rPr lang="en-US" dirty="0"/>
              <a:pPr/>
              <a:t>6/27/2018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smtClean="0"/>
              <a:t>Kliknij, aby edytować styl</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Edytuj style wzorca tekstu</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Edytuj style wzorca tekstu</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pl-PL" smtClean="0"/>
              <a:t>Kliknij, aby edytować styl</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6/27/2018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pl-PL" smtClean="0"/>
              <a:t>Kliknij, aby edytować styl</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Edytuj style wzorca tekstu</a:t>
            </a:r>
          </a:p>
        </p:txBody>
      </p:sp>
      <p:sp>
        <p:nvSpPr>
          <p:cNvPr id="5" name="Date Placeholder 4"/>
          <p:cNvSpPr>
            <a:spLocks noGrp="1"/>
          </p:cNvSpPr>
          <p:nvPr>
            <p:ph type="dt" sz="half" idx="10"/>
          </p:nvPr>
        </p:nvSpPr>
        <p:spPr/>
        <p:txBody>
          <a:bodyPr/>
          <a:lstStyle/>
          <a:p>
            <a:fld id="{B61BEF0D-F0BB-DE4B-95CE-6DB70DBA9567}" type="datetimeFigureOut">
              <a:rPr lang="en-US" dirty="0"/>
              <a:pPr/>
              <a:t>6/27/2018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pl-PL" smtClean="0"/>
              <a:t>Kliknij, aby edytować styl</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6/27/2018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file:///E:\szkolenie%20s&#261;d\kkw.docx" TargetMode="External"/><Relationship Id="rId2" Type="http://schemas.openxmlformats.org/officeDocument/2006/relationships/hyperlink" Target="file:///E:\szkolenie%20s&#261;d\kk.docx"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kkw.pdf" TargetMode="External"/><Relationship Id="rId2" Type="http://schemas.openxmlformats.org/officeDocument/2006/relationships/hyperlink" Target="kk.pdf" TargetMode="External"/><Relationship Id="rId1" Type="http://schemas.openxmlformats.org/officeDocument/2006/relationships/slideLayout" Target="../slideLayouts/slideLayout6.xml"/><Relationship Id="rId6" Type="http://schemas.openxmlformats.org/officeDocument/2006/relationships/hyperlink" Target="prawomocne-skazania-i-warunkowe-umorzenia-1999-2016---t.24.08.2017.xls" TargetMode="External"/><Relationship Id="rId5" Type="http://schemas.openxmlformats.org/officeDocument/2006/relationships/hyperlink" Target="IWS%20Jankowski%20M.,Sych%20W.%20Wykonywanie%20kary%20ograniczenia%20wolno&#347;ci.pdf" TargetMode="External"/><Relationship Id="rId4" Type="http://schemas.openxmlformats.org/officeDocument/2006/relationships/hyperlink" Target="ROZPORZ&#260;DZENIE.doc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4211" y="685799"/>
            <a:ext cx="8730721" cy="3016957"/>
          </a:xfrm>
        </p:spPr>
        <p:txBody>
          <a:bodyPr>
            <a:normAutofit/>
          </a:bodyPr>
          <a:lstStyle/>
          <a:p>
            <a:r>
              <a:rPr lang="pl-PL" dirty="0" smtClean="0"/>
              <a:t>Kara </a:t>
            </a:r>
            <a:br>
              <a:rPr lang="pl-PL" dirty="0" smtClean="0"/>
            </a:br>
            <a:r>
              <a:rPr lang="pl-PL" dirty="0" smtClean="0"/>
              <a:t>ograniczenia wolności </a:t>
            </a:r>
            <a:br>
              <a:rPr lang="pl-PL" dirty="0" smtClean="0"/>
            </a:br>
            <a:endParaRPr lang="pl-PL" dirty="0"/>
          </a:p>
        </p:txBody>
      </p:sp>
      <p:sp>
        <p:nvSpPr>
          <p:cNvPr id="3" name="Podtytuł 2"/>
          <p:cNvSpPr>
            <a:spLocks noGrp="1"/>
          </p:cNvSpPr>
          <p:nvPr>
            <p:ph type="subTitle" idx="1"/>
          </p:nvPr>
        </p:nvSpPr>
        <p:spPr>
          <a:xfrm>
            <a:off x="684211" y="4921956"/>
            <a:ext cx="7274455" cy="869244"/>
          </a:xfrm>
        </p:spPr>
        <p:txBody>
          <a:bodyPr/>
          <a:lstStyle/>
          <a:p>
            <a:r>
              <a:rPr lang="pl-PL" dirty="0" smtClean="0"/>
              <a:t>W </a:t>
            </a:r>
            <a:r>
              <a:rPr lang="pl-PL" dirty="0"/>
              <a:t>poszukiwaniu </a:t>
            </a:r>
            <a:r>
              <a:rPr lang="pl-PL" dirty="0" smtClean="0"/>
              <a:t>współczesnego </a:t>
            </a:r>
            <a:r>
              <a:rPr lang="pl-PL" dirty="0"/>
              <a:t>modelu polityki </a:t>
            </a:r>
            <a:r>
              <a:rPr lang="pl-PL" dirty="0" smtClean="0"/>
              <a:t>karnej. Uwagi na tle nowelizacji prawa karnego </a:t>
            </a:r>
            <a:endParaRPr lang="pl-PL" dirty="0"/>
          </a:p>
        </p:txBody>
      </p:sp>
    </p:spTree>
    <p:extLst>
      <p:ext uri="{BB962C8B-B14F-4D97-AF65-F5344CB8AC3E}">
        <p14:creationId xmlns:p14="http://schemas.microsoft.com/office/powerpoint/2010/main" val="34880555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270933" y="116134"/>
            <a:ext cx="11706577" cy="6740307"/>
          </a:xfrm>
          <a:prstGeom prst="rect">
            <a:avLst/>
          </a:prstGeom>
        </p:spPr>
        <p:txBody>
          <a:bodyPr wrap="square">
            <a:spAutoFit/>
          </a:bodyPr>
          <a:lstStyle/>
          <a:p>
            <a:pPr marL="342900" indent="-342900">
              <a:buFont typeface="Arial" panose="020B0604020202020204" pitchFamily="34" charset="0"/>
              <a:buChar char="•"/>
            </a:pPr>
            <a:r>
              <a:rPr lang="pl-PL" sz="2400" b="1" dirty="0">
                <a:solidFill>
                  <a:schemeClr val="bg1"/>
                </a:solidFill>
              </a:rPr>
              <a:t>Wymiar od 1 miesiąca do 2 </a:t>
            </a:r>
            <a:r>
              <a:rPr lang="pl-PL" sz="2400" b="1" dirty="0" smtClean="0">
                <a:solidFill>
                  <a:schemeClr val="bg1"/>
                </a:solidFill>
              </a:rPr>
              <a:t>lat</a:t>
            </a:r>
          </a:p>
          <a:p>
            <a:pPr marL="342900" indent="-342900">
              <a:buFont typeface="Arial" panose="020B0604020202020204" pitchFamily="34" charset="0"/>
              <a:buChar char="•"/>
            </a:pPr>
            <a:endParaRPr lang="pl-PL" sz="2400" b="1" dirty="0" smtClean="0">
              <a:solidFill>
                <a:schemeClr val="bg1"/>
              </a:solidFill>
            </a:endParaRPr>
          </a:p>
          <a:p>
            <a:pPr marL="342900" indent="-342900">
              <a:buFont typeface="Arial" panose="020B0604020202020204" pitchFamily="34" charset="0"/>
              <a:buChar char="•"/>
            </a:pPr>
            <a:r>
              <a:rPr lang="pl-PL" sz="2400" b="1" dirty="0" smtClean="0">
                <a:solidFill>
                  <a:schemeClr val="bg1"/>
                </a:solidFill>
              </a:rPr>
              <a:t>W </a:t>
            </a:r>
            <a:r>
              <a:rPr lang="pl-PL" sz="2400" b="1" dirty="0">
                <a:solidFill>
                  <a:schemeClr val="bg1"/>
                </a:solidFill>
              </a:rPr>
              <a:t>grupie elementów treściowych o charakterze obligatoryjnym wymienić należy (dotyczy to zarówno nowych rozwiązań oraz konstrukcji przejściowej): </a:t>
            </a:r>
          </a:p>
          <a:p>
            <a:r>
              <a:rPr lang="pl-PL" sz="2400" b="1" dirty="0">
                <a:solidFill>
                  <a:schemeClr val="bg1"/>
                </a:solidFill>
              </a:rPr>
              <a:t>1) zakaz zmiany miejsca stałego pobytu bez zgody sądu oraz </a:t>
            </a:r>
          </a:p>
          <a:p>
            <a:r>
              <a:rPr lang="pl-PL" sz="2400" b="1" dirty="0">
                <a:solidFill>
                  <a:schemeClr val="bg1"/>
                </a:solidFill>
              </a:rPr>
              <a:t>2) obowiązek udzielania wyjaśnień dotyczących przebiegu odbywania </a:t>
            </a:r>
            <a:r>
              <a:rPr lang="pl-PL" sz="2400" b="1" dirty="0" smtClean="0">
                <a:solidFill>
                  <a:schemeClr val="bg1"/>
                </a:solidFill>
              </a:rPr>
              <a:t>kary.</a:t>
            </a:r>
          </a:p>
          <a:p>
            <a:endParaRPr lang="pl-PL" sz="2400" b="1" dirty="0" smtClean="0">
              <a:solidFill>
                <a:schemeClr val="bg1"/>
              </a:solidFill>
            </a:endParaRPr>
          </a:p>
          <a:p>
            <a:pPr marL="342900" indent="-342900">
              <a:buFont typeface="Arial" panose="020B0604020202020204" pitchFamily="34" charset="0"/>
              <a:buChar char="•"/>
            </a:pPr>
            <a:r>
              <a:rPr lang="pl-PL" sz="2400" b="1" dirty="0" smtClean="0">
                <a:solidFill>
                  <a:schemeClr val="bg1"/>
                </a:solidFill>
              </a:rPr>
              <a:t>Wskazane </a:t>
            </a:r>
            <a:r>
              <a:rPr lang="pl-PL" sz="2400" b="1" dirty="0">
                <a:solidFill>
                  <a:schemeClr val="bg1"/>
                </a:solidFill>
              </a:rPr>
              <a:t>obowiązki budują, każdą karę ograniczenia wolności i to z mocy prawa. Nie mogą one być redukowane, czy też modyfikowane </a:t>
            </a:r>
            <a:r>
              <a:rPr lang="pl-PL" sz="2400" b="1" dirty="0" smtClean="0">
                <a:solidFill>
                  <a:schemeClr val="bg1"/>
                </a:solidFill>
              </a:rPr>
              <a:t>przez </a:t>
            </a:r>
            <a:r>
              <a:rPr lang="pl-PL" sz="2400" b="1" dirty="0">
                <a:solidFill>
                  <a:schemeClr val="bg1"/>
                </a:solidFill>
              </a:rPr>
              <a:t>sąd w toku wykonywania kary. </a:t>
            </a:r>
            <a:endParaRPr lang="pl-PL" sz="2400" b="1" dirty="0" smtClean="0">
              <a:solidFill>
                <a:schemeClr val="bg1"/>
              </a:solidFill>
            </a:endParaRPr>
          </a:p>
          <a:p>
            <a:endParaRPr lang="pl-PL" sz="2400" b="1" dirty="0" smtClean="0">
              <a:solidFill>
                <a:schemeClr val="bg1"/>
              </a:solidFill>
            </a:endParaRPr>
          </a:p>
          <a:p>
            <a:pPr marL="342900" indent="-342900">
              <a:buFont typeface="Arial" panose="020B0604020202020204" pitchFamily="34" charset="0"/>
              <a:buChar char="•"/>
            </a:pPr>
            <a:r>
              <a:rPr lang="pl-PL" sz="2400" b="1" dirty="0" smtClean="0">
                <a:solidFill>
                  <a:schemeClr val="bg1"/>
                </a:solidFill>
              </a:rPr>
              <a:t>Sąd </a:t>
            </a:r>
            <a:r>
              <a:rPr lang="pl-PL" sz="2400" b="1" dirty="0">
                <a:solidFill>
                  <a:schemeClr val="bg1"/>
                </a:solidFill>
              </a:rPr>
              <a:t>wymierzając karę ograniczenia wolności nie musi ich wskazywać bezpośrednio w orzeczeniu, gdyż obowiązują one niezależnie od takiego wskazania na mocy art.34§2 </a:t>
            </a:r>
            <a:r>
              <a:rPr lang="pl-PL" sz="2400" b="1" dirty="0" smtClean="0">
                <a:solidFill>
                  <a:schemeClr val="bg1"/>
                </a:solidFill>
              </a:rPr>
              <a:t>kk.</a:t>
            </a:r>
          </a:p>
          <a:p>
            <a:pPr marL="342900" indent="-342900">
              <a:buFont typeface="Arial" panose="020B0604020202020204" pitchFamily="34" charset="0"/>
              <a:buChar char="•"/>
            </a:pPr>
            <a:r>
              <a:rPr lang="pl-PL" sz="2400" b="1" dirty="0" smtClean="0">
                <a:solidFill>
                  <a:schemeClr val="bg1"/>
                </a:solidFill>
              </a:rPr>
              <a:t>Nie </a:t>
            </a:r>
            <a:r>
              <a:rPr lang="pl-PL" sz="2400" b="1" dirty="0">
                <a:solidFill>
                  <a:schemeClr val="bg1"/>
                </a:solidFill>
              </a:rPr>
              <a:t>jest wcale błędem przywoływanie tych obowiązków w wyroku, dzięki temu skazany już na samym początku jest poinformowany o szczegółach kary, którą będzie odbywał</a:t>
            </a:r>
          </a:p>
        </p:txBody>
      </p:sp>
    </p:spTree>
    <p:extLst>
      <p:ext uri="{BB962C8B-B14F-4D97-AF65-F5344CB8AC3E}">
        <p14:creationId xmlns:p14="http://schemas.microsoft.com/office/powerpoint/2010/main" val="10083191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82222" y="526408"/>
            <a:ext cx="11808178" cy="5262979"/>
          </a:xfrm>
          <a:prstGeom prst="rect">
            <a:avLst/>
          </a:prstGeom>
        </p:spPr>
        <p:txBody>
          <a:bodyPr wrap="square">
            <a:spAutoFit/>
          </a:bodyPr>
          <a:lstStyle/>
          <a:p>
            <a:pPr marL="342900" indent="-342900">
              <a:buFont typeface="Arial" panose="020B0604020202020204" pitchFamily="34" charset="0"/>
              <a:buChar char="•"/>
            </a:pPr>
            <a:r>
              <a:rPr lang="pl-PL" sz="2400" b="1" dirty="0">
                <a:solidFill>
                  <a:schemeClr val="bg1"/>
                </a:solidFill>
              </a:rPr>
              <a:t>tzw. względnie </a:t>
            </a:r>
            <a:r>
              <a:rPr lang="pl-PL" sz="2400" b="1" dirty="0" smtClean="0">
                <a:solidFill>
                  <a:schemeClr val="bg1"/>
                </a:solidFill>
              </a:rPr>
              <a:t>obligatoryjne elementy treściowe </a:t>
            </a:r>
            <a:r>
              <a:rPr lang="pl-PL" sz="2400" b="1" dirty="0">
                <a:solidFill>
                  <a:schemeClr val="bg1"/>
                </a:solidFill>
              </a:rPr>
              <a:t>kary ograniczenia </a:t>
            </a:r>
            <a:r>
              <a:rPr lang="pl-PL" sz="2400" b="1" dirty="0" smtClean="0">
                <a:solidFill>
                  <a:schemeClr val="bg1"/>
                </a:solidFill>
              </a:rPr>
              <a:t>wolności</a:t>
            </a:r>
          </a:p>
          <a:p>
            <a:endParaRPr lang="pl-PL" sz="2400" b="1" dirty="0">
              <a:solidFill>
                <a:schemeClr val="bg1"/>
              </a:solidFill>
            </a:endParaRPr>
          </a:p>
          <a:p>
            <a:pPr marL="342900" indent="-342900">
              <a:buFont typeface="Arial" panose="020B0604020202020204" pitchFamily="34" charset="0"/>
              <a:buChar char="•"/>
            </a:pPr>
            <a:r>
              <a:rPr lang="pl-PL" sz="2400" b="1" dirty="0" smtClean="0">
                <a:solidFill>
                  <a:schemeClr val="bg1"/>
                </a:solidFill>
              </a:rPr>
              <a:t>wariancie </a:t>
            </a:r>
            <a:r>
              <a:rPr lang="pl-PL" sz="2400" b="1" dirty="0">
                <a:solidFill>
                  <a:schemeClr val="bg1"/>
                </a:solidFill>
              </a:rPr>
              <a:t>przejściowym były to cztery kategorie: </a:t>
            </a:r>
            <a:endParaRPr lang="pl-PL" sz="2400" b="1" dirty="0" smtClean="0">
              <a:solidFill>
                <a:schemeClr val="bg1"/>
              </a:solidFill>
            </a:endParaRPr>
          </a:p>
          <a:p>
            <a:pPr marL="457200" indent="-457200">
              <a:buAutoNum type="arabicParenR"/>
            </a:pPr>
            <a:r>
              <a:rPr lang="pl-PL" sz="2400" b="1" dirty="0" smtClean="0">
                <a:solidFill>
                  <a:schemeClr val="bg1"/>
                </a:solidFill>
              </a:rPr>
              <a:t>obowiązek </a:t>
            </a:r>
            <a:r>
              <a:rPr lang="pl-PL" sz="2400" b="1" dirty="0">
                <a:solidFill>
                  <a:schemeClr val="bg1"/>
                </a:solidFill>
              </a:rPr>
              <a:t>wykonywania nieodpłatnej, kontrolowanej pracy na cele społeczne, </a:t>
            </a:r>
            <a:endParaRPr lang="pl-PL" sz="2400" b="1" dirty="0" smtClean="0">
              <a:solidFill>
                <a:schemeClr val="bg1"/>
              </a:solidFill>
            </a:endParaRPr>
          </a:p>
          <a:p>
            <a:r>
              <a:rPr lang="pl-PL" sz="2400" b="1" dirty="0" smtClean="0">
                <a:solidFill>
                  <a:schemeClr val="bg1"/>
                </a:solidFill>
              </a:rPr>
              <a:t>2</a:t>
            </a:r>
            <a:r>
              <a:rPr lang="pl-PL" sz="2400" b="1" dirty="0">
                <a:solidFill>
                  <a:schemeClr val="bg1"/>
                </a:solidFill>
              </a:rPr>
              <a:t>) obowiązek pozostawania w miejscu stałego pobytu lub w innym wyznaczonym miejscu, z zastosowaniem systemu dozoru elektronicznego, </a:t>
            </a:r>
            <a:endParaRPr lang="pl-PL" sz="2400" b="1" dirty="0" smtClean="0">
              <a:solidFill>
                <a:schemeClr val="bg1"/>
              </a:solidFill>
            </a:endParaRPr>
          </a:p>
          <a:p>
            <a:r>
              <a:rPr lang="pl-PL" sz="2400" b="1" dirty="0" smtClean="0">
                <a:solidFill>
                  <a:schemeClr val="bg1"/>
                </a:solidFill>
              </a:rPr>
              <a:t>3</a:t>
            </a:r>
            <a:r>
              <a:rPr lang="pl-PL" sz="2400" b="1" dirty="0">
                <a:solidFill>
                  <a:schemeClr val="bg1"/>
                </a:solidFill>
              </a:rPr>
              <a:t>) obowiązki, o których mowa w art. 72 § 1 pkt 4–7a kk oraz </a:t>
            </a:r>
            <a:endParaRPr lang="pl-PL" sz="2400" b="1" dirty="0" smtClean="0">
              <a:solidFill>
                <a:schemeClr val="bg1"/>
              </a:solidFill>
            </a:endParaRPr>
          </a:p>
          <a:p>
            <a:r>
              <a:rPr lang="pl-PL" sz="2400" b="1" dirty="0" smtClean="0">
                <a:solidFill>
                  <a:schemeClr val="bg1"/>
                </a:solidFill>
              </a:rPr>
              <a:t>4</a:t>
            </a:r>
            <a:r>
              <a:rPr lang="pl-PL" sz="2400" b="1" dirty="0">
                <a:solidFill>
                  <a:schemeClr val="bg1"/>
                </a:solidFill>
              </a:rPr>
              <a:t>) potrącenie od 10% do 25% wynagrodzenia za pracę w stosunku miesięcznym na cel społeczny wskazany przez sąd. </a:t>
            </a:r>
            <a:endParaRPr lang="pl-PL" sz="2400" b="1" dirty="0" smtClean="0">
              <a:solidFill>
                <a:schemeClr val="bg1"/>
              </a:solidFill>
            </a:endParaRPr>
          </a:p>
          <a:p>
            <a:endParaRPr lang="pl-PL" sz="2400" b="1" dirty="0">
              <a:solidFill>
                <a:schemeClr val="bg1"/>
              </a:solidFill>
            </a:endParaRPr>
          </a:p>
          <a:p>
            <a:pPr marL="342900" indent="-342900">
              <a:buFont typeface="Arial" panose="020B0604020202020204" pitchFamily="34" charset="0"/>
              <a:buChar char="•"/>
            </a:pPr>
            <a:r>
              <a:rPr lang="pl-PL" sz="2400" b="1" dirty="0" smtClean="0">
                <a:solidFill>
                  <a:schemeClr val="bg1"/>
                </a:solidFill>
              </a:rPr>
              <a:t>Aktualnie </a:t>
            </a:r>
            <a:r>
              <a:rPr lang="pl-PL" sz="2400" b="1" dirty="0">
                <a:solidFill>
                  <a:schemeClr val="bg1"/>
                </a:solidFill>
              </a:rPr>
              <a:t>są to tylko: obowiązek wykonywania nieodpłatnej kontrolowanej pracy, wskazany w pkt 1 oraz potrącenie, o którym mowa w pkt 4. </a:t>
            </a:r>
          </a:p>
        </p:txBody>
      </p:sp>
    </p:spTree>
    <p:extLst>
      <p:ext uri="{BB962C8B-B14F-4D97-AF65-F5344CB8AC3E}">
        <p14:creationId xmlns:p14="http://schemas.microsoft.com/office/powerpoint/2010/main" val="35027997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166007"/>
            <a:ext cx="12192000" cy="6740307"/>
          </a:xfrm>
          <a:prstGeom prst="rect">
            <a:avLst/>
          </a:prstGeom>
        </p:spPr>
        <p:txBody>
          <a:bodyPr wrap="square">
            <a:spAutoFit/>
          </a:bodyPr>
          <a:lstStyle/>
          <a:p>
            <a:pPr marL="342900" indent="-342900">
              <a:buFont typeface="Arial" panose="020B0604020202020204" pitchFamily="34" charset="0"/>
              <a:buChar char="•"/>
            </a:pPr>
            <a:r>
              <a:rPr lang="pl-PL" sz="2400" b="1" dirty="0">
                <a:solidFill>
                  <a:schemeClr val="bg1"/>
                </a:solidFill>
              </a:rPr>
              <a:t>Wskazane elementy można określić jako zasadnicze składniki treściowe kary ograniczenia wolności. </a:t>
            </a:r>
            <a:endParaRPr lang="pl-PL" sz="2400" b="1" dirty="0" smtClean="0">
              <a:solidFill>
                <a:schemeClr val="bg1"/>
              </a:solidFill>
            </a:endParaRPr>
          </a:p>
          <a:p>
            <a:pPr marL="342900" indent="-342900">
              <a:buFont typeface="Arial" panose="020B0604020202020204" pitchFamily="34" charset="0"/>
              <a:buChar char="•"/>
            </a:pPr>
            <a:endParaRPr lang="pl-PL" sz="2400" b="1" dirty="0">
              <a:solidFill>
                <a:schemeClr val="bg1"/>
              </a:solidFill>
            </a:endParaRPr>
          </a:p>
          <a:p>
            <a:pPr marL="342900" indent="-342900">
              <a:buFont typeface="Arial" panose="020B0604020202020204" pitchFamily="34" charset="0"/>
              <a:buChar char="•"/>
            </a:pPr>
            <a:r>
              <a:rPr lang="pl-PL" sz="2400" b="1" dirty="0" smtClean="0">
                <a:solidFill>
                  <a:schemeClr val="bg1"/>
                </a:solidFill>
              </a:rPr>
              <a:t>Wyznaczają </a:t>
            </a:r>
            <a:r>
              <a:rPr lang="pl-PL" sz="2400" b="1" dirty="0">
                <a:solidFill>
                  <a:schemeClr val="bg1"/>
                </a:solidFill>
              </a:rPr>
              <a:t>one w istocie zakres dolegliwości, jaki w konkretnym przypadku zostanie wpisany przez sąd w wyrok skazujący.  </a:t>
            </a:r>
            <a:endParaRPr lang="pl-PL" sz="2400" b="1" dirty="0" smtClean="0">
              <a:solidFill>
                <a:schemeClr val="bg1"/>
              </a:solidFill>
            </a:endParaRPr>
          </a:p>
          <a:p>
            <a:pPr marL="342900" indent="-342900">
              <a:buFont typeface="Arial" panose="020B0604020202020204" pitchFamily="34" charset="0"/>
              <a:buChar char="•"/>
            </a:pPr>
            <a:endParaRPr lang="pl-PL" sz="2400" b="1" dirty="0">
              <a:solidFill>
                <a:schemeClr val="bg1"/>
              </a:solidFill>
            </a:endParaRPr>
          </a:p>
          <a:p>
            <a:pPr marL="342900" indent="-342900">
              <a:buFont typeface="Arial" panose="020B0604020202020204" pitchFamily="34" charset="0"/>
              <a:buChar char="•"/>
            </a:pPr>
            <a:r>
              <a:rPr lang="pl-PL" sz="2400" b="1" dirty="0" smtClean="0">
                <a:solidFill>
                  <a:schemeClr val="bg1"/>
                </a:solidFill>
              </a:rPr>
              <a:t>Względnie </a:t>
            </a:r>
            <a:r>
              <a:rPr lang="pl-PL" sz="2400" b="1" dirty="0">
                <a:solidFill>
                  <a:schemeClr val="bg1"/>
                </a:solidFill>
              </a:rPr>
              <a:t>ich konfiguracja może być kształtowana w perspektywie indywidualnej oceny potrzeb i reaktywności skazanego, związanych ze zdiagnozowanymi u niego dysfunkcjami, jego właściwościami i warunkami osobistymi, czy też stopniem uzależnienia od alkoholu lub środków </a:t>
            </a:r>
            <a:r>
              <a:rPr lang="pl-PL" sz="2400" b="1" dirty="0" smtClean="0">
                <a:solidFill>
                  <a:schemeClr val="bg1"/>
                </a:solidFill>
              </a:rPr>
              <a:t>odurzających.</a:t>
            </a:r>
          </a:p>
          <a:p>
            <a:endParaRPr lang="pl-PL" sz="2400" b="1" dirty="0" smtClean="0">
              <a:solidFill>
                <a:schemeClr val="bg1"/>
              </a:solidFill>
            </a:endParaRPr>
          </a:p>
          <a:p>
            <a:pPr marL="342900" indent="-342900">
              <a:buFont typeface="Arial" panose="020B0604020202020204" pitchFamily="34" charset="0"/>
              <a:buChar char="•"/>
            </a:pPr>
            <a:r>
              <a:rPr lang="pl-PL" sz="2400" b="1" dirty="0">
                <a:solidFill>
                  <a:schemeClr val="bg1"/>
                </a:solidFill>
              </a:rPr>
              <a:t>Zmiana konstrukcyjna w zakresie elementów względnie obligatoryjnych (nawet w aktualnym, ograniczonym kształcie) ma bardzo istotne znaczenie nie tylko przez sam fakt poszerzenia składników treściowych kary ograniczenia wolności, spośród których sąd musi wybrać co najmniej jeden element. Istotniejsze jest to, że aktualnie sąd może skorzystać jednocześnie z kilku elementów lub nawet ze wszystkich na raz. </a:t>
            </a:r>
            <a:endParaRPr lang="pl-PL" sz="2400" b="1" dirty="0" smtClean="0">
              <a:solidFill>
                <a:schemeClr val="bg1"/>
              </a:solidFill>
            </a:endParaRPr>
          </a:p>
        </p:txBody>
      </p:sp>
    </p:spTree>
    <p:extLst>
      <p:ext uri="{BB962C8B-B14F-4D97-AF65-F5344CB8AC3E}">
        <p14:creationId xmlns:p14="http://schemas.microsoft.com/office/powerpoint/2010/main" val="20427641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12888" y="370555"/>
            <a:ext cx="11751733" cy="5632311"/>
          </a:xfrm>
          <a:prstGeom prst="rect">
            <a:avLst/>
          </a:prstGeom>
        </p:spPr>
        <p:txBody>
          <a:bodyPr wrap="square">
            <a:spAutoFit/>
          </a:bodyPr>
          <a:lstStyle/>
          <a:p>
            <a:r>
              <a:rPr lang="pl-PL" sz="2400" b="1" dirty="0">
                <a:solidFill>
                  <a:schemeClr val="bg1"/>
                </a:solidFill>
              </a:rPr>
              <a:t>Ograniczenia modalności:</a:t>
            </a:r>
          </a:p>
          <a:p>
            <a:pPr marL="342900" indent="-342900">
              <a:buFont typeface="Arial" panose="020B0604020202020204" pitchFamily="34" charset="0"/>
              <a:buChar char="•"/>
            </a:pPr>
            <a:r>
              <a:rPr lang="pl-PL" sz="2400" b="1" dirty="0">
                <a:solidFill>
                  <a:schemeClr val="bg1"/>
                </a:solidFill>
              </a:rPr>
              <a:t>Jeżeli weźmiemy pod uwagę dyrektywę z art. 58§2a kk to kary ograniczenia wolności w postaci obowiązku, nieodpłatnej kontrolowanej pracy na cele społeczne, nie orzeka się, jeżeli stan zdrowia oskarżonego lub jego właściwości i warunki osobiste uzasadniają przekonanie, że oskarżony nie wykona tego obowiązku. </a:t>
            </a:r>
            <a:endParaRPr lang="pl-PL" sz="2400" b="1" dirty="0" smtClean="0">
              <a:solidFill>
                <a:schemeClr val="bg1"/>
              </a:solidFill>
            </a:endParaRPr>
          </a:p>
          <a:p>
            <a:pPr marL="342900" indent="-342900">
              <a:buFont typeface="Arial" panose="020B0604020202020204" pitchFamily="34" charset="0"/>
              <a:buChar char="•"/>
            </a:pPr>
            <a:endParaRPr lang="pl-PL" sz="2400" b="1" dirty="0">
              <a:solidFill>
                <a:schemeClr val="bg1"/>
              </a:solidFill>
            </a:endParaRPr>
          </a:p>
          <a:p>
            <a:pPr marL="342900" indent="-342900">
              <a:buFont typeface="Arial" panose="020B0604020202020204" pitchFamily="34" charset="0"/>
              <a:buChar char="•"/>
            </a:pPr>
            <a:r>
              <a:rPr lang="pl-PL" sz="2400" b="1" dirty="0" smtClean="0">
                <a:solidFill>
                  <a:schemeClr val="bg1"/>
                </a:solidFill>
              </a:rPr>
              <a:t>Kary </a:t>
            </a:r>
            <a:r>
              <a:rPr lang="pl-PL" sz="2400" b="1" dirty="0">
                <a:solidFill>
                  <a:schemeClr val="bg1"/>
                </a:solidFill>
              </a:rPr>
              <a:t>ograniczenia wolności polegającej na potrąceniu z wynagrodzenia nie można orzec wobec osoby niezatrudnionej (art.35§2 kk). </a:t>
            </a:r>
            <a:endParaRPr lang="pl-PL" sz="2400" b="1" dirty="0" smtClean="0">
              <a:solidFill>
                <a:schemeClr val="bg1"/>
              </a:solidFill>
            </a:endParaRPr>
          </a:p>
          <a:p>
            <a:pPr marL="342900" indent="-342900">
              <a:buFont typeface="Arial" panose="020B0604020202020204" pitchFamily="34" charset="0"/>
              <a:buChar char="•"/>
            </a:pPr>
            <a:endParaRPr lang="pl-PL" sz="2400" b="1" dirty="0">
              <a:solidFill>
                <a:schemeClr val="bg1"/>
              </a:solidFill>
            </a:endParaRPr>
          </a:p>
          <a:p>
            <a:pPr marL="342900" indent="-342900">
              <a:buFont typeface="Arial" panose="020B0604020202020204" pitchFamily="34" charset="0"/>
              <a:buChar char="•"/>
            </a:pPr>
            <a:r>
              <a:rPr lang="pl-PL" sz="2400" b="1" dirty="0" smtClean="0">
                <a:solidFill>
                  <a:schemeClr val="bg1"/>
                </a:solidFill>
              </a:rPr>
              <a:t>Pozbawione </a:t>
            </a:r>
            <a:r>
              <a:rPr lang="pl-PL" sz="2400" b="1" dirty="0">
                <a:solidFill>
                  <a:schemeClr val="bg1"/>
                </a:solidFill>
              </a:rPr>
              <a:t>sensu i praktycznej możliwości realizacji byłoby także orzekanie obowiązków z art. 72 § 1 pkt 2–7a kk w sytuacji, gdy nie mogłyby one dotyczyć skazanego (np. obowiązek nauki – w przypadku zrealizowanego obowiązku szkolnego, poddanie się terapii przez osobę, która nie wymaga takich działań itp.). </a:t>
            </a:r>
          </a:p>
        </p:txBody>
      </p:sp>
    </p:spTree>
    <p:extLst>
      <p:ext uri="{BB962C8B-B14F-4D97-AF65-F5344CB8AC3E}">
        <p14:creationId xmlns:p14="http://schemas.microsoft.com/office/powerpoint/2010/main" val="30089408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80623" y="79022"/>
            <a:ext cx="11706578" cy="6740307"/>
          </a:xfrm>
          <a:prstGeom prst="rect">
            <a:avLst/>
          </a:prstGeom>
        </p:spPr>
        <p:txBody>
          <a:bodyPr wrap="square">
            <a:spAutoFit/>
          </a:bodyPr>
          <a:lstStyle/>
          <a:p>
            <a:pPr marL="342900" indent="-342900">
              <a:buFont typeface="Arial" panose="020B0604020202020204" pitchFamily="34" charset="0"/>
              <a:buChar char="•"/>
            </a:pPr>
            <a:r>
              <a:rPr lang="pl-PL" sz="2400" b="1" dirty="0">
                <a:solidFill>
                  <a:schemeClr val="bg1"/>
                </a:solidFill>
              </a:rPr>
              <a:t>Elementy względnie obligatoryjne </a:t>
            </a:r>
            <a:r>
              <a:rPr lang="pl-PL" sz="2400" b="1" dirty="0" smtClean="0">
                <a:solidFill>
                  <a:schemeClr val="bg1"/>
                </a:solidFill>
              </a:rPr>
              <a:t>skonstruowane </a:t>
            </a:r>
            <a:r>
              <a:rPr lang="pl-PL" sz="2400" b="1" dirty="0">
                <a:solidFill>
                  <a:schemeClr val="bg1"/>
                </a:solidFill>
              </a:rPr>
              <a:t>są tak, że pozwalają na ich dalszą tzw. wewnętrzną indywidualizację, zarówno pod względem jednostkowego czasu ich trwania, różnego od czasu na jaki orzeczono samą karę, ale także w perspektywie intensywności oddziaływania. </a:t>
            </a:r>
            <a:endParaRPr lang="pl-PL" sz="2400" b="1" dirty="0" smtClean="0">
              <a:solidFill>
                <a:schemeClr val="bg1"/>
              </a:solidFill>
            </a:endParaRPr>
          </a:p>
          <a:p>
            <a:pPr marL="342900" indent="-342900">
              <a:buFont typeface="Arial" panose="020B0604020202020204" pitchFamily="34" charset="0"/>
              <a:buChar char="•"/>
            </a:pPr>
            <a:r>
              <a:rPr lang="pl-PL" sz="2400" b="1" dirty="0" smtClean="0">
                <a:solidFill>
                  <a:schemeClr val="bg1"/>
                </a:solidFill>
              </a:rPr>
              <a:t>Nieodpłatna </a:t>
            </a:r>
            <a:r>
              <a:rPr lang="pl-PL" sz="2400" b="1" dirty="0">
                <a:solidFill>
                  <a:schemeClr val="bg1"/>
                </a:solidFill>
              </a:rPr>
              <a:t>kontrolowana praca na cele społeczne wykonywana może być w przedziale od 20 do 40 godzin w stosunku miesięcznym. </a:t>
            </a:r>
            <a:endParaRPr lang="pl-PL" sz="2400" b="1" dirty="0" smtClean="0">
              <a:solidFill>
                <a:schemeClr val="bg1"/>
              </a:solidFill>
            </a:endParaRPr>
          </a:p>
          <a:p>
            <a:pPr marL="342900" indent="-342900">
              <a:buFont typeface="Arial" panose="020B0604020202020204" pitchFamily="34" charset="0"/>
              <a:buChar char="•"/>
            </a:pPr>
            <a:r>
              <a:rPr lang="pl-PL" sz="2400" b="1" dirty="0" smtClean="0">
                <a:solidFill>
                  <a:schemeClr val="bg1"/>
                </a:solidFill>
              </a:rPr>
              <a:t>Potrącenie </a:t>
            </a:r>
            <a:r>
              <a:rPr lang="pl-PL" sz="2400" b="1" dirty="0">
                <a:solidFill>
                  <a:schemeClr val="bg1"/>
                </a:solidFill>
              </a:rPr>
              <a:t>mieści się pomiędzy 10 a 25% miesięcznego wynagrodzenia i dokonywane może być obecnie wyłącznie na wskazany przez sąd cel społeczny. </a:t>
            </a:r>
            <a:endParaRPr lang="pl-PL" sz="2400" b="1" dirty="0" smtClean="0">
              <a:solidFill>
                <a:schemeClr val="bg1"/>
              </a:solidFill>
            </a:endParaRPr>
          </a:p>
          <a:p>
            <a:pPr marL="342900" indent="-342900">
              <a:buFont typeface="Arial" panose="020B0604020202020204" pitchFamily="34" charset="0"/>
              <a:buChar char="•"/>
            </a:pPr>
            <a:endParaRPr lang="pl-PL" sz="2400" b="1" dirty="0">
              <a:solidFill>
                <a:schemeClr val="bg1"/>
              </a:solidFill>
            </a:endParaRPr>
          </a:p>
          <a:p>
            <a:pPr marL="342900" indent="-342900">
              <a:buFont typeface="Arial" panose="020B0604020202020204" pitchFamily="34" charset="0"/>
              <a:buChar char="•"/>
            </a:pPr>
            <a:r>
              <a:rPr lang="pl-PL" sz="2400" b="1" dirty="0" smtClean="0">
                <a:solidFill>
                  <a:schemeClr val="bg1"/>
                </a:solidFill>
              </a:rPr>
              <a:t>W </a:t>
            </a:r>
            <a:r>
              <a:rPr lang="pl-PL" sz="2400" b="1" dirty="0">
                <a:solidFill>
                  <a:schemeClr val="bg1"/>
                </a:solidFill>
              </a:rPr>
              <a:t>wariancie przejściowym kara ograniczenia wolności komponowana mogła być także przy wykorzystaniu obowiązków z art. 72 § 1 pkt 4–7a kk. </a:t>
            </a:r>
            <a:endParaRPr lang="pl-PL" sz="2400" b="1" dirty="0" smtClean="0">
              <a:solidFill>
                <a:schemeClr val="bg1"/>
              </a:solidFill>
            </a:endParaRPr>
          </a:p>
          <a:p>
            <a:pPr marL="342900" indent="-342900">
              <a:buFont typeface="Arial" panose="020B0604020202020204" pitchFamily="34" charset="0"/>
              <a:buChar char="•"/>
            </a:pPr>
            <a:r>
              <a:rPr lang="pl-PL" sz="2400" b="1" dirty="0" smtClean="0">
                <a:solidFill>
                  <a:schemeClr val="bg1"/>
                </a:solidFill>
              </a:rPr>
              <a:t>W </a:t>
            </a:r>
            <a:r>
              <a:rPr lang="pl-PL" sz="2400" b="1" dirty="0">
                <a:solidFill>
                  <a:schemeClr val="bg1"/>
                </a:solidFill>
              </a:rPr>
              <a:t>kategoriach historycznych należy także powiedzieć o obowiązku pozostawania w miejscu stałego pobytu lub w innym wyznaczonym miejscu, z zastosowaniem systemu dozoru </a:t>
            </a:r>
            <a:r>
              <a:rPr lang="pl-PL" sz="2400" b="1" dirty="0" smtClean="0">
                <a:solidFill>
                  <a:schemeClr val="bg1"/>
                </a:solidFill>
              </a:rPr>
              <a:t>elektronicznego. </a:t>
            </a:r>
            <a:r>
              <a:rPr lang="pl-PL" sz="2400" b="1" dirty="0">
                <a:solidFill>
                  <a:schemeClr val="bg1"/>
                </a:solidFill>
              </a:rPr>
              <a:t>Dozór ten trwał od 1 miesiąca, nie dłużej jednak niż 12 miesięcy. Przy czym maksymalnie mogło to być 70 godzin w stosunku tygodniowym i 12 godzin w stosunku dziennym.</a:t>
            </a:r>
          </a:p>
        </p:txBody>
      </p:sp>
    </p:spTree>
    <p:extLst>
      <p:ext uri="{BB962C8B-B14F-4D97-AF65-F5344CB8AC3E}">
        <p14:creationId xmlns:p14="http://schemas.microsoft.com/office/powerpoint/2010/main" val="25487969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46754" y="274178"/>
            <a:ext cx="11921067" cy="6001643"/>
          </a:xfrm>
          <a:prstGeom prst="rect">
            <a:avLst/>
          </a:prstGeom>
        </p:spPr>
        <p:txBody>
          <a:bodyPr wrap="square">
            <a:spAutoFit/>
          </a:bodyPr>
          <a:lstStyle/>
          <a:p>
            <a:pPr marL="342900" indent="-342900">
              <a:buFont typeface="Arial" panose="020B0604020202020204" pitchFamily="34" charset="0"/>
              <a:buChar char="•"/>
            </a:pPr>
            <a:r>
              <a:rPr lang="pl-PL" sz="2400" b="1" dirty="0">
                <a:solidFill>
                  <a:schemeClr val="bg1"/>
                </a:solidFill>
              </a:rPr>
              <a:t>Czas, w którym wykonywane są obowiązki z art. 34§1a kk może być krótszy niż czas całej kary. </a:t>
            </a:r>
            <a:endParaRPr lang="pl-PL" sz="2400" b="1" dirty="0" smtClean="0">
              <a:solidFill>
                <a:schemeClr val="bg1"/>
              </a:solidFill>
            </a:endParaRPr>
          </a:p>
          <a:p>
            <a:pPr marL="342900" indent="-342900">
              <a:buFont typeface="Arial" panose="020B0604020202020204" pitchFamily="34" charset="0"/>
              <a:buChar char="•"/>
            </a:pPr>
            <a:endParaRPr lang="pl-PL" sz="2400" b="1" dirty="0">
              <a:solidFill>
                <a:schemeClr val="bg1"/>
              </a:solidFill>
            </a:endParaRPr>
          </a:p>
          <a:p>
            <a:pPr marL="342900" indent="-342900">
              <a:buFont typeface="Arial" panose="020B0604020202020204" pitchFamily="34" charset="0"/>
              <a:buChar char="•"/>
            </a:pPr>
            <a:r>
              <a:rPr lang="pl-PL" sz="2400" b="1" dirty="0" smtClean="0">
                <a:solidFill>
                  <a:schemeClr val="bg1"/>
                </a:solidFill>
              </a:rPr>
              <a:t>Co </a:t>
            </a:r>
            <a:r>
              <a:rPr lang="pl-PL" sz="2400" b="1" dirty="0">
                <a:solidFill>
                  <a:schemeClr val="bg1"/>
                </a:solidFill>
              </a:rPr>
              <a:t>więcej, obowiązki te mogą być orzekane łącznie, w konfiguracji gdy realizowane są jednocześnie lub w układzie sekwencyjnym, gdzie czas poszczególnych składników może być dowolnie </a:t>
            </a:r>
            <a:r>
              <a:rPr lang="pl-PL" sz="2400" b="1" dirty="0" smtClean="0">
                <a:solidFill>
                  <a:schemeClr val="bg1"/>
                </a:solidFill>
              </a:rPr>
              <a:t>kształtowany.</a:t>
            </a:r>
          </a:p>
          <a:p>
            <a:pPr marL="342900" indent="-342900">
              <a:buFont typeface="Arial" panose="020B0604020202020204" pitchFamily="34" charset="0"/>
              <a:buChar char="•"/>
            </a:pPr>
            <a:endParaRPr lang="pl-PL" sz="2400" b="1" dirty="0">
              <a:solidFill>
                <a:schemeClr val="bg1"/>
              </a:solidFill>
            </a:endParaRPr>
          </a:p>
          <a:p>
            <a:pPr marL="342900" indent="-342900">
              <a:buFont typeface="Arial" panose="020B0604020202020204" pitchFamily="34" charset="0"/>
              <a:buChar char="•"/>
            </a:pPr>
            <a:r>
              <a:rPr lang="pl-PL" sz="2400" b="1" dirty="0" smtClean="0">
                <a:solidFill>
                  <a:schemeClr val="bg1"/>
                </a:solidFill>
              </a:rPr>
              <a:t>Jedynym </a:t>
            </a:r>
            <a:r>
              <a:rPr lang="pl-PL" sz="2400" b="1" dirty="0">
                <a:solidFill>
                  <a:schemeClr val="bg1"/>
                </a:solidFill>
              </a:rPr>
              <a:t>ograniczeniem jest założenie, że żaden z tych składników, samodzielnie lub po zsumowaniu sekwencyjnym, nie może przekraczać czasu na jaki orzeczono karę. </a:t>
            </a:r>
            <a:endParaRPr lang="pl-PL" sz="2400" b="1" dirty="0" smtClean="0">
              <a:solidFill>
                <a:schemeClr val="bg1"/>
              </a:solidFill>
            </a:endParaRPr>
          </a:p>
          <a:p>
            <a:pPr marL="342900" indent="-342900">
              <a:buFont typeface="Arial" panose="020B0604020202020204" pitchFamily="34" charset="0"/>
              <a:buChar char="•"/>
            </a:pPr>
            <a:endParaRPr lang="pl-PL" sz="2400" b="1" dirty="0">
              <a:solidFill>
                <a:schemeClr val="bg1"/>
              </a:solidFill>
            </a:endParaRPr>
          </a:p>
          <a:p>
            <a:pPr marL="342900" indent="-342900">
              <a:buFont typeface="Arial" panose="020B0604020202020204" pitchFamily="34" charset="0"/>
              <a:buChar char="•"/>
            </a:pPr>
            <a:r>
              <a:rPr lang="pl-PL" sz="2400" b="1" dirty="0" smtClean="0">
                <a:solidFill>
                  <a:schemeClr val="bg1"/>
                </a:solidFill>
              </a:rPr>
              <a:t>Oznaczając </a:t>
            </a:r>
            <a:r>
              <a:rPr lang="pl-PL" sz="2400" b="1" dirty="0">
                <a:solidFill>
                  <a:schemeClr val="bg1"/>
                </a:solidFill>
              </a:rPr>
              <a:t>różne przedziały czasowe oraz różnicując moment rozpoczęcia wykonywania poszczególnych składników, sąd musi mieć na uwadze końcowy okres na jaki orzeka karę ograniczenia wolności, tak aby wszystkie przewidziane elementy, mogły się przy założeniu prawidłowo realizowanego postępowania wykonawczego, zmieścić w przestrzeni wyroku skazującego. </a:t>
            </a:r>
          </a:p>
        </p:txBody>
      </p:sp>
    </p:spTree>
    <p:extLst>
      <p:ext uri="{BB962C8B-B14F-4D97-AF65-F5344CB8AC3E}">
        <p14:creationId xmlns:p14="http://schemas.microsoft.com/office/powerpoint/2010/main" val="29276652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88622" y="1059121"/>
            <a:ext cx="11142134" cy="4541628"/>
          </a:xfrm>
          <a:prstGeom prst="rect">
            <a:avLst/>
          </a:prstGeom>
        </p:spPr>
        <p:txBody>
          <a:bodyPr wrap="square">
            <a:spAutoFit/>
          </a:bodyPr>
          <a:lstStyle/>
          <a:p>
            <a:pPr algn="just">
              <a:lnSpc>
                <a:spcPct val="150000"/>
              </a:lnSpc>
              <a:spcAft>
                <a:spcPts val="600"/>
              </a:spcAft>
            </a:pPr>
            <a:r>
              <a:rPr lang="pl-PL" sz="2400" b="1" dirty="0">
                <a:solidFill>
                  <a:schemeClr val="bg1"/>
                </a:solidFill>
                <a:latin typeface="Arial" panose="020B0604020202020204" pitchFamily="34" charset="0"/>
                <a:ea typeface="Calibri" panose="020F0502020204030204" pitchFamily="34" charset="0"/>
                <a:cs typeface="Calibri" panose="020F0502020204030204" pitchFamily="34" charset="0"/>
              </a:rPr>
              <a:t>W uzasadnieniu rządowego projektu wprost możemy przeczytać, że: </a:t>
            </a:r>
          </a:p>
          <a:p>
            <a:pPr algn="just">
              <a:lnSpc>
                <a:spcPct val="150000"/>
              </a:lnSpc>
              <a:spcAft>
                <a:spcPts val="600"/>
              </a:spcAft>
            </a:pPr>
            <a:r>
              <a:rPr lang="pl-PL" sz="2400" b="1" i="1" dirty="0">
                <a:solidFill>
                  <a:schemeClr val="bg1"/>
                </a:solidFill>
                <a:latin typeface="Arial" panose="020B0604020202020204" pitchFamily="34" charset="0"/>
                <a:ea typeface="Calibri" panose="020F0502020204030204" pitchFamily="34" charset="0"/>
                <a:cs typeface="Calibri" panose="020F0502020204030204" pitchFamily="34" charset="0"/>
              </a:rPr>
              <a:t>„Okres, na który sąd nałożył obowiązek pracy na cele społeczne lub obowiązek potrącenia z wynagrodzenia, nie musi się pokrywać z okresem, na który została orzeczona kara ograniczenia wolności. Ta zaś bowiem może być komponowana eklektycznie i uzyskać złożony charakter. Innymi słowy, według propozycji, możliwe będzie orzeczenie kary ograniczenia wolności na określony okres oraz skomponowanie jej treści przez orzeczenie jednego lub więcej obowiązków lub potrącenia. </a:t>
            </a:r>
            <a:endParaRPr lang="pl-PL"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274228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90310" y="90311"/>
            <a:ext cx="12101689" cy="6740307"/>
          </a:xfrm>
          <a:prstGeom prst="rect">
            <a:avLst/>
          </a:prstGeom>
        </p:spPr>
        <p:txBody>
          <a:bodyPr wrap="square">
            <a:spAutoFit/>
          </a:bodyPr>
          <a:lstStyle/>
          <a:p>
            <a:pPr marL="342900" indent="-342900">
              <a:buFont typeface="Arial" panose="020B0604020202020204" pitchFamily="34" charset="0"/>
              <a:buChar char="•"/>
            </a:pPr>
            <a:r>
              <a:rPr lang="pl-PL" sz="2400" b="1" dirty="0">
                <a:solidFill>
                  <a:schemeClr val="bg1"/>
                </a:solidFill>
              </a:rPr>
              <a:t>Argumentem przemawiającym za prezentowanym tutaj stanowiskiem, jest przepis art. 63b § 1 </a:t>
            </a:r>
            <a:r>
              <a:rPr lang="pl-PL" sz="2400" b="1" dirty="0" err="1">
                <a:solidFill>
                  <a:schemeClr val="bg1"/>
                </a:solidFill>
              </a:rPr>
              <a:t>kkw</a:t>
            </a:r>
            <a:r>
              <a:rPr lang="pl-PL" sz="2400" b="1" dirty="0">
                <a:solidFill>
                  <a:schemeClr val="bg1"/>
                </a:solidFill>
              </a:rPr>
              <a:t>. </a:t>
            </a:r>
            <a:endParaRPr lang="pl-PL" sz="2400" b="1" dirty="0" smtClean="0">
              <a:solidFill>
                <a:schemeClr val="bg1"/>
              </a:solidFill>
            </a:endParaRPr>
          </a:p>
          <a:p>
            <a:pPr marL="342900" indent="-342900">
              <a:buFont typeface="Arial" panose="020B0604020202020204" pitchFamily="34" charset="0"/>
              <a:buChar char="•"/>
            </a:pPr>
            <a:endParaRPr lang="pl-PL" sz="2400" b="1" dirty="0">
              <a:solidFill>
                <a:schemeClr val="bg1"/>
              </a:solidFill>
            </a:endParaRPr>
          </a:p>
          <a:p>
            <a:pPr marL="342900" indent="-342900">
              <a:buFont typeface="Arial" panose="020B0604020202020204" pitchFamily="34" charset="0"/>
              <a:buChar char="•"/>
            </a:pPr>
            <a:r>
              <a:rPr lang="pl-PL" sz="2400" b="1" dirty="0" smtClean="0">
                <a:solidFill>
                  <a:schemeClr val="bg1"/>
                </a:solidFill>
              </a:rPr>
              <a:t>Przywołana </a:t>
            </a:r>
            <a:r>
              <a:rPr lang="pl-PL" sz="2400" b="1" dirty="0">
                <a:solidFill>
                  <a:schemeClr val="bg1"/>
                </a:solidFill>
              </a:rPr>
              <a:t>regulacja przewiduje, że z ważnych względów, w szczególności uzasadnionych wykonywaną przez skazanego pracą zarobkową lub stanem zdrowia, sąd, na wniosek skazanego, może ustalić rozliczenie godzin nieodpłatnej, kontrolowanej pracy na cele społeczne w innych okresach niż miesięczny, nie przekraczając okresu orzeczonej kary ani orzeczonej łącznej liczby godzin wykonywanej pracy w tym okresie. </a:t>
            </a:r>
            <a:endParaRPr lang="pl-PL" sz="2400" b="1" dirty="0" smtClean="0">
              <a:solidFill>
                <a:schemeClr val="bg1"/>
              </a:solidFill>
            </a:endParaRPr>
          </a:p>
          <a:p>
            <a:pPr marL="342900" indent="-342900">
              <a:buFont typeface="Arial" panose="020B0604020202020204" pitchFamily="34" charset="0"/>
              <a:buChar char="•"/>
            </a:pPr>
            <a:endParaRPr lang="pl-PL" sz="2400" b="1" dirty="0">
              <a:solidFill>
                <a:schemeClr val="bg1"/>
              </a:solidFill>
            </a:endParaRPr>
          </a:p>
          <a:p>
            <a:pPr marL="342900" indent="-342900">
              <a:buFont typeface="Arial" panose="020B0604020202020204" pitchFamily="34" charset="0"/>
              <a:buChar char="•"/>
            </a:pPr>
            <a:r>
              <a:rPr lang="pl-PL" sz="2400" b="1" dirty="0" smtClean="0">
                <a:solidFill>
                  <a:schemeClr val="bg1"/>
                </a:solidFill>
              </a:rPr>
              <a:t>Zatem </a:t>
            </a:r>
            <a:r>
              <a:rPr lang="pl-PL" sz="2400" b="1" dirty="0">
                <a:solidFill>
                  <a:schemeClr val="bg1"/>
                </a:solidFill>
              </a:rPr>
              <a:t>ustawodawca zakłada możliwość innego rozliczenia pracy społecznie użytecznej niż przewidziany wyrokiem okres orzeczonej kary. Oznacza to, że praca społecznie użyteczna może być zdecydowanie krótsza niż sama kara</a:t>
            </a:r>
            <a:r>
              <a:rPr lang="pl-PL" sz="2400" b="1" dirty="0" smtClean="0">
                <a:solidFill>
                  <a:schemeClr val="bg1"/>
                </a:solidFill>
              </a:rPr>
              <a:t>.</a:t>
            </a:r>
          </a:p>
          <a:p>
            <a:r>
              <a:rPr lang="pl-PL" sz="2400" b="1" dirty="0" smtClean="0">
                <a:solidFill>
                  <a:schemeClr val="bg1"/>
                </a:solidFill>
              </a:rPr>
              <a:t> </a:t>
            </a:r>
          </a:p>
          <a:p>
            <a:pPr marL="342900" indent="-342900">
              <a:buFont typeface="Arial" panose="020B0604020202020204" pitchFamily="34" charset="0"/>
              <a:buChar char="•"/>
            </a:pPr>
            <a:r>
              <a:rPr lang="pl-PL" sz="2400" b="1" dirty="0" smtClean="0">
                <a:solidFill>
                  <a:schemeClr val="bg1"/>
                </a:solidFill>
              </a:rPr>
              <a:t>Jednocześnie </a:t>
            </a:r>
            <a:r>
              <a:rPr lang="pl-PL" sz="2400" b="1" dirty="0">
                <a:solidFill>
                  <a:schemeClr val="bg1"/>
                </a:solidFill>
              </a:rPr>
              <a:t>nie będzie to oznaczało skrócenia kary, gdyż pozostałe elementy kary, te o charakterze obligatoryjnym, czy też pozostałe będą dalej realizowane zgodnie z treścią orzeczenia, aż do końca okresu na jaki orzeczono karę. </a:t>
            </a:r>
          </a:p>
        </p:txBody>
      </p:sp>
    </p:spTree>
    <p:extLst>
      <p:ext uri="{BB962C8B-B14F-4D97-AF65-F5344CB8AC3E}">
        <p14:creationId xmlns:p14="http://schemas.microsoft.com/office/powerpoint/2010/main" val="14368181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214490" y="1395317"/>
            <a:ext cx="11977510" cy="4339650"/>
          </a:xfrm>
          <a:prstGeom prst="rect">
            <a:avLst/>
          </a:prstGeom>
        </p:spPr>
        <p:txBody>
          <a:bodyPr wrap="square">
            <a:spAutoFit/>
          </a:bodyPr>
          <a:lstStyle/>
          <a:p>
            <a:pPr marL="342900" indent="-342900">
              <a:buFont typeface="Arial" panose="020B0604020202020204" pitchFamily="34" charset="0"/>
              <a:buChar char="•"/>
            </a:pPr>
            <a:r>
              <a:rPr lang="pl-PL" sz="2800" b="1" dirty="0">
                <a:solidFill>
                  <a:schemeClr val="bg1"/>
                </a:solidFill>
              </a:rPr>
              <a:t>Warto jeszcze przywołać argumentację, że w przepisach kodeksowych brak jest regulacji, która ograniczałaby możliwość różnicowania czasowego poszczególnych składników tej kary. </a:t>
            </a:r>
            <a:endParaRPr lang="pl-PL" sz="2800" b="1" dirty="0" smtClean="0">
              <a:solidFill>
                <a:schemeClr val="bg1"/>
              </a:solidFill>
            </a:endParaRPr>
          </a:p>
          <a:p>
            <a:pPr marL="342900" indent="-342900">
              <a:buFont typeface="Arial" panose="020B0604020202020204" pitchFamily="34" charset="0"/>
              <a:buChar char="•"/>
            </a:pPr>
            <a:endParaRPr lang="pl-PL" sz="2800" b="1" dirty="0">
              <a:solidFill>
                <a:schemeClr val="bg1"/>
              </a:solidFill>
            </a:endParaRPr>
          </a:p>
          <a:p>
            <a:pPr marL="342900" indent="-342900">
              <a:buFont typeface="Arial" panose="020B0604020202020204" pitchFamily="34" charset="0"/>
              <a:buChar char="•"/>
            </a:pPr>
            <a:r>
              <a:rPr lang="pl-PL" sz="2800" b="1" dirty="0" smtClean="0">
                <a:solidFill>
                  <a:schemeClr val="bg1"/>
                </a:solidFill>
              </a:rPr>
              <a:t>Brak </a:t>
            </a:r>
            <a:r>
              <a:rPr lang="pl-PL" sz="2800" b="1" dirty="0">
                <a:solidFill>
                  <a:schemeClr val="bg1"/>
                </a:solidFill>
              </a:rPr>
              <a:t>także dyrektywy nakazującej wymierzanie ich zawsze w jednakowych i równych przedziałach czasowych. </a:t>
            </a:r>
            <a:endParaRPr lang="pl-PL" sz="2800" b="1" dirty="0" smtClean="0">
              <a:solidFill>
                <a:schemeClr val="bg1"/>
              </a:solidFill>
            </a:endParaRPr>
          </a:p>
          <a:p>
            <a:pPr marL="342900" indent="-342900">
              <a:buFont typeface="Arial" panose="020B0604020202020204" pitchFamily="34" charset="0"/>
              <a:buChar char="•"/>
            </a:pPr>
            <a:endParaRPr lang="pl-PL" sz="2800" b="1" dirty="0">
              <a:solidFill>
                <a:schemeClr val="bg1"/>
              </a:solidFill>
            </a:endParaRPr>
          </a:p>
          <a:p>
            <a:pPr marL="342900" indent="-342900">
              <a:buFont typeface="Arial" panose="020B0604020202020204" pitchFamily="34" charset="0"/>
              <a:buChar char="•"/>
            </a:pPr>
            <a:r>
              <a:rPr lang="pl-PL" sz="2800" b="1" dirty="0" smtClean="0">
                <a:solidFill>
                  <a:schemeClr val="bg1"/>
                </a:solidFill>
              </a:rPr>
              <a:t>Użyty </a:t>
            </a:r>
            <a:r>
              <a:rPr lang="pl-PL" sz="2800" b="1" dirty="0">
                <a:solidFill>
                  <a:schemeClr val="bg1"/>
                </a:solidFill>
              </a:rPr>
              <a:t>w art.34§1b kk wyraz ”łącznie”, znaczy tyle, co „razem, wspólnie”, nie zaś tyle, co „razem, wspólnie na ten sam czas”.</a:t>
            </a:r>
          </a:p>
          <a:p>
            <a:endParaRPr lang="pl-PL" sz="2400" b="1" dirty="0">
              <a:solidFill>
                <a:schemeClr val="bg1"/>
              </a:solidFill>
            </a:endParaRPr>
          </a:p>
        </p:txBody>
      </p:sp>
    </p:spTree>
    <p:extLst>
      <p:ext uri="{BB962C8B-B14F-4D97-AF65-F5344CB8AC3E}">
        <p14:creationId xmlns:p14="http://schemas.microsoft.com/office/powerpoint/2010/main" val="29162801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259644" y="327254"/>
            <a:ext cx="11842045" cy="6001643"/>
          </a:xfrm>
          <a:prstGeom prst="rect">
            <a:avLst/>
          </a:prstGeom>
        </p:spPr>
        <p:txBody>
          <a:bodyPr wrap="square">
            <a:spAutoFit/>
          </a:bodyPr>
          <a:lstStyle/>
          <a:p>
            <a:pPr lvl="0"/>
            <a:r>
              <a:rPr lang="pl-PL" sz="2400" b="1" dirty="0">
                <a:solidFill>
                  <a:prstClr val="black"/>
                </a:solidFill>
              </a:rPr>
              <a:t>Decydując się na złożoną formę kary ograniczenia wolności sąd orzekający, aby uzyskać efekt czasowego zróżnicowania poszczególnych jego składników, względnie chcąc doprowadzić do ich sekwencyjnego uruchamiania w toku postępowania wykonawczego, musi to wyraźnie zaznaczyć w części dyspozytywnej wyroku. </a:t>
            </a:r>
            <a:endParaRPr lang="pl-PL" sz="2400" b="1" dirty="0" smtClean="0">
              <a:solidFill>
                <a:prstClr val="black"/>
              </a:solidFill>
            </a:endParaRPr>
          </a:p>
          <a:p>
            <a:pPr lvl="0"/>
            <a:endParaRPr lang="pl-PL" sz="2400" b="1" dirty="0">
              <a:solidFill>
                <a:prstClr val="black"/>
              </a:solidFill>
            </a:endParaRPr>
          </a:p>
          <a:p>
            <a:pPr lvl="0"/>
            <a:r>
              <a:rPr lang="pl-PL" sz="2400" b="1" dirty="0" smtClean="0">
                <a:solidFill>
                  <a:prstClr val="black"/>
                </a:solidFill>
              </a:rPr>
              <a:t>Zdecydować </a:t>
            </a:r>
            <a:r>
              <a:rPr lang="pl-PL" sz="2400" b="1" dirty="0">
                <a:solidFill>
                  <a:prstClr val="black"/>
                </a:solidFill>
              </a:rPr>
              <a:t>musi, w obrębie wymierzonej kary ograniczenia wolności, o długości okresu wykonywania poszczególnych elementów, a także, jeżeli tego chce, może wskazać różne momenty ich uruchomienia, bądź wcześniejszego zakończenia. </a:t>
            </a:r>
          </a:p>
          <a:p>
            <a:pPr lvl="0"/>
            <a:endParaRPr lang="pl-PL" sz="2400" b="1" dirty="0" smtClean="0">
              <a:solidFill>
                <a:prstClr val="black"/>
              </a:solidFill>
            </a:endParaRPr>
          </a:p>
          <a:p>
            <a:pPr lvl="0"/>
            <a:r>
              <a:rPr lang="pl-PL" sz="2400" b="1" dirty="0" smtClean="0">
                <a:solidFill>
                  <a:prstClr val="black"/>
                </a:solidFill>
              </a:rPr>
              <a:t>Dyspozycje </a:t>
            </a:r>
            <a:r>
              <a:rPr lang="pl-PL" sz="2400" b="1" dirty="0">
                <a:solidFill>
                  <a:prstClr val="black"/>
                </a:solidFill>
              </a:rPr>
              <a:t>sądu w tym zakresie muszą być jednoznaczne i wprost wynikać z sentencji wyroku. W przeciwnym razie połączenie różnych składników spowoduje, że będą one realizowane w maksymalnych, dopuszczonych prawem przedziałach, a o momencie ich uruchomienia zadecyduje nie wola sądu, a stosowne przepisy kodeksu karnego wykonawczego (art. 57a </a:t>
            </a:r>
            <a:r>
              <a:rPr lang="pl-PL" sz="2400" b="1" dirty="0" err="1">
                <a:solidFill>
                  <a:prstClr val="black"/>
                </a:solidFill>
              </a:rPr>
              <a:t>kkw</a:t>
            </a:r>
            <a:r>
              <a:rPr lang="pl-PL" sz="2400" b="1" dirty="0">
                <a:solidFill>
                  <a:prstClr val="black"/>
                </a:solidFill>
              </a:rPr>
              <a:t>).</a:t>
            </a:r>
          </a:p>
        </p:txBody>
      </p:sp>
    </p:spTree>
    <p:extLst>
      <p:ext uri="{BB962C8B-B14F-4D97-AF65-F5344CB8AC3E}">
        <p14:creationId xmlns:p14="http://schemas.microsoft.com/office/powerpoint/2010/main" val="29892229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rostokąt 6"/>
          <p:cNvSpPr/>
          <p:nvPr/>
        </p:nvSpPr>
        <p:spPr>
          <a:xfrm>
            <a:off x="237066" y="135467"/>
            <a:ext cx="11830756" cy="6524863"/>
          </a:xfrm>
          <a:prstGeom prst="rect">
            <a:avLst/>
          </a:prstGeom>
        </p:spPr>
        <p:txBody>
          <a:bodyPr wrap="square">
            <a:spAutoFit/>
          </a:bodyPr>
          <a:lstStyle/>
          <a:p>
            <a:endParaRPr lang="pl-PL" dirty="0" smtClean="0"/>
          </a:p>
          <a:p>
            <a:r>
              <a:rPr lang="pl-PL" sz="2000" b="1" dirty="0" smtClean="0">
                <a:solidFill>
                  <a:schemeClr val="bg1">
                    <a:lumMod val="95000"/>
                    <a:lumOff val="5000"/>
                  </a:schemeClr>
                </a:solidFill>
              </a:rPr>
              <a:t>Jednym </a:t>
            </a:r>
            <a:r>
              <a:rPr lang="pl-PL" sz="2000" b="1" dirty="0">
                <a:solidFill>
                  <a:schemeClr val="bg1">
                    <a:lumMod val="95000"/>
                    <a:lumOff val="5000"/>
                  </a:schemeClr>
                </a:solidFill>
              </a:rPr>
              <a:t>z głównych wyzwań współczesnej polityki kryminalnej jest poszukiwanie efektywnych w zakresie ograniczania zjawiska przestępczości i jednocześnie ekonomicznych z punktu widzenia kosztów walki z tym zjawiskiem procedur i środków reakcji na czyny zabronione. </a:t>
            </a:r>
            <a:endParaRPr lang="pl-PL" sz="2000" b="1" dirty="0" smtClean="0">
              <a:solidFill>
                <a:schemeClr val="bg1">
                  <a:lumMod val="95000"/>
                  <a:lumOff val="5000"/>
                </a:schemeClr>
              </a:solidFill>
            </a:endParaRPr>
          </a:p>
          <a:p>
            <a:endParaRPr lang="pl-PL" sz="2000" b="1" dirty="0">
              <a:solidFill>
                <a:schemeClr val="bg1">
                  <a:lumMod val="95000"/>
                  <a:lumOff val="5000"/>
                </a:schemeClr>
              </a:solidFill>
            </a:endParaRPr>
          </a:p>
          <a:p>
            <a:r>
              <a:rPr lang="pl-PL" sz="2000" b="1" dirty="0" smtClean="0">
                <a:solidFill>
                  <a:schemeClr val="bg1">
                    <a:lumMod val="95000"/>
                    <a:lumOff val="5000"/>
                  </a:schemeClr>
                </a:solidFill>
              </a:rPr>
              <a:t>Szczególną </a:t>
            </a:r>
            <a:r>
              <a:rPr lang="pl-PL" sz="2000" b="1" dirty="0">
                <a:solidFill>
                  <a:schemeClr val="bg1">
                    <a:lumMod val="95000"/>
                    <a:lumOff val="5000"/>
                  </a:schemeClr>
                </a:solidFill>
              </a:rPr>
              <a:t>pozycję pośród norm prawa karnego zajmują przepisy regulujące cele, treść i elementy składowe sankcji karnych. Współcześnie prawo karne przywiązuje dużą uwagę do wskazania celów, które w toku wykonywania kar powinny zostać osiągnięte. Ważne jest także wskazanie kształtu poszczególnych kar i środków reakcji na przestępstwo oraz zasad ich wykonywania. </a:t>
            </a:r>
            <a:endParaRPr lang="pl-PL" sz="2000" b="1" dirty="0" smtClean="0">
              <a:solidFill>
                <a:schemeClr val="bg1">
                  <a:lumMod val="95000"/>
                  <a:lumOff val="5000"/>
                </a:schemeClr>
              </a:solidFill>
            </a:endParaRPr>
          </a:p>
          <a:p>
            <a:endParaRPr lang="pl-PL" sz="2000" b="1" dirty="0">
              <a:solidFill>
                <a:schemeClr val="bg1">
                  <a:lumMod val="95000"/>
                  <a:lumOff val="5000"/>
                </a:schemeClr>
              </a:solidFill>
            </a:endParaRPr>
          </a:p>
          <a:p>
            <a:r>
              <a:rPr lang="pl-PL" sz="2000" b="1" dirty="0" smtClean="0">
                <a:solidFill>
                  <a:schemeClr val="bg1">
                    <a:lumMod val="95000"/>
                    <a:lumOff val="5000"/>
                  </a:schemeClr>
                </a:solidFill>
              </a:rPr>
              <a:t>W </a:t>
            </a:r>
            <a:r>
              <a:rPr lang="pl-PL" sz="2000" b="1" dirty="0">
                <a:solidFill>
                  <a:schemeClr val="bg1">
                    <a:lumMod val="95000"/>
                    <a:lumOff val="5000"/>
                  </a:schemeClr>
                </a:solidFill>
              </a:rPr>
              <a:t>tej perspektywie kara staje się instrumentem różnokierunkowego oddziaływania na sprawców przestępstw i nie tylko na nich. Rozwój prawa karnego, a w jego ramach zmiany w zakresie treści i zasad wykonania sankcji karnych, to proces doskonalenia istniejących rozwiązań, zwłaszcza w oparciu o ocenę ich praktycznej przydatności. </a:t>
            </a:r>
            <a:endParaRPr lang="pl-PL" sz="2000" b="1" dirty="0" smtClean="0">
              <a:solidFill>
                <a:schemeClr val="bg1">
                  <a:lumMod val="95000"/>
                  <a:lumOff val="5000"/>
                </a:schemeClr>
              </a:solidFill>
            </a:endParaRPr>
          </a:p>
          <a:p>
            <a:endParaRPr lang="pl-PL" sz="2000" b="1" dirty="0">
              <a:solidFill>
                <a:schemeClr val="bg1">
                  <a:lumMod val="95000"/>
                  <a:lumOff val="5000"/>
                </a:schemeClr>
              </a:solidFill>
            </a:endParaRPr>
          </a:p>
          <a:p>
            <a:r>
              <a:rPr lang="pl-PL" sz="2000" b="1" dirty="0" smtClean="0">
                <a:solidFill>
                  <a:schemeClr val="bg1">
                    <a:lumMod val="95000"/>
                    <a:lumOff val="5000"/>
                  </a:schemeClr>
                </a:solidFill>
              </a:rPr>
              <a:t>Prawo </a:t>
            </a:r>
            <a:r>
              <a:rPr lang="pl-PL" sz="2000" b="1" dirty="0">
                <a:solidFill>
                  <a:schemeClr val="bg1">
                    <a:lumMod val="95000"/>
                    <a:lumOff val="5000"/>
                  </a:schemeClr>
                </a:solidFill>
              </a:rPr>
              <a:t>karne będąc podstawą procesu walki z przestępczością, naturalnie dąży do efektywności tak w ujęciu organizacyjnym (skuteczna praca aparatu wymiaru sprawiedliwości), jak i w wymiarze stosowania i doskonalenia normy prawnej, tej która będzie możliwie najdoskonalsza, najbardziej wydolna, akceptowana aksjologicznie i prakseologicznie sprawdzalna w zakresie ograniczania zjawiska przestępczości. </a:t>
            </a:r>
          </a:p>
        </p:txBody>
      </p:sp>
    </p:spTree>
    <p:extLst>
      <p:ext uri="{BB962C8B-B14F-4D97-AF65-F5344CB8AC3E}">
        <p14:creationId xmlns:p14="http://schemas.microsoft.com/office/powerpoint/2010/main" val="8744060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01600" y="0"/>
            <a:ext cx="12090400" cy="6740307"/>
          </a:xfrm>
          <a:prstGeom prst="rect">
            <a:avLst/>
          </a:prstGeom>
        </p:spPr>
        <p:txBody>
          <a:bodyPr wrap="square">
            <a:spAutoFit/>
          </a:bodyPr>
          <a:lstStyle/>
          <a:p>
            <a:pPr marL="342900" indent="-342900">
              <a:buFont typeface="Arial" panose="020B0604020202020204" pitchFamily="34" charset="0"/>
              <a:buChar char="•"/>
            </a:pPr>
            <a:r>
              <a:rPr lang="pl-PL" sz="2400" b="1" dirty="0" smtClean="0">
                <a:solidFill>
                  <a:schemeClr val="bg1"/>
                </a:solidFill>
              </a:rPr>
              <a:t>K.O.W. </a:t>
            </a:r>
            <a:r>
              <a:rPr lang="pl-PL" sz="2400" b="1" dirty="0">
                <a:solidFill>
                  <a:schemeClr val="bg1"/>
                </a:solidFill>
              </a:rPr>
              <a:t>w perspektywie zmian z </a:t>
            </a:r>
            <a:r>
              <a:rPr lang="pl-PL" sz="2400" b="1" dirty="0" smtClean="0">
                <a:solidFill>
                  <a:schemeClr val="bg1"/>
                </a:solidFill>
              </a:rPr>
              <a:t>2015 </a:t>
            </a:r>
            <a:r>
              <a:rPr lang="pl-PL" sz="2400" b="1" dirty="0">
                <a:solidFill>
                  <a:schemeClr val="bg1"/>
                </a:solidFill>
              </a:rPr>
              <a:t>r. jawiła się jako sankcja niezwykle </a:t>
            </a:r>
            <a:r>
              <a:rPr lang="pl-PL" sz="2400" b="1" dirty="0" smtClean="0">
                <a:solidFill>
                  <a:schemeClr val="bg1"/>
                </a:solidFill>
              </a:rPr>
              <a:t>rozbudowana (można </a:t>
            </a:r>
            <a:r>
              <a:rPr lang="pl-PL" sz="2400" b="1" dirty="0">
                <a:solidFill>
                  <a:schemeClr val="bg1"/>
                </a:solidFill>
              </a:rPr>
              <a:t>powiedzieć, że była chyba zbyt skomplikowana</a:t>
            </a:r>
            <a:r>
              <a:rPr lang="pl-PL" sz="2400" b="1" dirty="0" smtClean="0">
                <a:solidFill>
                  <a:schemeClr val="bg1"/>
                </a:solidFill>
              </a:rPr>
              <a:t>). Zmiany </a:t>
            </a:r>
            <a:r>
              <a:rPr lang="pl-PL" sz="2400" b="1" dirty="0">
                <a:solidFill>
                  <a:schemeClr val="bg1"/>
                </a:solidFill>
              </a:rPr>
              <a:t>wprowadzone w 2016 r. wyraźnie tą modalność ograniczyły, choć całkowicie jej nie </a:t>
            </a:r>
            <a:r>
              <a:rPr lang="pl-PL" sz="2400" b="1" dirty="0" smtClean="0">
                <a:solidFill>
                  <a:schemeClr val="bg1"/>
                </a:solidFill>
              </a:rPr>
              <a:t>zlikwidowały.</a:t>
            </a:r>
          </a:p>
          <a:p>
            <a:endParaRPr lang="pl-PL" sz="2400" b="1" dirty="0" smtClean="0">
              <a:solidFill>
                <a:schemeClr val="bg1"/>
              </a:solidFill>
            </a:endParaRPr>
          </a:p>
          <a:p>
            <a:pPr marL="342900" indent="-342900">
              <a:buFont typeface="Arial" panose="020B0604020202020204" pitchFamily="34" charset="0"/>
              <a:buChar char="•"/>
            </a:pPr>
            <a:r>
              <a:rPr lang="pl-PL" sz="2400" b="1" dirty="0" smtClean="0">
                <a:solidFill>
                  <a:schemeClr val="bg1"/>
                </a:solidFill>
              </a:rPr>
              <a:t>Konstrukcja </a:t>
            </a:r>
            <a:r>
              <a:rPr lang="pl-PL" sz="2400" b="1" dirty="0">
                <a:solidFill>
                  <a:schemeClr val="bg1"/>
                </a:solidFill>
              </a:rPr>
              <a:t>tej kary stwarza możliwość znacznego dozowania dolegliwości, nadając jej przynajmniej w założeniu bardzo elastyczną formułę. </a:t>
            </a:r>
            <a:r>
              <a:rPr lang="pl-PL" sz="2400" b="1" dirty="0" smtClean="0">
                <a:solidFill>
                  <a:schemeClr val="bg1"/>
                </a:solidFill>
              </a:rPr>
              <a:t>Sankcja </a:t>
            </a:r>
            <a:r>
              <a:rPr lang="pl-PL" sz="2400" b="1" dirty="0">
                <a:solidFill>
                  <a:schemeClr val="bg1"/>
                </a:solidFill>
              </a:rPr>
              <a:t>ingeruje w cały szereg różnie definiowanych sfer wolności skazanego. </a:t>
            </a:r>
            <a:endParaRPr lang="pl-PL" sz="2400" b="1" dirty="0" smtClean="0">
              <a:solidFill>
                <a:schemeClr val="bg1"/>
              </a:solidFill>
            </a:endParaRPr>
          </a:p>
          <a:p>
            <a:pPr marL="342900" indent="-342900">
              <a:buFont typeface="Arial" panose="020B0604020202020204" pitchFamily="34" charset="0"/>
              <a:buChar char="•"/>
            </a:pPr>
            <a:endParaRPr lang="pl-PL" sz="2400" b="1" dirty="0" smtClean="0">
              <a:solidFill>
                <a:schemeClr val="bg1"/>
              </a:solidFill>
            </a:endParaRPr>
          </a:p>
          <a:p>
            <a:pPr marL="342900" indent="-342900">
              <a:buFont typeface="Arial" panose="020B0604020202020204" pitchFamily="34" charset="0"/>
              <a:buChar char="•"/>
            </a:pPr>
            <a:r>
              <a:rPr lang="pl-PL" sz="2400" b="1" dirty="0" smtClean="0">
                <a:solidFill>
                  <a:schemeClr val="bg1"/>
                </a:solidFill>
              </a:rPr>
              <a:t>Analizując </a:t>
            </a:r>
            <a:r>
              <a:rPr lang="pl-PL" sz="2400" b="1" dirty="0">
                <a:solidFill>
                  <a:schemeClr val="bg1"/>
                </a:solidFill>
              </a:rPr>
              <a:t>karę ograniczenia wolności nie możemy zapominać, że jest to sankcja przede wszystkim bardzo wymagająca na etapie wykonania. </a:t>
            </a:r>
            <a:endParaRPr lang="pl-PL" sz="2400" b="1" dirty="0" smtClean="0">
              <a:solidFill>
                <a:schemeClr val="bg1"/>
              </a:solidFill>
            </a:endParaRPr>
          </a:p>
          <a:p>
            <a:pPr marL="342900" indent="-342900">
              <a:buFont typeface="Arial" panose="020B0604020202020204" pitchFamily="34" charset="0"/>
              <a:buChar char="•"/>
            </a:pPr>
            <a:endParaRPr lang="pl-PL" sz="2400" b="1" dirty="0" smtClean="0">
              <a:solidFill>
                <a:schemeClr val="bg1"/>
              </a:solidFill>
            </a:endParaRPr>
          </a:p>
          <a:p>
            <a:pPr marL="342900" indent="-342900">
              <a:buFont typeface="Arial" panose="020B0604020202020204" pitchFamily="34" charset="0"/>
              <a:buChar char="•"/>
            </a:pPr>
            <a:r>
              <a:rPr lang="pl-PL" sz="2400" b="1" dirty="0" smtClean="0">
                <a:solidFill>
                  <a:schemeClr val="bg1"/>
                </a:solidFill>
              </a:rPr>
              <a:t>Zakres </a:t>
            </a:r>
            <a:r>
              <a:rPr lang="pl-PL" sz="2400" b="1" dirty="0">
                <a:solidFill>
                  <a:schemeClr val="bg1"/>
                </a:solidFill>
              </a:rPr>
              <a:t>modalnych from realizacyjnych i możliwości reorganizacji tej kary widać jeszcze wyraźniej w przestrzeni kodeksu karnego wykonawczego. </a:t>
            </a:r>
            <a:endParaRPr lang="pl-PL" sz="2400" b="1" dirty="0" smtClean="0">
              <a:solidFill>
                <a:schemeClr val="bg1"/>
              </a:solidFill>
            </a:endParaRPr>
          </a:p>
          <a:p>
            <a:pPr marL="342900" indent="-342900">
              <a:buFont typeface="Arial" panose="020B0604020202020204" pitchFamily="34" charset="0"/>
              <a:buChar char="•"/>
            </a:pPr>
            <a:endParaRPr lang="pl-PL" sz="2400" b="1" dirty="0" smtClean="0">
              <a:solidFill>
                <a:schemeClr val="bg1"/>
              </a:solidFill>
            </a:endParaRPr>
          </a:p>
          <a:p>
            <a:pPr marL="342900" indent="-342900">
              <a:buFont typeface="Arial" panose="020B0604020202020204" pitchFamily="34" charset="0"/>
              <a:buChar char="•"/>
            </a:pPr>
            <a:r>
              <a:rPr lang="pl-PL" sz="2400" b="1" dirty="0" smtClean="0">
                <a:solidFill>
                  <a:schemeClr val="bg1"/>
                </a:solidFill>
              </a:rPr>
              <a:t>Ten </a:t>
            </a:r>
            <a:r>
              <a:rPr lang="pl-PL" sz="2400" b="1" dirty="0">
                <a:solidFill>
                  <a:schemeClr val="bg1"/>
                </a:solidFill>
              </a:rPr>
              <a:t>stan rzeczy zasadniczo nie musi być wadą istniejących konstrukcji, przy założeniu jasno sformułowanych i w praktyce świadomie realizowanych zadań polityczno-kryminalnych, w ramach różnych wariantów tej kary. </a:t>
            </a:r>
          </a:p>
        </p:txBody>
      </p:sp>
    </p:spTree>
    <p:extLst>
      <p:ext uri="{BB962C8B-B14F-4D97-AF65-F5344CB8AC3E}">
        <p14:creationId xmlns:p14="http://schemas.microsoft.com/office/powerpoint/2010/main" val="29705324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smtClean="0"/>
              <a:t>Dziękuję za uwagę</a:t>
            </a:r>
            <a:endParaRPr lang="pl-PL" dirty="0"/>
          </a:p>
        </p:txBody>
      </p:sp>
      <p:sp>
        <p:nvSpPr>
          <p:cNvPr id="4" name="Symbol zastępczy tekstu 3"/>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468410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p:cNvSpPr/>
          <p:nvPr/>
        </p:nvSpPr>
        <p:spPr>
          <a:xfrm>
            <a:off x="417689" y="395111"/>
            <a:ext cx="10306755" cy="6494085"/>
          </a:xfrm>
          <a:prstGeom prst="rect">
            <a:avLst/>
          </a:prstGeom>
        </p:spPr>
        <p:txBody>
          <a:bodyPr wrap="square">
            <a:spAutoFit/>
          </a:bodyPr>
          <a:lstStyle/>
          <a:p>
            <a:pPr marL="342900" indent="-342900">
              <a:buFont typeface="Arial" panose="020B0604020202020204" pitchFamily="34" charset="0"/>
              <a:buChar char="•"/>
            </a:pPr>
            <a:r>
              <a:rPr lang="pl-PL" sz="2400" b="1" dirty="0">
                <a:solidFill>
                  <a:schemeClr val="bg1">
                    <a:lumMod val="95000"/>
                    <a:lumOff val="5000"/>
                  </a:schemeClr>
                </a:solidFill>
              </a:rPr>
              <a:t>Kara ograniczenia wolności od początku swojego istnienia, czyli od kodyfikacji karnej z 1969 r., traktowana była w założeniu, jako ważny element polityki karnej. </a:t>
            </a:r>
            <a:endParaRPr lang="pl-PL" sz="2400" b="1" dirty="0" smtClean="0">
              <a:solidFill>
                <a:schemeClr val="bg1">
                  <a:lumMod val="95000"/>
                  <a:lumOff val="5000"/>
                </a:schemeClr>
              </a:solidFill>
            </a:endParaRPr>
          </a:p>
          <a:p>
            <a:pPr marL="342900" indent="-342900">
              <a:buFont typeface="Arial" panose="020B0604020202020204" pitchFamily="34" charset="0"/>
              <a:buChar char="•"/>
            </a:pPr>
            <a:endParaRPr lang="pl-PL" sz="2400" b="1" dirty="0">
              <a:solidFill>
                <a:schemeClr val="bg1">
                  <a:lumMod val="95000"/>
                  <a:lumOff val="5000"/>
                </a:schemeClr>
              </a:solidFill>
            </a:endParaRPr>
          </a:p>
          <a:p>
            <a:pPr marL="342900" indent="-342900">
              <a:buFont typeface="Arial" panose="020B0604020202020204" pitchFamily="34" charset="0"/>
              <a:buChar char="•"/>
            </a:pPr>
            <a:r>
              <a:rPr lang="pl-PL" sz="2400" b="1" dirty="0" smtClean="0">
                <a:solidFill>
                  <a:schemeClr val="bg1">
                    <a:lumMod val="95000"/>
                    <a:lumOff val="5000"/>
                  </a:schemeClr>
                </a:solidFill>
              </a:rPr>
              <a:t>Miała </a:t>
            </a:r>
            <a:r>
              <a:rPr lang="pl-PL" sz="2400" b="1" dirty="0">
                <a:solidFill>
                  <a:schemeClr val="bg1">
                    <a:lumMod val="95000"/>
                    <a:lumOff val="5000"/>
                  </a:schemeClr>
                </a:solidFill>
              </a:rPr>
              <a:t>stanowić jeden z podstawowych środków reakcji na drobną i średnią przestępczość. </a:t>
            </a:r>
            <a:endParaRPr lang="pl-PL" sz="2400" b="1" dirty="0" smtClean="0">
              <a:solidFill>
                <a:schemeClr val="bg1">
                  <a:lumMod val="95000"/>
                  <a:lumOff val="5000"/>
                </a:schemeClr>
              </a:solidFill>
            </a:endParaRPr>
          </a:p>
          <a:p>
            <a:pPr marL="342900" indent="-342900">
              <a:buFont typeface="Arial" panose="020B0604020202020204" pitchFamily="34" charset="0"/>
              <a:buChar char="•"/>
            </a:pPr>
            <a:endParaRPr lang="pl-PL" sz="2400" b="1" dirty="0">
              <a:solidFill>
                <a:schemeClr val="bg1">
                  <a:lumMod val="95000"/>
                  <a:lumOff val="5000"/>
                </a:schemeClr>
              </a:solidFill>
            </a:endParaRPr>
          </a:p>
          <a:p>
            <a:pPr marL="342900" indent="-342900">
              <a:buFont typeface="Arial" panose="020B0604020202020204" pitchFamily="34" charset="0"/>
              <a:buChar char="•"/>
            </a:pPr>
            <a:r>
              <a:rPr lang="pl-PL" sz="2400" b="1" dirty="0" smtClean="0">
                <a:solidFill>
                  <a:schemeClr val="bg1">
                    <a:lumMod val="95000"/>
                    <a:lumOff val="5000"/>
                  </a:schemeClr>
                </a:solidFill>
              </a:rPr>
              <a:t>Niestety </a:t>
            </a:r>
            <a:r>
              <a:rPr lang="pl-PL" sz="2400" b="1" dirty="0">
                <a:solidFill>
                  <a:schemeClr val="bg1">
                    <a:lumMod val="95000"/>
                    <a:lumOff val="5000"/>
                  </a:schemeClr>
                </a:solidFill>
              </a:rPr>
              <a:t>przez cały ten okres, mimo wyraźnych deklaracji polityczno-kryminalnych oraz rozwiązań normatywnych, które miały sprzyjać stosowaniu tej sankcji jej udział w strukturze </a:t>
            </a:r>
            <a:r>
              <a:rPr lang="pl-PL" sz="2400" b="1" dirty="0" err="1">
                <a:solidFill>
                  <a:schemeClr val="bg1">
                    <a:lumMod val="95000"/>
                    <a:lumOff val="5000"/>
                  </a:schemeClr>
                </a:solidFill>
              </a:rPr>
              <a:t>skazań</a:t>
            </a:r>
            <a:r>
              <a:rPr lang="pl-PL" sz="2400" b="1" dirty="0">
                <a:solidFill>
                  <a:schemeClr val="bg1">
                    <a:lumMod val="95000"/>
                    <a:lumOff val="5000"/>
                  </a:schemeClr>
                </a:solidFill>
              </a:rPr>
              <a:t> był </a:t>
            </a:r>
            <a:r>
              <a:rPr lang="pl-PL" sz="2400" b="1" dirty="0" smtClean="0">
                <a:solidFill>
                  <a:schemeClr val="bg1">
                    <a:lumMod val="95000"/>
                    <a:lumOff val="5000"/>
                  </a:schemeClr>
                </a:solidFill>
              </a:rPr>
              <a:t>i jest rozczarowujący. </a:t>
            </a:r>
          </a:p>
          <a:p>
            <a:pPr marL="342900" indent="-342900">
              <a:buFont typeface="Arial" panose="020B0604020202020204" pitchFamily="34" charset="0"/>
              <a:buChar char="•"/>
            </a:pPr>
            <a:endParaRPr lang="pl-PL" sz="2400" b="1" dirty="0">
              <a:solidFill>
                <a:schemeClr val="bg1">
                  <a:lumMod val="95000"/>
                  <a:lumOff val="5000"/>
                </a:schemeClr>
              </a:solidFill>
            </a:endParaRPr>
          </a:p>
          <a:p>
            <a:pPr marL="342900" indent="-342900">
              <a:buFont typeface="Arial" panose="020B0604020202020204" pitchFamily="34" charset="0"/>
              <a:buChar char="•"/>
            </a:pPr>
            <a:r>
              <a:rPr lang="pl-PL" sz="2400" b="1" dirty="0" smtClean="0">
                <a:solidFill>
                  <a:schemeClr val="bg1">
                    <a:lumMod val="95000"/>
                    <a:lumOff val="5000"/>
                  </a:schemeClr>
                </a:solidFill>
              </a:rPr>
              <a:t>(</a:t>
            </a:r>
            <a:r>
              <a:rPr lang="pl-PL" sz="2400" b="1" dirty="0">
                <a:solidFill>
                  <a:schemeClr val="bg1">
                    <a:lumMod val="95000"/>
                    <a:lumOff val="5000"/>
                  </a:schemeClr>
                </a:solidFill>
              </a:rPr>
              <a:t>kara ograniczenia wolności stanowiła maksymalnie kilkanaście procent, np. w 1970 r. – 6.2%, w 1984 r. – 8,2%, 1997 r. – 5,2%, 1999 r. 7,5%, 2005 r. 13,4%, w 2014 r. 11,2</a:t>
            </a:r>
            <a:r>
              <a:rPr lang="pl-PL" sz="2400" b="1" dirty="0" smtClean="0">
                <a:solidFill>
                  <a:schemeClr val="bg1">
                    <a:lumMod val="95000"/>
                    <a:lumOff val="5000"/>
                  </a:schemeClr>
                </a:solidFill>
              </a:rPr>
              <a:t>%, w 2015 r. 12,0%). </a:t>
            </a:r>
          </a:p>
          <a:p>
            <a:pPr marL="342900" indent="-342900">
              <a:buFont typeface="Arial" panose="020B0604020202020204" pitchFamily="34" charset="0"/>
              <a:buChar char="•"/>
            </a:pPr>
            <a:r>
              <a:rPr lang="pl-PL" sz="3200" b="1" dirty="0" smtClean="0">
                <a:solidFill>
                  <a:schemeClr val="bg1"/>
                </a:solidFill>
              </a:rPr>
              <a:t>2016 – 21%</a:t>
            </a:r>
            <a:endParaRPr lang="pl-PL" sz="3200" b="1" dirty="0">
              <a:solidFill>
                <a:schemeClr val="bg1"/>
              </a:solidFill>
            </a:endParaRPr>
          </a:p>
          <a:p>
            <a:pPr marL="342900" indent="-342900">
              <a:buFont typeface="Arial" panose="020B0604020202020204" pitchFamily="34" charset="0"/>
              <a:buChar char="•"/>
            </a:pPr>
            <a:endParaRPr lang="pl-PL" sz="2400" dirty="0"/>
          </a:p>
        </p:txBody>
      </p:sp>
    </p:spTree>
    <p:extLst>
      <p:ext uri="{BB962C8B-B14F-4D97-AF65-F5344CB8AC3E}">
        <p14:creationId xmlns:p14="http://schemas.microsoft.com/office/powerpoint/2010/main" val="22285782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304800"/>
            <a:ext cx="12192000" cy="6001643"/>
          </a:xfrm>
          <a:prstGeom prst="rect">
            <a:avLst/>
          </a:prstGeom>
        </p:spPr>
        <p:txBody>
          <a:bodyPr wrap="square">
            <a:spAutoFit/>
          </a:bodyPr>
          <a:lstStyle/>
          <a:p>
            <a:pPr marL="342900" indent="-342900">
              <a:buFont typeface="Arial" panose="020B0604020202020204" pitchFamily="34" charset="0"/>
              <a:buChar char="•"/>
            </a:pPr>
            <a:r>
              <a:rPr lang="pl-PL" sz="2400" b="1" dirty="0" smtClean="0">
                <a:solidFill>
                  <a:schemeClr val="bg1">
                    <a:lumMod val="95000"/>
                    <a:lumOff val="5000"/>
                  </a:schemeClr>
                </a:solidFill>
              </a:rPr>
              <a:t>K.O.W. stała </a:t>
            </a:r>
            <a:r>
              <a:rPr lang="pl-PL" sz="2400" b="1" dirty="0">
                <a:solidFill>
                  <a:schemeClr val="bg1">
                    <a:lumMod val="95000"/>
                    <a:lumOff val="5000"/>
                  </a:schemeClr>
                </a:solidFill>
              </a:rPr>
              <a:t>się przedmiotem zasadniczej reorganizacji w perspektywie dużej nowelizacji prawa karnego dokonanej Ustawą z dnia 20 lutego 2015 r. </a:t>
            </a:r>
            <a:endParaRPr lang="pl-PL" sz="2400" b="1" dirty="0" smtClean="0">
              <a:solidFill>
                <a:schemeClr val="bg1">
                  <a:lumMod val="95000"/>
                  <a:lumOff val="5000"/>
                </a:schemeClr>
              </a:solidFill>
            </a:endParaRPr>
          </a:p>
          <a:p>
            <a:pPr marL="342900" indent="-342900">
              <a:buFont typeface="Arial" panose="020B0604020202020204" pitchFamily="34" charset="0"/>
              <a:buChar char="•"/>
            </a:pPr>
            <a:endParaRPr lang="pl-PL" sz="2400" b="1" dirty="0">
              <a:solidFill>
                <a:schemeClr val="bg1">
                  <a:lumMod val="95000"/>
                  <a:lumOff val="5000"/>
                </a:schemeClr>
              </a:solidFill>
            </a:endParaRPr>
          </a:p>
          <a:p>
            <a:pPr marL="342900" indent="-342900">
              <a:buFont typeface="Arial" panose="020B0604020202020204" pitchFamily="34" charset="0"/>
              <a:buChar char="•"/>
            </a:pPr>
            <a:r>
              <a:rPr lang="pl-PL" sz="2400" b="1" dirty="0" smtClean="0">
                <a:solidFill>
                  <a:schemeClr val="bg1">
                    <a:lumMod val="95000"/>
                    <a:lumOff val="5000"/>
                  </a:schemeClr>
                </a:solidFill>
              </a:rPr>
              <a:t>Zakres </a:t>
            </a:r>
            <a:r>
              <a:rPr lang="pl-PL" sz="2400" b="1" dirty="0">
                <a:solidFill>
                  <a:schemeClr val="bg1">
                    <a:lumMod val="95000"/>
                    <a:lumOff val="5000"/>
                  </a:schemeClr>
                </a:solidFill>
              </a:rPr>
              <a:t>zmian wprowadzonych powołaną ustawą był tak duży, że </a:t>
            </a:r>
            <a:r>
              <a:rPr lang="pl-PL" sz="2400" b="1" dirty="0" smtClean="0">
                <a:solidFill>
                  <a:schemeClr val="bg1">
                    <a:lumMod val="95000"/>
                    <a:lumOff val="5000"/>
                  </a:schemeClr>
                </a:solidFill>
              </a:rPr>
              <a:t>można było zaryzykować </a:t>
            </a:r>
            <a:r>
              <a:rPr lang="pl-PL" sz="2400" b="1" dirty="0">
                <a:solidFill>
                  <a:schemeClr val="bg1">
                    <a:lumMod val="95000"/>
                    <a:lumOff val="5000"/>
                  </a:schemeClr>
                </a:solidFill>
              </a:rPr>
              <a:t>stwierdzenie, iż kara ograniczenia wolności uległa zasadniczemu przemodelowaniu. </a:t>
            </a:r>
            <a:endParaRPr lang="pl-PL" sz="2400" b="1" dirty="0" smtClean="0">
              <a:solidFill>
                <a:schemeClr val="bg1">
                  <a:lumMod val="95000"/>
                  <a:lumOff val="5000"/>
                </a:schemeClr>
              </a:solidFill>
            </a:endParaRPr>
          </a:p>
          <a:p>
            <a:pPr marL="342900" indent="-342900">
              <a:buFont typeface="Arial" panose="020B0604020202020204" pitchFamily="34" charset="0"/>
              <a:buChar char="•"/>
            </a:pPr>
            <a:endParaRPr lang="pl-PL" sz="2400" b="1" dirty="0">
              <a:solidFill>
                <a:schemeClr val="bg1">
                  <a:lumMod val="95000"/>
                  <a:lumOff val="5000"/>
                </a:schemeClr>
              </a:solidFill>
            </a:endParaRPr>
          </a:p>
          <a:p>
            <a:pPr marL="342900" indent="-342900">
              <a:buFont typeface="Arial" panose="020B0604020202020204" pitchFamily="34" charset="0"/>
              <a:buChar char="•"/>
            </a:pPr>
            <a:r>
              <a:rPr lang="pl-PL" sz="2400" b="1" dirty="0" smtClean="0">
                <a:solidFill>
                  <a:schemeClr val="bg1">
                    <a:lumMod val="95000"/>
                    <a:lumOff val="5000"/>
                  </a:schemeClr>
                </a:solidFill>
              </a:rPr>
              <a:t>Bardzo </a:t>
            </a:r>
            <a:r>
              <a:rPr lang="pl-PL" sz="2400" b="1" dirty="0">
                <a:solidFill>
                  <a:schemeClr val="bg1">
                    <a:lumMod val="95000"/>
                    <a:lumOff val="5000"/>
                  </a:schemeClr>
                </a:solidFill>
              </a:rPr>
              <a:t>rozbudowana formuła kary ograniczenia wolności przyjęta wskazaną wyżej nowelizacją ma już niestety charakter historyczny, gdyż obowiązywała jedynie do dnia 15 kwietnia 2016 r. </a:t>
            </a:r>
            <a:endParaRPr lang="pl-PL" sz="2400" b="1" dirty="0" smtClean="0">
              <a:solidFill>
                <a:schemeClr val="bg1">
                  <a:lumMod val="95000"/>
                  <a:lumOff val="5000"/>
                </a:schemeClr>
              </a:solidFill>
            </a:endParaRPr>
          </a:p>
          <a:p>
            <a:pPr marL="342900" indent="-342900">
              <a:buFont typeface="Arial" panose="020B0604020202020204" pitchFamily="34" charset="0"/>
              <a:buChar char="•"/>
            </a:pPr>
            <a:endParaRPr lang="pl-PL" sz="2400" b="1" dirty="0">
              <a:solidFill>
                <a:schemeClr val="bg1">
                  <a:lumMod val="95000"/>
                  <a:lumOff val="5000"/>
                </a:schemeClr>
              </a:solidFill>
            </a:endParaRPr>
          </a:p>
          <a:p>
            <a:pPr marL="342900" indent="-342900">
              <a:buFont typeface="Arial" panose="020B0604020202020204" pitchFamily="34" charset="0"/>
              <a:buChar char="•"/>
            </a:pPr>
            <a:r>
              <a:rPr lang="pl-PL" sz="2400" b="1" dirty="0" smtClean="0">
                <a:solidFill>
                  <a:schemeClr val="bg1">
                    <a:lumMod val="95000"/>
                    <a:lumOff val="5000"/>
                  </a:schemeClr>
                </a:solidFill>
              </a:rPr>
              <a:t>Ustawodawca</a:t>
            </a:r>
            <a:r>
              <a:rPr lang="pl-PL" sz="2400" b="1" dirty="0">
                <a:solidFill>
                  <a:schemeClr val="bg1">
                    <a:lumMod val="95000"/>
                    <a:lumOff val="5000"/>
                  </a:schemeClr>
                </a:solidFill>
              </a:rPr>
              <a:t>, po około 8 miesiącach obowiązywania konstrukcji z lutego 2015 r., zdecydował się na kolejną modyfikację kary ograniczenia wolności. </a:t>
            </a:r>
            <a:endParaRPr lang="pl-PL" sz="2400" b="1" dirty="0" smtClean="0">
              <a:solidFill>
                <a:schemeClr val="bg1">
                  <a:lumMod val="95000"/>
                  <a:lumOff val="5000"/>
                </a:schemeClr>
              </a:solidFill>
            </a:endParaRPr>
          </a:p>
          <a:p>
            <a:pPr marL="342900" indent="-342900">
              <a:buFont typeface="Arial" panose="020B0604020202020204" pitchFamily="34" charset="0"/>
              <a:buChar char="•"/>
            </a:pPr>
            <a:endParaRPr lang="pl-PL" sz="2400" b="1" dirty="0">
              <a:solidFill>
                <a:schemeClr val="bg1">
                  <a:lumMod val="95000"/>
                  <a:lumOff val="5000"/>
                </a:schemeClr>
              </a:solidFill>
            </a:endParaRPr>
          </a:p>
          <a:p>
            <a:pPr marL="342900" indent="-342900">
              <a:buFont typeface="Arial" panose="020B0604020202020204" pitchFamily="34" charset="0"/>
              <a:buChar char="•"/>
            </a:pPr>
            <a:r>
              <a:rPr lang="pl-PL" sz="2400" b="1" dirty="0" smtClean="0">
                <a:solidFill>
                  <a:schemeClr val="bg1">
                    <a:lumMod val="95000"/>
                    <a:lumOff val="5000"/>
                  </a:schemeClr>
                </a:solidFill>
              </a:rPr>
              <a:t>Tempo </a:t>
            </a:r>
            <a:r>
              <a:rPr lang="pl-PL" sz="2400" b="1" dirty="0">
                <a:solidFill>
                  <a:schemeClr val="bg1">
                    <a:lumMod val="95000"/>
                    <a:lumOff val="5000"/>
                  </a:schemeClr>
                </a:solidFill>
              </a:rPr>
              <a:t>tych zmian jest tak duże, że stanowi już samo w sobie swoiste wyzwanie dla praktyków i dogmatyków. </a:t>
            </a:r>
          </a:p>
        </p:txBody>
      </p:sp>
    </p:spTree>
    <p:extLst>
      <p:ext uri="{BB962C8B-B14F-4D97-AF65-F5344CB8AC3E}">
        <p14:creationId xmlns:p14="http://schemas.microsoft.com/office/powerpoint/2010/main" val="40339260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246041"/>
            <a:ext cx="12192000" cy="6740307"/>
          </a:xfrm>
          <a:prstGeom prst="rect">
            <a:avLst/>
          </a:prstGeom>
        </p:spPr>
        <p:txBody>
          <a:bodyPr wrap="square">
            <a:spAutoFit/>
          </a:bodyPr>
          <a:lstStyle/>
          <a:p>
            <a:pPr marL="342900" indent="-342900">
              <a:buFont typeface="Arial" panose="020B0604020202020204" pitchFamily="34" charset="0"/>
              <a:buChar char="•"/>
            </a:pPr>
            <a:r>
              <a:rPr lang="pl-PL" sz="2400" b="1" dirty="0">
                <a:solidFill>
                  <a:schemeClr val="bg1">
                    <a:lumMod val="95000"/>
                    <a:lumOff val="5000"/>
                  </a:schemeClr>
                </a:solidFill>
              </a:rPr>
              <a:t>Kodeks karny z 1969 r. </a:t>
            </a:r>
            <a:r>
              <a:rPr lang="pl-PL" sz="2400" b="1" dirty="0" smtClean="0">
                <a:solidFill>
                  <a:schemeClr val="bg1">
                    <a:lumMod val="95000"/>
                    <a:lumOff val="5000"/>
                  </a:schemeClr>
                </a:solidFill>
              </a:rPr>
              <a:t>Wymiar</a:t>
            </a:r>
            <a:r>
              <a:rPr lang="pl-PL" sz="2400" b="1" dirty="0">
                <a:solidFill>
                  <a:schemeClr val="bg1">
                    <a:lumMod val="95000"/>
                    <a:lumOff val="5000"/>
                  </a:schemeClr>
                </a:solidFill>
              </a:rPr>
              <a:t>: od 3 miesięcy do lat </a:t>
            </a:r>
            <a:r>
              <a:rPr lang="pl-PL" sz="2400" b="1" dirty="0" smtClean="0">
                <a:solidFill>
                  <a:schemeClr val="bg1">
                    <a:lumMod val="95000"/>
                    <a:lumOff val="5000"/>
                  </a:schemeClr>
                </a:solidFill>
              </a:rPr>
              <a:t>2</a:t>
            </a:r>
          </a:p>
          <a:p>
            <a:pPr marL="342900" indent="-342900">
              <a:buFont typeface="Arial" panose="020B0604020202020204" pitchFamily="34" charset="0"/>
              <a:buChar char="•"/>
            </a:pPr>
            <a:r>
              <a:rPr lang="pl-PL" sz="2400" b="1" dirty="0" smtClean="0">
                <a:solidFill>
                  <a:schemeClr val="bg1">
                    <a:lumMod val="95000"/>
                    <a:lumOff val="5000"/>
                  </a:schemeClr>
                </a:solidFill>
              </a:rPr>
              <a:t>Elementy </a:t>
            </a:r>
            <a:r>
              <a:rPr lang="pl-PL" sz="2400" b="1" dirty="0">
                <a:solidFill>
                  <a:schemeClr val="bg1">
                    <a:lumMod val="95000"/>
                    <a:lumOff val="5000"/>
                  </a:schemeClr>
                </a:solidFill>
              </a:rPr>
              <a:t>obligatoryjne:</a:t>
            </a:r>
          </a:p>
          <a:p>
            <a:r>
              <a:rPr lang="pl-PL" sz="2400" b="1" dirty="0">
                <a:solidFill>
                  <a:schemeClr val="bg1">
                    <a:lumMod val="95000"/>
                    <a:lumOff val="5000"/>
                  </a:schemeClr>
                </a:solidFill>
              </a:rPr>
              <a:t>1) bez zgody sądu zmieniać miejsca stałego pobytu, </a:t>
            </a:r>
          </a:p>
          <a:p>
            <a:r>
              <a:rPr lang="pl-PL" sz="2400" b="1" dirty="0">
                <a:solidFill>
                  <a:schemeClr val="bg1">
                    <a:lumMod val="95000"/>
                    <a:lumOff val="5000"/>
                  </a:schemeClr>
                </a:solidFill>
              </a:rPr>
              <a:t>2) był zobowiązany do wykonywania pracy wskazanej przez sąd, </a:t>
            </a:r>
          </a:p>
          <a:p>
            <a:r>
              <a:rPr lang="pl-PL" sz="2400" b="1" dirty="0">
                <a:solidFill>
                  <a:schemeClr val="bg1">
                    <a:lumMod val="95000"/>
                    <a:lumOff val="5000"/>
                  </a:schemeClr>
                </a:solidFill>
              </a:rPr>
              <a:t>3) był pozbawiony prawa sprawowania funkcji w organizacjach społecznych, </a:t>
            </a:r>
          </a:p>
          <a:p>
            <a:r>
              <a:rPr lang="pl-PL" sz="2400" b="1" dirty="0">
                <a:solidFill>
                  <a:schemeClr val="bg1">
                    <a:lumMod val="95000"/>
                    <a:lumOff val="5000"/>
                  </a:schemeClr>
                </a:solidFill>
              </a:rPr>
              <a:t>4) miał obowiązek udzielania wyjaśnień dotyczących przebiegu odbywania kary</a:t>
            </a:r>
            <a:r>
              <a:rPr lang="pl-PL" sz="2400" b="1" dirty="0" smtClean="0">
                <a:solidFill>
                  <a:schemeClr val="bg1">
                    <a:lumMod val="95000"/>
                    <a:lumOff val="5000"/>
                  </a:schemeClr>
                </a:solidFill>
              </a:rPr>
              <a:t>.</a:t>
            </a:r>
          </a:p>
          <a:p>
            <a:pPr marL="342900" indent="-342900">
              <a:buFont typeface="Arial" panose="020B0604020202020204" pitchFamily="34" charset="0"/>
              <a:buChar char="•"/>
            </a:pPr>
            <a:r>
              <a:rPr lang="pl-PL" sz="2400" b="1" dirty="0" smtClean="0">
                <a:solidFill>
                  <a:schemeClr val="bg1">
                    <a:lumMod val="95000"/>
                    <a:lumOff val="5000"/>
                  </a:schemeClr>
                </a:solidFill>
              </a:rPr>
              <a:t>Sąd </a:t>
            </a:r>
            <a:r>
              <a:rPr lang="pl-PL" sz="2400" b="1" dirty="0">
                <a:solidFill>
                  <a:schemeClr val="bg1">
                    <a:lumMod val="95000"/>
                    <a:lumOff val="5000"/>
                  </a:schemeClr>
                </a:solidFill>
              </a:rPr>
              <a:t>mógł zobowiązać skazanego do naprawienia w całości albo w części szkody wyrządzonej przestępstwem lub do przeproszenia pokrzywdzonego. </a:t>
            </a:r>
            <a:endParaRPr lang="pl-PL" sz="2400" b="1" dirty="0" smtClean="0">
              <a:solidFill>
                <a:schemeClr val="bg1">
                  <a:lumMod val="95000"/>
                  <a:lumOff val="5000"/>
                </a:schemeClr>
              </a:solidFill>
            </a:endParaRPr>
          </a:p>
          <a:p>
            <a:pPr marL="342900" indent="-342900">
              <a:buFont typeface="Arial" panose="020B0604020202020204" pitchFamily="34" charset="0"/>
              <a:buChar char="•"/>
            </a:pPr>
            <a:endParaRPr lang="pl-PL" sz="2400" b="1" dirty="0" smtClean="0">
              <a:solidFill>
                <a:schemeClr val="bg1">
                  <a:lumMod val="95000"/>
                  <a:lumOff val="5000"/>
                </a:schemeClr>
              </a:solidFill>
            </a:endParaRPr>
          </a:p>
          <a:p>
            <a:pPr marL="342900" indent="-342900">
              <a:buFont typeface="Arial" panose="020B0604020202020204" pitchFamily="34" charset="0"/>
              <a:buChar char="•"/>
            </a:pPr>
            <a:r>
              <a:rPr lang="pl-PL" sz="2400" b="1" dirty="0" smtClean="0">
                <a:solidFill>
                  <a:schemeClr val="bg1">
                    <a:lumMod val="95000"/>
                    <a:lumOff val="5000"/>
                  </a:schemeClr>
                </a:solidFill>
              </a:rPr>
              <a:t>Obowiązek </a:t>
            </a:r>
            <a:r>
              <a:rPr lang="pl-PL" sz="2400" b="1" dirty="0">
                <a:solidFill>
                  <a:schemeClr val="bg1">
                    <a:lumMod val="95000"/>
                    <a:lumOff val="5000"/>
                  </a:schemeClr>
                </a:solidFill>
              </a:rPr>
              <a:t>pracy, przyjmował aż trzy modalne warianty. </a:t>
            </a:r>
          </a:p>
          <a:p>
            <a:pPr marL="457200" indent="-457200">
              <a:buAutoNum type="arabicParenR"/>
            </a:pPr>
            <a:r>
              <a:rPr lang="pl-PL" sz="2400" b="1" dirty="0" smtClean="0">
                <a:solidFill>
                  <a:schemeClr val="bg1">
                    <a:lumMod val="95000"/>
                    <a:lumOff val="5000"/>
                  </a:schemeClr>
                </a:solidFill>
              </a:rPr>
              <a:t>nieodpłatna </a:t>
            </a:r>
            <a:r>
              <a:rPr lang="pl-PL" sz="2400" b="1" dirty="0">
                <a:solidFill>
                  <a:schemeClr val="bg1">
                    <a:lumMod val="95000"/>
                    <a:lumOff val="5000"/>
                  </a:schemeClr>
                </a:solidFill>
              </a:rPr>
              <a:t>dozorowana praca na cele publiczne w wymiarze od 20 do 50 godzin w stosunku miesięcznym. </a:t>
            </a:r>
            <a:endParaRPr lang="pl-PL" sz="2400" b="1" dirty="0" smtClean="0">
              <a:solidFill>
                <a:schemeClr val="bg1">
                  <a:lumMod val="95000"/>
                  <a:lumOff val="5000"/>
                </a:schemeClr>
              </a:solidFill>
            </a:endParaRPr>
          </a:p>
          <a:p>
            <a:pPr marL="457200" indent="-457200">
              <a:buAutoNum type="arabicParenR"/>
            </a:pPr>
            <a:r>
              <a:rPr lang="pl-PL" sz="2400" b="1" dirty="0" smtClean="0">
                <a:solidFill>
                  <a:schemeClr val="bg1">
                    <a:lumMod val="95000"/>
                    <a:lumOff val="5000"/>
                  </a:schemeClr>
                </a:solidFill>
              </a:rPr>
              <a:t>potrącenie od </a:t>
            </a:r>
            <a:r>
              <a:rPr lang="pl-PL" sz="2400" b="1" dirty="0">
                <a:solidFill>
                  <a:schemeClr val="bg1">
                    <a:lumMod val="95000"/>
                    <a:lumOff val="5000"/>
                  </a:schemeClr>
                </a:solidFill>
              </a:rPr>
              <a:t>10 do 25% z wynagrodzenia za pracę na rzecz Skarbu Państwa albo na cel społeczny wskazany przez sąd. </a:t>
            </a:r>
            <a:endParaRPr lang="pl-PL" sz="2400" b="1" dirty="0" smtClean="0">
              <a:solidFill>
                <a:schemeClr val="bg1">
                  <a:lumMod val="95000"/>
                  <a:lumOff val="5000"/>
                </a:schemeClr>
              </a:solidFill>
            </a:endParaRPr>
          </a:p>
          <a:p>
            <a:pPr marL="457200" indent="-457200">
              <a:buAutoNum type="arabicParenR"/>
            </a:pPr>
            <a:r>
              <a:rPr lang="pl-PL" sz="2400" b="1" dirty="0" smtClean="0">
                <a:solidFill>
                  <a:schemeClr val="bg1">
                    <a:lumMod val="95000"/>
                    <a:lumOff val="5000"/>
                  </a:schemeClr>
                </a:solidFill>
              </a:rPr>
              <a:t>dotyczył </a:t>
            </a:r>
            <a:r>
              <a:rPr lang="pl-PL" sz="2400" b="1" dirty="0">
                <a:solidFill>
                  <a:schemeClr val="bg1">
                    <a:lumMod val="95000"/>
                    <a:lumOff val="5000"/>
                  </a:schemeClr>
                </a:solidFill>
              </a:rPr>
              <a:t>osób, które nie pozostawały w stosunku zatrudnienia. Polegał on na skierowaniu, </a:t>
            </a:r>
            <a:r>
              <a:rPr lang="pl-PL" sz="2400" b="1" dirty="0" smtClean="0">
                <a:solidFill>
                  <a:schemeClr val="bg1">
                    <a:lumMod val="95000"/>
                    <a:lumOff val="5000"/>
                  </a:schemeClr>
                </a:solidFill>
              </a:rPr>
              <a:t>do </a:t>
            </a:r>
            <a:r>
              <a:rPr lang="pl-PL" sz="2400" b="1" dirty="0">
                <a:solidFill>
                  <a:schemeClr val="bg1">
                    <a:lumMod val="95000"/>
                    <a:lumOff val="5000"/>
                  </a:schemeClr>
                </a:solidFill>
              </a:rPr>
              <a:t>odpowiedniego </a:t>
            </a:r>
            <a:r>
              <a:rPr lang="pl-PL" sz="2400" b="1" dirty="0" smtClean="0">
                <a:solidFill>
                  <a:schemeClr val="bg1">
                    <a:lumMod val="95000"/>
                    <a:lumOff val="5000"/>
                  </a:schemeClr>
                </a:solidFill>
              </a:rPr>
              <a:t>zakładu </a:t>
            </a:r>
            <a:r>
              <a:rPr lang="pl-PL" sz="2400" b="1" dirty="0">
                <a:solidFill>
                  <a:schemeClr val="bg1">
                    <a:lumMod val="95000"/>
                    <a:lumOff val="5000"/>
                  </a:schemeClr>
                </a:solidFill>
              </a:rPr>
              <a:t>pracy w celu wykonywania tam pracy z zastosowaniem rygorów związanych z potrąceniem z wynagrodzenia.</a:t>
            </a:r>
          </a:p>
        </p:txBody>
      </p:sp>
    </p:spTree>
    <p:extLst>
      <p:ext uri="{BB962C8B-B14F-4D97-AF65-F5344CB8AC3E}">
        <p14:creationId xmlns:p14="http://schemas.microsoft.com/office/powerpoint/2010/main" val="9823492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46755" y="200886"/>
            <a:ext cx="12045245" cy="6740307"/>
          </a:xfrm>
          <a:prstGeom prst="rect">
            <a:avLst/>
          </a:prstGeom>
        </p:spPr>
        <p:txBody>
          <a:bodyPr wrap="square">
            <a:spAutoFit/>
          </a:bodyPr>
          <a:lstStyle/>
          <a:p>
            <a:pPr marL="342900" indent="-342900">
              <a:buFont typeface="Arial" panose="020B0604020202020204" pitchFamily="34" charset="0"/>
              <a:buChar char="•"/>
            </a:pPr>
            <a:r>
              <a:rPr lang="pl-PL" sz="2400" b="1" dirty="0" smtClean="0">
                <a:solidFill>
                  <a:schemeClr val="bg1"/>
                </a:solidFill>
              </a:rPr>
              <a:t>KKW </a:t>
            </a:r>
            <a:r>
              <a:rPr lang="pl-PL" sz="2400" b="1" dirty="0">
                <a:solidFill>
                  <a:schemeClr val="bg1"/>
                </a:solidFill>
              </a:rPr>
              <a:t>z 1997 r. (pierwotny kształt) </a:t>
            </a:r>
            <a:r>
              <a:rPr lang="pl-PL" sz="2400" b="1" dirty="0" smtClean="0">
                <a:solidFill>
                  <a:schemeClr val="bg1"/>
                </a:solidFill>
              </a:rPr>
              <a:t>wymiar</a:t>
            </a:r>
            <a:r>
              <a:rPr lang="pl-PL" sz="2400" b="1" dirty="0">
                <a:solidFill>
                  <a:schemeClr val="bg1"/>
                </a:solidFill>
              </a:rPr>
              <a:t>: 1 miesiąc, najdłużej 12 miesięcy (nadzwyczajnego obostrzenia do 18 </a:t>
            </a:r>
            <a:r>
              <a:rPr lang="pl-PL" sz="2400" b="1" dirty="0" smtClean="0">
                <a:solidFill>
                  <a:schemeClr val="bg1"/>
                </a:solidFill>
              </a:rPr>
              <a:t>miesięcy)</a:t>
            </a:r>
          </a:p>
          <a:p>
            <a:pPr marL="342900" indent="-342900">
              <a:buFont typeface="Arial" panose="020B0604020202020204" pitchFamily="34" charset="0"/>
              <a:buChar char="•"/>
            </a:pPr>
            <a:r>
              <a:rPr lang="pl-PL" sz="2400" b="1" dirty="0" smtClean="0">
                <a:solidFill>
                  <a:schemeClr val="bg1"/>
                </a:solidFill>
              </a:rPr>
              <a:t>elementy obligatoryjne:</a:t>
            </a:r>
            <a:endParaRPr lang="pl-PL" sz="2400" b="1" dirty="0">
              <a:solidFill>
                <a:schemeClr val="bg1"/>
              </a:solidFill>
            </a:endParaRPr>
          </a:p>
          <a:p>
            <a:r>
              <a:rPr lang="pl-PL" sz="2400" b="1" dirty="0">
                <a:solidFill>
                  <a:schemeClr val="bg1"/>
                </a:solidFill>
              </a:rPr>
              <a:t>1) zakaz zmiany miejsca stałego pobytu bez zgody sądu, </a:t>
            </a:r>
          </a:p>
          <a:p>
            <a:r>
              <a:rPr lang="pl-PL" sz="2400" b="1" dirty="0">
                <a:solidFill>
                  <a:schemeClr val="bg1"/>
                </a:solidFill>
              </a:rPr>
              <a:t>2) obowiązek wykonywania pracy wskazanej przez sąd </a:t>
            </a:r>
          </a:p>
          <a:p>
            <a:r>
              <a:rPr lang="pl-PL" sz="2400" b="1" dirty="0">
                <a:solidFill>
                  <a:schemeClr val="bg1"/>
                </a:solidFill>
              </a:rPr>
              <a:t>3) obowiązek udzielania wyjaśnień dotyczących przebiegu odbywania kary. </a:t>
            </a:r>
          </a:p>
          <a:p>
            <a:r>
              <a:rPr lang="pl-PL" sz="2400" b="1" dirty="0">
                <a:solidFill>
                  <a:schemeClr val="bg1"/>
                </a:solidFill>
              </a:rPr>
              <a:t>Obowiązek </a:t>
            </a:r>
            <a:r>
              <a:rPr lang="pl-PL" sz="2400" b="1" dirty="0" smtClean="0">
                <a:solidFill>
                  <a:schemeClr val="bg1"/>
                </a:solidFill>
              </a:rPr>
              <a:t>pracy: 1</a:t>
            </a:r>
            <a:r>
              <a:rPr lang="pl-PL" sz="2400" b="1" dirty="0">
                <a:solidFill>
                  <a:schemeClr val="bg1"/>
                </a:solidFill>
              </a:rPr>
              <a:t>) nieodpłatna, kontrolowana praca na cele społeczne w wymiarze od 20 do 40 godzin w stosunku </a:t>
            </a:r>
            <a:r>
              <a:rPr lang="pl-PL" sz="2400" b="1" dirty="0" smtClean="0">
                <a:solidFill>
                  <a:schemeClr val="bg1"/>
                </a:solidFill>
              </a:rPr>
              <a:t>miesięcznym </a:t>
            </a:r>
            <a:r>
              <a:rPr lang="pl-PL" sz="2400" b="1" dirty="0">
                <a:solidFill>
                  <a:schemeClr val="bg1"/>
                </a:solidFill>
              </a:rPr>
              <a:t>2) wyraźnie </a:t>
            </a:r>
            <a:r>
              <a:rPr lang="pl-PL" sz="2400" b="1" dirty="0" smtClean="0">
                <a:solidFill>
                  <a:schemeClr val="bg1"/>
                </a:solidFill>
              </a:rPr>
              <a:t>subsydiarne, potrącenie </a:t>
            </a:r>
            <a:r>
              <a:rPr lang="pl-PL" sz="2400" b="1" dirty="0">
                <a:solidFill>
                  <a:schemeClr val="bg1"/>
                </a:solidFill>
              </a:rPr>
              <a:t>na rzecz Skarbu Państwa albo na cel społeczny wskazany przez </a:t>
            </a:r>
            <a:r>
              <a:rPr lang="pl-PL" sz="2400" b="1" dirty="0" smtClean="0">
                <a:solidFill>
                  <a:schemeClr val="bg1"/>
                </a:solidFill>
              </a:rPr>
              <a:t>sąd (10 </a:t>
            </a:r>
            <a:r>
              <a:rPr lang="pl-PL" sz="2400" b="1" dirty="0">
                <a:solidFill>
                  <a:schemeClr val="bg1"/>
                </a:solidFill>
              </a:rPr>
              <a:t>do 25% z wynagrodzenia za pracę </a:t>
            </a:r>
            <a:r>
              <a:rPr lang="pl-PL" sz="2400" b="1" dirty="0" smtClean="0">
                <a:solidFill>
                  <a:schemeClr val="bg1"/>
                </a:solidFill>
              </a:rPr>
              <a:t>skazanego). </a:t>
            </a:r>
            <a:endParaRPr lang="pl-PL" sz="2400" b="1" dirty="0">
              <a:solidFill>
                <a:schemeClr val="bg1"/>
              </a:solidFill>
            </a:endParaRPr>
          </a:p>
          <a:p>
            <a:pPr marL="342900" indent="-342900">
              <a:buFont typeface="Arial" panose="020B0604020202020204" pitchFamily="34" charset="0"/>
              <a:buChar char="•"/>
            </a:pPr>
            <a:r>
              <a:rPr lang="pl-PL" sz="2400" b="1" dirty="0" smtClean="0">
                <a:solidFill>
                  <a:schemeClr val="bg1"/>
                </a:solidFill>
              </a:rPr>
              <a:t>Możliwość oddania </a:t>
            </a:r>
            <a:r>
              <a:rPr lang="pl-PL" sz="2400" b="1" dirty="0">
                <a:solidFill>
                  <a:schemeClr val="bg1"/>
                </a:solidFill>
              </a:rPr>
              <a:t>skazanego pod </a:t>
            </a:r>
            <a:r>
              <a:rPr lang="pl-PL" sz="2400" b="1" dirty="0" smtClean="0">
                <a:solidFill>
                  <a:schemeClr val="bg1"/>
                </a:solidFill>
              </a:rPr>
              <a:t>dozór.</a:t>
            </a:r>
          </a:p>
          <a:p>
            <a:pPr marL="342900" indent="-342900">
              <a:buFont typeface="Arial" panose="020B0604020202020204" pitchFamily="34" charset="0"/>
              <a:buChar char="•"/>
            </a:pPr>
            <a:r>
              <a:rPr lang="pl-PL" sz="2400" b="1" dirty="0" smtClean="0">
                <a:solidFill>
                  <a:schemeClr val="bg1"/>
                </a:solidFill>
              </a:rPr>
              <a:t>Dodatkowe obowiązki: </a:t>
            </a:r>
            <a:r>
              <a:rPr lang="pl-PL" sz="2400" b="1" dirty="0">
                <a:solidFill>
                  <a:schemeClr val="bg1"/>
                </a:solidFill>
              </a:rPr>
              <a:t>przeproszenia pokrzywdzonego, wykonania ciążącego na skazanym obowiązku łożenia na utrzymanie innej osoby, powstrzymania się od nadużywania alkoholu lub używania innych środków </a:t>
            </a:r>
            <a:r>
              <a:rPr lang="pl-PL" sz="2400" b="1" dirty="0" smtClean="0">
                <a:solidFill>
                  <a:schemeClr val="bg1"/>
                </a:solidFill>
              </a:rPr>
              <a:t>odurzających, naprawienia szkody </a:t>
            </a:r>
            <a:r>
              <a:rPr lang="pl-PL" sz="2400" b="1" dirty="0">
                <a:solidFill>
                  <a:schemeClr val="bg1"/>
                </a:solidFill>
              </a:rPr>
              <a:t>albo </a:t>
            </a:r>
            <a:r>
              <a:rPr lang="pl-PL" sz="2400" b="1" dirty="0" smtClean="0">
                <a:solidFill>
                  <a:schemeClr val="bg1"/>
                </a:solidFill>
              </a:rPr>
              <a:t>świadczenie pieniężne </a:t>
            </a:r>
            <a:r>
              <a:rPr lang="pl-PL" sz="2400" b="1" dirty="0">
                <a:solidFill>
                  <a:schemeClr val="bg1"/>
                </a:solidFill>
              </a:rPr>
              <a:t>z art. 39 pkt 7 kk. </a:t>
            </a:r>
            <a:endParaRPr lang="pl-PL" sz="2400" b="1" dirty="0" smtClean="0">
              <a:solidFill>
                <a:schemeClr val="bg1"/>
              </a:solidFill>
            </a:endParaRPr>
          </a:p>
          <a:p>
            <a:pPr marL="342900" indent="-342900">
              <a:buFont typeface="Arial" panose="020B0604020202020204" pitchFamily="34" charset="0"/>
              <a:buChar char="•"/>
            </a:pPr>
            <a:r>
              <a:rPr lang="pl-PL" sz="2400" b="1" dirty="0" smtClean="0">
                <a:solidFill>
                  <a:schemeClr val="bg1"/>
                </a:solidFill>
              </a:rPr>
              <a:t>Kara </a:t>
            </a:r>
            <a:r>
              <a:rPr lang="pl-PL" sz="2400" b="1" dirty="0">
                <a:solidFill>
                  <a:schemeClr val="bg1"/>
                </a:solidFill>
              </a:rPr>
              <a:t>ograniczenia wolności mogła być także</a:t>
            </a:r>
            <a:r>
              <a:rPr lang="pl-PL" sz="2400" b="1" dirty="0" smtClean="0">
                <a:solidFill>
                  <a:schemeClr val="bg1"/>
                </a:solidFill>
              </a:rPr>
              <a:t>, przedmiotem </a:t>
            </a:r>
            <a:r>
              <a:rPr lang="pl-PL" sz="2400" b="1" dirty="0">
                <a:solidFill>
                  <a:schemeClr val="bg1"/>
                </a:solidFill>
              </a:rPr>
              <a:t>warunkowego zawieszenia wykonania, na okres próby od 1 roku do 3 lat.</a:t>
            </a:r>
          </a:p>
        </p:txBody>
      </p:sp>
    </p:spTree>
    <p:extLst>
      <p:ext uri="{BB962C8B-B14F-4D97-AF65-F5344CB8AC3E}">
        <p14:creationId xmlns:p14="http://schemas.microsoft.com/office/powerpoint/2010/main" val="25756994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1" y="3488268"/>
            <a:ext cx="9746721" cy="2506132"/>
          </a:xfrm>
        </p:spPr>
        <p:txBody>
          <a:bodyPr>
            <a:normAutofit/>
          </a:bodyPr>
          <a:lstStyle/>
          <a:p>
            <a:r>
              <a:rPr lang="pl-PL" dirty="0" smtClean="0"/>
              <a:t>Rozwiązania z 2015 r. </a:t>
            </a:r>
            <a:br>
              <a:rPr lang="pl-PL" dirty="0" smtClean="0"/>
            </a:br>
            <a:r>
              <a:rPr lang="pl-PL" dirty="0" smtClean="0"/>
              <a:t>oraz </a:t>
            </a:r>
            <a:br>
              <a:rPr lang="pl-PL" dirty="0" smtClean="0"/>
            </a:br>
            <a:r>
              <a:rPr lang="pl-PL" dirty="0" smtClean="0"/>
              <a:t>aktualny kształt normatywny K.O.W.</a:t>
            </a:r>
            <a:br>
              <a:rPr lang="pl-PL" dirty="0" smtClean="0"/>
            </a:br>
            <a:r>
              <a:rPr lang="pl-PL" dirty="0" smtClean="0">
                <a:hlinkClick r:id="rId2" action="ppaction://hlinkfile"/>
              </a:rPr>
              <a:t>kk</a:t>
            </a:r>
            <a:r>
              <a:rPr lang="pl-PL" dirty="0" smtClean="0"/>
              <a:t>      </a:t>
            </a:r>
            <a:r>
              <a:rPr lang="pl-PL" smtClean="0">
                <a:hlinkClick r:id="rId3" action="ppaction://hlinkfile"/>
              </a:rPr>
              <a:t>kkw</a:t>
            </a:r>
            <a:endParaRPr lang="pl-PL" dirty="0"/>
          </a:p>
        </p:txBody>
      </p:sp>
    </p:spTree>
    <p:extLst>
      <p:ext uri="{BB962C8B-B14F-4D97-AF65-F5344CB8AC3E}">
        <p14:creationId xmlns:p14="http://schemas.microsoft.com/office/powerpoint/2010/main" val="24908023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Tytuł 1"/>
          <p:cNvSpPr txBox="1">
            <a:spLocks/>
          </p:cNvSpPr>
          <p:nvPr/>
        </p:nvSpPr>
        <p:spPr>
          <a:xfrm>
            <a:off x="1451579" y="804519"/>
            <a:ext cx="9603275" cy="1049235"/>
          </a:xfrm>
          <a:prstGeom prst="rect">
            <a:avLst/>
          </a:prstGeom>
          <a:effectLst/>
        </p:spPr>
        <p:txBody>
          <a:bodyPr vert="horz" lIns="91440" tIns="45720" rIns="91440" bIns="45720" rtlCol="0" anchor="ctr">
            <a:normAutofit/>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pl-PL" smtClean="0"/>
              <a:t>regulacje</a:t>
            </a:r>
            <a:endParaRPr lang="pl-PL" dirty="0"/>
          </a:p>
        </p:txBody>
      </p:sp>
      <p:sp>
        <p:nvSpPr>
          <p:cNvPr id="4" name="Symbol zastępczy zawartości 2"/>
          <p:cNvSpPr txBox="1">
            <a:spLocks/>
          </p:cNvSpPr>
          <p:nvPr/>
        </p:nvSpPr>
        <p:spPr>
          <a:xfrm>
            <a:off x="1451579" y="2015732"/>
            <a:ext cx="9603275" cy="3450613"/>
          </a:xfrm>
          <a:prstGeom prst="rect">
            <a:avLst/>
          </a:prstGeom>
        </p:spPr>
        <p:txBody>
          <a:bodyPr/>
          <a:lst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a:lstStyle>
          <a:p>
            <a:r>
              <a:rPr lang="pl-PL" dirty="0" smtClean="0">
                <a:hlinkClick r:id="rId2" action="ppaction://hlinkfile"/>
              </a:rPr>
              <a:t>kk.pdf</a:t>
            </a:r>
            <a:endParaRPr lang="pl-PL" dirty="0" smtClean="0"/>
          </a:p>
          <a:p>
            <a:r>
              <a:rPr lang="pl-PL" dirty="0" smtClean="0">
                <a:hlinkClick r:id="rId3" action="ppaction://hlinkfile"/>
              </a:rPr>
              <a:t>kkw.pdf</a:t>
            </a:r>
            <a:endParaRPr lang="pl-PL" dirty="0" smtClean="0"/>
          </a:p>
          <a:p>
            <a:r>
              <a:rPr lang="pl-PL" dirty="0" smtClean="0">
                <a:hlinkClick r:id="rId4" action="ppaction://hlinkfile"/>
              </a:rPr>
              <a:t>ROZPORZĄDZENIE.docx</a:t>
            </a:r>
            <a:endParaRPr lang="pl-PL" dirty="0" smtClean="0"/>
          </a:p>
          <a:p>
            <a:r>
              <a:rPr lang="pl-PL" dirty="0" smtClean="0">
                <a:hlinkClick r:id="rId5" action="ppaction://hlinkfile"/>
              </a:rPr>
              <a:t>IWS Jankowski M.,</a:t>
            </a:r>
            <a:r>
              <a:rPr lang="pl-PL" dirty="0" err="1" smtClean="0">
                <a:hlinkClick r:id="rId5" action="ppaction://hlinkfile"/>
              </a:rPr>
              <a:t>Sych</a:t>
            </a:r>
            <a:r>
              <a:rPr lang="pl-PL" dirty="0" smtClean="0">
                <a:hlinkClick r:id="rId5" action="ppaction://hlinkfile"/>
              </a:rPr>
              <a:t> W. Wykonywanie kary ograniczenia wolności.pdf</a:t>
            </a:r>
            <a:endParaRPr lang="pl-PL" dirty="0" smtClean="0"/>
          </a:p>
          <a:p>
            <a:r>
              <a:rPr lang="pl-PL" dirty="0" smtClean="0">
                <a:hlinkClick r:id="rId6" action="ppaction://hlinkfile"/>
              </a:rPr>
              <a:t>Prawomocne skazania</a:t>
            </a:r>
            <a:endParaRPr lang="pl-PL" dirty="0" smtClean="0"/>
          </a:p>
        </p:txBody>
      </p:sp>
    </p:spTree>
    <p:extLst>
      <p:ext uri="{BB962C8B-B14F-4D97-AF65-F5344CB8AC3E}">
        <p14:creationId xmlns:p14="http://schemas.microsoft.com/office/powerpoint/2010/main" val="39250850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146757" y="124178"/>
            <a:ext cx="12271022" cy="6370975"/>
          </a:xfrm>
          <a:prstGeom prst="rect">
            <a:avLst/>
          </a:prstGeom>
        </p:spPr>
        <p:txBody>
          <a:bodyPr wrap="square">
            <a:spAutoFit/>
          </a:bodyPr>
          <a:lstStyle/>
          <a:p>
            <a:r>
              <a:rPr lang="pl-PL" sz="2400" b="1" smtClean="0">
                <a:solidFill>
                  <a:schemeClr val="bg1"/>
                </a:solidFill>
              </a:rPr>
              <a:t>Przestrzeń zastosowania </a:t>
            </a:r>
            <a:r>
              <a:rPr lang="pl-PL" sz="2400" b="1" dirty="0" err="1" smtClean="0">
                <a:solidFill>
                  <a:schemeClr val="bg1"/>
                </a:solidFill>
              </a:rPr>
              <a:t>k.o.w</a:t>
            </a:r>
            <a:r>
              <a:rPr lang="pl-PL" sz="2400" b="1" dirty="0" smtClean="0">
                <a:solidFill>
                  <a:schemeClr val="bg1"/>
                </a:solidFill>
              </a:rPr>
              <a:t>.</a:t>
            </a:r>
          </a:p>
          <a:p>
            <a:endParaRPr lang="pl-PL" sz="2400" b="1" dirty="0" smtClean="0">
              <a:solidFill>
                <a:schemeClr val="bg1"/>
              </a:solidFill>
            </a:endParaRPr>
          </a:p>
          <a:p>
            <a:r>
              <a:rPr lang="pl-PL" sz="2400" b="1" dirty="0" smtClean="0">
                <a:solidFill>
                  <a:schemeClr val="bg1"/>
                </a:solidFill>
              </a:rPr>
              <a:t>Dyrektywa z art</a:t>
            </a:r>
            <a:r>
              <a:rPr lang="pl-PL" sz="2400" b="1" dirty="0">
                <a:solidFill>
                  <a:schemeClr val="bg1"/>
                </a:solidFill>
              </a:rPr>
              <a:t>. </a:t>
            </a:r>
            <a:r>
              <a:rPr lang="pl-PL" sz="2400" b="1" dirty="0" smtClean="0">
                <a:solidFill>
                  <a:schemeClr val="bg1"/>
                </a:solidFill>
              </a:rPr>
              <a:t>58§1kk </a:t>
            </a:r>
            <a:r>
              <a:rPr lang="pl-PL" sz="2400" b="1" dirty="0">
                <a:solidFill>
                  <a:schemeClr val="bg1"/>
                </a:solidFill>
              </a:rPr>
              <a:t>-  Jeżeli ustawa przewiduje możliwość wyboru rodzaju kary, a przestępstwo jest zagrożone karą pozbawienia wolności nieprzekraczającą 5 lat, sąd orzeka karę pozbawienia wolności tylko wtedy, gdy inna kara lub środek karny nie może spełnić celów kary</a:t>
            </a:r>
            <a:r>
              <a:rPr lang="pl-PL" sz="2400" b="1" dirty="0" smtClean="0">
                <a:solidFill>
                  <a:schemeClr val="bg1"/>
                </a:solidFill>
              </a:rPr>
              <a:t>.</a:t>
            </a:r>
          </a:p>
          <a:p>
            <a:endParaRPr lang="pl-PL" sz="2400" b="1" dirty="0">
              <a:solidFill>
                <a:schemeClr val="bg1"/>
              </a:solidFill>
            </a:endParaRPr>
          </a:p>
          <a:p>
            <a:pPr marL="514350" indent="-514350">
              <a:buAutoNum type="arabicParenR"/>
            </a:pPr>
            <a:r>
              <a:rPr lang="pl-PL" sz="2400" b="1" dirty="0" smtClean="0">
                <a:solidFill>
                  <a:schemeClr val="bg1"/>
                </a:solidFill>
              </a:rPr>
              <a:t>sankcja </a:t>
            </a:r>
            <a:r>
              <a:rPr lang="pl-PL" sz="2400" b="1" dirty="0">
                <a:solidFill>
                  <a:schemeClr val="bg1"/>
                </a:solidFill>
              </a:rPr>
              <a:t>przepisu typizującego dany czyn zabroniony</a:t>
            </a:r>
            <a:r>
              <a:rPr lang="pl-PL" sz="2400" b="1" dirty="0" smtClean="0">
                <a:solidFill>
                  <a:schemeClr val="bg1"/>
                </a:solidFill>
              </a:rPr>
              <a:t>,</a:t>
            </a:r>
            <a:endParaRPr lang="pl-PL" sz="2400" b="1" dirty="0">
              <a:solidFill>
                <a:schemeClr val="bg1"/>
              </a:solidFill>
            </a:endParaRPr>
          </a:p>
          <a:p>
            <a:pPr marL="514350" indent="-514350">
              <a:buAutoNum type="arabicParenR" startAt="2"/>
            </a:pPr>
            <a:r>
              <a:rPr lang="pl-PL" sz="2400" b="1" dirty="0" smtClean="0">
                <a:solidFill>
                  <a:schemeClr val="bg1"/>
                </a:solidFill>
              </a:rPr>
              <a:t>art</a:t>
            </a:r>
            <a:r>
              <a:rPr lang="pl-PL" sz="2400" b="1" dirty="0">
                <a:solidFill>
                  <a:schemeClr val="bg1"/>
                </a:solidFill>
              </a:rPr>
              <a:t>. 37a kk – modyfikacja ustawowego zagrożenia czynów zabronionych zagrożonych karą pozbawienia wolności nieprzekraczająca 8 lat – przekształcenia w sankcje </a:t>
            </a:r>
            <a:r>
              <a:rPr lang="pl-PL" sz="2400" b="1" dirty="0" smtClean="0">
                <a:solidFill>
                  <a:schemeClr val="bg1"/>
                </a:solidFill>
              </a:rPr>
              <a:t>alternatywne</a:t>
            </a:r>
            <a:endParaRPr lang="pl-PL" sz="2400" b="1" dirty="0">
              <a:solidFill>
                <a:schemeClr val="bg1"/>
              </a:solidFill>
            </a:endParaRPr>
          </a:p>
          <a:p>
            <a:pPr marL="514350" indent="-514350">
              <a:buAutoNum type="arabicParenR" startAt="3"/>
            </a:pPr>
            <a:r>
              <a:rPr lang="pl-PL" sz="2400" b="1" dirty="0" smtClean="0">
                <a:solidFill>
                  <a:schemeClr val="bg1"/>
                </a:solidFill>
              </a:rPr>
              <a:t>nadzwyczajne </a:t>
            </a:r>
            <a:r>
              <a:rPr lang="pl-PL" sz="2400" b="1" dirty="0">
                <a:solidFill>
                  <a:schemeClr val="bg1"/>
                </a:solidFill>
              </a:rPr>
              <a:t>złagodzenie kary art. 60§6 </a:t>
            </a:r>
            <a:r>
              <a:rPr lang="pl-PL" sz="2400" b="1" dirty="0" smtClean="0">
                <a:solidFill>
                  <a:schemeClr val="bg1"/>
                </a:solidFill>
              </a:rPr>
              <a:t>kk</a:t>
            </a:r>
            <a:endParaRPr lang="pl-PL" sz="2400" b="1" dirty="0">
              <a:solidFill>
                <a:schemeClr val="bg1"/>
              </a:solidFill>
            </a:endParaRPr>
          </a:p>
          <a:p>
            <a:pPr marL="514350" indent="-514350">
              <a:buAutoNum type="arabicParenR" startAt="4"/>
            </a:pPr>
            <a:r>
              <a:rPr lang="pl-PL" sz="2400" b="1" dirty="0" smtClean="0">
                <a:solidFill>
                  <a:schemeClr val="bg1"/>
                </a:solidFill>
              </a:rPr>
              <a:t>zamiana </a:t>
            </a:r>
            <a:r>
              <a:rPr lang="pl-PL" sz="2400" b="1" dirty="0">
                <a:solidFill>
                  <a:schemeClr val="bg1"/>
                </a:solidFill>
              </a:rPr>
              <a:t>kary z warunkowym zawieszeniem wykonania w trybie art. 75a </a:t>
            </a:r>
            <a:r>
              <a:rPr lang="pl-PL" sz="2400" b="1" dirty="0" smtClean="0">
                <a:solidFill>
                  <a:schemeClr val="bg1"/>
                </a:solidFill>
              </a:rPr>
              <a:t>kk</a:t>
            </a:r>
            <a:endParaRPr lang="pl-PL" sz="2400" b="1" dirty="0">
              <a:solidFill>
                <a:schemeClr val="bg1"/>
              </a:solidFill>
            </a:endParaRPr>
          </a:p>
          <a:p>
            <a:r>
              <a:rPr lang="pl-PL" sz="2400" b="1" dirty="0">
                <a:solidFill>
                  <a:schemeClr val="bg1"/>
                </a:solidFill>
              </a:rPr>
              <a:t>5)	kumulacja </a:t>
            </a:r>
            <a:r>
              <a:rPr lang="pl-PL" sz="2400" b="1" dirty="0" err="1">
                <a:solidFill>
                  <a:schemeClr val="bg1"/>
                </a:solidFill>
              </a:rPr>
              <a:t>k.o.w</a:t>
            </a:r>
            <a:r>
              <a:rPr lang="pl-PL" sz="2400" b="1" dirty="0">
                <a:solidFill>
                  <a:schemeClr val="bg1"/>
                </a:solidFill>
              </a:rPr>
              <a:t>. i kary pozbawienia wolności w trybie art. 37b kk</a:t>
            </a:r>
          </a:p>
          <a:p>
            <a:endParaRPr lang="pl-PL" sz="2400" b="1" dirty="0">
              <a:solidFill>
                <a:schemeClr val="bg1"/>
              </a:solidFill>
            </a:endParaRPr>
          </a:p>
          <a:p>
            <a:r>
              <a:rPr lang="pl-PL" sz="2400" b="1" dirty="0">
                <a:solidFill>
                  <a:schemeClr val="bg1"/>
                </a:solidFill>
              </a:rPr>
              <a:t>Pamiętać jeszcze musimy o zamianie kary grzywny na pracę społecznie użyteczna w trybie art. 45 </a:t>
            </a:r>
            <a:r>
              <a:rPr lang="pl-PL" sz="2400" b="1" dirty="0" err="1">
                <a:solidFill>
                  <a:schemeClr val="bg1"/>
                </a:solidFill>
              </a:rPr>
              <a:t>kkw</a:t>
            </a:r>
            <a:r>
              <a:rPr lang="pl-PL" sz="2400" b="1" dirty="0">
                <a:solidFill>
                  <a:schemeClr val="bg1"/>
                </a:solidFill>
              </a:rPr>
              <a:t> oraz art. 185 </a:t>
            </a:r>
            <a:r>
              <a:rPr lang="pl-PL" sz="2400" b="1" dirty="0" err="1">
                <a:solidFill>
                  <a:schemeClr val="bg1"/>
                </a:solidFill>
              </a:rPr>
              <a:t>kks</a:t>
            </a:r>
            <a:endParaRPr lang="pl-PL" sz="2400" b="1" dirty="0">
              <a:solidFill>
                <a:schemeClr val="bg1"/>
              </a:solidFill>
            </a:endParaRPr>
          </a:p>
        </p:txBody>
      </p:sp>
    </p:spTree>
    <p:extLst>
      <p:ext uri="{BB962C8B-B14F-4D97-AF65-F5344CB8AC3E}">
        <p14:creationId xmlns:p14="http://schemas.microsoft.com/office/powerpoint/2010/main" val="2211383558"/>
      </p:ext>
    </p:extLst>
  </p:cSld>
  <p:clrMapOvr>
    <a:masterClrMapping/>
  </p:clrMapOvr>
  <p:timing>
    <p:tnLst>
      <p:par>
        <p:cTn id="1" dur="indefinite" restart="never" nodeType="tmRoot"/>
      </p:par>
    </p:tnLst>
  </p:timing>
</p:sld>
</file>

<file path=ppt/theme/theme1.xml><?xml version="1.0" encoding="utf-8"?>
<a:theme xmlns:a="http://schemas.openxmlformats.org/drawingml/2006/main" name="Wycinek">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391</TotalTime>
  <Words>2252</Words>
  <Application>Microsoft Office PowerPoint</Application>
  <PresentationFormat>Niestandardowy</PresentationFormat>
  <Paragraphs>140</Paragraphs>
  <Slides>21</Slides>
  <Notes>0</Notes>
  <HiddenSlides>0</HiddenSlides>
  <MMClips>0</MMClips>
  <ScaleCrop>false</ScaleCrop>
  <HeadingPairs>
    <vt:vector size="4" baseType="variant">
      <vt:variant>
        <vt:lpstr>Motyw</vt:lpstr>
      </vt:variant>
      <vt:variant>
        <vt:i4>1</vt:i4>
      </vt:variant>
      <vt:variant>
        <vt:lpstr>Tytuły slajdów</vt:lpstr>
      </vt:variant>
      <vt:variant>
        <vt:i4>21</vt:i4>
      </vt:variant>
    </vt:vector>
  </HeadingPairs>
  <TitlesOfParts>
    <vt:vector size="22" baseType="lpstr">
      <vt:lpstr>Wycinek</vt:lpstr>
      <vt:lpstr>Kara  ograniczenia wolności  </vt:lpstr>
      <vt:lpstr>Prezentacja programu PowerPoint</vt:lpstr>
      <vt:lpstr>Prezentacja programu PowerPoint</vt:lpstr>
      <vt:lpstr>Prezentacja programu PowerPoint</vt:lpstr>
      <vt:lpstr>Prezentacja programu PowerPoint</vt:lpstr>
      <vt:lpstr>Prezentacja programu PowerPoint</vt:lpstr>
      <vt:lpstr>Rozwiązania z 2015 r.  oraz  aktualny kształt normatywny K.O.W. kk      kkw</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Dziękuję za uwagę</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Kara  ograniczenia wolności</dc:title>
  <dc:creator>Tomasz Kalisz</dc:creator>
  <cp:lastModifiedBy>Tomasz Kalisz</cp:lastModifiedBy>
  <cp:revision>22</cp:revision>
  <dcterms:created xsi:type="dcterms:W3CDTF">2016-09-28T13:45:54Z</dcterms:created>
  <dcterms:modified xsi:type="dcterms:W3CDTF">2018-06-27T07:50:04Z</dcterms:modified>
</cp:coreProperties>
</file>