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71" r:id="rId5"/>
    <p:sldId id="276" r:id="rId6"/>
    <p:sldId id="272" r:id="rId7"/>
    <p:sldId id="275" r:id="rId8"/>
    <p:sldId id="278" r:id="rId9"/>
    <p:sldId id="279" r:id="rId10"/>
    <p:sldId id="280" r:id="rId11"/>
    <p:sldId id="281" r:id="rId12"/>
    <p:sldId id="282" r:id="rId13"/>
    <p:sldId id="274" r:id="rId14"/>
    <p:sldId id="261" r:id="rId15"/>
    <p:sldId id="283" r:id="rId16"/>
    <p:sldId id="284" r:id="rId17"/>
    <p:sldId id="294" r:id="rId18"/>
    <p:sldId id="304" r:id="rId19"/>
    <p:sldId id="305" r:id="rId20"/>
    <p:sldId id="303" r:id="rId21"/>
    <p:sldId id="301" r:id="rId22"/>
    <p:sldId id="302" r:id="rId23"/>
    <p:sldId id="300" r:id="rId24"/>
    <p:sldId id="299" r:id="rId25"/>
    <p:sldId id="287" r:id="rId26"/>
    <p:sldId id="289" r:id="rId27"/>
    <p:sldId id="290" r:id="rId28"/>
    <p:sldId id="291" r:id="rId29"/>
    <p:sldId id="292" r:id="rId30"/>
    <p:sldId id="293" r:id="rId31"/>
    <p:sldId id="296" r:id="rId32"/>
    <p:sldId id="27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91" autoAdjust="0"/>
    <p:restoredTop sz="94660"/>
  </p:normalViewPr>
  <p:slideViewPr>
    <p:cSldViewPr snapToGrid="0">
      <p:cViewPr varScale="1">
        <p:scale>
          <a:sx n="83" d="100"/>
          <a:sy n="83" d="100"/>
        </p:scale>
        <p:origin x="200" y="1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pl-PL"/>
              <a:t>Kliknij, aby edytować styl</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4/15/24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pl-PL"/>
              <a:t>Kliknij, aby edytować styl</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pl-PL"/>
              <a:t>Kliknij, aby edytować styl</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4/15/24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pl-PL"/>
              <a:t>Kliknij, aby edytować styl</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4/15/24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pl-PL"/>
              <a:t>Kliknij, aby edytować styl</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5125305" y="1488985"/>
            <a:ext cx="6264350" cy="169685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118447" y="4351687"/>
            <a:ext cx="6265588" cy="17040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4/15/24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4/15/24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pl-PL"/>
              <a:t>Kliknij, aby edytować styl</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4/15/24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pl-PL"/>
              <a:t>Kliknij, aby edytować styl</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4/15/24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4/15/24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kow/kkw.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dirty="0"/>
              <a:t>Kara ograniczenia wolności</a:t>
            </a:r>
          </a:p>
        </p:txBody>
      </p:sp>
      <p:sp>
        <p:nvSpPr>
          <p:cNvPr id="3" name="Podtytuł 2"/>
          <p:cNvSpPr>
            <a:spLocks noGrp="1"/>
          </p:cNvSpPr>
          <p:nvPr>
            <p:ph type="subTitle" idx="1"/>
          </p:nvPr>
        </p:nvSpPr>
        <p:spPr/>
        <p:txBody>
          <a:bodyPr>
            <a:normAutofit/>
          </a:bodyPr>
          <a:lstStyle/>
          <a:p>
            <a:r>
              <a:rPr lang="pl-PL" sz="2800" dirty="0"/>
              <a:t>Możliwości i bariery </a:t>
            </a:r>
          </a:p>
        </p:txBody>
      </p:sp>
    </p:spTree>
    <p:extLst>
      <p:ext uri="{BB962C8B-B14F-4D97-AF65-F5344CB8AC3E}">
        <p14:creationId xmlns:p14="http://schemas.microsoft.com/office/powerpoint/2010/main" val="191202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Przestrzeń zastosowania </a:t>
            </a:r>
            <a:r>
              <a:rPr lang="pl-PL" dirty="0" err="1"/>
              <a:t>k.o.w</a:t>
            </a:r>
            <a:r>
              <a:rPr lang="pl-PL" dirty="0"/>
              <a:t>.</a:t>
            </a:r>
          </a:p>
        </p:txBody>
      </p:sp>
      <p:sp>
        <p:nvSpPr>
          <p:cNvPr id="3" name="Symbol zastępczy zawartości 2"/>
          <p:cNvSpPr>
            <a:spLocks noGrp="1"/>
          </p:cNvSpPr>
          <p:nvPr>
            <p:ph idx="1"/>
          </p:nvPr>
        </p:nvSpPr>
        <p:spPr>
          <a:xfrm>
            <a:off x="4511041" y="-21771"/>
            <a:ext cx="7611290" cy="6879771"/>
          </a:xfrm>
        </p:spPr>
        <p:txBody>
          <a:bodyPr>
            <a:normAutofit/>
          </a:bodyPr>
          <a:lstStyle/>
          <a:p>
            <a:pPr marL="0" indent="0">
              <a:buNone/>
            </a:pPr>
            <a:endParaRPr lang="pl-PL" dirty="0"/>
          </a:p>
          <a:p>
            <a:r>
              <a:rPr lang="pl-PL" b="1" dirty="0"/>
              <a:t>Dyrektywa z art. 58§1kk -  Jeżeli ustawa przewiduje możliwość wyboru rodzaju kary, a przestępstwo jest zagrożone karą pozbawienia wolności nieprzekraczającą 5 lat, sąd orzeka karę pozbawienia wolności tylko wtedy, gdy inna kara lub środek karny nie może spełnić celów kary.</a:t>
            </a:r>
          </a:p>
          <a:p>
            <a:r>
              <a:rPr lang="pl-PL" b="1" dirty="0"/>
              <a:t>sankcja przepisu typizującego dany czyn zabroniony,</a:t>
            </a:r>
          </a:p>
          <a:p>
            <a:r>
              <a:rPr lang="pl-PL" b="1" dirty="0"/>
              <a:t>art. 37a kk –</a:t>
            </a:r>
          </a:p>
          <a:p>
            <a:r>
              <a:rPr lang="pl-PL" b="1" dirty="0"/>
              <a:t>nadzwyczajne złagodzenie kary art. 60§6 kk</a:t>
            </a:r>
          </a:p>
          <a:p>
            <a:r>
              <a:rPr lang="pl-PL" b="1" dirty="0"/>
              <a:t>kumulacja </a:t>
            </a:r>
            <a:r>
              <a:rPr lang="pl-PL" b="1" dirty="0" err="1"/>
              <a:t>k.o.w</a:t>
            </a:r>
            <a:r>
              <a:rPr lang="pl-PL" b="1" dirty="0"/>
              <a:t>. i kary pozbawienia wolności w trybie art. 37b kk</a:t>
            </a:r>
          </a:p>
          <a:p>
            <a:r>
              <a:rPr lang="pl-PL" b="1" dirty="0"/>
              <a:t>Pamiętać jeszcze musimy o zamianie kary grzywny na pracę społecznie użyteczna w trybie art. 45 </a:t>
            </a:r>
            <a:r>
              <a:rPr lang="pl-PL" b="1" dirty="0" err="1"/>
              <a:t>kkw</a:t>
            </a:r>
            <a:r>
              <a:rPr lang="pl-PL" b="1" dirty="0"/>
              <a:t> oraz art. 185 </a:t>
            </a:r>
            <a:r>
              <a:rPr lang="pl-PL" b="1" dirty="0" err="1"/>
              <a:t>kks</a:t>
            </a:r>
            <a:endParaRPr lang="pl-PL" b="1" dirty="0"/>
          </a:p>
          <a:p>
            <a:r>
              <a:rPr lang="pl-PL" b="1" dirty="0"/>
              <a:t> </a:t>
            </a:r>
            <a:r>
              <a:rPr lang="pl-PL" b="1" dirty="0" err="1"/>
              <a:t>k.o.w</a:t>
            </a:r>
            <a:r>
              <a:rPr lang="pl-PL" b="1" dirty="0"/>
              <a:t>. w prawie wykroczeń art. 20-23 </a:t>
            </a:r>
            <a:r>
              <a:rPr lang="pl-PL" b="1" dirty="0" err="1"/>
              <a:t>kw</a:t>
            </a:r>
            <a:endParaRPr lang="pl-PL" b="1" dirty="0"/>
          </a:p>
          <a:p>
            <a:endParaRPr lang="pl-PL" dirty="0"/>
          </a:p>
        </p:txBody>
      </p:sp>
    </p:spTree>
    <p:extLst>
      <p:ext uri="{BB962C8B-B14F-4D97-AF65-F5344CB8AC3E}">
        <p14:creationId xmlns:p14="http://schemas.microsoft.com/office/powerpoint/2010/main" val="3618853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Treść K.O.W</a:t>
            </a:r>
          </a:p>
        </p:txBody>
      </p:sp>
      <p:sp>
        <p:nvSpPr>
          <p:cNvPr id="3" name="Symbol zastępczy zawartości 2"/>
          <p:cNvSpPr>
            <a:spLocks noGrp="1"/>
          </p:cNvSpPr>
          <p:nvPr>
            <p:ph idx="1"/>
          </p:nvPr>
        </p:nvSpPr>
        <p:spPr>
          <a:xfrm>
            <a:off x="4615543" y="209006"/>
            <a:ext cx="7323908" cy="6648994"/>
          </a:xfrm>
        </p:spPr>
        <p:txBody>
          <a:bodyPr>
            <a:normAutofit fontScale="92500" lnSpcReduction="20000"/>
          </a:bodyPr>
          <a:lstStyle/>
          <a:p>
            <a:pPr marL="342900" lvl="0" indent="-342900" defTabSz="457200">
              <a:lnSpc>
                <a:spcPct val="100000"/>
              </a:lnSpc>
              <a:spcBef>
                <a:spcPts val="0"/>
              </a:spcBef>
              <a:buClrTx/>
              <a:buSzTx/>
              <a:buFont typeface="Arial" panose="020B0604020202020204" pitchFamily="34" charset="0"/>
              <a:buChar char="•"/>
            </a:pPr>
            <a:r>
              <a:rPr lang="pl-PL" sz="2400" b="1" dirty="0">
                <a:solidFill>
                  <a:prstClr val="black"/>
                </a:solidFill>
                <a:latin typeface="Rockwell" panose="02060603020205020403" pitchFamily="18" charset="0"/>
              </a:rPr>
              <a:t>Wymiar od 1 miesiąca do 2 lat</a:t>
            </a:r>
          </a:p>
          <a:p>
            <a:pPr marL="342900" lvl="0" indent="-342900" defTabSz="457200">
              <a:lnSpc>
                <a:spcPct val="100000"/>
              </a:lnSpc>
              <a:spcBef>
                <a:spcPts val="0"/>
              </a:spcBef>
              <a:buClrTx/>
              <a:buSzTx/>
              <a:buFont typeface="Arial" panose="020B0604020202020204" pitchFamily="34" charset="0"/>
              <a:buChar char="•"/>
            </a:pPr>
            <a:endParaRPr lang="pl-PL" sz="2400" b="1" dirty="0">
              <a:solidFill>
                <a:prstClr val="black"/>
              </a:solidFill>
              <a:latin typeface="Rockwell" panose="02060603020205020403" pitchFamily="18" charset="0"/>
            </a:endParaRPr>
          </a:p>
          <a:p>
            <a:pPr marL="342900" lvl="0" indent="-342900" defTabSz="457200">
              <a:lnSpc>
                <a:spcPct val="100000"/>
              </a:lnSpc>
              <a:spcBef>
                <a:spcPts val="0"/>
              </a:spcBef>
              <a:buClrTx/>
              <a:buSzTx/>
              <a:buFont typeface="Arial" panose="020B0604020202020204" pitchFamily="34" charset="0"/>
              <a:buChar char="•"/>
            </a:pPr>
            <a:r>
              <a:rPr lang="pl-PL" sz="2400" b="1" dirty="0">
                <a:solidFill>
                  <a:prstClr val="black"/>
                </a:solidFill>
                <a:latin typeface="Rockwell" panose="02060603020205020403" pitchFamily="18" charset="0"/>
              </a:rPr>
              <a:t>W grupie elementów treściowych o charakterze obligatoryjnym wymienić należy:</a:t>
            </a:r>
          </a:p>
          <a:p>
            <a:pPr marL="342900" lvl="0" indent="-342900" defTabSz="457200">
              <a:lnSpc>
                <a:spcPct val="100000"/>
              </a:lnSpc>
              <a:spcBef>
                <a:spcPts val="0"/>
              </a:spcBef>
              <a:buClrTx/>
              <a:buSzTx/>
              <a:buFont typeface="Arial" panose="020B0604020202020204" pitchFamily="34" charset="0"/>
              <a:buChar char="•"/>
            </a:pPr>
            <a:r>
              <a:rPr lang="pl-PL" sz="2400" b="1" dirty="0">
                <a:solidFill>
                  <a:prstClr val="black"/>
                </a:solidFill>
                <a:latin typeface="Rockwell" panose="02060603020205020403" pitchFamily="18" charset="0"/>
              </a:rPr>
              <a:t>1) zakaz zmiany miejsca stałego pobytu bez zgody sądu oraz </a:t>
            </a:r>
          </a:p>
          <a:p>
            <a:pPr marL="342900" lvl="0" indent="-342900" defTabSz="457200">
              <a:lnSpc>
                <a:spcPct val="100000"/>
              </a:lnSpc>
              <a:spcBef>
                <a:spcPts val="0"/>
              </a:spcBef>
              <a:buClrTx/>
              <a:buSzTx/>
              <a:buFont typeface="Arial" panose="020B0604020202020204" pitchFamily="34" charset="0"/>
              <a:buChar char="•"/>
            </a:pPr>
            <a:r>
              <a:rPr lang="pl-PL" sz="2400" b="1" dirty="0">
                <a:solidFill>
                  <a:prstClr val="black"/>
                </a:solidFill>
                <a:latin typeface="Rockwell" panose="02060603020205020403" pitchFamily="18" charset="0"/>
              </a:rPr>
              <a:t>2) obowiązek udzielania wyjaśnień dotyczących przebiegu odbywania kary.</a:t>
            </a:r>
          </a:p>
          <a:p>
            <a:pPr marL="0" lvl="0" indent="0" defTabSz="457200">
              <a:lnSpc>
                <a:spcPct val="100000"/>
              </a:lnSpc>
              <a:spcBef>
                <a:spcPts val="0"/>
              </a:spcBef>
              <a:buClrTx/>
              <a:buSzTx/>
              <a:buNone/>
            </a:pPr>
            <a:endParaRPr lang="pl-PL" sz="2400" b="1" dirty="0">
              <a:solidFill>
                <a:prstClr val="black"/>
              </a:solidFill>
              <a:latin typeface="Rockwell" panose="02060603020205020403" pitchFamily="18" charset="0"/>
            </a:endParaRPr>
          </a:p>
          <a:p>
            <a:pPr marL="342900" lvl="0" indent="-342900" defTabSz="457200">
              <a:lnSpc>
                <a:spcPct val="100000"/>
              </a:lnSpc>
              <a:spcBef>
                <a:spcPts val="0"/>
              </a:spcBef>
              <a:buClrTx/>
              <a:buSzTx/>
              <a:buFont typeface="Arial" panose="020B0604020202020204" pitchFamily="34" charset="0"/>
              <a:buChar char="•"/>
            </a:pPr>
            <a:r>
              <a:rPr lang="pl-PL" sz="2400" b="1" dirty="0">
                <a:solidFill>
                  <a:prstClr val="black"/>
                </a:solidFill>
                <a:latin typeface="Rockwell" panose="02060603020205020403" pitchFamily="18" charset="0"/>
              </a:rPr>
              <a:t>Wskazane obowiązki budują, każdą karę ograniczenia wolności i to z mocy prawa. Nie mogą one być redukowane, czy też modyfikowane przez sąd w toku wykonywania kary. </a:t>
            </a:r>
          </a:p>
          <a:p>
            <a:pPr marL="0" lvl="0" indent="0" defTabSz="457200">
              <a:lnSpc>
                <a:spcPct val="100000"/>
              </a:lnSpc>
              <a:spcBef>
                <a:spcPts val="0"/>
              </a:spcBef>
              <a:buClrTx/>
              <a:buSzTx/>
              <a:buNone/>
            </a:pPr>
            <a:endParaRPr lang="pl-PL" sz="2400" b="1" dirty="0">
              <a:solidFill>
                <a:prstClr val="black"/>
              </a:solidFill>
              <a:latin typeface="Rockwell" panose="02060603020205020403" pitchFamily="18" charset="0"/>
            </a:endParaRPr>
          </a:p>
          <a:p>
            <a:pPr marL="342900" lvl="0" indent="-342900" defTabSz="457200">
              <a:lnSpc>
                <a:spcPct val="100000"/>
              </a:lnSpc>
              <a:spcBef>
                <a:spcPts val="0"/>
              </a:spcBef>
              <a:buClrTx/>
              <a:buSzTx/>
              <a:buFont typeface="Arial" panose="020B0604020202020204" pitchFamily="34" charset="0"/>
              <a:buChar char="•"/>
            </a:pPr>
            <a:r>
              <a:rPr lang="pl-PL" sz="2400" b="1" dirty="0">
                <a:solidFill>
                  <a:prstClr val="black"/>
                </a:solidFill>
                <a:latin typeface="Rockwell" panose="02060603020205020403" pitchFamily="18" charset="0"/>
              </a:rPr>
              <a:t>Sąd wymierzając karę ograniczenia wolności nie musi ich wskazywać bezpośrednio w orzeczeniu, gdyż obowiązują one niezależnie od takiego wskazania na mocy art.34§2 kk.</a:t>
            </a:r>
          </a:p>
          <a:p>
            <a:pPr marL="0" lvl="0" indent="0" defTabSz="457200">
              <a:lnSpc>
                <a:spcPct val="100000"/>
              </a:lnSpc>
              <a:spcBef>
                <a:spcPts val="0"/>
              </a:spcBef>
              <a:buClrTx/>
              <a:buSzTx/>
              <a:buNone/>
            </a:pPr>
            <a:endParaRPr lang="pl-PL" sz="2400" b="1" dirty="0">
              <a:solidFill>
                <a:prstClr val="black"/>
              </a:solidFill>
              <a:latin typeface="Rockwell" panose="02060603020205020403" pitchFamily="18" charset="0"/>
            </a:endParaRPr>
          </a:p>
          <a:p>
            <a:pPr marL="342900" lvl="0" indent="-342900" defTabSz="457200">
              <a:lnSpc>
                <a:spcPct val="100000"/>
              </a:lnSpc>
              <a:spcBef>
                <a:spcPts val="0"/>
              </a:spcBef>
              <a:buClrTx/>
              <a:buSzTx/>
              <a:buFont typeface="Arial" panose="020B0604020202020204" pitchFamily="34" charset="0"/>
              <a:buChar char="•"/>
            </a:pPr>
            <a:r>
              <a:rPr lang="pl-PL" sz="2400" b="1" dirty="0">
                <a:solidFill>
                  <a:prstClr val="black"/>
                </a:solidFill>
                <a:latin typeface="Rockwell" panose="02060603020205020403" pitchFamily="18" charset="0"/>
              </a:rPr>
              <a:t>Nie jest wcale błędem przywoływanie tych obowiązków w wyroku, dzięki temu skazany już na samym początku jest poinformowany o szczegółach kary, którą będzie odbywał</a:t>
            </a:r>
            <a:endParaRPr lang="pl-PL" dirty="0">
              <a:latin typeface="Rockwell" panose="02060603020205020403" pitchFamily="18" charset="0"/>
            </a:endParaRPr>
          </a:p>
        </p:txBody>
      </p:sp>
    </p:spTree>
    <p:extLst>
      <p:ext uri="{BB962C8B-B14F-4D97-AF65-F5344CB8AC3E}">
        <p14:creationId xmlns:p14="http://schemas.microsoft.com/office/powerpoint/2010/main" val="328438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Treść K.O.W</a:t>
            </a:r>
          </a:p>
        </p:txBody>
      </p:sp>
      <p:sp>
        <p:nvSpPr>
          <p:cNvPr id="3" name="Symbol zastępczy zawartości 2"/>
          <p:cNvSpPr>
            <a:spLocks noGrp="1"/>
          </p:cNvSpPr>
          <p:nvPr>
            <p:ph sz="half" idx="1"/>
          </p:nvPr>
        </p:nvSpPr>
        <p:spPr>
          <a:xfrm>
            <a:off x="5120878" y="803187"/>
            <a:ext cx="6269591" cy="3133087"/>
          </a:xfrm>
        </p:spPr>
        <p:txBody>
          <a:bodyPr>
            <a:normAutofit fontScale="92500" lnSpcReduction="10000"/>
          </a:bodyPr>
          <a:lstStyle/>
          <a:p>
            <a:r>
              <a:rPr lang="pl-PL" sz="2200" b="1" dirty="0"/>
              <a:t>Tzw. względnie obligatoryjne elementy treściowe kary ograniczenia wolności: </a:t>
            </a:r>
          </a:p>
          <a:p>
            <a:r>
              <a:rPr lang="pl-PL" sz="2200" b="1" dirty="0"/>
              <a:t>obowiązek wykonywania nieodpłatnej, kontrolowanej pracy na cele społeczne (20-40 godzin w skali miesiąca), </a:t>
            </a:r>
          </a:p>
          <a:p>
            <a:r>
              <a:rPr lang="pl-PL" sz="2200" b="1" dirty="0"/>
              <a:t>potrącenie od 10% do 25% wynagrodzenia za pracę w stosunku miesięcznym na cel społeczny wskazany przez sąd. </a:t>
            </a:r>
          </a:p>
          <a:p>
            <a:endParaRPr lang="pl-PL" dirty="0"/>
          </a:p>
          <a:p>
            <a:endParaRPr lang="pl-PL" dirty="0"/>
          </a:p>
        </p:txBody>
      </p:sp>
      <p:sp>
        <p:nvSpPr>
          <p:cNvPr id="4" name="Symbol zastępczy zawartości 3"/>
          <p:cNvSpPr>
            <a:spLocks noGrp="1"/>
          </p:cNvSpPr>
          <p:nvPr>
            <p:ph sz="half" idx="2"/>
          </p:nvPr>
        </p:nvSpPr>
        <p:spPr>
          <a:xfrm>
            <a:off x="5120878" y="4273053"/>
            <a:ext cx="6272022" cy="2383586"/>
          </a:xfrm>
        </p:spPr>
        <p:txBody>
          <a:bodyPr>
            <a:normAutofit fontScale="92500" lnSpcReduction="10000"/>
          </a:bodyPr>
          <a:lstStyle/>
          <a:p>
            <a:r>
              <a:rPr lang="pl-PL" sz="2200" b="1" dirty="0"/>
              <a:t>Elementy wzbogacające treść – dodatkowe składniki art.34§3 kk </a:t>
            </a:r>
          </a:p>
          <a:p>
            <a:r>
              <a:rPr lang="pl-PL" sz="2200" b="1" dirty="0"/>
              <a:t>świadczenie pieniężne z art. 39 pkt 7,</a:t>
            </a:r>
          </a:p>
          <a:p>
            <a:r>
              <a:rPr lang="pl-PL" sz="2200" b="1" dirty="0"/>
              <a:t>obowiązki z art.72§1 pkt 2-7a</a:t>
            </a:r>
          </a:p>
          <a:p>
            <a:endParaRPr lang="pl-PL" dirty="0"/>
          </a:p>
        </p:txBody>
      </p:sp>
    </p:spTree>
    <p:extLst>
      <p:ext uri="{BB962C8B-B14F-4D97-AF65-F5344CB8AC3E}">
        <p14:creationId xmlns:p14="http://schemas.microsoft.com/office/powerpoint/2010/main" val="2223759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Wybrane problemy orzecznicze – problem pracy i potrącenia</a:t>
            </a:r>
          </a:p>
        </p:txBody>
      </p:sp>
      <p:sp>
        <p:nvSpPr>
          <p:cNvPr id="5" name="Symbol zastępczy zawartości 4"/>
          <p:cNvSpPr>
            <a:spLocks noGrp="1"/>
          </p:cNvSpPr>
          <p:nvPr>
            <p:ph idx="1"/>
          </p:nvPr>
        </p:nvSpPr>
        <p:spPr/>
        <p:txBody>
          <a:bodyPr>
            <a:noAutofit/>
          </a:bodyPr>
          <a:lstStyle/>
          <a:p>
            <a:r>
              <a:rPr lang="pl-PL" sz="2400" dirty="0"/>
              <a:t>Charakter prawny składników obligatoryjnych i względnie obligatoryjnych kary ograniczenia wolności pozwala w aktualnym stanie prawnym na to, żeby czas w którym wykonywane są obowiązki z art. 34§1a kk mógł być krótszy niż czas całej kary. </a:t>
            </a:r>
          </a:p>
          <a:p>
            <a:r>
              <a:rPr lang="pl-PL" sz="2400" dirty="0"/>
              <a:t>Co więcej, obowiązki te mogą być orzekane łącznie, w konfiguracji gdy realizowane są jednocześnie lub w układzie sekwencyjnym, gdzie czas poszczególnych składników może być dowolnie kształtowany. </a:t>
            </a:r>
          </a:p>
        </p:txBody>
      </p:sp>
    </p:spTree>
    <p:extLst>
      <p:ext uri="{BB962C8B-B14F-4D97-AF65-F5344CB8AC3E}">
        <p14:creationId xmlns:p14="http://schemas.microsoft.com/office/powerpoint/2010/main" val="139439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dirty="0"/>
              <a:t>Praca i potrącenie. Razem, osobno czy w sekwencji?</a:t>
            </a:r>
          </a:p>
        </p:txBody>
      </p:sp>
      <p:sp>
        <p:nvSpPr>
          <p:cNvPr id="4" name="Symbol zastępczy zawartości 3"/>
          <p:cNvSpPr>
            <a:spLocks noGrp="1"/>
          </p:cNvSpPr>
          <p:nvPr>
            <p:ph idx="1"/>
          </p:nvPr>
        </p:nvSpPr>
        <p:spPr>
          <a:xfrm>
            <a:off x="4615543" y="0"/>
            <a:ext cx="7280366" cy="6858000"/>
          </a:xfrm>
        </p:spPr>
        <p:txBody>
          <a:bodyPr>
            <a:normAutofit/>
          </a:bodyPr>
          <a:lstStyle/>
          <a:p>
            <a:r>
              <a:rPr lang="pl-PL" sz="2400" dirty="0"/>
              <a:t>W uzasadnieniu rządowego projektu wprost możemy przeczytać, że: </a:t>
            </a:r>
          </a:p>
          <a:p>
            <a:r>
              <a:rPr lang="pl-PL" sz="2400" dirty="0"/>
              <a:t>„Okres, na który sąd nałożył obowiązek pracy na cele społeczne lub obowiązek potrącenia z wynagrodzenia, nie musi się pokrywać z okresem, na który została orzeczona kara ograniczenia wolności. Ta zaś bowiem może być komponowana eklektycznie i uzyskać złożony charakter. Innymi słowy, według propozycji, możliwe będzie orzeczenie kary ograniczenia wolności na określony okres oraz skomponowanie jej treści przez orzeczenie jednego lub więcej obowiązków lub potrącenia. </a:t>
            </a:r>
          </a:p>
        </p:txBody>
      </p:sp>
    </p:spTree>
    <p:extLst>
      <p:ext uri="{BB962C8B-B14F-4D97-AF65-F5344CB8AC3E}">
        <p14:creationId xmlns:p14="http://schemas.microsoft.com/office/powerpoint/2010/main" val="383635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t>Praca i potrącenie. Razem, osobno czy w sekwencji?</a:t>
            </a:r>
            <a:endParaRPr lang="pl-PL" dirty="0"/>
          </a:p>
        </p:txBody>
      </p:sp>
      <p:sp>
        <p:nvSpPr>
          <p:cNvPr id="3" name="Symbol zastępczy zawartości 2"/>
          <p:cNvSpPr>
            <a:spLocks noGrp="1"/>
          </p:cNvSpPr>
          <p:nvPr>
            <p:ph idx="1"/>
          </p:nvPr>
        </p:nvSpPr>
        <p:spPr>
          <a:xfrm>
            <a:off x="4754881" y="156754"/>
            <a:ext cx="7149736" cy="6635932"/>
          </a:xfrm>
        </p:spPr>
        <p:txBody>
          <a:bodyPr>
            <a:normAutofit/>
          </a:bodyPr>
          <a:lstStyle/>
          <a:p>
            <a:r>
              <a:rPr lang="pl-PL" sz="2400" dirty="0"/>
              <a:t>Warto także przywołać argumentację zgłaszaną przez Jarosława Majewskiego, który stwierdza, że w przepisach kodeksowych brak jest regulacji, która ograniczałaby możliwość różnicowania czasowego poszczególnych składników tej kary. </a:t>
            </a:r>
          </a:p>
          <a:p>
            <a:r>
              <a:rPr lang="pl-PL" sz="2400" dirty="0"/>
              <a:t>Brak także dyrektywy nakazującej wymierzanie ich zawsze w jednakowych i równych przedziałach czasowych. </a:t>
            </a:r>
          </a:p>
          <a:p>
            <a:r>
              <a:rPr lang="pl-PL" sz="2400" dirty="0"/>
              <a:t>Użyty w art.34§1b kk wyraz ”łącznie”, znaczy tyle, co „razem, wspólnie”, nie zaś tyle, co „razem, wspólnie na ten sam czas”.</a:t>
            </a:r>
          </a:p>
          <a:p>
            <a:endParaRPr lang="pl-PL" dirty="0"/>
          </a:p>
        </p:txBody>
      </p:sp>
    </p:spTree>
    <p:extLst>
      <p:ext uri="{BB962C8B-B14F-4D97-AF65-F5344CB8AC3E}">
        <p14:creationId xmlns:p14="http://schemas.microsoft.com/office/powerpoint/2010/main" val="24249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600" dirty="0"/>
              <a:t>Praca i potrącenie. Razem, osobno czy w sekwencji?</a:t>
            </a:r>
            <a:endParaRPr lang="pl-PL" dirty="0"/>
          </a:p>
        </p:txBody>
      </p:sp>
      <p:sp>
        <p:nvSpPr>
          <p:cNvPr id="3" name="Symbol zastępczy zawartości 2"/>
          <p:cNvSpPr>
            <a:spLocks noGrp="1"/>
          </p:cNvSpPr>
          <p:nvPr>
            <p:ph idx="1"/>
          </p:nvPr>
        </p:nvSpPr>
        <p:spPr>
          <a:xfrm>
            <a:off x="4606835" y="191589"/>
            <a:ext cx="7515496" cy="6666411"/>
          </a:xfrm>
        </p:spPr>
        <p:txBody>
          <a:bodyPr>
            <a:noAutofit/>
          </a:bodyPr>
          <a:lstStyle/>
          <a:p>
            <a:r>
              <a:rPr lang="pl-PL" sz="2000" dirty="0"/>
              <a:t>Aby uzyskać efekt czasowego zróżnicowania poszczególnych składników kary ograniczenia wolności, względnie chcąc doprowadzić do ich sekwencyjnego uruchamiania sąd musi to wyraźnie zaznaczyć w części dyspozytywnej wyroku. </a:t>
            </a:r>
          </a:p>
          <a:p>
            <a:r>
              <a:rPr lang="pl-PL" sz="2000" dirty="0"/>
              <a:t>Zdecydować musi, w obrębie wymierzonej kary ograniczenia wolności, o długości okresu wykonywania poszczególnych elementów, a także, jeżeli tego chce, może wskazać różne momenty ich uruchomienia, bądź wcześniejszego zakończenia. </a:t>
            </a:r>
          </a:p>
          <a:p>
            <a:r>
              <a:rPr lang="pl-PL" sz="2000" dirty="0"/>
              <a:t>Dyspozycje sądu w tym zakresie muszą być jednoznaczne i wprost wynikać z sentencji wyroku. </a:t>
            </a:r>
          </a:p>
          <a:p>
            <a:r>
              <a:rPr lang="pl-PL" sz="2000" dirty="0"/>
              <a:t>W przeciwnym razie połączenie różnych składników spowoduje, że będą one realizowane w maksymalnych, dopuszczonych prawem przedziałach, a o momencie ich uruchomienia zadecyduje nie wola sądu, a stosowne przepisy kodeksu karnego wykonawczego (art. 57a </a:t>
            </a:r>
            <a:r>
              <a:rPr lang="pl-PL" sz="2000" dirty="0" err="1"/>
              <a:t>kkw</a:t>
            </a:r>
            <a:r>
              <a:rPr lang="pl-PL" sz="2000" dirty="0"/>
              <a:t>).</a:t>
            </a:r>
          </a:p>
        </p:txBody>
      </p:sp>
    </p:spTree>
    <p:extLst>
      <p:ext uri="{BB962C8B-B14F-4D97-AF65-F5344CB8AC3E}">
        <p14:creationId xmlns:p14="http://schemas.microsoft.com/office/powerpoint/2010/main" val="90734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i miejsce wykonania</a:t>
            </a:r>
          </a:p>
        </p:txBody>
      </p:sp>
      <p:sp>
        <p:nvSpPr>
          <p:cNvPr id="3" name="Symbol zastępczy zawartości 2"/>
          <p:cNvSpPr>
            <a:spLocks noGrp="1"/>
          </p:cNvSpPr>
          <p:nvPr>
            <p:ph idx="1"/>
          </p:nvPr>
        </p:nvSpPr>
        <p:spPr>
          <a:xfrm>
            <a:off x="4746171" y="391886"/>
            <a:ext cx="7193280" cy="6339840"/>
          </a:xfrm>
        </p:spPr>
        <p:txBody>
          <a:bodyPr>
            <a:normAutofit fontScale="92500" lnSpcReduction="10000"/>
          </a:bodyPr>
          <a:lstStyle/>
          <a:p>
            <a:r>
              <a:rPr lang="pl-PL" sz="2400" dirty="0"/>
              <a:t>Art. 53. § 1. Wykonanie kary ograniczenia wolności ma na celu wzbudzenie w skazanym woli kształtowania jego społecznie pożądanych postaw, w szczególności poczucia odpowiedzialności oraz potrzeby przestrzegania porządku prawnego.</a:t>
            </a:r>
          </a:p>
          <a:p>
            <a:r>
              <a:rPr lang="pl-PL" sz="2400" dirty="0"/>
              <a:t>§ 2. Skazany ma obowiązek sumiennie wykonywać ciążące na nim obowiązki, a w miejscu pracy lub pobytu przestrzegać ustalonych zasad zachowania, porządku i dyscypliny.</a:t>
            </a:r>
          </a:p>
          <a:p>
            <a:r>
              <a:rPr lang="pl-PL" sz="2400" dirty="0"/>
              <a:t>§ 3. (uchylony)</a:t>
            </a:r>
          </a:p>
          <a:p>
            <a:r>
              <a:rPr lang="pl-PL" sz="2400" dirty="0"/>
              <a:t>Art. 54. Karę ograniczenia wolności wykonuje się w miejscu stałego pobytu lub zatrudnienia skazanego albo w niewielkiej odległości od tego miejsca, chyba że ważne względy przemawiają za wykonaniem kary w innym miejscu.</a:t>
            </a:r>
          </a:p>
        </p:txBody>
      </p:sp>
    </p:spTree>
    <p:extLst>
      <p:ext uri="{BB962C8B-B14F-4D97-AF65-F5344CB8AC3E}">
        <p14:creationId xmlns:p14="http://schemas.microsoft.com/office/powerpoint/2010/main" val="1165656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Nadzór, orzekanie i wykonywanie</a:t>
            </a:r>
          </a:p>
        </p:txBody>
      </p:sp>
      <p:sp>
        <p:nvSpPr>
          <p:cNvPr id="3" name="Symbol zastępczy zawartości 2"/>
          <p:cNvSpPr>
            <a:spLocks noGrp="1"/>
          </p:cNvSpPr>
          <p:nvPr>
            <p:ph idx="1"/>
          </p:nvPr>
        </p:nvSpPr>
        <p:spPr>
          <a:xfrm>
            <a:off x="4746171" y="391886"/>
            <a:ext cx="7193280" cy="6339840"/>
          </a:xfrm>
        </p:spPr>
        <p:txBody>
          <a:bodyPr>
            <a:normAutofit/>
          </a:bodyPr>
          <a:lstStyle/>
          <a:p>
            <a:r>
              <a:rPr lang="pl-PL" sz="2400" dirty="0"/>
              <a:t>Art. 55. § 1. Nadzór nad wykonywaniem kary ograniczenia wolności oraz orzekanie w sprawach dotyczących wykonania tej kary należą do sądu rejonowego, w którego okręgu kara jest lub ma być wykonywana.</a:t>
            </a:r>
          </a:p>
          <a:p>
            <a:r>
              <a:rPr lang="pl-PL" sz="2400" dirty="0"/>
              <a:t>§ 2. Czynności związane z organizowaniem i kontrolowaniem wykonywania kary ograniczenia wolności oraz obowiązków nałożonych na skazanego odbywającego tę karę wykonuje sądowy kurator zawodowy. Przepisy o dozorze i kuratorze sądowym stosuje się odpowiednio.</a:t>
            </a:r>
          </a:p>
        </p:txBody>
      </p:sp>
    </p:spTree>
    <p:extLst>
      <p:ext uri="{BB962C8B-B14F-4D97-AF65-F5344CB8AC3E}">
        <p14:creationId xmlns:p14="http://schemas.microsoft.com/office/powerpoint/2010/main" val="350080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Odroczenie i przerwa</a:t>
            </a:r>
          </a:p>
        </p:txBody>
      </p:sp>
      <p:sp>
        <p:nvSpPr>
          <p:cNvPr id="3" name="Symbol zastępczy zawartości 2"/>
          <p:cNvSpPr>
            <a:spLocks noGrp="1"/>
          </p:cNvSpPr>
          <p:nvPr>
            <p:ph idx="1"/>
          </p:nvPr>
        </p:nvSpPr>
        <p:spPr>
          <a:xfrm>
            <a:off x="4387610" y="123986"/>
            <a:ext cx="7804390" cy="6607740"/>
          </a:xfrm>
        </p:spPr>
        <p:txBody>
          <a:bodyPr>
            <a:normAutofit fontScale="62500" lnSpcReduction="20000"/>
          </a:bodyPr>
          <a:lstStyle/>
          <a:p>
            <a:r>
              <a:rPr lang="pl-PL" sz="2400" dirty="0"/>
              <a:t>Art. 62. § 1. Sąd może odroczyć wykonanie kary ograniczenia wolności na czas do 6 miesięcy, jeżeli natychmiastowe wykonanie kary pociągnęłoby dla skazanego lub jego rodziny zbyt ciężkie skutki.</a:t>
            </a:r>
          </a:p>
          <a:p>
            <a:r>
              <a:rPr lang="pl-PL" sz="2400" dirty="0"/>
              <a:t>§ 2. Sąd odracza wykonanie kary ograniczenia wolności w razie powołania skazanego do czynnej służby wojskowej, do czasu ukończenia tej służby. Wobec takiego skazanego sąd może zastosować odpowiednio przepisy art. 336 § 3 i 4 Kodeksu karnego.</a:t>
            </a:r>
          </a:p>
          <a:p>
            <a:r>
              <a:rPr lang="pl-PL" sz="2400" dirty="0"/>
              <a:t>§ 3. Sąd może odwołać odroczenie wykonania kary ograniczenia wolności w razie ustania przyczyny, dla której zostało udzielone, lub w wypadku, gdy skazany nie korzysta z odroczenia kary zgodnie z celem, w jakim zostało udzielone, albo rażąco narusza porządek prawny.</a:t>
            </a:r>
          </a:p>
          <a:p>
            <a:r>
              <a:rPr lang="pl-PL" sz="2400" dirty="0"/>
              <a:t>§ 4. Na postanowienie w przedmiocie odroczenia oraz odwołania odroczenia wykonania kary ograniczenia wolności przysługuje zażalenie.</a:t>
            </a:r>
          </a:p>
          <a:p>
            <a:r>
              <a:rPr lang="pl-PL" sz="2400" dirty="0"/>
              <a:t>Art. 63. § 1. Jeżeli stan zdrowia skazanego uniemożliwia wykonanie kary graniczenia wolności, sąd udziela przerwy w odbywaniu kary do czasu ustania przeszkody.</a:t>
            </a:r>
          </a:p>
          <a:p>
            <a:r>
              <a:rPr lang="pl-PL" sz="2400" dirty="0"/>
              <a:t>§ 2. Sąd może udzielić przerwy w odbywaniu kary ograniczenia wolności do roku ze względów, o których mowa w art. 62 § 1.</a:t>
            </a:r>
          </a:p>
          <a:p>
            <a:r>
              <a:rPr lang="pl-PL" sz="2400" dirty="0"/>
              <a:t>§ 3. Przepisy art. 62 § 2 i 3 stosuje się odpowiednio.</a:t>
            </a:r>
          </a:p>
          <a:p>
            <a:r>
              <a:rPr lang="pl-PL" sz="2400" dirty="0"/>
              <a:t>§ 4. Na postanowienie w przedmiocie przerwy oraz odwołania </a:t>
            </a:r>
            <a:r>
              <a:rPr lang="pl-PL" sz="2400" dirty="0" err="1"/>
              <a:t>przerwyw</a:t>
            </a:r>
            <a:r>
              <a:rPr lang="pl-PL" sz="2400" dirty="0"/>
              <a:t> wykonaniu kary ograniczenia wolności przysługuje zażalenie.</a:t>
            </a:r>
          </a:p>
        </p:txBody>
      </p:sp>
    </p:spTree>
    <p:extLst>
      <p:ext uri="{BB962C8B-B14F-4D97-AF65-F5344CB8AC3E}">
        <p14:creationId xmlns:p14="http://schemas.microsoft.com/office/powerpoint/2010/main" val="74848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dirty="0"/>
              <a:t>Uwagi wprowadzające</a:t>
            </a:r>
          </a:p>
        </p:txBody>
      </p:sp>
      <p:sp>
        <p:nvSpPr>
          <p:cNvPr id="7" name="Symbol zastępczy zawartości 6"/>
          <p:cNvSpPr>
            <a:spLocks noGrp="1"/>
          </p:cNvSpPr>
          <p:nvPr>
            <p:ph idx="1"/>
          </p:nvPr>
        </p:nvSpPr>
        <p:spPr>
          <a:xfrm>
            <a:off x="4511041" y="235131"/>
            <a:ext cx="7611290" cy="6453052"/>
          </a:xfrm>
        </p:spPr>
        <p:txBody>
          <a:bodyPr>
            <a:normAutofit fontScale="92500" lnSpcReduction="20000"/>
          </a:bodyPr>
          <a:lstStyle/>
          <a:p>
            <a:r>
              <a:rPr lang="pl-PL" dirty="0"/>
              <a:t>Kara ograniczenia wolności w ostatnim okresie (zmiany z 2015 i 2016 r.)  uległa zasadniczej modyfikacji zwłaszcza na poziomie elementów konstrukcyjnych. </a:t>
            </a:r>
          </a:p>
          <a:p>
            <a:r>
              <a:rPr lang="pl-PL" dirty="0"/>
              <a:t>W konsekwencji wprowadzonych zmian rozszerzeniu uległa sama treść analizowanej sankcji oraz zakres jej indywidualizacji (jednostkowej modalności</a:t>
            </a:r>
            <a:r>
              <a:rPr lang="pl-PL"/>
              <a:t>). </a:t>
            </a:r>
          </a:p>
          <a:p>
            <a:r>
              <a:rPr lang="pl-PL"/>
              <a:t>Ustawodawca </a:t>
            </a:r>
            <a:r>
              <a:rPr lang="pl-PL" dirty="0"/>
              <a:t>zdecydował, że kara ograniczenia wolności w założeniu stała się jedną z najbardziej elastyczną kar kryminalnych. </a:t>
            </a:r>
          </a:p>
          <a:p>
            <a:r>
              <a:rPr lang="pl-PL" dirty="0"/>
              <a:t>Oczekiwania wobec kary ograniczenia wolności, podobnie jak w przeszłości, ciągle są bardzo duże, czego dowodzi uzasadnienie projektu zmian z 2015 r., gdzie możemy przeczytać, że  chodzi o: </a:t>
            </a:r>
            <a:r>
              <a:rPr lang="pl-PL" b="1" dirty="0"/>
              <a:t>„…zintensyfikowanie dolegliwości związanych z karą ograniczenia wolności oraz redukcję atrakcyjności reżimu probacyjnego związanego z orzekaniem kary pozbawienia wolności z warunkowym zawieszeniem jej wykonania. Kara ograniczenia wolności, obok grzywny, powinna stać się podstawową karą orzekaną za występki, których społeczna szkodliwość nie jest szczególnie wysoka. Projektuje się wydłużenie okresu, na który kara ta może być orzekana, do lat 2. Zasadniczej przebudowie podlega treść kary ograniczenia wolności, która staje się najbardziej elastyczną i możliwą do konkretyzowania a casu ad casum.” </a:t>
            </a:r>
          </a:p>
        </p:txBody>
      </p:sp>
      <p:sp>
        <p:nvSpPr>
          <p:cNvPr id="8" name="Symbol zastępczy tekstu 7"/>
          <p:cNvSpPr>
            <a:spLocks noGrp="1"/>
          </p:cNvSpPr>
          <p:nvPr>
            <p:ph type="body" sz="half" idx="2"/>
          </p:nvPr>
        </p:nvSpPr>
        <p:spPr/>
        <p:txBody>
          <a:bodyPr/>
          <a:lstStyle/>
          <a:p>
            <a:r>
              <a:rPr lang="pl-PL" dirty="0"/>
              <a:t>Modalność – zakres ograniczeń – elementy konstrukcyjne</a:t>
            </a:r>
          </a:p>
        </p:txBody>
      </p:sp>
    </p:spTree>
    <p:extLst>
      <p:ext uri="{BB962C8B-B14F-4D97-AF65-F5344CB8AC3E}">
        <p14:creationId xmlns:p14="http://schemas.microsoft.com/office/powerpoint/2010/main" val="1900144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Art.63a </a:t>
            </a:r>
            <a:r>
              <a:rPr lang="pl-PL" dirty="0" err="1"/>
              <a:t>kkw</a:t>
            </a:r>
            <a:endParaRPr lang="pl-PL" dirty="0"/>
          </a:p>
        </p:txBody>
      </p:sp>
      <p:sp>
        <p:nvSpPr>
          <p:cNvPr id="3" name="Symbol zastępczy zawartości 2"/>
          <p:cNvSpPr>
            <a:spLocks noGrp="1"/>
          </p:cNvSpPr>
          <p:nvPr>
            <p:ph idx="1"/>
          </p:nvPr>
        </p:nvSpPr>
        <p:spPr>
          <a:xfrm>
            <a:off x="4746171" y="391886"/>
            <a:ext cx="7193280" cy="6339840"/>
          </a:xfrm>
        </p:spPr>
        <p:txBody>
          <a:bodyPr>
            <a:normAutofit/>
          </a:bodyPr>
          <a:lstStyle/>
          <a:p>
            <a:r>
              <a:rPr lang="pl-PL" sz="2400" dirty="0"/>
              <a:t>Art. 63a. § 1. W szczególnie uzasadnionych wypadkach sąd może zmienić formę obowiązku wykonywania pracy, przyjmując 20 godzin pracy na cele społeczne za równoważne 10% wynagrodzenia za pracę; orzeczona praca nie może przekroczyć 40 godzin w stosunku miesięcznym.</a:t>
            </a:r>
          </a:p>
          <a:p>
            <a:r>
              <a:rPr lang="pl-PL" sz="2400" dirty="0"/>
              <a:t>§ 2. Na postanowienie w przedmiocie zmiany formy wykonania obowiązku pracy, o którym mowa w § 1, przysługuje zażalenie.</a:t>
            </a:r>
          </a:p>
        </p:txBody>
      </p:sp>
    </p:spTree>
    <p:extLst>
      <p:ext uri="{BB962C8B-B14F-4D97-AF65-F5344CB8AC3E}">
        <p14:creationId xmlns:p14="http://schemas.microsoft.com/office/powerpoint/2010/main" val="702453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Art.63b </a:t>
            </a:r>
            <a:r>
              <a:rPr lang="pl-PL" dirty="0" err="1"/>
              <a:t>kkw</a:t>
            </a:r>
            <a:endParaRPr lang="pl-PL" dirty="0"/>
          </a:p>
        </p:txBody>
      </p:sp>
      <p:sp>
        <p:nvSpPr>
          <p:cNvPr id="3" name="Symbol zastępczy zawartości 2"/>
          <p:cNvSpPr>
            <a:spLocks noGrp="1"/>
          </p:cNvSpPr>
          <p:nvPr>
            <p:ph idx="1"/>
          </p:nvPr>
        </p:nvSpPr>
        <p:spPr>
          <a:xfrm>
            <a:off x="4746171" y="391886"/>
            <a:ext cx="7193280" cy="6339840"/>
          </a:xfrm>
        </p:spPr>
        <p:txBody>
          <a:bodyPr>
            <a:normAutofit/>
          </a:bodyPr>
          <a:lstStyle/>
          <a:p>
            <a:r>
              <a:rPr lang="pl-PL" sz="2400" dirty="0"/>
              <a:t>Art. 63b. § 1. Z ważnych względów, w szczególności uzasadnionych wykonywaną przez skazanego pracą zarobkową lub stanem zdrowia, sąd, na wniosek skazanego, może ustalić rozliczenie godzin nieodpłatnej, kontrolowanej pracy na cele </a:t>
            </a:r>
            <a:r>
              <a:rPr lang="pl-PL" sz="2400" b="1" dirty="0"/>
              <a:t>społeczne w innych okresach niż miesięczny, nie przekraczając okresu orzeczonej kary ani orzeczonej łącznej liczby godzin wykonywanej pracy w tym okresie</a:t>
            </a:r>
            <a:r>
              <a:rPr lang="pl-PL" sz="2400" dirty="0"/>
              <a:t>.</a:t>
            </a:r>
          </a:p>
        </p:txBody>
      </p:sp>
    </p:spTree>
    <p:extLst>
      <p:ext uri="{BB962C8B-B14F-4D97-AF65-F5344CB8AC3E}">
        <p14:creationId xmlns:p14="http://schemas.microsoft.com/office/powerpoint/2010/main" val="3362688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Art.63c </a:t>
            </a:r>
            <a:r>
              <a:rPr lang="pl-PL" dirty="0" err="1"/>
              <a:t>kkw</a:t>
            </a:r>
            <a:endParaRPr lang="pl-PL" dirty="0"/>
          </a:p>
        </p:txBody>
      </p:sp>
      <p:sp>
        <p:nvSpPr>
          <p:cNvPr id="3" name="Symbol zastępczy zawartości 2"/>
          <p:cNvSpPr>
            <a:spLocks noGrp="1"/>
          </p:cNvSpPr>
          <p:nvPr>
            <p:ph idx="1"/>
          </p:nvPr>
        </p:nvSpPr>
        <p:spPr>
          <a:xfrm>
            <a:off x="4746171" y="391886"/>
            <a:ext cx="7193280" cy="6339840"/>
          </a:xfrm>
        </p:spPr>
        <p:txBody>
          <a:bodyPr>
            <a:normAutofit/>
          </a:bodyPr>
          <a:lstStyle/>
          <a:p>
            <a:r>
              <a:rPr lang="pl-PL" sz="2400" dirty="0"/>
              <a:t>Art. 63c. Z ważnych względów, w szczególności uzasadnionych wykonywaną przez skazanego pracą zarobkową lub stanem zdrowia, kurator zawodowy, na wniosek skazanego, jednokrotnie podczas wykonywania kary ograniczenia wolności może wydać decyzję o ustaleniu rozliczenia godzin nieodpłatnej, kontrolowanej pracy na cele społeczne w innych okresach niż miesięczny na czas nie dłuższy niż 6 miesięcy, nie przekraczając okresu orzeczonej kary ani orzeczonej łącznej liczby godzin wykonywanej pracy w tym okresie.</a:t>
            </a:r>
          </a:p>
        </p:txBody>
      </p:sp>
    </p:spTree>
    <p:extLst>
      <p:ext uri="{BB962C8B-B14F-4D97-AF65-F5344CB8AC3E}">
        <p14:creationId xmlns:p14="http://schemas.microsoft.com/office/powerpoint/2010/main" val="391271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a:t>Rozpoczęcie </a:t>
            </a:r>
            <a:r>
              <a:rPr lang="pl-PL" dirty="0" err="1"/>
              <a:t>k.o.w</a:t>
            </a:r>
            <a:r>
              <a:rPr lang="pl-PL" dirty="0"/>
              <a:t>.</a:t>
            </a:r>
          </a:p>
        </p:txBody>
      </p:sp>
      <p:sp>
        <p:nvSpPr>
          <p:cNvPr id="6" name="Symbol zastępczy zawartości 5"/>
          <p:cNvSpPr>
            <a:spLocks noGrp="1"/>
          </p:cNvSpPr>
          <p:nvPr>
            <p:ph idx="1"/>
          </p:nvPr>
        </p:nvSpPr>
        <p:spPr>
          <a:xfrm>
            <a:off x="4563291" y="87087"/>
            <a:ext cx="7506789" cy="6635930"/>
          </a:xfrm>
        </p:spPr>
        <p:txBody>
          <a:bodyPr>
            <a:normAutofit fontScale="85000" lnSpcReduction="10000"/>
          </a:bodyPr>
          <a:lstStyle/>
          <a:p>
            <a:r>
              <a:rPr lang="pl-PL" dirty="0"/>
              <a:t>Rozpoczęcie odbywania kary w formie nieodpłatnej kontrolowanej pracy na cele społeczne następuje w dniu, w którym skazany przystąpił do wykonywania wskazanej pracy,</a:t>
            </a:r>
          </a:p>
          <a:p>
            <a:r>
              <a:rPr lang="pl-PL" dirty="0"/>
              <a:t> W przypadku potrącenia następuje w pierwszym dniu okresu, w którym dokonuje się potrącenia skazanemu z wynagrodzenia za pracę. Wskazane dwie sytuacje mają charakter wyjątku od podstawowej reguły jaką rządzi się postępowanie wykonawcze. Zgodnie z art. 9§2 </a:t>
            </a:r>
            <a:r>
              <a:rPr lang="pl-PL" dirty="0" err="1"/>
              <a:t>kkw</a:t>
            </a:r>
            <a:r>
              <a:rPr lang="pl-PL" dirty="0"/>
              <a:t> wyrok staje się wykonalny z chwilą jego uprawomocnienia, chyba że ustawa stanowi inaczej. </a:t>
            </a:r>
          </a:p>
          <a:p>
            <a:r>
              <a:rPr lang="pl-PL" dirty="0"/>
              <a:t>Obie przewidziane w art.57a </a:t>
            </a:r>
            <a:r>
              <a:rPr lang="pl-PL" dirty="0" err="1"/>
              <a:t>kkw</a:t>
            </a:r>
            <a:r>
              <a:rPr lang="pl-PL" dirty="0"/>
              <a:t> sytuacje mają w tej perspektywie charakter wyjątkowy. Mimo przymiotu prawomocności kara ograniczenia wolności do czasu zaistnienia wskazanych w tym przepisie okoliczności nie ma statusu wykonalności i nie może być </a:t>
            </a:r>
            <a:r>
              <a:rPr lang="pl-PL"/>
              <a:t>realizowana.</a:t>
            </a:r>
            <a:endParaRPr lang="pl-PL" dirty="0"/>
          </a:p>
          <a:p>
            <a:r>
              <a:rPr lang="pl-PL" dirty="0"/>
              <a:t>Formalnym początkiem wykonywania tego wariantu kary ograniczenia wolności, przy uwzględnieniu wskazanych czynności przygotowawczych, jest dopiero pierwszy dzień w którym skazany przystąpił do wykonywania pracy.</a:t>
            </a:r>
          </a:p>
          <a:p>
            <a:r>
              <a:rPr lang="pl-PL" dirty="0"/>
              <a:t> Zatem będzie to zawsze znacznie po terminie uprawomocnienia się orzeczenia. </a:t>
            </a:r>
          </a:p>
          <a:p>
            <a:r>
              <a:rPr lang="pl-PL" dirty="0"/>
              <a:t>W przypadku drugiego wariantu kary ograniczenia wolności terminem rozpoczęcia jest pierwszym dzień okresu, w którym dokonuje się potrącenia skazanemu z wynagrodzenia za pracę. W tym przypadku istotne jest czy wynagrodzenie, w ramach którego dokonano pierwszego potracenia jest wypacane z góry czy z dołu. W takim przypadku może to być pierwszy lub ostatni dzień, za który przysługuje skazanemu wynagrodzenie. </a:t>
            </a:r>
          </a:p>
        </p:txBody>
      </p:sp>
    </p:spTree>
    <p:extLst>
      <p:ext uri="{BB962C8B-B14F-4D97-AF65-F5344CB8AC3E}">
        <p14:creationId xmlns:p14="http://schemas.microsoft.com/office/powerpoint/2010/main" val="1634906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miesiące czy lata?</a:t>
            </a:r>
          </a:p>
        </p:txBody>
      </p:sp>
      <p:sp>
        <p:nvSpPr>
          <p:cNvPr id="3" name="Symbol zastępczy zawartości 2"/>
          <p:cNvSpPr>
            <a:spLocks noGrp="1"/>
          </p:cNvSpPr>
          <p:nvPr>
            <p:ph idx="1"/>
          </p:nvPr>
        </p:nvSpPr>
        <p:spPr/>
        <p:txBody>
          <a:bodyPr>
            <a:normAutofit/>
          </a:bodyPr>
          <a:lstStyle/>
          <a:p>
            <a:r>
              <a:rPr lang="pl-PL" sz="2800" dirty="0"/>
              <a:t>Art. 12c. Jeżeli kara lub inny środek podlegający wykonaniu według przepisów niniejszego kodeksu są określone w tygodniach, miesiącach lub latach, przyjmuje się w postępowaniu wykonawczym, że tydzień liczy się za dni 7, miesiąc za dni 30, a rok za dni 365. </a:t>
            </a:r>
            <a:r>
              <a:rPr lang="pl-PL" sz="2800" dirty="0" err="1">
                <a:hlinkClick r:id="rId2" action="ppaction://hlinkfile"/>
              </a:rPr>
              <a:t>kkw</a:t>
            </a:r>
            <a:endParaRPr lang="pl-PL" sz="2800" dirty="0"/>
          </a:p>
        </p:txBody>
      </p:sp>
    </p:spTree>
    <p:extLst>
      <p:ext uri="{BB962C8B-B14F-4D97-AF65-F5344CB8AC3E}">
        <p14:creationId xmlns:p14="http://schemas.microsoft.com/office/powerpoint/2010/main" val="3735590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Art. 83 kk</a:t>
            </a:r>
          </a:p>
        </p:txBody>
      </p:sp>
      <p:sp>
        <p:nvSpPr>
          <p:cNvPr id="3" name="Symbol zastępczy zawartości 2"/>
          <p:cNvSpPr>
            <a:spLocks noGrp="1"/>
          </p:cNvSpPr>
          <p:nvPr>
            <p:ph idx="1"/>
          </p:nvPr>
        </p:nvSpPr>
        <p:spPr>
          <a:xfrm>
            <a:off x="4572000" y="174171"/>
            <a:ext cx="7620000" cy="6683829"/>
          </a:xfrm>
        </p:spPr>
        <p:txBody>
          <a:bodyPr>
            <a:normAutofit/>
          </a:bodyPr>
          <a:lstStyle/>
          <a:p>
            <a:r>
              <a:rPr lang="pl-PL" sz="2000" dirty="0"/>
              <a:t>Art. 83 kk - skazanego na karę ograniczenia wolności, który odbył przynajmniej połowę orzeczonej kary, przy czym przestrzegał porządku prawnego, jak również wykonał nałożone na niego obowiązki, orzeczone środki karne, środki kompensacyjne i przepadek, sąd może zwolnić od reszty kary, uznając ją za wykonaną,</a:t>
            </a:r>
          </a:p>
          <a:p>
            <a:r>
              <a:rPr lang="pl-PL" sz="2000" dirty="0"/>
              <a:t>zwiększenie efektywności kary ograniczenia wolności,</a:t>
            </a:r>
          </a:p>
          <a:p>
            <a:r>
              <a:rPr lang="pl-PL" sz="2000" dirty="0"/>
              <a:t>zachęta skierowana do skazanego, o której powinien być poinformowany przez zawodowego kuratora sądowego w trybie art. 57§1 </a:t>
            </a:r>
            <a:r>
              <a:rPr lang="pl-PL" sz="2000" dirty="0" err="1"/>
              <a:t>kkw</a:t>
            </a:r>
            <a:r>
              <a:rPr lang="pl-PL" sz="2000" dirty="0"/>
              <a:t>. </a:t>
            </a:r>
          </a:p>
          <a:p>
            <a:r>
              <a:rPr lang="pl-PL" sz="2000" dirty="0"/>
              <a:t>Postanowienie sądu wydane w trybie art. 83 kk, to swoista ocena stopnia realizacji poszczególnych składników kary ograniczenia wolności. Rozstrzygnięcie sądu w tym zakresie, może być wydane po odbyciu przynajmniej połowy orzeczonej kary (bezwzględny wymóg formalny) i definitywnie kończy postępowanie wykonawcze. </a:t>
            </a:r>
          </a:p>
        </p:txBody>
      </p:sp>
    </p:spTree>
    <p:extLst>
      <p:ext uri="{BB962C8B-B14F-4D97-AF65-F5344CB8AC3E}">
        <p14:creationId xmlns:p14="http://schemas.microsoft.com/office/powerpoint/2010/main" val="2247238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Uznanie </a:t>
            </a:r>
            <a:r>
              <a:rPr lang="pl-PL" dirty="0" err="1"/>
              <a:t>k.o.w</a:t>
            </a:r>
            <a:r>
              <a:rPr lang="pl-PL" dirty="0"/>
              <a:t> za wykonaną</a:t>
            </a:r>
          </a:p>
        </p:txBody>
      </p:sp>
      <p:sp>
        <p:nvSpPr>
          <p:cNvPr id="3" name="Symbol zastępczy zawartości 2"/>
          <p:cNvSpPr>
            <a:spLocks noGrp="1"/>
          </p:cNvSpPr>
          <p:nvPr>
            <p:ph idx="1"/>
          </p:nvPr>
        </p:nvSpPr>
        <p:spPr>
          <a:xfrm>
            <a:off x="4572000" y="-1"/>
            <a:ext cx="7437119" cy="7053943"/>
          </a:xfrm>
        </p:spPr>
        <p:txBody>
          <a:bodyPr>
            <a:normAutofit fontScale="77500" lnSpcReduction="20000"/>
          </a:bodyPr>
          <a:lstStyle/>
          <a:p>
            <a:r>
              <a:rPr lang="pl-PL" sz="2600" dirty="0"/>
              <a:t>Przepis art. 64 §1 </a:t>
            </a:r>
            <a:r>
              <a:rPr lang="pl-PL" sz="2600" dirty="0" err="1"/>
              <a:t>kkw</a:t>
            </a:r>
            <a:r>
              <a:rPr lang="pl-PL" sz="2600" dirty="0"/>
              <a:t>, stanowi, że w razie niewykonania pełnego wymiaru pracy albo niedokonania całości potrąceń z wynagrodzenia za pracę lub niewykonania innych obowiązków sąd orzeka o tym, czy i w jakim zakresie karę tę uznać za wykonaną ze względu na osiągnięte cele kary. </a:t>
            </a:r>
          </a:p>
          <a:p>
            <a:r>
              <a:rPr lang="pl-PL" sz="2600" dirty="0"/>
              <a:t>Wyznacznikiem zastosowania tej instytucji jest indywidualna ocena stopnia osiągnięcia celów kary, wskazanych w art. 53 </a:t>
            </a:r>
            <a:r>
              <a:rPr lang="pl-PL" sz="2600" dirty="0" err="1"/>
              <a:t>kkw</a:t>
            </a:r>
            <a:r>
              <a:rPr lang="pl-PL" sz="2600" dirty="0"/>
              <a:t>. </a:t>
            </a:r>
          </a:p>
          <a:p>
            <a:r>
              <a:rPr lang="pl-PL" sz="2600" dirty="0"/>
              <a:t>Jednocześnie co podkreśla się w literaturze  przesłanki wskazane w art. 64§1 </a:t>
            </a:r>
            <a:r>
              <a:rPr lang="pl-PL" sz="2600" dirty="0" err="1"/>
              <a:t>kkw</a:t>
            </a:r>
            <a:r>
              <a:rPr lang="pl-PL" sz="2600" dirty="0"/>
              <a:t> nie stwarzają żadnych ograniczeń co do możności uznania kary za wykonaną. </a:t>
            </a:r>
          </a:p>
          <a:p>
            <a:r>
              <a:rPr lang="pl-PL" sz="2600" dirty="0"/>
              <a:t>W analizowanym przepisie brak wskazówek dotyczących poziomu zaawansowania realizowanych elementów treściowych kary ograniczenia wolności. Nie ma żadnych ograniczeń związanych z zakresem, w jakim praca nie została wykonana, zakresem potrąceń z wynagrodzenia za pracę ani z zakresem i liczbą niewykonanych obowiązków. Ocena dokonywana jest wprost przez pryzmat art. 53 </a:t>
            </a:r>
            <a:r>
              <a:rPr lang="pl-PL" sz="2600" dirty="0" err="1"/>
              <a:t>kkw</a:t>
            </a:r>
            <a:r>
              <a:rPr lang="pl-PL" sz="2600" dirty="0"/>
              <a:t>. </a:t>
            </a:r>
          </a:p>
        </p:txBody>
      </p:sp>
    </p:spTree>
    <p:extLst>
      <p:ext uri="{BB962C8B-B14F-4D97-AF65-F5344CB8AC3E}">
        <p14:creationId xmlns:p14="http://schemas.microsoft.com/office/powerpoint/2010/main" val="3509024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Uznanie </a:t>
            </a:r>
            <a:r>
              <a:rPr lang="pl-PL" dirty="0" err="1"/>
              <a:t>k.o.w</a:t>
            </a:r>
            <a:r>
              <a:rPr lang="pl-PL" dirty="0"/>
              <a:t> za wykonaną</a:t>
            </a:r>
          </a:p>
        </p:txBody>
      </p:sp>
      <p:sp>
        <p:nvSpPr>
          <p:cNvPr id="3" name="Symbol zastępczy zawartości 2"/>
          <p:cNvSpPr>
            <a:spLocks noGrp="1"/>
          </p:cNvSpPr>
          <p:nvPr>
            <p:ph idx="1"/>
          </p:nvPr>
        </p:nvSpPr>
        <p:spPr>
          <a:xfrm>
            <a:off x="4572001" y="235131"/>
            <a:ext cx="7384868" cy="6470469"/>
          </a:xfrm>
        </p:spPr>
        <p:txBody>
          <a:bodyPr>
            <a:normAutofit fontScale="92500"/>
          </a:bodyPr>
          <a:lstStyle/>
          <a:p>
            <a:r>
              <a:rPr lang="pl-PL" dirty="0"/>
              <a:t>Rozstrzygnięcia sądu na podstawie art. 64 § 1 </a:t>
            </a:r>
            <a:r>
              <a:rPr lang="pl-PL" dirty="0" err="1"/>
              <a:t>k.k.w</a:t>
            </a:r>
            <a:r>
              <a:rPr lang="pl-PL" dirty="0"/>
              <a:t>. mogą być trojakiego rodzaju: </a:t>
            </a:r>
          </a:p>
          <a:p>
            <a:r>
              <a:rPr lang="pl-PL" dirty="0"/>
              <a:t>a)  uznanie kary za wykonaną w całości, </a:t>
            </a:r>
          </a:p>
          <a:p>
            <a:r>
              <a:rPr lang="pl-PL" dirty="0"/>
              <a:t>b)  uznanie kary za wykonaną w określonym zakresie (np. w zakresie obowiązku pracy lub wykonania innych obowiązków), </a:t>
            </a:r>
          </a:p>
          <a:p>
            <a:r>
              <a:rPr lang="pl-PL" dirty="0"/>
              <a:t>c)  uznanie kary za niewykonaną.</a:t>
            </a:r>
          </a:p>
          <a:p>
            <a:r>
              <a:rPr lang="pl-PL" dirty="0"/>
              <a:t>Pierwsze z rozstrzygnięć jest dla skazanego najbardziej korzystne.  Dla postępowania wykonawczego także rodzi ono najmniej problemów. Takie postanowienie sądu oznacza, że z chwilą wydania postanowienia rozpoczyna bieg termin do zatarcia skazania. </a:t>
            </a:r>
          </a:p>
          <a:p>
            <a:r>
              <a:rPr lang="pl-PL" dirty="0"/>
              <a:t>W dwóch pozostałych przypadkach konsekwencje prawne są już trudniejsze do jednoznacznego ustalenia. Wydaje się, że w tych przypadkach jedną z konsekwencji prawnych jest sytuacja, w której kara nie może być uznana za wykonaną, a zatem można mówić jedynie o biegu terminu przedawnienia jej wykonania. W praktyce skazany pozostaje, w pewnym sensie, w stanie zawieszenia, jeżeli nie podejmie dalszych niezbędnych czynności zmierzających do wykonania orzeczenia, kara ciągle będzie w stadium wykonawczym. </a:t>
            </a:r>
          </a:p>
          <a:p>
            <a:endParaRPr lang="pl-PL" dirty="0"/>
          </a:p>
        </p:txBody>
      </p:sp>
    </p:spTree>
    <p:extLst>
      <p:ext uri="{BB962C8B-B14F-4D97-AF65-F5344CB8AC3E}">
        <p14:creationId xmlns:p14="http://schemas.microsoft.com/office/powerpoint/2010/main" val="539873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Uznanie </a:t>
            </a:r>
            <a:r>
              <a:rPr lang="pl-PL" dirty="0" err="1"/>
              <a:t>k.o.w</a:t>
            </a:r>
            <a:r>
              <a:rPr lang="pl-PL" dirty="0"/>
              <a:t> za wykonaną</a:t>
            </a:r>
          </a:p>
        </p:txBody>
      </p:sp>
      <p:sp>
        <p:nvSpPr>
          <p:cNvPr id="3" name="Symbol zastępczy zawartości 2"/>
          <p:cNvSpPr>
            <a:spLocks noGrp="1"/>
          </p:cNvSpPr>
          <p:nvPr>
            <p:ph idx="1"/>
          </p:nvPr>
        </p:nvSpPr>
        <p:spPr>
          <a:xfrm>
            <a:off x="4624251" y="87086"/>
            <a:ext cx="7315200" cy="6770914"/>
          </a:xfrm>
        </p:spPr>
        <p:txBody>
          <a:bodyPr>
            <a:normAutofit/>
          </a:bodyPr>
          <a:lstStyle/>
          <a:p>
            <a:r>
              <a:rPr lang="pl-PL" sz="2000" dirty="0"/>
              <a:t>Co prawda w tym przypadku, o ile nie ma podstaw do uznania, że skazany uchylał się od wykonania orzeczenia (art.65 </a:t>
            </a:r>
            <a:r>
              <a:rPr lang="pl-PL" sz="2000" dirty="0" err="1"/>
              <a:t>kkw</a:t>
            </a:r>
            <a:r>
              <a:rPr lang="pl-PL" sz="2000" dirty="0"/>
              <a:t>), sąd nie będzie podejmował wobec skazanego żadnych dalszych działań, ale jednocześnie orzeczenie nie będzie mogło przejść do etapu zatarcia skazania. </a:t>
            </a:r>
          </a:p>
          <a:p>
            <a:endParaRPr lang="pl-PL" sz="2000" dirty="0"/>
          </a:p>
          <a:p>
            <a:r>
              <a:rPr lang="pl-PL" sz="2000" dirty="0"/>
              <a:t>Przy braku działań ze strony skazanego, albo niemożności zrealizowania pozostałych elementów, skazany będzie musiał czekać na przedawnienie wykonania kary (10 lat od uprawomocnienia wyroku skazującego - art. 103§1 pkt 3 kk). Dopiero po upływie tego okresu rozpocznie się bieg terminu do zatarcia skazania (3 lata od przedawnienia wykonania - art. 107§4 kk). </a:t>
            </a:r>
          </a:p>
        </p:txBody>
      </p:sp>
    </p:spTree>
    <p:extLst>
      <p:ext uri="{BB962C8B-B14F-4D97-AF65-F5344CB8AC3E}">
        <p14:creationId xmlns:p14="http://schemas.microsoft.com/office/powerpoint/2010/main" val="2395543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Art.65a </a:t>
            </a:r>
            <a:r>
              <a:rPr lang="pl-PL" dirty="0" err="1"/>
              <a:t>kkw</a:t>
            </a:r>
            <a:br>
              <a:rPr lang="pl-PL" dirty="0"/>
            </a:br>
            <a:r>
              <a:rPr lang="pl-PL" dirty="0"/>
              <a:t>zawsze warto dać szansę</a:t>
            </a:r>
          </a:p>
        </p:txBody>
      </p:sp>
      <p:sp>
        <p:nvSpPr>
          <p:cNvPr id="3" name="Symbol zastępczy zawartości 2"/>
          <p:cNvSpPr>
            <a:spLocks noGrp="1"/>
          </p:cNvSpPr>
          <p:nvPr>
            <p:ph idx="1"/>
          </p:nvPr>
        </p:nvSpPr>
        <p:spPr>
          <a:xfrm>
            <a:off x="4659087" y="217714"/>
            <a:ext cx="7236822" cy="6640286"/>
          </a:xfrm>
        </p:spPr>
        <p:txBody>
          <a:bodyPr>
            <a:normAutofit/>
          </a:bodyPr>
          <a:lstStyle/>
          <a:p>
            <a:r>
              <a:rPr lang="pl-PL" dirty="0"/>
              <a:t>Art. 65a. § 1. Sąd może w każdym czasie wstrzymać wykonanie zastępczej kary pozbawienia wolności w wypadku, gdy skazany oświadczy na piśmie, że podejmie odbywanie kary ograniczenia wolności i podda się rygorom z nią związanym; </a:t>
            </a:r>
          </a:p>
          <a:p>
            <a:r>
              <a:rPr lang="pl-PL" dirty="0"/>
              <a:t>wstrzymanie następuje do czasu wykonania orzeczonej kary ograniczenia wolności.</a:t>
            </a:r>
          </a:p>
          <a:p>
            <a:r>
              <a:rPr lang="pl-PL" dirty="0"/>
              <a:t>§ 2. Jeżeli skazany uchyla się od odbywania kary ograniczenia wolności, sąd zarządza wykonanie zastępczej kary pozbawienia wolności.</a:t>
            </a:r>
          </a:p>
          <a:p>
            <a:r>
              <a:rPr lang="pl-PL" dirty="0"/>
              <a:t>§ 6. Niedopuszczalne jest ponowne wstrzymanie wykonania tej samej zastępczej kary pozbawienia wolności na podstawie § 1.</a:t>
            </a:r>
          </a:p>
        </p:txBody>
      </p:sp>
    </p:spTree>
    <p:extLst>
      <p:ext uri="{BB962C8B-B14F-4D97-AF65-F5344CB8AC3E}">
        <p14:creationId xmlns:p14="http://schemas.microsoft.com/office/powerpoint/2010/main" val="162423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862505" y="2349925"/>
            <a:ext cx="3498979" cy="2456442"/>
          </a:xfrm>
        </p:spPr>
        <p:txBody>
          <a:bodyPr/>
          <a:lstStyle/>
          <a:p>
            <a:r>
              <a:rPr lang="pl-PL" dirty="0"/>
              <a:t>Cechy K.O.W</a:t>
            </a:r>
          </a:p>
        </p:txBody>
      </p:sp>
      <p:sp>
        <p:nvSpPr>
          <p:cNvPr id="6" name="Symbol zastępczy zawartości 5"/>
          <p:cNvSpPr>
            <a:spLocks noGrp="1"/>
          </p:cNvSpPr>
          <p:nvPr>
            <p:ph idx="1"/>
          </p:nvPr>
        </p:nvSpPr>
        <p:spPr>
          <a:xfrm>
            <a:off x="4545874" y="222451"/>
            <a:ext cx="7515497" cy="6448315"/>
          </a:xfrm>
        </p:spPr>
        <p:txBody>
          <a:bodyPr>
            <a:normAutofit fontScale="92500" lnSpcReduction="20000"/>
          </a:bodyPr>
          <a:lstStyle/>
          <a:p>
            <a:pPr marL="457200" indent="-457200">
              <a:buFont typeface="Arial" panose="020B0604020202020204" pitchFamily="34" charset="0"/>
              <a:buChar char="•"/>
            </a:pPr>
            <a:r>
              <a:rPr lang="pl-PL" b="1" dirty="0"/>
              <a:t>KOW ingeruje w cały szereg różnie definiowanych sfer wolności skazanego. </a:t>
            </a:r>
          </a:p>
          <a:p>
            <a:pPr marL="457200" indent="-457200">
              <a:buFont typeface="Arial" panose="020B0604020202020204" pitchFamily="34" charset="0"/>
              <a:buChar char="•"/>
            </a:pPr>
            <a:r>
              <a:rPr lang="pl-PL" b="1" dirty="0"/>
              <a:t>Dotyka swobody przemieszczania, wolności wyboru miejsca i czasu pracy. </a:t>
            </a:r>
          </a:p>
          <a:p>
            <a:pPr marL="457200" indent="-457200">
              <a:buFont typeface="Arial" panose="020B0604020202020204" pitchFamily="34" charset="0"/>
              <a:buChar char="•"/>
            </a:pPr>
            <a:r>
              <a:rPr lang="pl-PL" b="1" dirty="0"/>
              <a:t>Ogranicza swobodę autonomicznego kształtowania postępowania w ciągu dnia a także autonomię dysponowania wynagrodzeniem. </a:t>
            </a:r>
          </a:p>
          <a:p>
            <a:pPr marL="457200" indent="-457200">
              <a:buFont typeface="Arial" panose="020B0604020202020204" pitchFamily="34" charset="0"/>
              <a:buChar char="•"/>
            </a:pPr>
            <a:r>
              <a:rPr lang="pl-PL" b="1" dirty="0"/>
              <a:t>Obowiązki nakładane na skazanego narzucają mu określony sposób zachowania i przymuszają do podejmowania określonych działań. </a:t>
            </a:r>
          </a:p>
          <a:p>
            <a:pPr marL="457200" indent="-457200">
              <a:buFont typeface="Arial" panose="020B0604020202020204" pitchFamily="34" charset="0"/>
              <a:buChar char="•"/>
            </a:pPr>
            <a:r>
              <a:rPr lang="pl-PL" b="1" dirty="0"/>
              <a:t>Dodatkowo warto podkreślić że jest to sankcja wykonywana w ramach społeczności lokalnej skazanego, często realizowana na rzecz tej społeczności i przy jej aktywnym udziale w postępowaniu wykonawczym. </a:t>
            </a:r>
          </a:p>
          <a:p>
            <a:pPr marL="457200" indent="-457200">
              <a:buFont typeface="Arial" panose="020B0604020202020204" pitchFamily="34" charset="0"/>
              <a:buChar char="•"/>
            </a:pPr>
            <a:r>
              <a:rPr lang="pl-PL" b="1" dirty="0"/>
              <a:t>Oceniając karę ograniczenia wolności nie możemy zapominać, że jest to sankcja przede wszystkim bardzo wymagająca na etapie wykonania</a:t>
            </a:r>
          </a:p>
          <a:p>
            <a:pPr marL="457200" indent="-457200">
              <a:buFont typeface="Arial" panose="020B0604020202020204" pitchFamily="34" charset="0"/>
              <a:buChar char="•"/>
            </a:pPr>
            <a:r>
              <a:rPr lang="pl-PL" b="1" dirty="0"/>
              <a:t>Ten stan rzeczy nie musi być wadą, przy założeniu jasno sformułowanych i świadomie realizowanych zadań polityczno-kryminalnych, w ramach różnych wariantów kary.</a:t>
            </a:r>
          </a:p>
        </p:txBody>
      </p:sp>
    </p:spTree>
    <p:extLst>
      <p:ext uri="{BB962C8B-B14F-4D97-AF65-F5344CB8AC3E}">
        <p14:creationId xmlns:p14="http://schemas.microsoft.com/office/powerpoint/2010/main" val="1267050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Uchylanie się od </a:t>
            </a:r>
            <a:r>
              <a:rPr lang="pl-PL" dirty="0" err="1"/>
              <a:t>k.ow</a:t>
            </a:r>
            <a:r>
              <a:rPr lang="pl-PL" dirty="0"/>
              <a:t>.</a:t>
            </a:r>
          </a:p>
        </p:txBody>
      </p:sp>
      <p:sp>
        <p:nvSpPr>
          <p:cNvPr id="3" name="Symbol zastępczy zawartości 2"/>
          <p:cNvSpPr>
            <a:spLocks noGrp="1"/>
          </p:cNvSpPr>
          <p:nvPr>
            <p:ph idx="1"/>
          </p:nvPr>
        </p:nvSpPr>
        <p:spPr>
          <a:xfrm>
            <a:off x="4676503" y="182880"/>
            <a:ext cx="7280366" cy="6675120"/>
          </a:xfrm>
        </p:spPr>
        <p:txBody>
          <a:bodyPr>
            <a:normAutofit/>
          </a:bodyPr>
          <a:lstStyle/>
          <a:p>
            <a:r>
              <a:rPr lang="pl-PL" dirty="0"/>
              <a:t>Uchylanie powinno być traktowane jako umyślne dążenie do niewykonania obowiązku (SN z 11.05.1974 IV KRN 19/74),</a:t>
            </a:r>
          </a:p>
          <a:p>
            <a:r>
              <a:rPr lang="pl-PL" dirty="0"/>
              <a:t>Uchylanie to takie zachowanie skazanego, które jest wyrazem jego negatywnego stosunku do tej kary czy nałożonych w związku z nią obowiązków, a więc wynika z jego złej woli, a nie z innych przyczyn, obiektywnych lub nawet przez niego zawinionych (np. osadzenie w </a:t>
            </a:r>
            <a:r>
              <a:rPr lang="pl-PL" dirty="0" err="1"/>
              <a:t>zk</a:t>
            </a:r>
            <a:r>
              <a:rPr lang="pl-PL" dirty="0"/>
              <a:t> lub </a:t>
            </a:r>
            <a:r>
              <a:rPr lang="pl-PL" dirty="0" err="1"/>
              <a:t>aś</a:t>
            </a:r>
            <a:r>
              <a:rPr lang="pl-PL" dirty="0"/>
              <a:t> SN z 20.06.1979 VIKZP6/79),</a:t>
            </a:r>
          </a:p>
          <a:p>
            <a:r>
              <a:rPr lang="pl-PL" dirty="0"/>
              <a:t>W uchylaniu mieści się pewna powtarzalność czy ciągłość zachowania,</a:t>
            </a:r>
          </a:p>
          <a:p>
            <a:r>
              <a:rPr lang="pl-PL" dirty="0"/>
              <a:t>Do uchylania dochodzi gdy skazany świadom ciążących na nim obowiązków oraz grożących konsekwencji i mający po temu obiektywnie istniejące możliwości, z przyczyn od siebie tylko zależnych wzbrania się przed wykonaniem kary.</a:t>
            </a:r>
          </a:p>
          <a:p>
            <a:endParaRPr lang="pl-PL" dirty="0"/>
          </a:p>
        </p:txBody>
      </p:sp>
    </p:spTree>
    <p:extLst>
      <p:ext uri="{BB962C8B-B14F-4D97-AF65-F5344CB8AC3E}">
        <p14:creationId xmlns:p14="http://schemas.microsoft.com/office/powerpoint/2010/main" val="697734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Praktyczna przydatność</a:t>
            </a:r>
          </a:p>
        </p:txBody>
      </p:sp>
      <p:sp>
        <p:nvSpPr>
          <p:cNvPr id="6" name="Symbol zastępczy zawartości 5"/>
          <p:cNvSpPr>
            <a:spLocks noGrp="1"/>
          </p:cNvSpPr>
          <p:nvPr>
            <p:ph idx="1"/>
          </p:nvPr>
        </p:nvSpPr>
        <p:spPr>
          <a:xfrm>
            <a:off x="4728754" y="330926"/>
            <a:ext cx="7245531" cy="6252754"/>
          </a:xfrm>
        </p:spPr>
        <p:txBody>
          <a:bodyPr>
            <a:normAutofit/>
          </a:bodyPr>
          <a:lstStyle/>
          <a:p>
            <a:r>
              <a:rPr lang="pl-PL" sz="2000" dirty="0"/>
              <a:t>Prawo karne będąc podstawą procesu walki z przestępczością, naturalnie dąży do efektywności tak w ujęciu organizacyjnym (skuteczna praca aparatu wymiaru sprawiedliwości), jak i w wymiarze stosowania i doskonalenia normy prawnej, </a:t>
            </a:r>
          </a:p>
          <a:p>
            <a:r>
              <a:rPr lang="pl-PL" sz="2000" dirty="0"/>
              <a:t>Normy ta powinna być możliwie najdoskonalsza, najbardziej wydolna, akceptowana aksjologicznie i prakseologicznie sprawdzalna w zakresie ograniczania zjawiska przestępczości,</a:t>
            </a:r>
          </a:p>
          <a:p>
            <a:r>
              <a:rPr lang="pl-PL" sz="2000" dirty="0"/>
              <a:t>Rozwój prawa karnego, a w jego ramach zmiany w zakresie treści i zasad wykonania sankcji karnych, to proces doskonalenia istniejących rozwiązań, zwłaszcza w oparciu o ocenę ich praktycznej przydatności. </a:t>
            </a:r>
          </a:p>
        </p:txBody>
      </p:sp>
    </p:spTree>
    <p:extLst>
      <p:ext uri="{BB962C8B-B14F-4D97-AF65-F5344CB8AC3E}">
        <p14:creationId xmlns:p14="http://schemas.microsoft.com/office/powerpoint/2010/main" val="3390496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Dziękuję za uwagę</a:t>
            </a:r>
          </a:p>
        </p:txBody>
      </p:sp>
      <p:pic>
        <p:nvPicPr>
          <p:cNvPr id="7" name="Symbol zastępczy obrazu 6"/>
          <p:cNvPicPr>
            <a:picLocks noGrp="1" noChangeAspect="1"/>
          </p:cNvPicPr>
          <p:nvPr>
            <p:ph type="pic" idx="1"/>
          </p:nvPr>
        </p:nvPicPr>
        <p:blipFill>
          <a:blip r:embed="rId2"/>
          <a:srcRect l="24448" r="24448"/>
          <a:stretch>
            <a:fillRect/>
          </a:stretch>
        </p:blipFill>
        <p:spPr>
          <a:xfrm>
            <a:off x="6984274" y="235131"/>
            <a:ext cx="4963886" cy="6374676"/>
          </a:xfrm>
          <a:prstGeom prst="rect">
            <a:avLst/>
          </a:prstGeom>
        </p:spPr>
      </p:pic>
      <p:sp>
        <p:nvSpPr>
          <p:cNvPr id="4" name="Symbol zastępczy tekstu 3"/>
          <p:cNvSpPr>
            <a:spLocks noGrp="1"/>
          </p:cNvSpPr>
          <p:nvPr>
            <p:ph type="body" sz="half" idx="2"/>
          </p:nvPr>
        </p:nvSpPr>
        <p:spPr/>
        <p:txBody>
          <a:bodyPr/>
          <a:lstStyle/>
          <a:p>
            <a:r>
              <a:rPr lang="pl-PL" dirty="0"/>
              <a:t>To już KONIEC </a:t>
            </a:r>
          </a:p>
        </p:txBody>
      </p:sp>
    </p:spTree>
    <p:extLst>
      <p:ext uri="{BB962C8B-B14F-4D97-AF65-F5344CB8AC3E}">
        <p14:creationId xmlns:p14="http://schemas.microsoft.com/office/powerpoint/2010/main" val="368997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Oczekiwania i udział K.O.W w strukturze </a:t>
            </a:r>
            <a:r>
              <a:rPr lang="pl-PL" dirty="0" err="1"/>
              <a:t>skazań</a:t>
            </a:r>
            <a:endParaRPr lang="pl-PL" dirty="0"/>
          </a:p>
        </p:txBody>
      </p:sp>
      <p:sp>
        <p:nvSpPr>
          <p:cNvPr id="3" name="Symbol zastępczy zawartości 2"/>
          <p:cNvSpPr>
            <a:spLocks noGrp="1"/>
          </p:cNvSpPr>
          <p:nvPr>
            <p:ph idx="1"/>
          </p:nvPr>
        </p:nvSpPr>
        <p:spPr/>
        <p:txBody>
          <a:bodyPr>
            <a:normAutofit/>
          </a:bodyPr>
          <a:lstStyle/>
          <a:p>
            <a:r>
              <a:rPr lang="pl-PL" b="1" dirty="0"/>
              <a:t>Kara ograniczenia wolności od początku swojego istnienia, czyli od kodyfikacji karnej z 1969 r., traktowana była w założeniu, jako ważny element polityki karnej. </a:t>
            </a:r>
          </a:p>
          <a:p>
            <a:r>
              <a:rPr lang="pl-PL" b="1" dirty="0"/>
              <a:t>Miała stanowić jeden z podstawowych środków reakcji na drobną i średnią przestępczość.</a:t>
            </a:r>
          </a:p>
          <a:p>
            <a:r>
              <a:rPr lang="pl-PL" b="1" dirty="0"/>
              <a:t>Niestety przez cały ten okres, mimo wyraźnych deklaracji polityczno-kryminalnych oraz rozwiązań normatywnych, które miały sprzyjać stosowaniu tej sankcji jej udział w strukturze </a:t>
            </a:r>
            <a:r>
              <a:rPr lang="pl-PL" b="1" dirty="0" err="1"/>
              <a:t>skazań</a:t>
            </a:r>
            <a:r>
              <a:rPr lang="pl-PL" b="1" dirty="0"/>
              <a:t> był rozczarowujący. </a:t>
            </a:r>
          </a:p>
          <a:p>
            <a:r>
              <a:rPr lang="pl-PL" b="1" dirty="0"/>
              <a:t>(kara ograniczenia wolności stanowiła maksymalnie kilkanaście procent, np. w 1970 r. – 6.2%, w 1984 r. – 8,2%, 1997 r. – 5,2%, 1999 r. 7,5%). </a:t>
            </a:r>
          </a:p>
        </p:txBody>
      </p:sp>
    </p:spTree>
    <p:extLst>
      <p:ext uri="{BB962C8B-B14F-4D97-AF65-F5344CB8AC3E}">
        <p14:creationId xmlns:p14="http://schemas.microsoft.com/office/powerpoint/2010/main" val="282360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1210491" y="330927"/>
            <a:ext cx="9605555" cy="6209210"/>
          </a:xfrm>
          <a:prstGeom prst="rect">
            <a:avLst/>
          </a:prstGeom>
        </p:spPr>
      </p:pic>
    </p:spTree>
    <p:extLst>
      <p:ext uri="{BB962C8B-B14F-4D97-AF65-F5344CB8AC3E}">
        <p14:creationId xmlns:p14="http://schemas.microsoft.com/office/powerpoint/2010/main" val="979777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p:cNvPicPr>
            <a:picLocks noChangeAspect="1"/>
          </p:cNvPicPr>
          <p:nvPr/>
        </p:nvPicPr>
        <p:blipFill>
          <a:blip r:embed="rId2"/>
          <a:stretch>
            <a:fillRect/>
          </a:stretch>
        </p:blipFill>
        <p:spPr>
          <a:xfrm>
            <a:off x="1088571" y="139337"/>
            <a:ext cx="9953898" cy="6718663"/>
          </a:xfrm>
          <a:prstGeom prst="rect">
            <a:avLst/>
          </a:prstGeom>
        </p:spPr>
      </p:pic>
    </p:spTree>
    <p:extLst>
      <p:ext uri="{BB962C8B-B14F-4D97-AF65-F5344CB8AC3E}">
        <p14:creationId xmlns:p14="http://schemas.microsoft.com/office/powerpoint/2010/main" val="234748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91589" y="217714"/>
            <a:ext cx="6496594" cy="6383383"/>
          </a:xfrm>
          <a:prstGeom prst="rect">
            <a:avLst/>
          </a:prstGeom>
        </p:spPr>
      </p:pic>
      <p:pic>
        <p:nvPicPr>
          <p:cNvPr id="3" name="Obraz 2"/>
          <p:cNvPicPr>
            <a:picLocks noChangeAspect="1"/>
          </p:cNvPicPr>
          <p:nvPr/>
        </p:nvPicPr>
        <p:blipFill>
          <a:blip r:embed="rId3"/>
          <a:stretch>
            <a:fillRect/>
          </a:stretch>
        </p:blipFill>
        <p:spPr>
          <a:xfrm>
            <a:off x="6540137" y="470263"/>
            <a:ext cx="5425440" cy="6130834"/>
          </a:xfrm>
          <a:prstGeom prst="rect">
            <a:avLst/>
          </a:prstGeom>
        </p:spPr>
      </p:pic>
    </p:spTree>
    <p:extLst>
      <p:ext uri="{BB962C8B-B14F-4D97-AF65-F5344CB8AC3E}">
        <p14:creationId xmlns:p14="http://schemas.microsoft.com/office/powerpoint/2010/main" val="294141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146476" y="278674"/>
            <a:ext cx="5959801" cy="6435635"/>
          </a:xfrm>
          <a:prstGeom prst="rect">
            <a:avLst/>
          </a:prstGeom>
        </p:spPr>
      </p:pic>
      <p:pic>
        <p:nvPicPr>
          <p:cNvPr id="3" name="Obraz 2"/>
          <p:cNvPicPr>
            <a:picLocks noChangeAspect="1"/>
          </p:cNvPicPr>
          <p:nvPr/>
        </p:nvPicPr>
        <p:blipFill>
          <a:blip r:embed="rId3"/>
          <a:stretch>
            <a:fillRect/>
          </a:stretch>
        </p:blipFill>
        <p:spPr>
          <a:xfrm>
            <a:off x="5993468" y="200298"/>
            <a:ext cx="5830801" cy="6444342"/>
          </a:xfrm>
          <a:prstGeom prst="rect">
            <a:avLst/>
          </a:prstGeom>
        </p:spPr>
      </p:pic>
    </p:spTree>
    <p:extLst>
      <p:ext uri="{BB962C8B-B14F-4D97-AF65-F5344CB8AC3E}">
        <p14:creationId xmlns:p14="http://schemas.microsoft.com/office/powerpoint/2010/main" val="2455440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452846" y="557349"/>
            <a:ext cx="11234057" cy="5939246"/>
          </a:xfrm>
          <a:prstGeom prst="rect">
            <a:avLst/>
          </a:prstGeom>
        </p:spPr>
      </p:pic>
    </p:spTree>
    <p:extLst>
      <p:ext uri="{BB962C8B-B14F-4D97-AF65-F5344CB8AC3E}">
        <p14:creationId xmlns:p14="http://schemas.microsoft.com/office/powerpoint/2010/main" val="56871392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652</TotalTime>
  <Words>2983</Words>
  <Application>Microsoft Macintosh PowerPoint</Application>
  <PresentationFormat>Panoramiczny</PresentationFormat>
  <Paragraphs>134</Paragraphs>
  <Slides>32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32</vt:i4>
      </vt:variant>
    </vt:vector>
  </HeadingPairs>
  <TitlesOfParts>
    <vt:vector size="37" baseType="lpstr">
      <vt:lpstr>Arial</vt:lpstr>
      <vt:lpstr>Calibri Light</vt:lpstr>
      <vt:lpstr>Rockwell</vt:lpstr>
      <vt:lpstr>Wingdings</vt:lpstr>
      <vt:lpstr>Atlas</vt:lpstr>
      <vt:lpstr>Kara ograniczenia wolności</vt:lpstr>
      <vt:lpstr>Uwagi wprowadzające</vt:lpstr>
      <vt:lpstr>Cechy K.O.W</vt:lpstr>
      <vt:lpstr>Oczekiwania i udział K.O.W w strukturze skazań</vt:lpstr>
      <vt:lpstr>Prezentacja programu PowerPoint</vt:lpstr>
      <vt:lpstr>Prezentacja programu PowerPoint</vt:lpstr>
      <vt:lpstr>Prezentacja programu PowerPoint</vt:lpstr>
      <vt:lpstr>Prezentacja programu PowerPoint</vt:lpstr>
      <vt:lpstr>Prezentacja programu PowerPoint</vt:lpstr>
      <vt:lpstr>Przestrzeń zastosowania k.o.w.</vt:lpstr>
      <vt:lpstr>Treść K.O.W</vt:lpstr>
      <vt:lpstr>Treść K.O.W</vt:lpstr>
      <vt:lpstr>Wybrane problemy orzecznicze – problem pracy i potrącenia</vt:lpstr>
      <vt:lpstr>Praca i potrącenie. Razem, osobno czy w sekwencji?</vt:lpstr>
      <vt:lpstr>Praca i potrącenie. Razem, osobno czy w sekwencji?</vt:lpstr>
      <vt:lpstr>Praca i potrącenie. Razem, osobno czy w sekwencji?</vt:lpstr>
      <vt:lpstr>Cele i miejsce wykonania</vt:lpstr>
      <vt:lpstr>Nadzór, orzekanie i wykonywanie</vt:lpstr>
      <vt:lpstr>Odroczenie i przerwa</vt:lpstr>
      <vt:lpstr>Art.63a kkw</vt:lpstr>
      <vt:lpstr>Art.63b kkw</vt:lpstr>
      <vt:lpstr>Art.63c kkw</vt:lpstr>
      <vt:lpstr>Rozpoczęcie k.o.w.</vt:lpstr>
      <vt:lpstr>miesiące czy lata?</vt:lpstr>
      <vt:lpstr>Art. 83 kk</vt:lpstr>
      <vt:lpstr>Uznanie k.o.w za wykonaną</vt:lpstr>
      <vt:lpstr>Uznanie k.o.w za wykonaną</vt:lpstr>
      <vt:lpstr>Uznanie k.o.w za wykonaną</vt:lpstr>
      <vt:lpstr>Art.65a kkw zawsze warto dać szansę</vt:lpstr>
      <vt:lpstr>Uchylanie się od k.ow.</vt:lpstr>
      <vt:lpstr>Praktyczna przydatność</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Tomasz Kalisz</dc:creator>
  <cp:lastModifiedBy>Tomasz Kalisz</cp:lastModifiedBy>
  <cp:revision>25</cp:revision>
  <dcterms:created xsi:type="dcterms:W3CDTF">2018-11-21T19:50:00Z</dcterms:created>
  <dcterms:modified xsi:type="dcterms:W3CDTF">2024-04-15T18:16:55Z</dcterms:modified>
</cp:coreProperties>
</file>