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96" y="-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859280"/>
            <a:ext cx="8534400" cy="12954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12192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429000"/>
            <a:ext cx="85344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19A7865-AE21-4091-9E0E-C6A8DFEF62B7}" type="datetimeFigureOut">
              <a:rPr lang="pl-PL" smtClean="0"/>
              <a:t>2015-04-22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C592-553C-4ED3-9B9F-FA5C0E9613A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7865-AE21-4091-9E0E-C6A8DFEF62B7}" type="datetimeFigureOut">
              <a:rPr lang="pl-PL" smtClean="0"/>
              <a:t>2015-04-22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C592-553C-4ED3-9B9F-FA5C0E9613A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209041"/>
            <a:ext cx="1727200" cy="43180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27200" y="1219200"/>
            <a:ext cx="6908800" cy="426720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7865-AE21-4091-9E0E-C6A8DFEF62B7}" type="datetimeFigureOut">
              <a:rPr lang="pl-PL" smtClean="0"/>
              <a:t>2015-04-22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C592-553C-4ED3-9B9F-FA5C0E9613A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438401"/>
            <a:ext cx="8534400" cy="3048001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7865-AE21-4091-9E0E-C6A8DFEF62B7}" type="datetimeFigureOut">
              <a:rPr lang="pl-PL" smtClean="0"/>
              <a:t>2015-04-22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C592-553C-4ED3-9B9F-FA5C0E9613A4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12192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7865-AE21-4091-9E0E-C6A8DFEF62B7}" type="datetimeFigureOut">
              <a:rPr lang="pl-PL" smtClean="0"/>
              <a:t>2015-04-22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C592-553C-4ED3-9B9F-FA5C0E9613A4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12192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400" y="3410268"/>
            <a:ext cx="83312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30400" y="1503680"/>
            <a:ext cx="83312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12192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828800" y="2438400"/>
            <a:ext cx="4165600" cy="3124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7865-AE21-4091-9E0E-C6A8DFEF62B7}" type="datetimeFigureOut">
              <a:rPr lang="pl-PL" smtClean="0"/>
              <a:t>2015-04-22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C592-553C-4ED3-9B9F-FA5C0E9613A4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6197600" y="2438400"/>
            <a:ext cx="4165600" cy="3124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12192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12192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828800" y="2819400"/>
            <a:ext cx="4165600" cy="2743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7600" y="2819400"/>
            <a:ext cx="4165600" cy="2743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2362201"/>
            <a:ext cx="4167717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2359152"/>
            <a:ext cx="4169833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7865-AE21-4091-9E0E-C6A8DFEF62B7}" type="datetimeFigureOut">
              <a:rPr lang="pl-PL" smtClean="0"/>
              <a:t>2015-04-22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C592-553C-4ED3-9B9F-FA5C0E9613A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7865-AE21-4091-9E0E-C6A8DFEF62B7}" type="datetimeFigureOut">
              <a:rPr lang="pl-PL" smtClean="0"/>
              <a:t>2015-04-22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C592-553C-4ED3-9B9F-FA5C0E9613A4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12192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7865-AE21-4091-9E0E-C6A8DFEF62B7}" type="datetimeFigureOut">
              <a:rPr lang="pl-PL" smtClean="0"/>
              <a:t>2015-04-22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C592-553C-4ED3-9B9F-FA5C0E9613A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2" y="1676400"/>
            <a:ext cx="37591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02" y="2275840"/>
            <a:ext cx="37591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7865-AE21-4091-9E0E-C6A8DFEF62B7}" type="datetimeFigureOut">
              <a:rPr lang="pl-PL" smtClean="0"/>
              <a:t>2015-04-22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C592-553C-4ED3-9B9F-FA5C0E9613A4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828800" y="1676400"/>
            <a:ext cx="4368800" cy="3505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950720" y="1847088"/>
            <a:ext cx="4120896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0" y="1676400"/>
            <a:ext cx="37592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2000" y="1905000"/>
            <a:ext cx="39624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00" y="2276856"/>
            <a:ext cx="37592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7865-AE21-4091-9E0E-C6A8DFEF62B7}" type="datetimeFigureOut">
              <a:rPr lang="pl-PL" smtClean="0"/>
              <a:t>2015-04-22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C592-553C-4ED3-9B9F-FA5C0E9613A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1295400"/>
            <a:ext cx="85344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2057401"/>
            <a:ext cx="85344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406400" y="6356351"/>
            <a:ext cx="28448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19A7865-AE21-4091-9E0E-C6A8DFEF62B7}" type="datetimeFigureOut">
              <a:rPr lang="pl-PL" smtClean="0"/>
              <a:t>2015-04-22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962400" y="6356351"/>
            <a:ext cx="426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8900160" y="636422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D77C592-553C-4ED3-9B9F-FA5C0E9613A4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Kazusy. Sądy i Trybunały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Mgr Przemysław Mazurek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02921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Kazus 1	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 smtClean="0"/>
              <a:t>Marek S. członek partii „Zmienimy państwo” obył aplikację sędziowską. Następnie został powołany na sędziego sądu rejonowego przez Ministra Sprawiedliwości. Nie miał jednak samodzielnej praktyki w zakresie orzekania, dlatego przewodniczący wydziału cywilnego tego sądu poddał jego orzecznictwo pod nadzór doświadczonego sędziego, który miał mu służyć pomoc i radą. Po roku sędzia ten miał wydać opinię, czy Marek S. będzie nadawał się do pracy w wydziale cywilnym, czy powinien orzekać w innym sądzie.</a:t>
            </a:r>
          </a:p>
          <a:p>
            <a:r>
              <a:rPr lang="pl-PL" dirty="0" smtClean="0"/>
              <a:t>1. Jakie są zasady konstytucyjne dotyczące sprawowania urzędu sędziego?</a:t>
            </a:r>
          </a:p>
          <a:p>
            <a:r>
              <a:rPr lang="pl-PL" dirty="0" smtClean="0"/>
              <a:t>2. Na czym polega niezawisłość sędziowska?</a:t>
            </a:r>
          </a:p>
          <a:p>
            <a:r>
              <a:rPr lang="pl-PL" dirty="0" smtClean="0"/>
              <a:t>3. Jakie są gwarancje niezawisłości sędziowskiej?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367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Kazus 2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199" y="1825625"/>
            <a:ext cx="10639567" cy="4834482"/>
          </a:xfrm>
        </p:spPr>
        <p:txBody>
          <a:bodyPr>
            <a:normAutofit/>
          </a:bodyPr>
          <a:lstStyle/>
          <a:p>
            <a:r>
              <a:rPr lang="pl-PL" dirty="0" smtClean="0"/>
              <a:t>Prezes Sądu Okręgowego w Krakowie i wiceprezes tego sądu postanowili zmniejszyć ciężar obciążający ich obowiązki, powołując do sprawowania niektórych funkcji związanych z zarządzaniem sądem drugiego wiceprezesa. Wiceprezes zwołał kolegium sędziów i w czasie posiedzenia wiceprezes zgłosił wniosek o powołanie drugie wiceprezesa i zaproponował kandydaturę. Jeden z sędziów zaprotestował, wskazując liczne nieprawidłowości.</a:t>
            </a:r>
          </a:p>
          <a:p>
            <a:r>
              <a:rPr lang="pl-PL" dirty="0" smtClean="0"/>
              <a:t>1. Kto powinien złożyć wniosek o powołanie wiceprezesa sądu okręgowego i do kogo?</a:t>
            </a:r>
          </a:p>
          <a:p>
            <a:r>
              <a:rPr lang="pl-PL" dirty="0" smtClean="0"/>
              <a:t>2. jakie warunki musi spełniać kandydat na stanowisko wiceprezesa sądu okręgowego?</a:t>
            </a:r>
          </a:p>
          <a:p>
            <a:r>
              <a:rPr lang="pl-PL" dirty="0" smtClean="0"/>
              <a:t>3. Jakie osoby wchodzą w skład w kolegium sądu okręgowego?</a:t>
            </a:r>
          </a:p>
          <a:p>
            <a:r>
              <a:rPr lang="pl-PL" dirty="0" smtClean="0"/>
              <a:t>4.Kto ustala liczbę wiceprezesów SO i kto zwołuje kolegium i w jakich okolicznościach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09890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Kazus 3.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Minister zdrowia Andrzej S. został w środku nocy wezwany na pilne spotkanie do premiera. Celem spotkania było omówienie ustawy o Naczelnej Izbie Lekarskiej. Nocą ulice były puste, więc minister swym prywatnym samochodem nie zważał na prędkość jaką jechał. Na skrzyżowaniu spowodował wypadek w wyniku, pasażer auta w które uderzył doznał ciężkiego uszczerbku na zdrowiu. Grupa posłów z opozycyjnej partii postanowiła postawić ministra przed TS. Udało im się zebrać poparcie 112 posłów,  zaś w Sejmie wniosek poparło 300 parlamentarzystów.</a:t>
            </a:r>
          </a:p>
          <a:p>
            <a:r>
              <a:rPr lang="pl-PL" dirty="0" smtClean="0"/>
              <a:t>1. Oceń poprawność postanowionego Andrzejowi S. zarzutu</a:t>
            </a:r>
          </a:p>
          <a:p>
            <a:r>
              <a:rPr lang="pl-PL" dirty="0" smtClean="0"/>
              <a:t>2. Czy Trybunał Stanu może orzekać o odpowiedzialności karnej ministra?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54464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Kazus 4.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Dnia 18.01.2004 weszła w życie ustawa zakazująca importu wołowiny z Wielkiej Brytanii na okres 2 miesięcy, pod rygorem zastosowania sankcji karnej. Józef K. przedsiębiorca od lat importował wołowinę z UK i nie wstrzymał swej działalności w okresie zakazu. Sąd rejonowy skazał go na karę pozbawienia wolności. Józef K. nie zgodził się z wyrokami sądów. Dlatego przed upływem dwóch miesięcy wniósł skargę do TK. Podpisaną przez adwokata. W skardze ostro poddano krytyce procedowanie w sądzie a nie samą ustawę. </a:t>
            </a:r>
          </a:p>
          <a:p>
            <a:r>
              <a:rPr lang="pl-PL" dirty="0" smtClean="0"/>
              <a:t>1. Czy w powyższym stanie faktycznym Józefowi K. </a:t>
            </a:r>
            <a:r>
              <a:rPr lang="pl-PL" smtClean="0"/>
              <a:t>przysługiwała </a:t>
            </a:r>
            <a:r>
              <a:rPr lang="pl-PL" dirty="0" smtClean="0"/>
              <a:t>skarga do TK?</a:t>
            </a:r>
          </a:p>
          <a:p>
            <a:r>
              <a:rPr lang="pl-PL" dirty="0" smtClean="0"/>
              <a:t>2. jakie rozstrzygnięcie powinien wydać TK?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83357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Kazus 5.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 smtClean="0"/>
              <a:t>Krajowa Rada Sądownictwa wystąpiła z wnioskiem do TK o zbadanie zgodności ustawy zmieniającej Prawo o ustroju sądów powszechnych z Konstytucją. Wnioskodawca zarzucił, że nowe przepisy godzą w konstytucyjne zasady dotyczące składu KRS. W nowelizacji wprowadzono że prezesi sądów nie mogą być członkami KRS. W uzasadnieniu nowelizacji przytoczono argument że sędzia nie powinien prowadzić działalności, która godzi w niezawisłość sędziowską. Członkostwo według autorów nowelizacji w KRS narusza tę niezawisłość .</a:t>
            </a:r>
          </a:p>
          <a:p>
            <a:r>
              <a:rPr lang="pl-PL" dirty="0" smtClean="0"/>
              <a:t>1. Czy KRS może występować z wnioskiem do TK o kontrolę aktów prawnych?</a:t>
            </a:r>
          </a:p>
          <a:p>
            <a:r>
              <a:rPr lang="pl-PL" dirty="0" smtClean="0"/>
              <a:t>2. Jaki jest skład KRS?</a:t>
            </a:r>
          </a:p>
          <a:p>
            <a:r>
              <a:rPr lang="pl-PL" dirty="0" smtClean="0"/>
              <a:t>3. Czy członkostwo w KRS ma wpływ na niezawisłość sędziowską?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0193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Kazus 6.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 smtClean="0"/>
              <a:t>Parlament uchwalił ustawę zakazującą prowadzenia działalności gospodarczej przez cudzoziemców, którzy zamieszkują na terenie RP, krócej niż 5 lat. Obywatel Syrii, na mocy tej ustawy musiał zaprzestać działalności gospodarczej. Z uwagi na fakt że miał rodzinę prowadził dalej działalność. Został skazany przez Sąd Rejonowy wyrokiem skazującym na grzywnę. Po wyczerpaniu drogi prawnej wniósł on skargę do TK. W skardze, podniesiono zgodność wyroku skazującego z przepisem o swobodzie działalności gospodarczej.</a:t>
            </a:r>
          </a:p>
          <a:p>
            <a:r>
              <a:rPr lang="pl-PL" dirty="0" smtClean="0"/>
              <a:t>1. Czy obywatel Syrii mógł wznieść skargę do TK?</a:t>
            </a:r>
          </a:p>
          <a:p>
            <a:r>
              <a:rPr lang="pl-PL" dirty="0" smtClean="0"/>
              <a:t>2. Na czym polega wąskie ujęcie skargi kasacyjnej?</a:t>
            </a:r>
          </a:p>
          <a:p>
            <a:r>
              <a:rPr lang="pl-PL" dirty="0" smtClean="0"/>
              <a:t>3. Jakie skutki dla skarżącego wywołuje wyrok TK?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49453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Kazus 7.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 smtClean="0"/>
              <a:t>W związku ze wzrastającym zainteresowaniem wypoczynku przez parlamentarzystów na Mazurach, grupa posłów złożyła projekt ustawy o budowie ośrodka wypoczynkowego. Inicjatywa ta spotkała się z przychylnością innych posłów i w szybkim tempie ustawa została uchwalona. Na podstawie tej ustawy właściwy organ administracyjny dokonał wywłaszczenia Marcina C. z jego nieruchomości położonej nad jeziorem mazurskim. Marcin C. odwołał się od decyzji wywłaszczeniowej. Organ drugiej instancji podtrzymał decyzje organu z I instancji. Po upływie roku Marcin C. dowiedział się że może złożyć na tę decyzję skargę do TK co też uczynił.</a:t>
            </a:r>
          </a:p>
          <a:p>
            <a:r>
              <a:rPr lang="pl-PL" dirty="0" smtClean="0"/>
              <a:t>1. Czy Marcin C. mógł złożyć wniosek do TK?</a:t>
            </a:r>
          </a:p>
          <a:p>
            <a:r>
              <a:rPr lang="pl-PL" dirty="0" smtClean="0"/>
              <a:t>2. Jaki jest przedmiot skargi konstytucyjnej?</a:t>
            </a:r>
          </a:p>
          <a:p>
            <a:r>
              <a:rPr lang="pl-PL" dirty="0" smtClean="0"/>
              <a:t>3. Czy TK może uchylić decyzję administracyjną?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001007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skluzywny">
  <a:themeElements>
    <a:clrScheme name="Ekskluzywny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Czarny krawat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kskluzywny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59</TotalTime>
  <Words>810</Words>
  <Application>Microsoft Office PowerPoint</Application>
  <PresentationFormat>Niestandardowy</PresentationFormat>
  <Paragraphs>36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Ekskluzywny</vt:lpstr>
      <vt:lpstr>Kazusy. Sądy i Trybunały</vt:lpstr>
      <vt:lpstr>Kazus 1 </vt:lpstr>
      <vt:lpstr>Kazus 2</vt:lpstr>
      <vt:lpstr>Kazus 3.</vt:lpstr>
      <vt:lpstr>Kazus 4. </vt:lpstr>
      <vt:lpstr>Kazus 5.</vt:lpstr>
      <vt:lpstr>Kazus 6.</vt:lpstr>
      <vt:lpstr>Kazus 7.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Kazusy. Sądy i Trybunały</dc:title>
  <dc:creator>Przemysaw Mazurek</dc:creator>
  <cp:lastModifiedBy>Przemysaw Mazurek</cp:lastModifiedBy>
  <cp:revision>8</cp:revision>
  <dcterms:created xsi:type="dcterms:W3CDTF">2015-04-22T16:09:40Z</dcterms:created>
  <dcterms:modified xsi:type="dcterms:W3CDTF">2015-04-22T18:04:40Z</dcterms:modified>
</cp:coreProperties>
</file>