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 id="260" r:id="rId7"/>
    <p:sldId id="259" r:id="rId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2017-01-12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2017-01-12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2017-01-12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2017-01-12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t>2017-01-12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t>2017-01-12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t>2017-01-12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t>2017-01-12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2017-01-12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2017-01-12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2017-01-12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t>2017-01-12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Proces rozbiórki – kazusy </a:t>
            </a:r>
            <a:endParaRPr lang="pl-PL" dirty="0"/>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4076725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Proces rozbiórki – kazusy </a:t>
            </a:r>
            <a:endParaRPr lang="pl-PL" dirty="0"/>
          </a:p>
        </p:txBody>
      </p:sp>
      <p:sp>
        <p:nvSpPr>
          <p:cNvPr id="3" name="Symbol zastępczy zawartości 2"/>
          <p:cNvSpPr>
            <a:spLocks noGrp="1"/>
          </p:cNvSpPr>
          <p:nvPr>
            <p:ph idx="1"/>
          </p:nvPr>
        </p:nvSpPr>
        <p:spPr/>
        <p:txBody>
          <a:bodyPr>
            <a:normAutofit fontScale="62500" lnSpcReduction="20000"/>
          </a:bodyPr>
          <a:lstStyle/>
          <a:p>
            <a:pPr marL="0" indent="0">
              <a:buNone/>
            </a:pPr>
            <a:r>
              <a:rPr lang="pl-PL" dirty="0"/>
              <a:t>Kazus 1 </a:t>
            </a:r>
          </a:p>
          <a:p>
            <a:pPr marL="0" indent="0">
              <a:buNone/>
            </a:pPr>
            <a:r>
              <a:rPr lang="pl-PL" dirty="0"/>
              <a:t>Jan Kowalski jako inwestor wybudował obiekt budowlany –biurowiec, który następnie sprzedał Stanisławowi Nowakowi. Powiatowy Inspektor Nadzoru Budowlanego stwierdził, że obiekt budowalny został wybudowany w sposób niezgodnie z projektem budowlanym zatwierdzonym w Pozwoleniu na budowę. Obiekt budowlany był już użytkowany na podstawie Pozwolenia na użytkowanie. Powiatowy Inspektor Nadzoru Budowlanego wydał postanowienie o zakazie użytkowania obiektu budowlanego, aby w tym czasie sprawdzić stopień niezgodności obiektu budowlanego z projektem budowlanym. Następnie Powiatowy Inspektor Nadzoru Budowlanego wydał decyzję nakazującą wykonanie robót budowlanych w celu doprowadzenia obiektu budowlanego do stanu zgodnego z prawem. Po wykonaniu tego obowiązku Powiatowy Inspektor Nadzoru Budowlanego wydał decyzję o stwierdzeniu wykonania obowiązku. Adresatem tych decyzji i postanowień był Stanisław Nowak. </a:t>
            </a:r>
          </a:p>
          <a:p>
            <a:pPr marL="0" indent="0">
              <a:buNone/>
            </a:pPr>
            <a:r>
              <a:rPr lang="pl-PL" dirty="0"/>
              <a:t> </a:t>
            </a:r>
          </a:p>
          <a:p>
            <a:pPr marL="0" indent="0">
              <a:buNone/>
            </a:pPr>
            <a:r>
              <a:rPr lang="pl-PL" dirty="0"/>
              <a:t>Oceń prawidłowość działania PINB </a:t>
            </a:r>
          </a:p>
          <a:p>
            <a:pPr marL="0" indent="0">
              <a:buNone/>
            </a:pPr>
            <a:endParaRPr lang="pl-PL" dirty="0"/>
          </a:p>
        </p:txBody>
      </p:sp>
    </p:spTree>
    <p:extLst>
      <p:ext uri="{BB962C8B-B14F-4D97-AF65-F5344CB8AC3E}">
        <p14:creationId xmlns:p14="http://schemas.microsoft.com/office/powerpoint/2010/main" val="947324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Proces rozbiórki – kazusy </a:t>
            </a:r>
            <a:endParaRPr lang="pl-PL"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a:t>Kazus 2 </a:t>
            </a:r>
          </a:p>
          <a:p>
            <a:pPr marL="0" indent="0">
              <a:buNone/>
            </a:pPr>
            <a:r>
              <a:rPr lang="pl-PL" dirty="0"/>
              <a:t>Jan Kowalski wniósł zgłoszenie budowy 4 kondygnacyjnego biurowca. Starosta nie wniósł sprzeciwu. Powiatowy Inspektor Nadzoru Budowlanego wydał postanowienie wstrzymujące roboty budowlane n okres 3 miesięcy. Po 2 miesiącach Jan Kowalski wznowił roboty budowlane. Powiatowy Inspektor Nadzoru Budowlanego nakazał doprowadzenie obiektu budowlanego do stanu sprzed wniesienia zgłoszenia budowy oraz decyzję nakazującą wykonanie innych czynności w celu doprowadzenia robót budowlanych do stanu zgodnego z prawem </a:t>
            </a:r>
          </a:p>
          <a:p>
            <a:endParaRPr lang="pl-PL" dirty="0"/>
          </a:p>
          <a:p>
            <a:pPr marL="0" indent="0">
              <a:buNone/>
            </a:pPr>
            <a:r>
              <a:rPr lang="pl-PL" dirty="0"/>
              <a:t>Oceń prawidłowość działania PINB i inwestora</a:t>
            </a:r>
          </a:p>
          <a:p>
            <a:pPr marL="0" indent="0">
              <a:buNone/>
            </a:pPr>
            <a:endParaRPr lang="pl-PL" dirty="0"/>
          </a:p>
        </p:txBody>
      </p:sp>
    </p:spTree>
    <p:extLst>
      <p:ext uri="{BB962C8B-B14F-4D97-AF65-F5344CB8AC3E}">
        <p14:creationId xmlns:p14="http://schemas.microsoft.com/office/powerpoint/2010/main" val="3131889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Proces rozbiórki – kazusy </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dirty="0"/>
              <a:t>Kazus 3</a:t>
            </a:r>
          </a:p>
          <a:p>
            <a:pPr marL="0" indent="0">
              <a:buNone/>
            </a:pPr>
            <a:r>
              <a:rPr lang="pl-PL" dirty="0"/>
              <a:t>Jan Kowalski, jako inwestor, wykonał obiekt budowlany </a:t>
            </a:r>
            <a:r>
              <a:rPr lang="pl-PL" dirty="0" smtClean="0"/>
              <a:t>bez wymaganego </a:t>
            </a:r>
            <a:r>
              <a:rPr lang="pl-PL" dirty="0"/>
              <a:t>Pozwolenia na budowę. Następnie Jan Kowalski sprzedał obiekt budowlany Stanisławowi Nowakowi. Stanisław Nowak, gdy dowiedział się, że obiekt budowlany jest samowolą budowlaną złożył wniosek o przeprowadzenie postępowania legalizacyjnego na podstawie art. 48 </a:t>
            </a:r>
            <a:r>
              <a:rPr lang="pl-PL" dirty="0" err="1"/>
              <a:t>p.b</a:t>
            </a:r>
            <a:r>
              <a:rPr lang="pl-PL" dirty="0"/>
              <a:t>. Powiatowy Inspektor Nadzoru Budowlanego przyjął wniosek i rozpoczął postępowanie i wydał decyzję legalizacyjną (zatwierdzającą [projekt budowlany), ustalając w tej decyzji opłatę legalizacyjną w wysokości 49 % wartości obiektu budowlanego. </a:t>
            </a:r>
          </a:p>
          <a:p>
            <a:pPr marL="0" indent="0">
              <a:buNone/>
            </a:pPr>
            <a:r>
              <a:rPr lang="pl-PL" dirty="0"/>
              <a:t> </a:t>
            </a:r>
          </a:p>
          <a:p>
            <a:pPr marL="0" indent="0">
              <a:buNone/>
            </a:pPr>
            <a:r>
              <a:rPr lang="pl-PL" dirty="0"/>
              <a:t>Oceń prawidłowość działania PINB i </a:t>
            </a:r>
            <a:r>
              <a:rPr lang="pl-PL" dirty="0" smtClean="0"/>
              <a:t>inwestora</a:t>
            </a:r>
            <a:endParaRPr lang="pl-PL" dirty="0"/>
          </a:p>
          <a:p>
            <a:pPr marL="0" indent="0">
              <a:buNone/>
            </a:pPr>
            <a:endParaRPr lang="pl-PL" dirty="0"/>
          </a:p>
        </p:txBody>
      </p:sp>
    </p:spTree>
    <p:extLst>
      <p:ext uri="{BB962C8B-B14F-4D97-AF65-F5344CB8AC3E}">
        <p14:creationId xmlns:p14="http://schemas.microsoft.com/office/powerpoint/2010/main" val="3131889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Proces rozbiórki – kazusy </a:t>
            </a:r>
            <a:endParaRPr lang="pl-PL" dirty="0"/>
          </a:p>
        </p:txBody>
      </p:sp>
      <p:sp>
        <p:nvSpPr>
          <p:cNvPr id="3" name="Symbol zastępczy zawartości 2"/>
          <p:cNvSpPr>
            <a:spLocks noGrp="1"/>
          </p:cNvSpPr>
          <p:nvPr>
            <p:ph idx="1"/>
          </p:nvPr>
        </p:nvSpPr>
        <p:spPr>
          <a:xfrm>
            <a:off x="457200" y="1600200"/>
            <a:ext cx="8229600" cy="4997152"/>
          </a:xfrm>
        </p:spPr>
        <p:txBody>
          <a:bodyPr>
            <a:normAutofit fontScale="55000" lnSpcReduction="20000"/>
          </a:bodyPr>
          <a:lstStyle/>
          <a:p>
            <a:pPr marL="0" indent="0">
              <a:buNone/>
            </a:pPr>
            <a:r>
              <a:rPr lang="pl-PL" dirty="0"/>
              <a:t>Kazus 4</a:t>
            </a:r>
          </a:p>
          <a:p>
            <a:pPr marL="0" indent="0">
              <a:buNone/>
            </a:pPr>
            <a:r>
              <a:rPr lang="pl-PL" dirty="0"/>
              <a:t>Władysław Zieliński wykonał roboty budowlane, na które było potrzebne zgłoszenie budowy. Władysław Zieliński zgłosił roboty budowlane, lecz starosta wniósł sprzeciw od tego zgłoszenia. Starosta uzasadnił sprzeciw tym, że roboty budowlane będą uciążliwe dla terenów sąsiednich (art. 30 ust. 7 pkt. 4 </a:t>
            </a:r>
            <a:r>
              <a:rPr lang="pl-PL" dirty="0" err="1"/>
              <a:t>p.b</a:t>
            </a:r>
            <a:r>
              <a:rPr lang="pl-PL" dirty="0"/>
              <a:t>.). Powiatowy inspektor nadzoru budowlanego wniósł odwołanie od sprzeciwu starosty. Wojewoda (organ II instancji) uchylił zaskarżoną decyzję (sprzeciw). Otrzymawszy decyzję II instancji, Władysław Zieliński dalej prowadził te roboty budowlane. Tymczasem skargę do sądu administracyjnego wnieśli jednocześnie: starosta oraz sąsiad Karol Wilczek. Sąsiad wskazał, że ma interes prawny, a interes ten wynika z decyzji o sprzeciwie. Powiatowy Inspektor Nadzoru Budowlanego nałożył na Władysława Zielińskiego postanowienie wstrzymujące prowadzenie dalszych robót. Tymczasem sąd administracyjny wskazał, że ani starosta, ani sąsiad nie posiadają interesu prawnego. Decyzja wojewody stała się tym samym prawomocna. Dwa dni później, Powiatowy inspektor nadzoru budowlanego określił wysokość opłaty legalizacyjnej, wskazując, że sprzeciw został wydany, a zatem decyzja wojewody oraz wyrok sądu nie mają prawnego znaczenia dla postępowania legalizującego. </a:t>
            </a:r>
          </a:p>
          <a:p>
            <a:pPr marL="0" indent="0">
              <a:buNone/>
            </a:pPr>
            <a:r>
              <a:rPr lang="pl-PL" dirty="0"/>
              <a:t> </a:t>
            </a:r>
          </a:p>
          <a:p>
            <a:pPr marL="0" indent="0">
              <a:buNone/>
            </a:pPr>
            <a:r>
              <a:rPr lang="pl-PL" dirty="0"/>
              <a:t>Oceń działania powiatowego inspektora nadzoru budowlanego</a:t>
            </a:r>
          </a:p>
          <a:p>
            <a:pPr marL="0" indent="0">
              <a:buNone/>
            </a:pPr>
            <a:r>
              <a:rPr lang="pl-PL" dirty="0"/>
              <a:t> Oceń działania sądu administracyjnego</a:t>
            </a:r>
          </a:p>
          <a:p>
            <a:pPr marL="0" indent="0">
              <a:buNone/>
            </a:pPr>
            <a:endParaRPr lang="pl-PL" dirty="0"/>
          </a:p>
        </p:txBody>
      </p:sp>
    </p:spTree>
    <p:extLst>
      <p:ext uri="{BB962C8B-B14F-4D97-AF65-F5344CB8AC3E}">
        <p14:creationId xmlns:p14="http://schemas.microsoft.com/office/powerpoint/2010/main" val="3131889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Proces rozbiórki – kazusy </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dirty="0"/>
              <a:t>Kazus 5</a:t>
            </a:r>
          </a:p>
          <a:p>
            <a:pPr marL="0" indent="0">
              <a:buNone/>
            </a:pPr>
            <a:r>
              <a:rPr lang="pl-PL" dirty="0"/>
              <a:t>Ryszard Paprocki realizował obiekt budowlany bez wymaganego pozwolenia na budowę. Powiatowy Inspektor Nadzoru Budowlanego wydał postanowienie wstrzymujące wykonywanie tego obiektu. Następnie Powiatowy Inspektor Nadzoru Budowlanego wydał decyzję określającą opłatę legalizacyjną. Ryszard Paprocki stwierdził, że nie ma zamiaru ani płacić opłaty legalizacyjnej, ani wykonywać rozbiórkę obiektu budowlanego. Powiatowy Inspektor Nadzoru Budowlanego wszczął postępowanie egzekucyjne, w celu egzekucji opłaty legalizacyjnej od Ryszarda Paprockiego. </a:t>
            </a:r>
          </a:p>
          <a:p>
            <a:pPr marL="0" indent="0">
              <a:buNone/>
            </a:pPr>
            <a:r>
              <a:rPr lang="pl-PL" dirty="0"/>
              <a:t> </a:t>
            </a:r>
          </a:p>
          <a:p>
            <a:pPr marL="0" indent="0">
              <a:buNone/>
            </a:pPr>
            <a:r>
              <a:rPr lang="pl-PL" dirty="0"/>
              <a:t>Oceń działania powiatowego inspektora nadzoru budowlanego</a:t>
            </a:r>
          </a:p>
          <a:p>
            <a:pPr marL="0" indent="0">
              <a:buNone/>
            </a:pPr>
            <a:endParaRPr lang="pl-PL" dirty="0"/>
          </a:p>
        </p:txBody>
      </p:sp>
    </p:spTree>
    <p:extLst>
      <p:ext uri="{BB962C8B-B14F-4D97-AF65-F5344CB8AC3E}">
        <p14:creationId xmlns:p14="http://schemas.microsoft.com/office/powerpoint/2010/main" val="313188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Proces rozbiórki – kazusy </a:t>
            </a:r>
            <a:endParaRPr lang="pl-PL" dirty="0"/>
          </a:p>
        </p:txBody>
      </p:sp>
      <p:sp>
        <p:nvSpPr>
          <p:cNvPr id="3" name="Symbol zastępczy zawartości 2"/>
          <p:cNvSpPr>
            <a:spLocks noGrp="1"/>
          </p:cNvSpPr>
          <p:nvPr>
            <p:ph idx="1"/>
          </p:nvPr>
        </p:nvSpPr>
        <p:spPr/>
        <p:txBody>
          <a:bodyPr>
            <a:normAutofit/>
          </a:bodyPr>
          <a:lstStyle/>
          <a:p>
            <a:pPr marL="0" indent="0" algn="ctr">
              <a:buNone/>
            </a:pPr>
            <a:endParaRPr lang="pl-PL" sz="6000" b="1" dirty="0" smtClean="0"/>
          </a:p>
          <a:p>
            <a:pPr marL="0" indent="0" algn="ctr">
              <a:buNone/>
            </a:pPr>
            <a:r>
              <a:rPr lang="pl-PL" sz="6000" b="1" dirty="0" smtClean="0"/>
              <a:t>Dziękuję za uwagę </a:t>
            </a:r>
            <a:endParaRPr lang="pl-PL" sz="6000" b="1" dirty="0"/>
          </a:p>
        </p:txBody>
      </p:sp>
    </p:spTree>
    <p:extLst>
      <p:ext uri="{BB962C8B-B14F-4D97-AF65-F5344CB8AC3E}">
        <p14:creationId xmlns:p14="http://schemas.microsoft.com/office/powerpoint/2010/main" val="313188927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578</Words>
  <Application>Microsoft Office PowerPoint</Application>
  <PresentationFormat>Pokaz na ekranie (4:3)</PresentationFormat>
  <Paragraphs>30</Paragraphs>
  <Slides>7</Slides>
  <Notes>0</Notes>
  <HiddenSlides>0</HiddenSlides>
  <MMClips>0</MMClips>
  <ScaleCrop>false</ScaleCrop>
  <HeadingPairs>
    <vt:vector size="4" baseType="variant">
      <vt:variant>
        <vt:lpstr>Motyw</vt:lpstr>
      </vt:variant>
      <vt:variant>
        <vt:i4>1</vt:i4>
      </vt:variant>
      <vt:variant>
        <vt:lpstr>Tytuły slajdów</vt:lpstr>
      </vt:variant>
      <vt:variant>
        <vt:i4>7</vt:i4>
      </vt:variant>
    </vt:vector>
  </HeadingPairs>
  <TitlesOfParts>
    <vt:vector size="8" baseType="lpstr">
      <vt:lpstr>Motyw pakietu Office</vt:lpstr>
      <vt:lpstr>Proces rozbiórki – kazusy </vt:lpstr>
      <vt:lpstr>Proces rozbiórki – kazusy </vt:lpstr>
      <vt:lpstr>Proces rozbiórki – kazusy </vt:lpstr>
      <vt:lpstr>Proces rozbiórki – kazusy </vt:lpstr>
      <vt:lpstr>Proces rozbiórki – kazusy </vt:lpstr>
      <vt:lpstr>Proces rozbiórki – kazusy </vt:lpstr>
      <vt:lpstr>Proces rozbiórki – kazusy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 rozbiórki – kazusy </dc:title>
  <dc:creator>M a c i e k</dc:creator>
  <cp:lastModifiedBy>M a c i e k</cp:lastModifiedBy>
  <cp:revision>1</cp:revision>
  <dcterms:created xsi:type="dcterms:W3CDTF">2017-01-12T20:52:48Z</dcterms:created>
  <dcterms:modified xsi:type="dcterms:W3CDTF">2017-01-12T20:55:18Z</dcterms:modified>
</cp:coreProperties>
</file>