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ED5F4-FEE3-4F44-87ED-35A163E51137}" type="datetimeFigureOut">
              <a:rPr lang="pl-PL" smtClean="0"/>
              <a:t>2015-10-24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6EB0B-4079-4F06-95F0-102A919D295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ED5F4-FEE3-4F44-87ED-35A163E51137}" type="datetimeFigureOut">
              <a:rPr lang="pl-PL" smtClean="0"/>
              <a:t>2015-10-24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6EB0B-4079-4F06-95F0-102A919D295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ED5F4-FEE3-4F44-87ED-35A163E51137}" type="datetimeFigureOut">
              <a:rPr lang="pl-PL" smtClean="0"/>
              <a:t>2015-10-24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6EB0B-4079-4F06-95F0-102A919D295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ED5F4-FEE3-4F44-87ED-35A163E51137}" type="datetimeFigureOut">
              <a:rPr lang="pl-PL" smtClean="0"/>
              <a:t>2015-10-24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6EB0B-4079-4F06-95F0-102A919D295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ED5F4-FEE3-4F44-87ED-35A163E51137}" type="datetimeFigureOut">
              <a:rPr lang="pl-PL" smtClean="0"/>
              <a:t>2015-10-24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6EB0B-4079-4F06-95F0-102A919D295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ED5F4-FEE3-4F44-87ED-35A163E51137}" type="datetimeFigureOut">
              <a:rPr lang="pl-PL" smtClean="0"/>
              <a:t>2015-10-24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6EB0B-4079-4F06-95F0-102A919D295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ED5F4-FEE3-4F44-87ED-35A163E51137}" type="datetimeFigureOut">
              <a:rPr lang="pl-PL" smtClean="0"/>
              <a:t>2015-10-24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6EB0B-4079-4F06-95F0-102A919D295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ED5F4-FEE3-4F44-87ED-35A163E51137}" type="datetimeFigureOut">
              <a:rPr lang="pl-PL" smtClean="0"/>
              <a:t>2015-10-24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6EB0B-4079-4F06-95F0-102A919D295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ED5F4-FEE3-4F44-87ED-35A163E51137}" type="datetimeFigureOut">
              <a:rPr lang="pl-PL" smtClean="0"/>
              <a:t>2015-10-24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6EB0B-4079-4F06-95F0-102A919D295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ED5F4-FEE3-4F44-87ED-35A163E51137}" type="datetimeFigureOut">
              <a:rPr lang="pl-PL" smtClean="0"/>
              <a:t>2015-10-24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6EB0B-4079-4F06-95F0-102A919D295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ED5F4-FEE3-4F44-87ED-35A163E51137}" type="datetimeFigureOut">
              <a:rPr lang="pl-PL" smtClean="0"/>
              <a:t>2015-10-24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6EB0B-4079-4F06-95F0-102A919D295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ED5F4-FEE3-4F44-87ED-35A163E51137}" type="datetimeFigureOut">
              <a:rPr lang="pl-PL" smtClean="0"/>
              <a:t>2015-10-24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6EB0B-4079-4F06-95F0-102A919D295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ln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pl-PL" b="1" dirty="0" smtClean="0"/>
              <a:t>Hans </a:t>
            </a:r>
            <a:r>
              <a:rPr lang="pl-PL" b="1" dirty="0" err="1" smtClean="0"/>
              <a:t>Kelsen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V rok NSPZ Teoria i Filozofia Prawa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Skoro </a:t>
            </a:r>
            <a:r>
              <a:rPr lang="pl-PL" b="1" u="sng" dirty="0" smtClean="0"/>
              <a:t>o ważności normy stanowi powinność</a:t>
            </a:r>
            <a:r>
              <a:rPr lang="pl-PL" dirty="0" smtClean="0"/>
              <a:t>, a nie samo istnienie, </a:t>
            </a:r>
            <a:r>
              <a:rPr lang="pl-PL" u="sng" dirty="0" smtClean="0">
                <a:solidFill>
                  <a:srgbClr val="FF0000"/>
                </a:solidFill>
              </a:rPr>
              <a:t>ważność jest czymś odmiennym od skuteczności normy</a:t>
            </a:r>
            <a:r>
              <a:rPr lang="pl-PL" dirty="0" smtClean="0"/>
              <a:t>, to znaczy od faktu, że norma jest rzeczywiście stosowana i przestrzegana oraz, że zgodnie z nią ludzkie zachowanie rzeczywiście następuje. </a:t>
            </a:r>
            <a:r>
              <a:rPr lang="pl-PL" dirty="0" smtClean="0">
                <a:solidFill>
                  <a:schemeClr val="accent4">
                    <a:lumMod val="50000"/>
                  </a:schemeClr>
                </a:solidFill>
              </a:rPr>
              <a:t>Stwierdzenie, że norma jest ważna, nie jest równoznaczne, ze stwierdzeniem faktu, że jest ona stosowana i przestrzegana.</a:t>
            </a:r>
            <a:endParaRPr lang="pl-PL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err="1" smtClean="0"/>
              <a:t>Kelsen</a:t>
            </a:r>
            <a:r>
              <a:rPr lang="pl-PL" dirty="0" smtClean="0"/>
              <a:t> uznaje jednak, że </a:t>
            </a:r>
            <a:r>
              <a:rPr lang="pl-PL" b="1" i="1" dirty="0" smtClean="0"/>
              <a:t>istnieje pewna korelacja pomiędzy ważnością a skutecznością. </a:t>
            </a:r>
            <a:r>
              <a:rPr lang="pl-PL" dirty="0" smtClean="0"/>
              <a:t>Normę prawną uważa się za obiektywnie ważną tylko wtedy, kiedy przynajmniej w pewnym stopniu odpowiada jej zachowanie człowieka, jakie ona reguluje. </a:t>
            </a:r>
            <a:r>
              <a:rPr lang="pl-PL" b="1" i="1" dirty="0" smtClean="0"/>
              <a:t>Norma, która nie jest ani stosowana, ani nigdzie i nigdy się jej nie przestrzega, czyli taka, która nie jest nawet minimalnie skuteczna nie jest normą obiektywnie ważną.</a:t>
            </a:r>
            <a:endParaRPr lang="pl-PL" b="1" i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Umieszczenie warunku skuteczności w definicji ważności porządku prawnego stwarza ryzyko, że do </a:t>
            </a:r>
            <a:r>
              <a:rPr lang="pl-PL" sz="3600" b="1" dirty="0" smtClean="0"/>
              <a:t>czystej nauki o prawie zostaną wprowadzone obce elementy, </a:t>
            </a:r>
            <a:r>
              <a:rPr lang="pl-PL" sz="3600" dirty="0" smtClean="0"/>
              <a:t>których wyłączenie było dla </a:t>
            </a:r>
            <a:r>
              <a:rPr lang="pl-PL" sz="3600" dirty="0" err="1" smtClean="0"/>
              <a:t>Kelsena</a:t>
            </a:r>
            <a:r>
              <a:rPr lang="pl-PL" sz="3600" dirty="0" smtClean="0"/>
              <a:t> głównym założeniem metodologicznym.</a:t>
            </a:r>
            <a:endParaRPr lang="pl-PL" sz="3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Kwestia skuteczności prawa prowadzi </a:t>
            </a:r>
            <a:r>
              <a:rPr lang="pl-PL" sz="4000" dirty="0" err="1" smtClean="0"/>
              <a:t>Kelsena</a:t>
            </a:r>
            <a:r>
              <a:rPr lang="pl-PL" sz="4000" dirty="0" smtClean="0"/>
              <a:t>  do położenia akcentu na rozwój </a:t>
            </a:r>
            <a:r>
              <a:rPr lang="pl-PL" sz="4000" u="sng" dirty="0" smtClean="0">
                <a:solidFill>
                  <a:schemeClr val="accent6">
                    <a:lumMod val="50000"/>
                  </a:schemeClr>
                </a:solidFill>
              </a:rPr>
              <a:t>socjologii prawnej</a:t>
            </a:r>
            <a:r>
              <a:rPr lang="pl-PL" sz="4000" dirty="0" smtClean="0"/>
              <a:t>, </a:t>
            </a:r>
            <a:r>
              <a:rPr lang="pl-PL" sz="4000" i="1" dirty="0" smtClean="0"/>
              <a:t>która nie zastępowałaby nauki normatywnej, ale była dla niej nauką pomocniczą.</a:t>
            </a:r>
            <a:endParaRPr lang="pl-PL" sz="4000" i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4000" b="1" dirty="0" smtClean="0"/>
              <a:t>Przedmiotem socjologicznej nauki o prawie nie jest ważność norm, stanowiąca przedmiot normatywnej nauki o prawie</a:t>
            </a:r>
            <a:r>
              <a:rPr lang="pl-PL" sz="4000" dirty="0" smtClean="0"/>
              <a:t>, </a:t>
            </a:r>
            <a:r>
              <a:rPr lang="pl-PL" sz="4000" u="sng" dirty="0" smtClean="0">
                <a:solidFill>
                  <a:schemeClr val="accent6">
                    <a:lumMod val="50000"/>
                  </a:schemeClr>
                </a:solidFill>
              </a:rPr>
              <a:t>ale zachowania ludzkie.</a:t>
            </a:r>
            <a:r>
              <a:rPr lang="pl-PL" sz="4000" dirty="0" smtClean="0"/>
              <a:t> </a:t>
            </a:r>
            <a:r>
              <a:rPr lang="pl-PL" sz="4000" i="1" dirty="0" smtClean="0"/>
              <a:t>Zachowanie, jedynie te, które są w jakiś sposób powiązane z prawem.</a:t>
            </a:r>
            <a:endParaRPr lang="pl-PL" sz="4000" i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4400" b="1" dirty="0" smtClean="0"/>
              <a:t>Funkcja socjologii prawa polega więc na dostarczeniu sposobów oceny skuteczności prawa</a:t>
            </a:r>
            <a:r>
              <a:rPr lang="pl-PL" sz="4400" dirty="0" smtClean="0"/>
              <a:t>, co nie jest zadaniem teorii prawa, lecz nauki pomocniczej.</a:t>
            </a:r>
            <a:endParaRPr lang="pl-PL" sz="4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4000" b="1" dirty="0" smtClean="0"/>
              <a:t>Skoro zachowania społeczne nie stanowią części nauki o prawie, </a:t>
            </a:r>
            <a:r>
              <a:rPr lang="pl-PL" sz="4000" dirty="0" smtClean="0">
                <a:solidFill>
                  <a:schemeClr val="accent6">
                    <a:lumMod val="50000"/>
                  </a:schemeClr>
                </a:solidFill>
              </a:rPr>
              <a:t>nauka ta, zwłaszcza, gdy wprowadza </a:t>
            </a:r>
            <a:r>
              <a:rPr lang="pl-PL" sz="4000" i="1" u="sng" dirty="0" smtClean="0">
                <a:solidFill>
                  <a:schemeClr val="accent3">
                    <a:lumMod val="50000"/>
                  </a:schemeClr>
                </a:solidFill>
              </a:rPr>
              <a:t>kategorię skuteczności</a:t>
            </a:r>
            <a:r>
              <a:rPr lang="pl-PL" sz="4000" dirty="0" smtClean="0">
                <a:solidFill>
                  <a:schemeClr val="accent6">
                    <a:lumMod val="50000"/>
                  </a:schemeClr>
                </a:solidFill>
              </a:rPr>
              <a:t>, potrzebuje dyscypliny, która zajęłaby się </a:t>
            </a:r>
            <a:r>
              <a:rPr lang="pl-PL" sz="4000" i="1" dirty="0" smtClean="0">
                <a:solidFill>
                  <a:schemeClr val="accent2">
                    <a:lumMod val="50000"/>
                  </a:schemeClr>
                </a:solidFill>
              </a:rPr>
              <a:t>obserwacją faktów.</a:t>
            </a:r>
            <a:endParaRPr lang="pl-PL" sz="4000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ln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pl-PL" b="1" dirty="0" smtClean="0"/>
              <a:t>Normatywizm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Jest on uważany za najbardziej ścisłego przedstawiciela normatywizmu prawnego, to znaczy </a:t>
            </a:r>
            <a:r>
              <a:rPr lang="pl-PL" b="1" u="sng" dirty="0" smtClean="0"/>
              <a:t>teorii prawa jako systemu norm. </a:t>
            </a:r>
            <a:r>
              <a:rPr lang="pl-PL" dirty="0" smtClean="0"/>
              <a:t>Podczas gdy </a:t>
            </a:r>
            <a:r>
              <a:rPr lang="pl-PL" i="1" dirty="0" smtClean="0"/>
              <a:t>słowo norma </a:t>
            </a:r>
            <a:r>
              <a:rPr lang="pl-PL" dirty="0" smtClean="0"/>
              <a:t>oznacza zalecenie lub rozkaz, </a:t>
            </a:r>
            <a:r>
              <a:rPr lang="pl-PL" i="1" dirty="0" smtClean="0"/>
              <a:t>norma</a:t>
            </a:r>
            <a:r>
              <a:rPr lang="pl-PL" dirty="0" smtClean="0"/>
              <a:t> znaczy, że coś musi istnieć lub mieć miejsce.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Językowo wyrażają ją formy imperatywne lub stwierdzenia normatywne. </a:t>
            </a:r>
            <a:r>
              <a:rPr lang="pl-PL" sz="4000" dirty="0" smtClean="0">
                <a:solidFill>
                  <a:schemeClr val="accent2">
                    <a:lumMod val="50000"/>
                  </a:schemeClr>
                </a:solidFill>
              </a:rPr>
              <a:t>Akt, w którym coś jest nakazane lub narzucone, jest aktem woli</a:t>
            </a:r>
            <a:r>
              <a:rPr lang="pl-PL" sz="4000" dirty="0" smtClean="0"/>
              <a:t>, </a:t>
            </a:r>
            <a:r>
              <a:rPr lang="pl-PL" sz="4000" b="1" dirty="0" smtClean="0"/>
              <a:t>a nakazane lub narzucone są przede wszystkim określone zachowania.</a:t>
            </a:r>
            <a:endParaRPr lang="pl-PL" sz="4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Powinność, </a:t>
            </a:r>
            <a:r>
              <a:rPr lang="pl-PL" sz="3600" dirty="0" smtClean="0">
                <a:solidFill>
                  <a:schemeClr val="accent2">
                    <a:lumMod val="50000"/>
                  </a:schemeClr>
                </a:solidFill>
              </a:rPr>
              <a:t>norma jest oznaką woli</a:t>
            </a:r>
            <a:r>
              <a:rPr lang="pl-PL" sz="3600" dirty="0" smtClean="0"/>
              <a:t>, a kiedy norma jest rozporządzeniem lub nakazem, </a:t>
            </a:r>
            <a:r>
              <a:rPr lang="pl-PL" sz="3600" b="1" dirty="0" smtClean="0"/>
              <a:t>akt skierowany na zachowanie innej osoby ma takie znaczenie, że inna osoba lub osoby musi zachowywać się w określony sposób.</a:t>
            </a:r>
            <a:endParaRPr lang="pl-PL" sz="3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Kelsen</a:t>
            </a:r>
            <a:r>
              <a:rPr lang="pl-PL" dirty="0" smtClean="0"/>
              <a:t> odróżnia </a:t>
            </a:r>
            <a:r>
              <a:rPr lang="pl-PL" b="1" u="sng" dirty="0" smtClean="0"/>
              <a:t>zachowanie</a:t>
            </a:r>
            <a:r>
              <a:rPr lang="pl-PL" dirty="0" smtClean="0"/>
              <a:t>, które </a:t>
            </a:r>
            <a:r>
              <a:rPr lang="pl-PL" b="1" i="1" dirty="0" smtClean="0"/>
              <a:t>nazywa również wydarzeniem zewnętrznym </a:t>
            </a:r>
            <a:r>
              <a:rPr lang="pl-PL" dirty="0" smtClean="0"/>
              <a:t>(</a:t>
            </a:r>
            <a:r>
              <a:rPr lang="pl-PL" dirty="0" smtClean="0">
                <a:solidFill>
                  <a:schemeClr val="accent2">
                    <a:lumMod val="50000"/>
                  </a:schemeClr>
                </a:solidFill>
              </a:rPr>
              <a:t>domyślnie w świecie prawa</a:t>
            </a:r>
            <a:r>
              <a:rPr lang="pl-PL" dirty="0" smtClean="0"/>
              <a:t>), od </a:t>
            </a:r>
            <a:r>
              <a:rPr lang="pl-PL" b="1" u="sng" dirty="0" smtClean="0"/>
              <a:t>znaczenia przypisywanego temu zachowaniu</a:t>
            </a:r>
            <a:r>
              <a:rPr lang="pl-PL" dirty="0" smtClean="0"/>
              <a:t>. To </a:t>
            </a:r>
            <a:r>
              <a:rPr lang="pl-PL" b="1" dirty="0" smtClean="0"/>
              <a:t>znaczenie może być </a:t>
            </a:r>
            <a:r>
              <a:rPr lang="pl-PL" dirty="0" smtClean="0">
                <a:solidFill>
                  <a:srgbClr val="0070C0"/>
                </a:solidFill>
              </a:rPr>
              <a:t>subiektywne</a:t>
            </a:r>
            <a:r>
              <a:rPr lang="pl-PL" dirty="0" smtClean="0"/>
              <a:t> (przypisane przez jednostkę) lub </a:t>
            </a:r>
            <a:r>
              <a:rPr lang="pl-PL" dirty="0" smtClean="0">
                <a:solidFill>
                  <a:srgbClr val="002060"/>
                </a:solidFill>
              </a:rPr>
              <a:t>obiektywne</a:t>
            </a:r>
            <a:r>
              <a:rPr lang="pl-PL" dirty="0" smtClean="0"/>
              <a:t> (przypisane przez prawo). </a:t>
            </a:r>
            <a:r>
              <a:rPr lang="pl-PL" b="1" dirty="0" smtClean="0"/>
              <a:t>Jedynie znaczenie obiektywne może uczynić z jakiegoś zachowania akt prawnie ważny.</a:t>
            </a:r>
            <a:endParaRPr lang="pl-PL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Teoria </a:t>
            </a:r>
            <a:r>
              <a:rPr lang="pl-PL" dirty="0" err="1" smtClean="0"/>
              <a:t>Kelsena</a:t>
            </a:r>
            <a:r>
              <a:rPr lang="pl-PL" dirty="0" smtClean="0"/>
              <a:t> jest pozytywistyczna w tym sensie, że dąży do </a:t>
            </a:r>
            <a:r>
              <a:rPr lang="pl-PL" b="1" dirty="0" smtClean="0"/>
              <a:t>radykalnego oddzielenia prawa od moralności.</a:t>
            </a:r>
            <a:r>
              <a:rPr lang="pl-PL" dirty="0" smtClean="0"/>
              <a:t> </a:t>
            </a:r>
            <a:r>
              <a:rPr lang="pl-PL" u="sng" dirty="0" smtClean="0">
                <a:solidFill>
                  <a:srgbClr val="002060"/>
                </a:solidFill>
              </a:rPr>
              <a:t>Prawo definiuje się tu subiektywnie, </a:t>
            </a:r>
            <a:r>
              <a:rPr lang="pl-PL" dirty="0" smtClean="0"/>
              <a:t>z jednej strony poprzez kantowskie kryterium zewnętrzności oraz immanentnej sankcji, określonej i scentralizowanej przez państwo, z drugiej strony </a:t>
            </a:r>
            <a:r>
              <a:rPr lang="pl-PL" u="sng" dirty="0" smtClean="0">
                <a:solidFill>
                  <a:srgbClr val="002060"/>
                </a:solidFill>
              </a:rPr>
              <a:t>obiektywnie,</a:t>
            </a:r>
            <a:r>
              <a:rPr lang="pl-PL" dirty="0" smtClean="0"/>
              <a:t> poprzez zgodność z już obowiązującymi normami prawnymi oraz ustalanie warunków dotyczących kompetencji pozwalających na sformułowanie rozkazu prawnego.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pl-PL" b="1" dirty="0" smtClean="0"/>
              <a:t>Prawo a fakt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err="1" smtClean="0"/>
              <a:t>Kelsen</a:t>
            </a:r>
            <a:r>
              <a:rPr lang="pl-PL" dirty="0" smtClean="0"/>
              <a:t> ustanawia radykalny podział pomiędzy prawem a faktem. </a:t>
            </a:r>
            <a:r>
              <a:rPr lang="pl-PL" u="sng" dirty="0" smtClean="0">
                <a:solidFill>
                  <a:srgbClr val="002060"/>
                </a:solidFill>
              </a:rPr>
              <a:t>Prawo to całość norm, które nie pochodzą od faktów, lecz od innych norm. </a:t>
            </a:r>
            <a:r>
              <a:rPr lang="pl-PL" dirty="0" smtClean="0"/>
              <a:t>Jest to </a:t>
            </a:r>
            <a:r>
              <a:rPr lang="pl-PL" dirty="0" smtClean="0">
                <a:solidFill>
                  <a:srgbClr val="0070C0"/>
                </a:solidFill>
              </a:rPr>
              <a:t>autonomiczny system norm </a:t>
            </a:r>
            <a:r>
              <a:rPr lang="pl-PL" dirty="0" smtClean="0"/>
              <a:t>powiązanych nie poprzez zasadę przyczynowości, ale </a:t>
            </a:r>
            <a:r>
              <a:rPr lang="pl-PL" dirty="0" smtClean="0">
                <a:solidFill>
                  <a:srgbClr val="92D050"/>
                </a:solidFill>
              </a:rPr>
              <a:t>zasadę przypisania</a:t>
            </a:r>
            <a:r>
              <a:rPr lang="pl-PL" dirty="0" smtClean="0"/>
              <a:t>. Ważność każdej normy opiera się na obiektywnym znaczeniu aktu woli, który ją zapoczątkował w warunkach ustalonych przez normę wyższą w hierarchii normatywnej.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Ta hierarchiczna kwestia odwołuje się do </a:t>
            </a:r>
            <a:r>
              <a:rPr lang="pl-PL" b="1" u="sng" dirty="0" smtClean="0"/>
              <a:t>słynnej metafory </a:t>
            </a:r>
            <a:r>
              <a:rPr lang="pl-PL" b="1" u="sng" dirty="0" err="1" smtClean="0"/>
              <a:t>Kelsena</a:t>
            </a:r>
            <a:r>
              <a:rPr lang="pl-PL" b="1" u="sng" dirty="0" smtClean="0"/>
              <a:t> </a:t>
            </a:r>
            <a:r>
              <a:rPr lang="pl-PL" dirty="0" smtClean="0"/>
              <a:t>– </a:t>
            </a:r>
            <a:r>
              <a:rPr lang="pl-PL" i="1" dirty="0" smtClean="0">
                <a:solidFill>
                  <a:srgbClr val="92D050"/>
                </a:solidFill>
              </a:rPr>
              <a:t>piramidy,</a:t>
            </a:r>
            <a:r>
              <a:rPr lang="pl-PL" dirty="0" smtClean="0"/>
              <a:t> na której szczycie  znajduje się konstytucja. </a:t>
            </a:r>
            <a:r>
              <a:rPr lang="pl-PL" b="1" i="1" dirty="0" smtClean="0"/>
              <a:t>W piramidzie ważność każdej normy opiera się na normie najwyższej,</a:t>
            </a:r>
            <a:r>
              <a:rPr lang="pl-PL" dirty="0" smtClean="0"/>
              <a:t> a każdy poziom hierarchii reprezentuje kierunek od największej ogólności ku najbardziej wyrazistej indywidualizacji.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4400" b="1" dirty="0" smtClean="0"/>
              <a:t>Czysta teoria norm </a:t>
            </a:r>
            <a:r>
              <a:rPr lang="pl-PL" sz="4400" dirty="0" smtClean="0"/>
              <a:t>opiera się na niedającym się udowodnić </a:t>
            </a:r>
            <a:r>
              <a:rPr lang="pl-PL" sz="4400" b="1" i="1" dirty="0" smtClean="0"/>
              <a:t>postulacie istnienia normy uprzedniej wobec całości systemu normatywnego.</a:t>
            </a:r>
            <a:endParaRPr lang="pl-PL" sz="4400" b="1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638</Words>
  <Application>Microsoft Office PowerPoint</Application>
  <PresentationFormat>Pokaz na ekranie (4:3)</PresentationFormat>
  <Paragraphs>19</Paragraphs>
  <Slides>16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Motyw pakietu Office</vt:lpstr>
      <vt:lpstr>Hans Kelsen</vt:lpstr>
      <vt:lpstr>Normatywizm</vt:lpstr>
      <vt:lpstr>Slajd 3</vt:lpstr>
      <vt:lpstr>Slajd 4</vt:lpstr>
      <vt:lpstr>Slajd 5</vt:lpstr>
      <vt:lpstr>Slajd 6</vt:lpstr>
      <vt:lpstr>Prawo a fakt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Helios</dc:creator>
  <cp:lastModifiedBy>Helios</cp:lastModifiedBy>
  <cp:revision>12</cp:revision>
  <dcterms:created xsi:type="dcterms:W3CDTF">2015-10-24T18:30:18Z</dcterms:created>
  <dcterms:modified xsi:type="dcterms:W3CDTF">2015-10-24T19:16:56Z</dcterms:modified>
</cp:coreProperties>
</file>