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ytuł i pod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–Janek Jabłonka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„Wpisz tu cytat.”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górze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 ze zdjęcie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- 3 szt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500"/>
            </a:lvl1pPr>
          </a:lstStyle>
          <a:p>
            <a:pPr/>
            <a:r>
              <a:t>Klasyfikacja skazanych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Pojęcie KLASYFIKACJI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Klasyfikacja skazanych</a:t>
            </a:r>
            <a:r>
              <a:t>, będąca procesem wieloetapowym i ciągłym, polega na podziale ich na grupy, przy uwzględnieniu kryteriów wskazanych w art. 82 k.k.w., przy czym ich wyliczenie nie jest wyczerpujące, na co wskazuje użycie przez ustawodawcę sformułowania „w szczególności”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Kryteria KLASYFIKACJI 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Klasyfikacji skazanych dokonuje się mając na względzie w szczególności*: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1. płeć,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2. wiek,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3. uprzednie odbywanie kary pozbawienia wolności,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4. umyślność lub nieumyślność czynu,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5. czas pozostałej do odbycia kary pozbawienia wolności,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6. stan zdrowia fizycznego i psychicznego, w tym stopień uzależnienia od alkoholu, środków odurzających lub psychotropowych,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7. stopień demoralizacji i zagrożenia społecznego, 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sz="1824">
                <a:solidFill>
                  <a:srgbClr val="000000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8. rodzaj popełnionego przestępstwa. </a:t>
            </a:r>
          </a:p>
          <a:p>
            <a:pPr marL="0" indent="0" defTabSz="443991">
              <a:lnSpc>
                <a:spcPct val="100000"/>
              </a:lnSpc>
              <a:spcBef>
                <a:spcPts val="2100"/>
              </a:spcBef>
              <a:buSzTx/>
              <a:buNone/>
              <a:defRPr i="0" sz="1824">
                <a:solidFill>
                  <a:srgbClr val="86837F"/>
                </a:solidFill>
                <a:effectLst>
                  <a:outerShdw sx="100000" sy="100000" kx="0" ky="0" algn="b" rotWithShape="0" blurRad="19304" dist="9652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Organy dokonujące KLASYFIKACJI 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1. Sąd, który wydał orzeczenie w pierwszej instancji (art. 62 k.k.)</a:t>
            </a:r>
          </a:p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2. Sąd penitencjarny (art. 74 § 1 k.k.w.)</a:t>
            </a:r>
          </a:p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3. Komisja penitencjarna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Cele KLASYFIKACJI 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43305">
              <a:lnSpc>
                <a:spcPct val="100000"/>
              </a:lnSpc>
              <a:spcBef>
                <a:spcPts val="2600"/>
              </a:spcBef>
              <a:buSzTx/>
              <a:buNone/>
              <a:defRPr sz="3348">
                <a:solidFill>
                  <a:srgbClr val="000000"/>
                </a:solidFill>
                <a:effectLst>
                  <a:outerShdw sx="100000" sy="100000" kx="0" ky="0" algn="b" rotWithShape="0" blurRad="23622" dist="11811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1. Zapobieżenie wzajemnej demoralizacji skazanych, </a:t>
            </a:r>
          </a:p>
          <a:p>
            <a:pPr marL="0" indent="0" defTabSz="543305">
              <a:lnSpc>
                <a:spcPct val="100000"/>
              </a:lnSpc>
              <a:spcBef>
                <a:spcPts val="2600"/>
              </a:spcBef>
              <a:buSzTx/>
              <a:buNone/>
              <a:defRPr sz="3348">
                <a:solidFill>
                  <a:srgbClr val="000000"/>
                </a:solidFill>
                <a:effectLst>
                  <a:outerShdw sx="100000" sy="100000" kx="0" ky="0" algn="b" rotWithShape="0" blurRad="23622" dist="11811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2. Stworzenie warunków sprzyjających stosowaniu zindywidualizowanych metod i środków oddziaływania penitencjarnego, </a:t>
            </a:r>
          </a:p>
          <a:p>
            <a:pPr marL="0" indent="0" defTabSz="543305">
              <a:lnSpc>
                <a:spcPct val="100000"/>
              </a:lnSpc>
              <a:spcBef>
                <a:spcPts val="2600"/>
              </a:spcBef>
              <a:buSzTx/>
              <a:buNone/>
              <a:defRPr sz="3348">
                <a:solidFill>
                  <a:srgbClr val="000000"/>
                </a:solidFill>
                <a:effectLst>
                  <a:outerShdw sx="100000" sy="100000" kx="0" ky="0" algn="b" rotWithShape="0" blurRad="23622" dist="11811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3. Zapewnienie bezpieczeństwa osobistego skazanemu w czasie odbywania kary,</a:t>
            </a:r>
          </a:p>
          <a:p>
            <a:pPr marL="0" indent="0" defTabSz="543305">
              <a:lnSpc>
                <a:spcPct val="100000"/>
              </a:lnSpc>
              <a:spcBef>
                <a:spcPts val="2600"/>
              </a:spcBef>
              <a:buSzTx/>
              <a:buNone/>
              <a:defRPr sz="3348">
                <a:solidFill>
                  <a:srgbClr val="000000"/>
                </a:solidFill>
                <a:effectLst>
                  <a:outerShdw sx="100000" sy="100000" kx="0" ky="0" algn="b" rotWithShape="0" blurRad="23622" dist="11811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4. Ochrona społeczeństwa i bezpieczeństwa zakładu karnego przed skazanymi stwarzającymi poważne zagrożenie,</a:t>
            </a:r>
          </a:p>
          <a:p>
            <a:pPr marL="0" indent="0" defTabSz="543305">
              <a:lnSpc>
                <a:spcPct val="100000"/>
              </a:lnSpc>
              <a:spcBef>
                <a:spcPts val="2600"/>
              </a:spcBef>
              <a:buSzTx/>
              <a:buNone/>
              <a:defRPr sz="3348">
                <a:solidFill>
                  <a:srgbClr val="000000"/>
                </a:solidFill>
                <a:effectLst>
                  <a:outerShdw sx="100000" sy="100000" kx="0" ky="0" algn="b" rotWithShape="0" blurRad="23622" dist="11811" dir="5400000">
                    <a:srgbClr val="FFFFFF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5. Prawidłowe rozmieszczenie skazanych wewnątrz zakładu karnego.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Rodzaje KLASYFIKACJI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1. Materialna i formalna (podmiotowa i przedmiotowa) </a:t>
            </a:r>
          </a:p>
          <a:p>
            <a:pPr marL="0" indent="0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2. Zewnętrzna i wewnętrzna </a:t>
            </a:r>
          </a:p>
          <a:p>
            <a:pPr marL="0" indent="0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3. Negatywna i pozytywna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REKLASYFIKACJA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Proces klasyfikacji skazanych ma charakter dynamiczny, co oznacza, że tzw. klasyfikacja początkowa może ulec zmianie. W trakcie odbywania kary komisja penitencjarna dokonuje bowiem tez. reklasyfikacji (§ 51 ust. 3 regulaminu o.p.w.k.p.w.)</a:t>
            </a:r>
          </a:p>
          <a:p>
            <a:pPr marL="0" indent="0" algn="just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Reklasyfikacja jest efektem zmian, jakie zachodzą w zachowaniu i postawach skazanego, jest też środkiem, który wprowadza zmiany w wykonywaniu kary, co stanowi przejaw zasady wolnej progresji.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Badania osobopoznawcze 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Polegają one na analizie danych osobowych skazanego, informacji dotyczących jego życia rodzinnego, kontaktów społecznych, stopnia podatności na wpływy podkultury przestępczej, umiejętności przystosowania się do warunków i wymagań zakładu, zachowań wskazujących na możliwość występowania zaburzeń psychicznych albo uzależnienia od alkoholu, względnie środków odurzających lub substancji psychotropowych.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