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69" r:id="rId6"/>
    <p:sldId id="267" r:id="rId7"/>
    <p:sldId id="258" r:id="rId8"/>
    <p:sldId id="259" r:id="rId9"/>
    <p:sldId id="260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4806-6615-4E0D-9DEB-A5088BA69EEF}" type="datetimeFigureOut">
              <a:rPr lang="pl-PL" smtClean="0"/>
              <a:t>2019-05-10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6E8C-40F9-4A09-8677-24F12B0FCC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58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4806-6615-4E0D-9DEB-A5088BA69EEF}" type="datetimeFigureOut">
              <a:rPr lang="pl-PL" smtClean="0"/>
              <a:t>2019-05-10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6E8C-40F9-4A09-8677-24F12B0FCC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37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4806-6615-4E0D-9DEB-A5088BA69EEF}" type="datetimeFigureOut">
              <a:rPr lang="pl-PL" smtClean="0"/>
              <a:t>2019-05-10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6E8C-40F9-4A09-8677-24F12B0FCC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85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4806-6615-4E0D-9DEB-A5088BA69EEF}" type="datetimeFigureOut">
              <a:rPr lang="pl-PL" smtClean="0"/>
              <a:t>2019-05-10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6E8C-40F9-4A09-8677-24F12B0FCC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07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4806-6615-4E0D-9DEB-A5088BA69EEF}" type="datetimeFigureOut">
              <a:rPr lang="pl-PL" smtClean="0"/>
              <a:t>2019-05-10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6E8C-40F9-4A09-8677-24F12B0FCC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5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4806-6615-4E0D-9DEB-A5088BA69EEF}" type="datetimeFigureOut">
              <a:rPr lang="pl-PL" smtClean="0"/>
              <a:t>2019-05-10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6E8C-40F9-4A09-8677-24F12B0FCC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14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4806-6615-4E0D-9DEB-A5088BA69EEF}" type="datetimeFigureOut">
              <a:rPr lang="pl-PL" smtClean="0"/>
              <a:t>2019-05-10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6E8C-40F9-4A09-8677-24F12B0FCC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4806-6615-4E0D-9DEB-A5088BA69EEF}" type="datetimeFigureOut">
              <a:rPr lang="pl-PL" smtClean="0"/>
              <a:t>2019-05-10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6E8C-40F9-4A09-8677-24F12B0FCC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8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4806-6615-4E0D-9DEB-A5088BA69EEF}" type="datetimeFigureOut">
              <a:rPr lang="pl-PL" smtClean="0"/>
              <a:t>2019-05-10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6E8C-40F9-4A09-8677-24F12B0FCC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02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4806-6615-4E0D-9DEB-A5088BA69EEF}" type="datetimeFigureOut">
              <a:rPr lang="pl-PL" smtClean="0"/>
              <a:t>2019-05-10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6E8C-40F9-4A09-8677-24F12B0FCC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83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4806-6615-4E0D-9DEB-A5088BA69EEF}" type="datetimeFigureOut">
              <a:rPr lang="pl-PL" smtClean="0"/>
              <a:t>2019-05-10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6E8C-40F9-4A09-8677-24F12B0FCC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34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74806-6615-4E0D-9DEB-A5088BA69EEF}" type="datetimeFigureOut">
              <a:rPr lang="pl-PL" smtClean="0"/>
              <a:t>2019-05-10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6E8C-40F9-4A09-8677-24F12B0FCC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96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onika.drela@uwr.edu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Klinika Prawa zajęcia 1 czerwca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Opinia prawna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74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effectLst/>
              </a:rPr>
              <a:t>Ustawa z dnia 16 kwietnia 1993 r. o zwalczaniu nieuczciwej konkurencji</a:t>
            </a:r>
            <a:br>
              <a:rPr lang="pl-PL" b="1" dirty="0" smtClean="0">
                <a:effectLst/>
              </a:rPr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Czynem nieuczciwej konkurencji jest takie oznaczenie towarów lub usług albo jego brak, które może wprowadzić klientów w błąd co do pochodzenia, ilości, jakości, składników, sposobu wykonania, przydatności, możliwości zastosowania, naprawy, konserwacji lub innych istotnych cech towarów albo usług, a także zatajenie ryzyka, jakie wiąże się z korzystaniem z nich.(art. 10 ust. 1 )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82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Czytaj art. 18 ustawy o zwalczaniu nieuczciwej konkurencji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>
                <a:effectLst/>
              </a:rPr>
              <a:t>W razie dokonania czynu nieuczciwej konkurencji, przedsiębiorca, którego interes został zagrożony lub naruszony, może żądać:</a:t>
            </a:r>
          </a:p>
          <a:p>
            <a:r>
              <a:rPr lang="pl-PL" dirty="0" smtClean="0">
                <a:effectLst/>
              </a:rPr>
              <a:t>1) zaniechania niedozwolonych działań;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2) usunięcia skutków niedozwolonych działań;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3) złożenia jednokrotnego lub wielokrotnego oświadczenia odpowiedniej treści i w odpowiedniej formie;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4) naprawienia wyrządzonej szkody, na zasadach ogólnych;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5) wydania bezpodstawnie uzyskanych korzyści, na zasadach ogólnych;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6) zasądzenia odpowiedniej sumy pieniężnej na określony cel społeczny związany ze wspieraniem kultury polskiej lub ochroną dziedzictwa narodowego – jeżeli czyn nieuczciwej konkurencji był zawiniony.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12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Czytaj</a:t>
            </a:r>
            <a:r>
              <a:rPr lang="pl-PL" dirty="0" smtClean="0"/>
              <a:t> art. 296 i inne w prawie własności przemysłowej 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pastaandbasta.pl</a:t>
            </a:r>
          </a:p>
          <a:p>
            <a:r>
              <a:rPr lang="pl-PL" dirty="0" smtClean="0"/>
              <a:t>pastaibasta.pl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dirty="0" smtClean="0"/>
              <a:t>Znajdź orzeczenie sądu w sprawie:</a:t>
            </a:r>
          </a:p>
          <a:p>
            <a:pPr marL="0" indent="0">
              <a:buNone/>
            </a:pPr>
            <a:r>
              <a:rPr lang="pl-PL" dirty="0" smtClean="0"/>
              <a:t>Domena internetowa a znak towarowy</a:t>
            </a:r>
          </a:p>
          <a:p>
            <a:pPr marL="0" indent="0">
              <a:buNone/>
            </a:pPr>
            <a:r>
              <a:rPr lang="pl-PL" b="1" i="1" dirty="0" smtClean="0">
                <a:effectLst/>
              </a:rPr>
              <a:t>„Wykorzystanie przez osobę trzecią oznaczenia (znaku towarowego) w domenie internetowej stanowi naruszenie prawa ochronnego na ten znak, jeżeli wywołuje niebezpieczeństwo wprowadzenia w błąd co do pochodzenia towaru (usługi) albo prowadzi do naruszenia funkcji reklamowej znaku”</a:t>
            </a:r>
            <a:endParaRPr lang="pl-PL" b="1" dirty="0" smtClean="0">
              <a:effectLst/>
            </a:endParaRPr>
          </a:p>
          <a:p>
            <a:endParaRPr lang="pl-P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7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Czytaj Kodeks cywilny 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Art.43 (2) §1</a:t>
            </a:r>
            <a:r>
              <a:rPr lang="pl-PL" dirty="0"/>
              <a:t>. Przedsiębiorca działa pod firmą.</a:t>
            </a:r>
          </a:p>
          <a:p>
            <a:r>
              <a:rPr lang="pl-PL" dirty="0" smtClean="0"/>
              <a:t>§ 2. Firmę </a:t>
            </a:r>
            <a:r>
              <a:rPr lang="pl-PL" dirty="0"/>
              <a:t>ujawnia się we właściwym rejestrze, chyba że przepisy odrębne </a:t>
            </a:r>
          </a:p>
          <a:p>
            <a:r>
              <a:rPr lang="pl-PL" dirty="0"/>
              <a:t>stanowią inaczej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Art</a:t>
            </a:r>
            <a:r>
              <a:rPr lang="pl-PL" dirty="0" smtClean="0"/>
              <a:t>. 43(3) § 1</a:t>
            </a:r>
            <a:r>
              <a:rPr lang="pl-PL" dirty="0"/>
              <a:t>. Firma przedsiębiorcy </a:t>
            </a:r>
            <a:r>
              <a:rPr lang="pl-PL" dirty="0" smtClean="0"/>
              <a:t>powinna się </a:t>
            </a:r>
            <a:r>
              <a:rPr lang="pl-PL" dirty="0"/>
              <a:t>odróżniać dostatecznie od </a:t>
            </a:r>
          </a:p>
          <a:p>
            <a:r>
              <a:rPr lang="pl-PL" dirty="0"/>
              <a:t>firm innych przedsiębiorców prowadzących działalność na tym samym rynku.</a:t>
            </a:r>
          </a:p>
          <a:p>
            <a:r>
              <a:rPr lang="pl-PL" dirty="0" smtClean="0"/>
              <a:t>§2.Firma </a:t>
            </a:r>
            <a:r>
              <a:rPr lang="pl-PL" dirty="0"/>
              <a:t>nie może wprowadzać </a:t>
            </a:r>
            <a:r>
              <a:rPr lang="pl-PL" dirty="0" smtClean="0"/>
              <a:t>w błąd</a:t>
            </a:r>
            <a:r>
              <a:rPr lang="pl-PL" dirty="0"/>
              <a:t>, </a:t>
            </a:r>
            <a:r>
              <a:rPr lang="pl-PL" dirty="0" smtClean="0"/>
              <a:t>w szczególności </a:t>
            </a:r>
            <a:r>
              <a:rPr lang="pl-PL" dirty="0"/>
              <a:t>co do osoby </a:t>
            </a:r>
            <a:r>
              <a:rPr lang="pl-PL" dirty="0" smtClean="0"/>
              <a:t>przedsiębiorcy</a:t>
            </a:r>
            <a:r>
              <a:rPr lang="pl-PL" dirty="0"/>
              <a:t>, przedmiotu działalności przedsiębiorcy, miejsca </a:t>
            </a:r>
            <a:r>
              <a:rPr lang="pl-PL" dirty="0" smtClean="0"/>
              <a:t> działalności</a:t>
            </a:r>
            <a:r>
              <a:rPr lang="pl-PL" dirty="0"/>
              <a:t>, </a:t>
            </a:r>
            <a:r>
              <a:rPr lang="pl-PL" dirty="0" smtClean="0"/>
              <a:t>źródeł zaopatrzenia</a:t>
            </a:r>
            <a:r>
              <a:rPr lang="pl-PL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9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Sporządzenie opinii prawnej dla firmy</a:t>
            </a:r>
          </a:p>
          <a:p>
            <a:pPr marL="0" indent="0">
              <a:buNone/>
            </a:pPr>
            <a:r>
              <a:rPr lang="pl-PL" dirty="0" err="1" smtClean="0"/>
              <a:t>Restaurators</a:t>
            </a:r>
            <a:r>
              <a:rPr lang="pl-PL" dirty="0" smtClean="0"/>
              <a:t> Podlaszewscy s.j. prowadzącej restaurację Pasta and Basta w Toruniu. </a:t>
            </a:r>
          </a:p>
          <a:p>
            <a:pPr marL="0" indent="0">
              <a:buNone/>
            </a:pPr>
            <a:r>
              <a:rPr lang="pl-PL" dirty="0" smtClean="0"/>
              <a:t>Objętość: 7- 10 stron tekstu, czcionka 12, odstęp 1,5 marginesy 2 cm.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Termin końcowy przesłania opinii mailem: </a:t>
            </a:r>
          </a:p>
          <a:p>
            <a:pPr marL="0" indent="0">
              <a:buNone/>
            </a:pPr>
            <a:r>
              <a:rPr lang="pl-PL" b="1" dirty="0" smtClean="0"/>
              <a:t>1 </a:t>
            </a:r>
            <a:r>
              <a:rPr lang="pl-PL" b="1" smtClean="0"/>
              <a:t>czerwca </a:t>
            </a:r>
            <a:r>
              <a:rPr lang="pl-PL" b="1" smtClean="0"/>
              <a:t> 2019 r. , </a:t>
            </a:r>
            <a:r>
              <a:rPr lang="pl-PL" b="1" dirty="0" smtClean="0"/>
              <a:t>do godz. 16.45</a:t>
            </a:r>
          </a:p>
          <a:p>
            <a:pPr marL="0" indent="0">
              <a:buNone/>
            </a:pPr>
            <a:r>
              <a:rPr lang="pl-PL" dirty="0" smtClean="0"/>
              <a:t>na adres: </a:t>
            </a:r>
            <a:r>
              <a:rPr lang="pl-PL" dirty="0" smtClean="0">
                <a:hlinkClick r:id="rId2"/>
              </a:rPr>
              <a:t>monika.drela@uwr.edu.pl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7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Opinia prawna - części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1)	Stan faktyczny</a:t>
            </a:r>
          </a:p>
          <a:p>
            <a:pPr marL="0" indent="0">
              <a:buNone/>
            </a:pPr>
            <a:r>
              <a:rPr lang="pl-PL" dirty="0" smtClean="0"/>
              <a:t>2)	Pytania Klienta</a:t>
            </a:r>
          </a:p>
          <a:p>
            <a:pPr marL="0" indent="0">
              <a:buNone/>
            </a:pPr>
            <a:r>
              <a:rPr lang="pl-PL" dirty="0" smtClean="0"/>
              <a:t>3)	Odpowiedzi na pytania i zalecenia dla klienta</a:t>
            </a:r>
          </a:p>
          <a:p>
            <a:pPr marL="0" indent="0">
              <a:buNone/>
            </a:pPr>
            <a:r>
              <a:rPr lang="pl-PL" dirty="0" smtClean="0"/>
              <a:t>4)	Wykaz aktów prawnych i orzeczeń sądowych</a:t>
            </a:r>
          </a:p>
          <a:p>
            <a:pPr marL="0" indent="0">
              <a:buNone/>
            </a:pPr>
            <a:r>
              <a:rPr lang="pl-PL" dirty="0" smtClean="0"/>
              <a:t>5)	Bibliografia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402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Konieczne założenie: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Opinię prawną należy sporządzić wg. stanu prawnego na dzień 1 czerwca b.r. zakładając, że nie było wcześniej żadnej sprawy sądowej w tej sprawie, ani pism od strony przeciwnej.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 rzeczywistości sprawa była już rozstrzygnięta przez Sąd Najwyższy (IV CSK 191/13) i opisana jest na łamach Rzeczpospolitej, zalecane jest przeczytanie tych materiałów.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571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8229600" cy="2434282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u="sng" dirty="0" smtClean="0"/>
              <a:t>Pytanie Klienta nr 1:</a:t>
            </a:r>
            <a:br>
              <a:rPr lang="pl-PL" sz="3100" u="sng" dirty="0" smtClean="0"/>
            </a:br>
            <a:r>
              <a:rPr lang="pl-PL" sz="3100" u="sng" dirty="0" smtClean="0"/>
              <a:t>1) </a:t>
            </a:r>
            <a:r>
              <a:rPr lang="pl-PL" sz="3100" dirty="0" smtClean="0"/>
              <a:t>Czy firma może legalnie korzystać z nazwy restauracji Pasta and Basta w Toruniu, mając na uwadze, że w Warszawie istnieje restauracja Pasta i Basta, która prowadzona jest przez "PASTA i BASTA" Sp. z o.o., a nazwa Pasta i Basta oraz </a:t>
            </a:r>
            <a:br>
              <a:rPr lang="pl-PL" sz="3100" dirty="0" smtClean="0"/>
            </a:br>
            <a:r>
              <a:rPr lang="pl-PL" sz="3100" dirty="0" smtClean="0"/>
              <a:t>znak towarowy </a:t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został zarejestrowany w Urzędzie Patentowym pod numerem prawa wyłącznego </a:t>
            </a:r>
            <a:r>
              <a:rPr lang="pl-PL" sz="2800" dirty="0" smtClean="0"/>
              <a:t>212390, </a:t>
            </a:r>
            <a:br>
              <a:rPr lang="pl-PL" sz="2800" dirty="0" smtClean="0"/>
            </a:br>
            <a:r>
              <a:rPr lang="pl-PL" sz="2800" dirty="0" smtClean="0"/>
              <a:t>w kategorii </a:t>
            </a:r>
            <a:r>
              <a:rPr lang="pl-PL" sz="3100" dirty="0" smtClean="0"/>
              <a:t>43 Klasyfikacji nicejskiej dla:</a:t>
            </a:r>
            <a:br>
              <a:rPr lang="pl-PL" sz="3100" dirty="0" smtClean="0"/>
            </a:br>
            <a:r>
              <a:rPr lang="pl-PL" sz="2800" dirty="0" smtClean="0"/>
              <a:t>bary szybkiej obsługi (snack-bary), restauracje, restauracje (posiłki), restauracje samoobsługowe, barowe usługi, stołówki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316476"/>
            <a:ext cx="3242683" cy="12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>
            <a:off x="3275856" y="2924944"/>
            <a:ext cx="19442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48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36104"/>
          </a:xfrm>
        </p:spPr>
        <p:txBody>
          <a:bodyPr/>
          <a:lstStyle/>
          <a:p>
            <a:r>
              <a:rPr lang="pl-PL" dirty="0" smtClean="0"/>
              <a:t>Pytania Klienta nr 2 i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2)	Czy firma z Torunia może legalnie korzystać z nazwy domeny internetowej pastaandbasta.pl ?</a:t>
            </a:r>
          </a:p>
          <a:p>
            <a:pPr marL="0" indent="0">
              <a:buNone/>
            </a:pPr>
            <a:r>
              <a:rPr lang="pl-PL" dirty="0" smtClean="0"/>
              <a:t>3) 	Czy ta spółka jawna z Torunia może</a:t>
            </a:r>
          </a:p>
          <a:p>
            <a:pPr marL="0" indent="0">
              <a:buNone/>
            </a:pPr>
            <a:r>
              <a:rPr lang="pl-PL" dirty="0" smtClean="0"/>
              <a:t> nabyć jakieś prawo własności </a:t>
            </a:r>
          </a:p>
          <a:p>
            <a:pPr marL="0" indent="0">
              <a:buNone/>
            </a:pPr>
            <a:r>
              <a:rPr lang="pl-PL" dirty="0" smtClean="0"/>
              <a:t>intelektualnej do logo restauracji</a:t>
            </a:r>
          </a:p>
          <a:p>
            <a:pPr marL="0" indent="0">
              <a:buNone/>
            </a:pPr>
            <a:r>
              <a:rPr lang="pl-PL" dirty="0"/>
              <a:t>	</a:t>
            </a:r>
            <a:endParaRPr lang="pl-PL" dirty="0" smtClean="0"/>
          </a:p>
          <a:p>
            <a:pPr marL="514350" indent="-514350">
              <a:buAutoNum type="arabicParenR"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3043055" cy="301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łamany 4"/>
          <p:cNvCxnSpPr/>
          <p:nvPr/>
        </p:nvCxnSpPr>
        <p:spPr>
          <a:xfrm>
            <a:off x="3203848" y="4791447"/>
            <a:ext cx="2232248" cy="437753"/>
          </a:xfrm>
          <a:prstGeom prst="bentConnector3">
            <a:avLst/>
          </a:prstGeom>
          <a:ln w="381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9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7248"/>
            <a:ext cx="11687660" cy="65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83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603448"/>
            <a:ext cx="13832287" cy="77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1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/>
              <a:t>Materiały pomocnicze:</a:t>
            </a:r>
          </a:p>
          <a:p>
            <a:endParaRPr lang="pl-PL" dirty="0"/>
          </a:p>
          <a:p>
            <a:r>
              <a:rPr lang="pl-PL" dirty="0" smtClean="0"/>
              <a:t>Sąd Najwyższy rozpatrywał sprawę o nieuczciwą konkurencję i ochronę znaku towarowego, której sednem był problem, czy klienci mogą pomylić restaurację w Warszawie z  restauracją o podobnej nazwie w Toruniu. </a:t>
            </a:r>
          </a:p>
          <a:p>
            <a:endParaRPr lang="pl-PL" dirty="0"/>
          </a:p>
          <a:p>
            <a:r>
              <a:rPr lang="pl-PL" dirty="0" smtClean="0"/>
              <a:t>Powód: Pasta i Basta Sp. z o.o.  zarejestrowała w 2007 r. z Urzędzie Patentowym znak towarowy </a:t>
            </a:r>
            <a:r>
              <a:rPr lang="pl-PL" dirty="0" err="1" smtClean="0"/>
              <a:t>słowno</a:t>
            </a:r>
            <a:r>
              <a:rPr lang="pl-PL" dirty="0" smtClean="0"/>
              <a:t> graficzny "Pasta i Basta" - 100 sposobów na makaron </a:t>
            </a:r>
            <a:r>
              <a:rPr lang="pl-PL" dirty="0" err="1" smtClean="0"/>
              <a:t>cafe</a:t>
            </a:r>
            <a:r>
              <a:rPr lang="pl-PL" dirty="0" smtClean="0"/>
              <a:t>". </a:t>
            </a:r>
          </a:p>
          <a:p>
            <a:pPr marL="0" indent="0">
              <a:buNone/>
            </a:pPr>
            <a:r>
              <a:rPr lang="pl-PL" dirty="0" smtClean="0"/>
              <a:t>Pozwana:</a:t>
            </a:r>
          </a:p>
          <a:p>
            <a:r>
              <a:rPr lang="pl-PL" dirty="0" err="1" smtClean="0"/>
              <a:t>Restaurators</a:t>
            </a:r>
            <a:r>
              <a:rPr lang="pl-PL" dirty="0" smtClean="0"/>
              <a:t> Podlaszewscy s.j. restauracja w Toruniu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2914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390</Words>
  <Application>Microsoft Office PowerPoint</Application>
  <PresentationFormat>Pokaz na ekranie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Klinika Prawa zajęcia 1 czerwca</vt:lpstr>
      <vt:lpstr>Zadanie</vt:lpstr>
      <vt:lpstr>Opinia prawna - części</vt:lpstr>
      <vt:lpstr>Konieczne założenie:</vt:lpstr>
      <vt:lpstr>Pytanie Klienta nr 1: 1) Czy firma może legalnie korzystać z nazwy restauracji Pasta and Basta w Toruniu, mając na uwadze, że w Warszawie istnieje restauracja Pasta i Basta, która prowadzona jest przez "PASTA i BASTA" Sp. z o.o., a nazwa Pasta i Basta oraz  znak towarowy   został zarejestrowany w Urzędzie Patentowym pod numerem prawa wyłącznego 212390,  w kategorii 43 Klasyfikacji nicejskiej dla: bary szybkiej obsługi (snack-bary), restauracje, restauracje (posiłki), restauracje samoobsługowe, barowe usługi, stołówki   </vt:lpstr>
      <vt:lpstr>Pytania Klienta nr 2 i 3</vt:lpstr>
      <vt:lpstr>Prezentacja programu PowerPoint</vt:lpstr>
      <vt:lpstr>Prezentacja programu PowerPoint</vt:lpstr>
      <vt:lpstr>Prezentacja programu PowerPoint</vt:lpstr>
      <vt:lpstr>Ustawa z dnia 16 kwietnia 1993 r. o zwalczaniu nieuczciwej konkurencji </vt:lpstr>
      <vt:lpstr>Czytaj art. 18 ustawy o zwalczaniu nieuczciwej konkurencji</vt:lpstr>
      <vt:lpstr>Czytaj art. 296 i inne w prawie własności przemysłowej </vt:lpstr>
      <vt:lpstr>Czytaj Kodeks cywilny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Klinika Prawa zajęcia 1 czerwca</dc:title>
  <dc:creator>Monika</dc:creator>
  <cp:lastModifiedBy>Monika</cp:lastModifiedBy>
  <cp:revision>18</cp:revision>
  <dcterms:created xsi:type="dcterms:W3CDTF">2019-05-10T08:18:36Z</dcterms:created>
  <dcterms:modified xsi:type="dcterms:W3CDTF">2019-05-10T09:05:35Z</dcterms:modified>
</cp:coreProperties>
</file>