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3A3-235C-491A-B268-2F1316B9425F}" type="datetimeFigureOut">
              <a:rPr lang="pl-PL" smtClean="0"/>
              <a:t>2016-10-08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80FE-76B6-490A-BAF8-7107DA6DBF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3134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3A3-235C-491A-B268-2F1316B9425F}" type="datetimeFigureOut">
              <a:rPr lang="pl-PL" smtClean="0"/>
              <a:t>2016-10-08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80FE-76B6-490A-BAF8-7107DA6DBF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962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3A3-235C-491A-B268-2F1316B9425F}" type="datetimeFigureOut">
              <a:rPr lang="pl-PL" smtClean="0"/>
              <a:t>2016-10-08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80FE-76B6-490A-BAF8-7107DA6DBF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8530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3A3-235C-491A-B268-2F1316B9425F}" type="datetimeFigureOut">
              <a:rPr lang="pl-PL" smtClean="0"/>
              <a:t>2016-10-08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80FE-76B6-490A-BAF8-7107DA6DBF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17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3A3-235C-491A-B268-2F1316B9425F}" type="datetimeFigureOut">
              <a:rPr lang="pl-PL" smtClean="0"/>
              <a:t>2016-10-08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80FE-76B6-490A-BAF8-7107DA6DBF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9504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3A3-235C-491A-B268-2F1316B9425F}" type="datetimeFigureOut">
              <a:rPr lang="pl-PL" smtClean="0"/>
              <a:t>2016-10-08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80FE-76B6-490A-BAF8-7107DA6DBF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3927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3A3-235C-491A-B268-2F1316B9425F}" type="datetimeFigureOut">
              <a:rPr lang="pl-PL" smtClean="0"/>
              <a:t>2016-10-08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80FE-76B6-490A-BAF8-7107DA6DBF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439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3A3-235C-491A-B268-2F1316B9425F}" type="datetimeFigureOut">
              <a:rPr lang="pl-PL" smtClean="0"/>
              <a:t>2016-10-08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80FE-76B6-490A-BAF8-7107DA6DBF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410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3A3-235C-491A-B268-2F1316B9425F}" type="datetimeFigureOut">
              <a:rPr lang="pl-PL" smtClean="0"/>
              <a:t>2016-10-08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80FE-76B6-490A-BAF8-7107DA6DBF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1670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3A3-235C-491A-B268-2F1316B9425F}" type="datetimeFigureOut">
              <a:rPr lang="pl-PL" smtClean="0"/>
              <a:t>2016-10-08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80FE-76B6-490A-BAF8-7107DA6DBF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349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BB3A3-235C-491A-B268-2F1316B9425F}" type="datetimeFigureOut">
              <a:rPr lang="pl-PL" smtClean="0"/>
              <a:t>2016-10-08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80FE-76B6-490A-BAF8-7107DA6DBF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1915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BB3A3-235C-491A-B268-2F1316B9425F}" type="datetimeFigureOut">
              <a:rPr lang="pl-PL" smtClean="0"/>
              <a:t>2016-10-08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280FE-76B6-490A-BAF8-7107DA6DBFE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918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Koncepcja „generacji” praw człowieka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Mgr Przemysław Mazurek</a:t>
            </a:r>
          </a:p>
          <a:p>
            <a:r>
              <a:rPr lang="pl-PL" dirty="0"/>
              <a:t>Katedra Prawa Konstytucyjnego</a:t>
            </a:r>
          </a:p>
          <a:p>
            <a:r>
              <a:rPr lang="pl-PL" dirty="0"/>
              <a:t>Rok akademicki 2016/2017</a:t>
            </a:r>
          </a:p>
          <a:p>
            <a:r>
              <a:rPr lang="pl-PL" dirty="0"/>
              <a:t>Slajdy podlegają ochronie prawnej</a:t>
            </a:r>
          </a:p>
        </p:txBody>
      </p:sp>
    </p:spTree>
    <p:extLst>
      <p:ext uri="{BB962C8B-B14F-4D97-AF65-F5344CB8AC3E}">
        <p14:creationId xmlns:p14="http://schemas.microsoft.com/office/powerpoint/2010/main" val="3654984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Prawa trzeciej generacji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r>
              <a:rPr lang="pl-PL" dirty="0"/>
              <a:t>Prawa III generacji to prawa kolektywne, solidarnościowe, czyli uprawnienia przysługujące grupom, zbiorowością, narodom, odnoszące się do jakości ich życia 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3420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Prawa trzeciej generacji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 praw III generacji należą:</a:t>
            </a:r>
          </a:p>
          <a:p>
            <a:r>
              <a:rPr lang="pl-PL" dirty="0"/>
              <a:t>Prawo do pokoju</a:t>
            </a:r>
          </a:p>
          <a:p>
            <a:r>
              <a:rPr lang="pl-PL" dirty="0"/>
              <a:t>Prawo do demokracji</a:t>
            </a:r>
          </a:p>
          <a:p>
            <a:r>
              <a:rPr lang="pl-PL" dirty="0"/>
              <a:t>Prawo do rozwoju</a:t>
            </a:r>
          </a:p>
          <a:p>
            <a:r>
              <a:rPr lang="pl-PL" dirty="0"/>
              <a:t>Prawo do zdrowego środowiska naturalnego</a:t>
            </a:r>
          </a:p>
          <a:p>
            <a:r>
              <a:rPr lang="pl-PL" dirty="0"/>
              <a:t>Prawo do pomocy humanitarnej</a:t>
            </a:r>
          </a:p>
          <a:p>
            <a:r>
              <a:rPr lang="pl-PL" dirty="0"/>
              <a:t>Prawo narodów do samostanowienia</a:t>
            </a:r>
          </a:p>
          <a:p>
            <a:r>
              <a:rPr lang="pl-PL" dirty="0"/>
              <a:t>Prawo do rozwoju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4483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Prawa trzeciej generacji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Prawo do równości wszystkich ludów i narodów</a:t>
            </a:r>
          </a:p>
          <a:p>
            <a:r>
              <a:rPr lang="pl-PL" dirty="0"/>
              <a:t>Prawo do własnych zasobów i bogactw naturalnych</a:t>
            </a:r>
          </a:p>
          <a:p>
            <a:r>
              <a:rPr lang="pl-PL" dirty="0"/>
              <a:t>Prawo do zachowania własnej tożsamości i praw etnicznych (odnosi się do mniejszości narodowych i etnicznych)</a:t>
            </a:r>
          </a:p>
          <a:p>
            <a:r>
              <a:rPr lang="pl-PL" dirty="0"/>
              <a:t>Prawo do wspólnego dziedzictwa przeszłości,</a:t>
            </a:r>
          </a:p>
          <a:p>
            <a:r>
              <a:rPr lang="pl-PL" dirty="0"/>
              <a:t>Prawo do ochrony danych osobowych.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9738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Koncepcja „generacji” praw człowieka</a:t>
            </a:r>
            <a:br>
              <a:rPr lang="pl-PL" dirty="0"/>
            </a:br>
            <a:r>
              <a:rPr lang="pl-PL" dirty="0"/>
              <a:t>Podsumowanie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generacje praw człowieka wywodzą się z Powszechnej Deklaracji Praw Człowieka</a:t>
            </a:r>
          </a:p>
          <a:p>
            <a:r>
              <a:rPr lang="pl-PL" dirty="0"/>
              <a:t>dzielą się na trzy kategorie</a:t>
            </a:r>
          </a:p>
          <a:p>
            <a:r>
              <a:rPr lang="pl-PL" dirty="0"/>
              <a:t>w prawodawstwie międzynarodowym uważa się za obowiązkowe przestrzeganie praw I generacji, natomiast II i III w miarę możliwości.</a:t>
            </a:r>
          </a:p>
        </p:txBody>
      </p:sp>
    </p:spTree>
    <p:extLst>
      <p:ext uri="{BB962C8B-B14F-4D97-AF65-F5344CB8AC3E}">
        <p14:creationId xmlns:p14="http://schemas.microsoft.com/office/powerpoint/2010/main" val="1189294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Koncepcja „generacji” praw człowieka</a:t>
            </a:r>
            <a:br>
              <a:rPr lang="pl-PL" dirty="0"/>
            </a:br>
            <a:r>
              <a:rPr lang="pl-PL" dirty="0"/>
              <a:t>Podsumowanie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warto </a:t>
            </a:r>
            <a:r>
              <a:rPr lang="pl-PL" dirty="0"/>
              <a:t>również pamiętać o różnicy </a:t>
            </a:r>
            <a:r>
              <a:rPr lang="pl-PL"/>
              <a:t>pomiędzy „</a:t>
            </a:r>
            <a:r>
              <a:rPr lang="pl-PL" dirty="0"/>
              <a:t>prawo” i „wolność”. </a:t>
            </a:r>
          </a:p>
          <a:p>
            <a:r>
              <a:rPr lang="pl-PL" dirty="0"/>
              <a:t>pierwsze pojęcie odnosi się do uprawnień nadanych przez konkretne przepisy prawne, </a:t>
            </a:r>
          </a:p>
          <a:p>
            <a:r>
              <a:rPr lang="pl-PL" dirty="0"/>
              <a:t>drugie określa granice, których nie wolno przekroczyć. </a:t>
            </a:r>
          </a:p>
        </p:txBody>
      </p:sp>
    </p:spTree>
    <p:extLst>
      <p:ext uri="{BB962C8B-B14F-4D97-AF65-F5344CB8AC3E}">
        <p14:creationId xmlns:p14="http://schemas.microsoft.com/office/powerpoint/2010/main" val="1254216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Koncepcja „generacji” praw człowieka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Wywodzi się z Powszechnej Deklaracji Praw Człowieka</a:t>
            </a:r>
          </a:p>
          <a:p>
            <a:r>
              <a:rPr lang="pl-PL" dirty="0"/>
              <a:t>Podział na generacje zaproponował Karel </a:t>
            </a:r>
            <a:r>
              <a:rPr lang="pl-PL" dirty="0" err="1"/>
              <a:t>Vasak</a:t>
            </a:r>
            <a:endParaRPr lang="pl-PL" dirty="0"/>
          </a:p>
          <a:p>
            <a:r>
              <a:rPr lang="pl-PL" dirty="0"/>
              <a:t>Mamy trzy podziały generacji praw człowieka:</a:t>
            </a:r>
          </a:p>
          <a:p>
            <a:r>
              <a:rPr lang="pl-PL" dirty="0"/>
              <a:t>Prawa I generacji to podstawowe (fundamentalne), wynikające z natury ludzkiej, niezależne od stanu prawnego obowiązującego w państwie. Źródła tych praw można odnaleźć w filozofii oświecenia oraz ideologii liberalnej. Współcześnie zapisane są w każdej konstytucji państwa demokratycznego.</a:t>
            </a:r>
          </a:p>
        </p:txBody>
      </p:sp>
    </p:spTree>
    <p:extLst>
      <p:ext uri="{BB962C8B-B14F-4D97-AF65-F5344CB8AC3E}">
        <p14:creationId xmlns:p14="http://schemas.microsoft.com/office/powerpoint/2010/main" val="2199421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Prawa pierwszej generacji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3398"/>
          </a:xfrm>
        </p:spPr>
        <p:txBody>
          <a:bodyPr>
            <a:normAutofit/>
          </a:bodyPr>
          <a:lstStyle/>
          <a:p>
            <a:r>
              <a:rPr lang="pl-PL" b="1" dirty="0"/>
              <a:t>Związane z egzystencją ludzką</a:t>
            </a:r>
            <a:r>
              <a:rPr lang="pl-PL" dirty="0"/>
              <a:t>:</a:t>
            </a:r>
          </a:p>
          <a:p>
            <a:r>
              <a:rPr lang="pl-PL" dirty="0"/>
              <a:t>Prawo do życia</a:t>
            </a:r>
          </a:p>
          <a:p>
            <a:r>
              <a:rPr lang="pl-PL" dirty="0"/>
              <a:t>Prawo do wolności osobistej</a:t>
            </a:r>
          </a:p>
          <a:p>
            <a:r>
              <a:rPr lang="pl-PL" dirty="0"/>
              <a:t>Wolności do tortur</a:t>
            </a:r>
          </a:p>
          <a:p>
            <a:r>
              <a:rPr lang="pl-PL" b="1" dirty="0"/>
              <a:t>Związane z wolnością światopoglądu</a:t>
            </a:r>
            <a:r>
              <a:rPr lang="pl-PL" dirty="0"/>
              <a:t>:</a:t>
            </a:r>
          </a:p>
          <a:p>
            <a:r>
              <a:rPr lang="pl-PL" dirty="0"/>
              <a:t>Wolność wyznania</a:t>
            </a:r>
          </a:p>
          <a:p>
            <a:r>
              <a:rPr lang="pl-PL" dirty="0"/>
              <a:t>Wolność sumienia,</a:t>
            </a:r>
          </a:p>
          <a:p>
            <a:r>
              <a:rPr lang="pl-PL" dirty="0"/>
              <a:t>Wolność myśli</a:t>
            </a:r>
          </a:p>
          <a:p>
            <a:r>
              <a:rPr lang="pl-PL" dirty="0"/>
              <a:t>Wolność wyrażania poglądów (wypowiedzi)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5155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Prawa pierwszej generacji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Związane z egzystencją prawną człowieka:</a:t>
            </a:r>
          </a:p>
          <a:p>
            <a:r>
              <a:rPr lang="pl-PL" dirty="0"/>
              <a:t>Prawo do informacji</a:t>
            </a:r>
          </a:p>
          <a:p>
            <a:r>
              <a:rPr lang="pl-PL" dirty="0"/>
              <a:t>Równość wobec prawa</a:t>
            </a:r>
          </a:p>
          <a:p>
            <a:r>
              <a:rPr lang="pl-PL" dirty="0"/>
              <a:t>Prawo do osobowości prawnej</a:t>
            </a:r>
          </a:p>
          <a:p>
            <a:r>
              <a:rPr lang="pl-PL" dirty="0"/>
              <a:t>Prawo do ochrony prawnej w postępowaniu sądowym</a:t>
            </a:r>
          </a:p>
          <a:p>
            <a:r>
              <a:rPr lang="pl-PL" dirty="0"/>
              <a:t>Prawo do tajemnicy korespondencji</a:t>
            </a:r>
          </a:p>
          <a:p>
            <a:r>
              <a:rPr lang="pl-PL" dirty="0"/>
              <a:t>Prawo do swobodnego przemieszczania się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7249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Prawa pierwszej generacji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Związane z prawami politycznymi (obywatelskimi):</a:t>
            </a:r>
          </a:p>
          <a:p>
            <a:r>
              <a:rPr lang="pl-PL" dirty="0"/>
              <a:t>Bierne i czynne prawo wyborcze</a:t>
            </a:r>
          </a:p>
          <a:p>
            <a:r>
              <a:rPr lang="pl-PL" dirty="0"/>
              <a:t>Prawo zrzeszania się</a:t>
            </a:r>
          </a:p>
          <a:p>
            <a:r>
              <a:rPr lang="pl-PL" dirty="0"/>
              <a:t>Prawo do skarg na organy państwa</a:t>
            </a:r>
          </a:p>
          <a:p>
            <a:r>
              <a:rPr lang="pl-PL" dirty="0"/>
              <a:t>Prawo do udziału w życiu publicznym</a:t>
            </a:r>
          </a:p>
          <a:p>
            <a:r>
              <a:rPr lang="pl-PL" dirty="0"/>
              <a:t>Prawo równego dostępu do urzędów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4083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Prawa drugiej generacji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Prawa II generacji</a:t>
            </a:r>
          </a:p>
          <a:p>
            <a:r>
              <a:rPr lang="pl-PL" dirty="0"/>
              <a:t>Prawa II generacji to prawa ekonomiczne, socjalne i kulturalne, zapewniają jednostce rozwój fizyczny i duchowy i bezpieczeństwo socjalne. Nakładają na państwo obowiązki ekonomiczne i socjalne wobec obywatela. Źródłem praw II generacji jest min. Międzynarodowy Pakt Praw Gospodarczych, Socjalnych i Kulturalnych z 1966roku.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452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Prawa drugiej generacji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 praw II kategorii należą:</a:t>
            </a:r>
          </a:p>
          <a:p>
            <a:r>
              <a:rPr lang="pl-PL" dirty="0"/>
              <a:t>Prawa ekonomiczne</a:t>
            </a:r>
          </a:p>
          <a:p>
            <a:r>
              <a:rPr lang="pl-PL" dirty="0"/>
              <a:t>Prawo do pracy</a:t>
            </a:r>
          </a:p>
          <a:p>
            <a:r>
              <a:rPr lang="pl-PL" dirty="0"/>
              <a:t>Prawo do wynagrodzenia</a:t>
            </a:r>
          </a:p>
          <a:p>
            <a:r>
              <a:rPr lang="pl-PL" dirty="0"/>
              <a:t>Prawo do słusznych warunków pracy</a:t>
            </a:r>
          </a:p>
          <a:p>
            <a:r>
              <a:rPr lang="pl-PL" dirty="0"/>
              <a:t>Prawo do tworzenia związków zawodowych.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4108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Prawa drugiej generacji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Prawa socjalne:</a:t>
            </a:r>
          </a:p>
          <a:p>
            <a:r>
              <a:rPr lang="pl-PL" dirty="0"/>
              <a:t>Prawo do świadczeń socjalnych i ubezpieczeń</a:t>
            </a:r>
          </a:p>
          <a:p>
            <a:r>
              <a:rPr lang="pl-PL" dirty="0"/>
              <a:t>Prawo do ubezpieczeń zdrowotnych</a:t>
            </a:r>
          </a:p>
          <a:p>
            <a:r>
              <a:rPr lang="pl-PL" dirty="0"/>
              <a:t>Prawo do wypoczynku</a:t>
            </a:r>
          </a:p>
          <a:p>
            <a:r>
              <a:rPr lang="pl-PL" dirty="0"/>
              <a:t>Prawo do ochrony zdrowia</a:t>
            </a:r>
          </a:p>
          <a:p>
            <a:r>
              <a:rPr lang="pl-PL" dirty="0"/>
              <a:t>Prawo do zabezpieczenia społecznego.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7875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Prawa drugiej generacji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Prawa kulturalne:</a:t>
            </a:r>
          </a:p>
          <a:p>
            <a:r>
              <a:rPr lang="pl-PL" dirty="0"/>
              <a:t>Prawo do uczestnictwa w życiu kulturalnym</a:t>
            </a:r>
          </a:p>
          <a:p>
            <a:r>
              <a:rPr lang="pl-PL" dirty="0"/>
              <a:t>Prawo do edukacji - nauki</a:t>
            </a:r>
          </a:p>
          <a:p>
            <a:r>
              <a:rPr lang="pl-PL" dirty="0"/>
              <a:t>Prawo do swobodnych badań</a:t>
            </a:r>
          </a:p>
          <a:p>
            <a:r>
              <a:rPr lang="pl-PL" dirty="0"/>
              <a:t>Prawo do korzystania z osiągnięć rozwoju cywilizacyjnego</a:t>
            </a:r>
          </a:p>
          <a:p>
            <a:r>
              <a:rPr lang="pl-PL" dirty="0"/>
              <a:t>Prawo do wolności sztuki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61021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525</Words>
  <Application>Microsoft Office PowerPoint</Application>
  <PresentationFormat>Panoramiczny</PresentationFormat>
  <Paragraphs>86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Motyw pakietu Office</vt:lpstr>
      <vt:lpstr>Koncepcja „generacji” praw człowieka</vt:lpstr>
      <vt:lpstr>Koncepcja „generacji” praw człowieka</vt:lpstr>
      <vt:lpstr>Prawa pierwszej generacji</vt:lpstr>
      <vt:lpstr>Prawa pierwszej generacji</vt:lpstr>
      <vt:lpstr>Prawa pierwszej generacji</vt:lpstr>
      <vt:lpstr>Prawa drugiej generacji</vt:lpstr>
      <vt:lpstr>Prawa drugiej generacji</vt:lpstr>
      <vt:lpstr>Prawa drugiej generacji</vt:lpstr>
      <vt:lpstr>Prawa drugiej generacji</vt:lpstr>
      <vt:lpstr>Prawa trzeciej generacji</vt:lpstr>
      <vt:lpstr>Prawa trzeciej generacji</vt:lpstr>
      <vt:lpstr>Prawa trzeciej generacji</vt:lpstr>
      <vt:lpstr>Koncepcja „generacji” praw człowieka Podsumowanie</vt:lpstr>
      <vt:lpstr>Koncepcja „generacji” praw człowieka Podsumowanie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Koncepcja „generacji” praw człowieka</dc:title>
  <dc:creator>przemek mazurek</dc:creator>
  <cp:lastModifiedBy>przemek mazurek</cp:lastModifiedBy>
  <cp:revision>3</cp:revision>
  <dcterms:created xsi:type="dcterms:W3CDTF">2016-10-08T13:21:25Z</dcterms:created>
  <dcterms:modified xsi:type="dcterms:W3CDTF">2016-10-08T13:45:53Z</dcterms:modified>
</cp:coreProperties>
</file>