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103CA4-D287-4C02-9DEA-EA4E9C9C384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CE16DBE-BB04-4B2E-A754-24CAFDF340C0}">
      <dgm:prSet phldrT="[Tekst]"/>
      <dgm:spPr/>
      <dgm:t>
        <a:bodyPr/>
        <a:lstStyle/>
        <a:p>
          <a:r>
            <a:rPr lang="pl-PL" dirty="0" smtClean="0"/>
            <a:t>konfrontacja </a:t>
          </a:r>
          <a:r>
            <a:rPr lang="pl-PL" b="1" dirty="0" smtClean="0"/>
            <a:t>nie jest obligatoryjną </a:t>
          </a:r>
          <a:r>
            <a:rPr lang="pl-PL" dirty="0" smtClean="0"/>
            <a:t>czynnością procesową  - </a:t>
          </a:r>
          <a:r>
            <a:rPr lang="pl-PL" dirty="0" smtClean="0"/>
            <a:t>organ przesłuchujący ma takie uprawnienie; korzysta z niego tylko wtedy, gdy konfrontacja w konkretnej sytuacji procesowej umożliwiłaby ustalenie, które wypowiedzi są wiarygodne</a:t>
          </a:r>
          <a:endParaRPr lang="pl-PL" dirty="0"/>
        </a:p>
      </dgm:t>
    </dgm:pt>
    <dgm:pt modelId="{CE1535D2-BBBA-4B74-BDFB-9B86FDA10ACF}" type="parTrans" cxnId="{3A69DD11-DC1E-425B-BC7C-30AF446FB0D8}">
      <dgm:prSet/>
      <dgm:spPr/>
      <dgm:t>
        <a:bodyPr/>
        <a:lstStyle/>
        <a:p>
          <a:endParaRPr lang="pl-PL"/>
        </a:p>
      </dgm:t>
    </dgm:pt>
    <dgm:pt modelId="{2A4CBCA7-EEFF-4FE0-92A5-42A4C1C8982D}" type="sibTrans" cxnId="{3A69DD11-DC1E-425B-BC7C-30AF446FB0D8}">
      <dgm:prSet/>
      <dgm:spPr/>
      <dgm:t>
        <a:bodyPr/>
        <a:lstStyle/>
        <a:p>
          <a:endParaRPr lang="pl-PL"/>
        </a:p>
      </dgm:t>
    </dgm:pt>
    <dgm:pt modelId="{DDA89F5F-46F4-4D30-95B5-7D24B787CBBC}">
      <dgm:prSet phldrT="[Tekst]"/>
      <dgm:spPr/>
      <dgm:t>
        <a:bodyPr/>
        <a:lstStyle/>
        <a:p>
          <a:r>
            <a:rPr lang="pl-PL" dirty="0" smtClean="0"/>
            <a:t>celem konfrontacji jest  wyjaśnienie sprzeczności mających </a:t>
          </a:r>
          <a:r>
            <a:rPr lang="pl-PL" b="1" dirty="0" smtClean="0"/>
            <a:t>charakter istotny </a:t>
          </a:r>
          <a:r>
            <a:rPr lang="pl-PL" dirty="0" smtClean="0"/>
            <a:t>– gdy może się to przyczynić do prawidłowego ustalenia stanu faktycznego </a:t>
          </a:r>
          <a:endParaRPr lang="pl-PL" dirty="0"/>
        </a:p>
      </dgm:t>
    </dgm:pt>
    <dgm:pt modelId="{64D337BC-3994-4150-AFEA-C804628C44CA}" type="parTrans" cxnId="{96517BC1-B72B-4954-80D6-16435BC1832D}">
      <dgm:prSet/>
      <dgm:spPr/>
      <dgm:t>
        <a:bodyPr/>
        <a:lstStyle/>
        <a:p>
          <a:endParaRPr lang="pl-PL"/>
        </a:p>
      </dgm:t>
    </dgm:pt>
    <dgm:pt modelId="{DEEB74F4-EF09-412C-955C-874DCD9C486B}" type="sibTrans" cxnId="{96517BC1-B72B-4954-80D6-16435BC1832D}">
      <dgm:prSet/>
      <dgm:spPr/>
      <dgm:t>
        <a:bodyPr/>
        <a:lstStyle/>
        <a:p>
          <a:endParaRPr lang="pl-PL"/>
        </a:p>
      </dgm:t>
    </dgm:pt>
    <dgm:pt modelId="{DE89517B-3621-476F-97B3-B14B0EE2510F}">
      <dgm:prSet phldrT="[Tekst]"/>
      <dgm:spPr/>
      <dgm:t>
        <a:bodyPr/>
        <a:lstStyle/>
        <a:p>
          <a:r>
            <a:rPr lang="pl-PL" dirty="0" smtClean="0"/>
            <a:t>w zależności od statusu procesowego przesłuchiwanych osób, mają one prawo (oskarżeni, podejrzani) albo obowiązek (świadkowie, biegli, tłumacze, specjaliści) ustosunkowania się co do faktu wystąpienia różnic</a:t>
          </a:r>
          <a:endParaRPr lang="pl-PL" dirty="0"/>
        </a:p>
      </dgm:t>
    </dgm:pt>
    <dgm:pt modelId="{1D97CB1C-2413-4BAA-8BDC-2E10C0D23360}" type="parTrans" cxnId="{C90D1772-72A3-409E-9526-8B82EE82ADDB}">
      <dgm:prSet/>
      <dgm:spPr/>
      <dgm:t>
        <a:bodyPr/>
        <a:lstStyle/>
        <a:p>
          <a:endParaRPr lang="pl-PL"/>
        </a:p>
      </dgm:t>
    </dgm:pt>
    <dgm:pt modelId="{382DF269-1D19-4254-94EA-3D8889DE05D9}" type="sibTrans" cxnId="{C90D1772-72A3-409E-9526-8B82EE82ADDB}">
      <dgm:prSet/>
      <dgm:spPr/>
      <dgm:t>
        <a:bodyPr/>
        <a:lstStyle/>
        <a:p>
          <a:endParaRPr lang="pl-PL"/>
        </a:p>
      </dgm:t>
    </dgm:pt>
    <dgm:pt modelId="{648EB20E-8717-4DCC-B38E-34599C2E1E36}">
      <dgm:prSet phldrT="[Tekst]"/>
      <dgm:spPr/>
      <dgm:t>
        <a:bodyPr/>
        <a:lstStyle/>
        <a:p>
          <a:r>
            <a:rPr lang="pl-PL" dirty="0" smtClean="0"/>
            <a:t>zaleca się ograniczenie konfrontacji do  dwóch osób – jednoczesne konfrontowanie kilku czy kilkunastu osób może utrudniać prawidłowy przebieg czynności</a:t>
          </a:r>
          <a:endParaRPr lang="pl-PL" dirty="0"/>
        </a:p>
      </dgm:t>
    </dgm:pt>
    <dgm:pt modelId="{13BB83CF-89EC-485B-A6BD-08E655728BAB}" type="parTrans" cxnId="{0CC3F3AD-5F4A-4156-B35D-BE4240820BE9}">
      <dgm:prSet/>
      <dgm:spPr/>
      <dgm:t>
        <a:bodyPr/>
        <a:lstStyle/>
        <a:p>
          <a:endParaRPr lang="pl-PL"/>
        </a:p>
      </dgm:t>
    </dgm:pt>
    <dgm:pt modelId="{660FEB3D-C953-47A2-AFD6-A2FE88C0E9F9}" type="sibTrans" cxnId="{0CC3F3AD-5F4A-4156-B35D-BE4240820BE9}">
      <dgm:prSet/>
      <dgm:spPr/>
      <dgm:t>
        <a:bodyPr/>
        <a:lstStyle/>
        <a:p>
          <a:endParaRPr lang="pl-PL"/>
        </a:p>
      </dgm:t>
    </dgm:pt>
    <dgm:pt modelId="{B916E867-1015-4E05-BA5D-34C1F098B298}">
      <dgm:prSet phldrT="[Tekst]"/>
      <dgm:spPr/>
      <dgm:t>
        <a:bodyPr/>
        <a:lstStyle/>
        <a:p>
          <a:r>
            <a:rPr lang="pl-PL" dirty="0" smtClean="0"/>
            <a:t>z przeprowadzenia konfrontacji </a:t>
          </a:r>
          <a:r>
            <a:rPr lang="pl-PL" b="1" dirty="0" smtClean="0"/>
            <a:t>zawsze</a:t>
          </a:r>
          <a:r>
            <a:rPr lang="pl-PL" dirty="0" smtClean="0"/>
            <a:t> sporządza się protokół (art. 143 § 1 pkt 5);</a:t>
          </a:r>
        </a:p>
        <a:p>
          <a:r>
            <a:rPr lang="pl-PL" dirty="0" smtClean="0"/>
            <a:t>protokołowaniu powinien podlegać całokształt czynności (pytania i odpowiedzi)</a:t>
          </a:r>
        </a:p>
        <a:p>
          <a:endParaRPr lang="pl-PL" dirty="0"/>
        </a:p>
      </dgm:t>
    </dgm:pt>
    <dgm:pt modelId="{9AD7223E-0B56-45CA-9DA9-ED99194ED40D}" type="parTrans" cxnId="{CA804385-895F-400D-8653-D9BC251B5E0C}">
      <dgm:prSet/>
      <dgm:spPr/>
      <dgm:t>
        <a:bodyPr/>
        <a:lstStyle/>
        <a:p>
          <a:endParaRPr lang="pl-PL"/>
        </a:p>
      </dgm:t>
    </dgm:pt>
    <dgm:pt modelId="{97A84A66-C5F2-4245-A205-C8EF39D7E18D}" type="sibTrans" cxnId="{CA804385-895F-400D-8653-D9BC251B5E0C}">
      <dgm:prSet/>
      <dgm:spPr/>
      <dgm:t>
        <a:bodyPr/>
        <a:lstStyle/>
        <a:p>
          <a:endParaRPr lang="pl-PL"/>
        </a:p>
      </dgm:t>
    </dgm:pt>
    <dgm:pt modelId="{97FDABA8-1B81-436A-933B-7810908707EE}" type="pres">
      <dgm:prSet presAssocID="{58103CA4-D287-4C02-9DEA-EA4E9C9C384D}" presName="diagram" presStyleCnt="0">
        <dgm:presLayoutVars>
          <dgm:dir/>
          <dgm:resizeHandles val="exact"/>
        </dgm:presLayoutVars>
      </dgm:prSet>
      <dgm:spPr/>
    </dgm:pt>
    <dgm:pt modelId="{519E4784-9F26-4456-8DA2-DA66624B50E7}" type="pres">
      <dgm:prSet presAssocID="{FCE16DBE-BB04-4B2E-A754-24CAFDF340C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BF28930-CBC1-4D19-843C-4675C2CA1974}" type="pres">
      <dgm:prSet presAssocID="{2A4CBCA7-EEFF-4FE0-92A5-42A4C1C8982D}" presName="sibTrans" presStyleCnt="0"/>
      <dgm:spPr/>
    </dgm:pt>
    <dgm:pt modelId="{B76D9751-BFC1-48A9-89F1-B86F2C97373B}" type="pres">
      <dgm:prSet presAssocID="{DDA89F5F-46F4-4D30-95B5-7D24B787CBB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0BE63AD-C9B0-47A3-9555-E9D5B36E6892}" type="pres">
      <dgm:prSet presAssocID="{DEEB74F4-EF09-412C-955C-874DCD9C486B}" presName="sibTrans" presStyleCnt="0"/>
      <dgm:spPr/>
    </dgm:pt>
    <dgm:pt modelId="{B90270EE-3D34-4FD1-B230-7D0C3BC2A517}" type="pres">
      <dgm:prSet presAssocID="{DE89517B-3621-476F-97B3-B14B0EE2510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0162E91-427F-4AE5-A224-42349BD5795E}" type="pres">
      <dgm:prSet presAssocID="{382DF269-1D19-4254-94EA-3D8889DE05D9}" presName="sibTrans" presStyleCnt="0"/>
      <dgm:spPr/>
    </dgm:pt>
    <dgm:pt modelId="{4746E5C4-9E02-4CE0-8179-ABF3894514DA}" type="pres">
      <dgm:prSet presAssocID="{648EB20E-8717-4DCC-B38E-34599C2E1E36}" presName="node" presStyleLbl="node1" presStyleIdx="3" presStyleCnt="5" custLinFactNeighborX="4201" custLinFactNeighborY="-380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5B1C5DD-CADD-451F-BAB5-B1311A0B42B6}" type="pres">
      <dgm:prSet presAssocID="{660FEB3D-C953-47A2-AFD6-A2FE88C0E9F9}" presName="sibTrans" presStyleCnt="0"/>
      <dgm:spPr/>
    </dgm:pt>
    <dgm:pt modelId="{98CD01C8-C07E-48C7-9B40-2EB42CEC18AA}" type="pres">
      <dgm:prSet presAssocID="{B916E867-1015-4E05-BA5D-34C1F098B29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90D1772-72A3-409E-9526-8B82EE82ADDB}" srcId="{58103CA4-D287-4C02-9DEA-EA4E9C9C384D}" destId="{DE89517B-3621-476F-97B3-B14B0EE2510F}" srcOrd="2" destOrd="0" parTransId="{1D97CB1C-2413-4BAA-8BDC-2E10C0D23360}" sibTransId="{382DF269-1D19-4254-94EA-3D8889DE05D9}"/>
    <dgm:cxn modelId="{E6C90683-B7B3-4FD2-A9A1-2CDFA7756866}" type="presOf" srcId="{648EB20E-8717-4DCC-B38E-34599C2E1E36}" destId="{4746E5C4-9E02-4CE0-8179-ABF3894514DA}" srcOrd="0" destOrd="0" presId="urn:microsoft.com/office/officeart/2005/8/layout/default"/>
    <dgm:cxn modelId="{96517BC1-B72B-4954-80D6-16435BC1832D}" srcId="{58103CA4-D287-4C02-9DEA-EA4E9C9C384D}" destId="{DDA89F5F-46F4-4D30-95B5-7D24B787CBBC}" srcOrd="1" destOrd="0" parTransId="{64D337BC-3994-4150-AFEA-C804628C44CA}" sibTransId="{DEEB74F4-EF09-412C-955C-874DCD9C486B}"/>
    <dgm:cxn modelId="{0E0E3D93-7008-464E-9921-64E799F6050D}" type="presOf" srcId="{B916E867-1015-4E05-BA5D-34C1F098B298}" destId="{98CD01C8-C07E-48C7-9B40-2EB42CEC18AA}" srcOrd="0" destOrd="0" presId="urn:microsoft.com/office/officeart/2005/8/layout/default"/>
    <dgm:cxn modelId="{45074248-EA3E-431B-BF86-4E8B8D4F9F7C}" type="presOf" srcId="{FCE16DBE-BB04-4B2E-A754-24CAFDF340C0}" destId="{519E4784-9F26-4456-8DA2-DA66624B50E7}" srcOrd="0" destOrd="0" presId="urn:microsoft.com/office/officeart/2005/8/layout/default"/>
    <dgm:cxn modelId="{0F0B15F9-0649-4607-8AE7-05D181EDEE54}" type="presOf" srcId="{58103CA4-D287-4C02-9DEA-EA4E9C9C384D}" destId="{97FDABA8-1B81-436A-933B-7810908707EE}" srcOrd="0" destOrd="0" presId="urn:microsoft.com/office/officeart/2005/8/layout/default"/>
    <dgm:cxn modelId="{BADADBA7-FD8E-48FC-8DF5-508F4EC55334}" type="presOf" srcId="{DDA89F5F-46F4-4D30-95B5-7D24B787CBBC}" destId="{B76D9751-BFC1-48A9-89F1-B86F2C97373B}" srcOrd="0" destOrd="0" presId="urn:microsoft.com/office/officeart/2005/8/layout/default"/>
    <dgm:cxn modelId="{0CC3F3AD-5F4A-4156-B35D-BE4240820BE9}" srcId="{58103CA4-D287-4C02-9DEA-EA4E9C9C384D}" destId="{648EB20E-8717-4DCC-B38E-34599C2E1E36}" srcOrd="3" destOrd="0" parTransId="{13BB83CF-89EC-485B-A6BD-08E655728BAB}" sibTransId="{660FEB3D-C953-47A2-AFD6-A2FE88C0E9F9}"/>
    <dgm:cxn modelId="{3A69DD11-DC1E-425B-BC7C-30AF446FB0D8}" srcId="{58103CA4-D287-4C02-9DEA-EA4E9C9C384D}" destId="{FCE16DBE-BB04-4B2E-A754-24CAFDF340C0}" srcOrd="0" destOrd="0" parTransId="{CE1535D2-BBBA-4B74-BDFB-9B86FDA10ACF}" sibTransId="{2A4CBCA7-EEFF-4FE0-92A5-42A4C1C8982D}"/>
    <dgm:cxn modelId="{CA804385-895F-400D-8653-D9BC251B5E0C}" srcId="{58103CA4-D287-4C02-9DEA-EA4E9C9C384D}" destId="{B916E867-1015-4E05-BA5D-34C1F098B298}" srcOrd="4" destOrd="0" parTransId="{9AD7223E-0B56-45CA-9DA9-ED99194ED40D}" sibTransId="{97A84A66-C5F2-4245-A205-C8EF39D7E18D}"/>
    <dgm:cxn modelId="{792A0F67-D958-4FD5-BAB2-BEA5FDE63051}" type="presOf" srcId="{DE89517B-3621-476F-97B3-B14B0EE2510F}" destId="{B90270EE-3D34-4FD1-B230-7D0C3BC2A517}" srcOrd="0" destOrd="0" presId="urn:microsoft.com/office/officeart/2005/8/layout/default"/>
    <dgm:cxn modelId="{7AA0A62B-D7B6-42A2-AC8A-A77586CC100F}" type="presParOf" srcId="{97FDABA8-1B81-436A-933B-7810908707EE}" destId="{519E4784-9F26-4456-8DA2-DA66624B50E7}" srcOrd="0" destOrd="0" presId="urn:microsoft.com/office/officeart/2005/8/layout/default"/>
    <dgm:cxn modelId="{A52497D9-A705-4D3C-91C3-EE81EE173AF5}" type="presParOf" srcId="{97FDABA8-1B81-436A-933B-7810908707EE}" destId="{9BF28930-CBC1-4D19-843C-4675C2CA1974}" srcOrd="1" destOrd="0" presId="urn:microsoft.com/office/officeart/2005/8/layout/default"/>
    <dgm:cxn modelId="{1CD32D50-59A2-4FDF-AD21-2C68BB7CCF63}" type="presParOf" srcId="{97FDABA8-1B81-436A-933B-7810908707EE}" destId="{B76D9751-BFC1-48A9-89F1-B86F2C97373B}" srcOrd="2" destOrd="0" presId="urn:microsoft.com/office/officeart/2005/8/layout/default"/>
    <dgm:cxn modelId="{207338CF-EBA5-41FD-BFAB-00EBBB710FF5}" type="presParOf" srcId="{97FDABA8-1B81-436A-933B-7810908707EE}" destId="{F0BE63AD-C9B0-47A3-9555-E9D5B36E6892}" srcOrd="3" destOrd="0" presId="urn:microsoft.com/office/officeart/2005/8/layout/default"/>
    <dgm:cxn modelId="{1FC668CC-C5B3-44C8-963A-F408D24F0B9D}" type="presParOf" srcId="{97FDABA8-1B81-436A-933B-7810908707EE}" destId="{B90270EE-3D34-4FD1-B230-7D0C3BC2A517}" srcOrd="4" destOrd="0" presId="urn:microsoft.com/office/officeart/2005/8/layout/default"/>
    <dgm:cxn modelId="{7F782828-7F20-48C3-A007-28576E509FC7}" type="presParOf" srcId="{97FDABA8-1B81-436A-933B-7810908707EE}" destId="{C0162E91-427F-4AE5-A224-42349BD5795E}" srcOrd="5" destOrd="0" presId="urn:microsoft.com/office/officeart/2005/8/layout/default"/>
    <dgm:cxn modelId="{CD06E0D6-ADD1-4EE1-B774-24C0A51664DB}" type="presParOf" srcId="{97FDABA8-1B81-436A-933B-7810908707EE}" destId="{4746E5C4-9E02-4CE0-8179-ABF3894514DA}" srcOrd="6" destOrd="0" presId="urn:microsoft.com/office/officeart/2005/8/layout/default"/>
    <dgm:cxn modelId="{CBC35777-D3B7-40C7-A37B-F6199AE45C72}" type="presParOf" srcId="{97FDABA8-1B81-436A-933B-7810908707EE}" destId="{F5B1C5DD-CADD-451F-BAB5-B1311A0B42B6}" srcOrd="7" destOrd="0" presId="urn:microsoft.com/office/officeart/2005/8/layout/default"/>
    <dgm:cxn modelId="{20F7C8B2-50DC-47D7-8A3B-B73BEF2245D4}" type="presParOf" srcId="{97FDABA8-1B81-436A-933B-7810908707EE}" destId="{98CD01C8-C07E-48C7-9B40-2EB42CEC18A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F58C32-D7EE-41ED-B1B5-01CE5E29E56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2C23EE3-DB7C-46BA-935C-B9B2331DBDD7}">
      <dgm:prSet phldrT="[Tekst]"/>
      <dgm:spPr/>
      <dgm:t>
        <a:bodyPr/>
        <a:lstStyle/>
        <a:p>
          <a:r>
            <a:rPr lang="pl-PL" dirty="0" smtClean="0"/>
            <a:t>gdy oczywiste jest, że w realiach konkretnego postępowania osiągnięcie tego jest niemożliwe - przeprowadzenie konfrontacji jest zbędne </a:t>
          </a:r>
          <a:endParaRPr lang="pl-PL" dirty="0"/>
        </a:p>
      </dgm:t>
    </dgm:pt>
    <dgm:pt modelId="{AF86D6B4-E9CE-4A4A-A870-ED0BADD22B78}" type="parTrans" cxnId="{1369015E-EC2B-48CF-B2B2-8BF0EC42548F}">
      <dgm:prSet/>
      <dgm:spPr/>
      <dgm:t>
        <a:bodyPr/>
        <a:lstStyle/>
        <a:p>
          <a:endParaRPr lang="pl-PL"/>
        </a:p>
      </dgm:t>
    </dgm:pt>
    <dgm:pt modelId="{C99373D5-5E38-42E9-A06E-47CFE9037A82}" type="sibTrans" cxnId="{1369015E-EC2B-48CF-B2B2-8BF0EC42548F}">
      <dgm:prSet/>
      <dgm:spPr/>
      <dgm:t>
        <a:bodyPr/>
        <a:lstStyle/>
        <a:p>
          <a:endParaRPr lang="pl-PL"/>
        </a:p>
      </dgm:t>
    </dgm:pt>
    <dgm:pt modelId="{BABB661A-F4AC-40E0-A2E5-6D63B88186CB}">
      <dgm:prSet phldrT="[Tekst]"/>
      <dgm:spPr/>
      <dgm:t>
        <a:bodyPr/>
        <a:lstStyle/>
        <a:p>
          <a:r>
            <a:rPr lang="pl-PL" dirty="0" smtClean="0"/>
            <a:t>nie wolno konfrontować świadka anonimowego, chyba że status taki utracił, a także, gdy świadek anonimowy zeznaje jako świadek jawny, o czym oskarżony i jego obrońca nie wiedzą. Zakaz konfrontacji nie dotyczy świadka koronnego </a:t>
          </a:r>
          <a:endParaRPr lang="pl-PL" dirty="0"/>
        </a:p>
      </dgm:t>
    </dgm:pt>
    <dgm:pt modelId="{70C9D1DA-B4F5-4CCD-8B5A-C018B51E4D4B}" type="parTrans" cxnId="{AE2100BE-103D-4240-9E73-032CCCD85766}">
      <dgm:prSet/>
      <dgm:spPr/>
      <dgm:t>
        <a:bodyPr/>
        <a:lstStyle/>
        <a:p>
          <a:endParaRPr lang="pl-PL"/>
        </a:p>
      </dgm:t>
    </dgm:pt>
    <dgm:pt modelId="{97B40476-07E8-4092-98AF-61FFC864B747}" type="sibTrans" cxnId="{AE2100BE-103D-4240-9E73-032CCCD85766}">
      <dgm:prSet/>
      <dgm:spPr/>
      <dgm:t>
        <a:bodyPr/>
        <a:lstStyle/>
        <a:p>
          <a:endParaRPr lang="pl-PL"/>
        </a:p>
      </dgm:t>
    </dgm:pt>
    <dgm:pt modelId="{C5C6D857-43DD-4EE8-ADFC-5FD675AB5324}">
      <dgm:prSet phldrT="[Tekst]"/>
      <dgm:spPr/>
      <dgm:t>
        <a:bodyPr/>
        <a:lstStyle/>
        <a:p>
          <a:r>
            <a:rPr lang="pl-PL" dirty="0" smtClean="0"/>
            <a:t>niedopuszczalna jest konfrontacja pośrednia, polegająca na odczytaniu przesłuchiwanemu protokołów przesłuchania innej osoby </a:t>
          </a:r>
          <a:endParaRPr lang="pl-PL" dirty="0"/>
        </a:p>
      </dgm:t>
    </dgm:pt>
    <dgm:pt modelId="{E3A519A5-4647-4ADA-B15E-527244535EB7}" type="parTrans" cxnId="{A7C08509-AB79-4FF4-8448-21F1C31E6ED2}">
      <dgm:prSet/>
      <dgm:spPr/>
      <dgm:t>
        <a:bodyPr/>
        <a:lstStyle/>
        <a:p>
          <a:endParaRPr lang="pl-PL"/>
        </a:p>
      </dgm:t>
    </dgm:pt>
    <dgm:pt modelId="{3780B55A-F2AC-4C40-9209-727B839497FC}" type="sibTrans" cxnId="{A7C08509-AB79-4FF4-8448-21F1C31E6ED2}">
      <dgm:prSet/>
      <dgm:spPr/>
      <dgm:t>
        <a:bodyPr/>
        <a:lstStyle/>
        <a:p>
          <a:endParaRPr lang="pl-PL"/>
        </a:p>
      </dgm:t>
    </dgm:pt>
    <dgm:pt modelId="{CE1C3B59-92E1-4F42-AA70-EF23C25F1A2A}" type="pres">
      <dgm:prSet presAssocID="{DFF58C32-D7EE-41ED-B1B5-01CE5E29E569}" presName="diagram" presStyleCnt="0">
        <dgm:presLayoutVars>
          <dgm:dir/>
          <dgm:resizeHandles val="exact"/>
        </dgm:presLayoutVars>
      </dgm:prSet>
      <dgm:spPr/>
    </dgm:pt>
    <dgm:pt modelId="{002D6FF2-7F4C-40E0-8A70-2F2FDA71D571}" type="pres">
      <dgm:prSet presAssocID="{82C23EE3-DB7C-46BA-935C-B9B2331DBDD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60428AF-8A99-43DD-A235-81D8E7FF941E}" type="pres">
      <dgm:prSet presAssocID="{C99373D5-5E38-42E9-A06E-47CFE9037A82}" presName="sibTrans" presStyleCnt="0"/>
      <dgm:spPr/>
    </dgm:pt>
    <dgm:pt modelId="{8EA399A9-3DCF-4256-BA5A-903C6F0459F2}" type="pres">
      <dgm:prSet presAssocID="{BABB661A-F4AC-40E0-A2E5-6D63B88186C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9E6700F-8F05-4D68-82DD-DAD39C8CF432}" type="pres">
      <dgm:prSet presAssocID="{97B40476-07E8-4092-98AF-61FFC864B747}" presName="sibTrans" presStyleCnt="0"/>
      <dgm:spPr/>
    </dgm:pt>
    <dgm:pt modelId="{F022F025-0588-4CB7-B3BA-9F365C5FF5A3}" type="pres">
      <dgm:prSet presAssocID="{C5C6D857-43DD-4EE8-ADFC-5FD675AB532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2F4DB3C-10B0-4E9B-93DC-3DBFF02A5014}" type="presOf" srcId="{DFF58C32-D7EE-41ED-B1B5-01CE5E29E569}" destId="{CE1C3B59-92E1-4F42-AA70-EF23C25F1A2A}" srcOrd="0" destOrd="0" presId="urn:microsoft.com/office/officeart/2005/8/layout/default"/>
    <dgm:cxn modelId="{AE2100BE-103D-4240-9E73-032CCCD85766}" srcId="{DFF58C32-D7EE-41ED-B1B5-01CE5E29E569}" destId="{BABB661A-F4AC-40E0-A2E5-6D63B88186CB}" srcOrd="1" destOrd="0" parTransId="{70C9D1DA-B4F5-4CCD-8B5A-C018B51E4D4B}" sibTransId="{97B40476-07E8-4092-98AF-61FFC864B747}"/>
    <dgm:cxn modelId="{1369015E-EC2B-48CF-B2B2-8BF0EC42548F}" srcId="{DFF58C32-D7EE-41ED-B1B5-01CE5E29E569}" destId="{82C23EE3-DB7C-46BA-935C-B9B2331DBDD7}" srcOrd="0" destOrd="0" parTransId="{AF86D6B4-E9CE-4A4A-A870-ED0BADD22B78}" sibTransId="{C99373D5-5E38-42E9-A06E-47CFE9037A82}"/>
    <dgm:cxn modelId="{8A5D1BE4-9C8E-4DD1-839F-9FBF93985BC7}" type="presOf" srcId="{C5C6D857-43DD-4EE8-ADFC-5FD675AB5324}" destId="{F022F025-0588-4CB7-B3BA-9F365C5FF5A3}" srcOrd="0" destOrd="0" presId="urn:microsoft.com/office/officeart/2005/8/layout/default"/>
    <dgm:cxn modelId="{BD27CB4A-45D4-4D34-92FA-F757C672BE36}" type="presOf" srcId="{BABB661A-F4AC-40E0-A2E5-6D63B88186CB}" destId="{8EA399A9-3DCF-4256-BA5A-903C6F0459F2}" srcOrd="0" destOrd="0" presId="urn:microsoft.com/office/officeart/2005/8/layout/default"/>
    <dgm:cxn modelId="{A7C08509-AB79-4FF4-8448-21F1C31E6ED2}" srcId="{DFF58C32-D7EE-41ED-B1B5-01CE5E29E569}" destId="{C5C6D857-43DD-4EE8-ADFC-5FD675AB5324}" srcOrd="2" destOrd="0" parTransId="{E3A519A5-4647-4ADA-B15E-527244535EB7}" sibTransId="{3780B55A-F2AC-4C40-9209-727B839497FC}"/>
    <dgm:cxn modelId="{ED85DFF4-04EF-4ABD-A201-521EC2B4A0B6}" type="presOf" srcId="{82C23EE3-DB7C-46BA-935C-B9B2331DBDD7}" destId="{002D6FF2-7F4C-40E0-8A70-2F2FDA71D571}" srcOrd="0" destOrd="0" presId="urn:microsoft.com/office/officeart/2005/8/layout/default"/>
    <dgm:cxn modelId="{4713B749-8D47-4728-AB7F-2C17825D0A6E}" type="presParOf" srcId="{CE1C3B59-92E1-4F42-AA70-EF23C25F1A2A}" destId="{002D6FF2-7F4C-40E0-8A70-2F2FDA71D571}" srcOrd="0" destOrd="0" presId="urn:microsoft.com/office/officeart/2005/8/layout/default"/>
    <dgm:cxn modelId="{AD16FA14-8F0F-490A-839A-4E8DFDCE2049}" type="presParOf" srcId="{CE1C3B59-92E1-4F42-AA70-EF23C25F1A2A}" destId="{F60428AF-8A99-43DD-A235-81D8E7FF941E}" srcOrd="1" destOrd="0" presId="urn:microsoft.com/office/officeart/2005/8/layout/default"/>
    <dgm:cxn modelId="{8CA03B0B-3944-41DC-9C3E-42927615822C}" type="presParOf" srcId="{CE1C3B59-92E1-4F42-AA70-EF23C25F1A2A}" destId="{8EA399A9-3DCF-4256-BA5A-903C6F0459F2}" srcOrd="2" destOrd="0" presId="urn:microsoft.com/office/officeart/2005/8/layout/default"/>
    <dgm:cxn modelId="{AE52A113-9B4D-498E-B0D3-76906D95DD4C}" type="presParOf" srcId="{CE1C3B59-92E1-4F42-AA70-EF23C25F1A2A}" destId="{09E6700F-8F05-4D68-82DD-DAD39C8CF432}" srcOrd="3" destOrd="0" presId="urn:microsoft.com/office/officeart/2005/8/layout/default"/>
    <dgm:cxn modelId="{AC46FC0F-601B-430D-A062-32D36E8793DC}" type="presParOf" srcId="{CE1C3B59-92E1-4F42-AA70-EF23C25F1A2A}" destId="{F022F025-0588-4CB7-B3BA-9F365C5FF5A3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9E4784-9F26-4456-8DA2-DA66624B50E7}">
      <dsp:nvSpPr>
        <dsp:cNvPr id="0" name=""/>
        <dsp:cNvSpPr/>
      </dsp:nvSpPr>
      <dsp:spPr>
        <a:xfrm>
          <a:off x="0" y="901225"/>
          <a:ext cx="2767807" cy="16606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konfrontacja </a:t>
          </a:r>
          <a:r>
            <a:rPr lang="pl-PL" sz="1300" b="1" kern="1200" dirty="0" smtClean="0"/>
            <a:t>nie jest obligatoryjną </a:t>
          </a:r>
          <a:r>
            <a:rPr lang="pl-PL" sz="1300" kern="1200" dirty="0" smtClean="0"/>
            <a:t>czynnością procesową  - </a:t>
          </a:r>
          <a:r>
            <a:rPr lang="pl-PL" sz="1300" kern="1200" dirty="0" smtClean="0"/>
            <a:t>organ przesłuchujący ma takie uprawnienie; korzysta z niego tylko wtedy, gdy konfrontacja w konkretnej sytuacji procesowej umożliwiłaby ustalenie, które wypowiedzi są wiarygodne</a:t>
          </a:r>
          <a:endParaRPr lang="pl-PL" sz="1300" kern="1200" dirty="0"/>
        </a:p>
      </dsp:txBody>
      <dsp:txXfrm>
        <a:off x="0" y="901225"/>
        <a:ext cx="2767807" cy="1660684"/>
      </dsp:txXfrm>
    </dsp:sp>
    <dsp:sp modelId="{B76D9751-BFC1-48A9-89F1-B86F2C97373B}">
      <dsp:nvSpPr>
        <dsp:cNvPr id="0" name=""/>
        <dsp:cNvSpPr/>
      </dsp:nvSpPr>
      <dsp:spPr>
        <a:xfrm>
          <a:off x="3044588" y="901225"/>
          <a:ext cx="2767807" cy="16606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celem konfrontacji jest  wyjaśnienie sprzeczności mających </a:t>
          </a:r>
          <a:r>
            <a:rPr lang="pl-PL" sz="1300" b="1" kern="1200" dirty="0" smtClean="0"/>
            <a:t>charakter istotny </a:t>
          </a:r>
          <a:r>
            <a:rPr lang="pl-PL" sz="1300" kern="1200" dirty="0" smtClean="0"/>
            <a:t>– gdy może się to przyczynić do prawidłowego ustalenia stanu faktycznego </a:t>
          </a:r>
          <a:endParaRPr lang="pl-PL" sz="1300" kern="1200" dirty="0"/>
        </a:p>
      </dsp:txBody>
      <dsp:txXfrm>
        <a:off x="3044588" y="901225"/>
        <a:ext cx="2767807" cy="1660684"/>
      </dsp:txXfrm>
    </dsp:sp>
    <dsp:sp modelId="{B90270EE-3D34-4FD1-B230-7D0C3BC2A517}">
      <dsp:nvSpPr>
        <dsp:cNvPr id="0" name=""/>
        <dsp:cNvSpPr/>
      </dsp:nvSpPr>
      <dsp:spPr>
        <a:xfrm>
          <a:off x="6089176" y="901225"/>
          <a:ext cx="2767807" cy="16606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w zależności od statusu procesowego przesłuchiwanych osób, mają one prawo (oskarżeni, podejrzani) albo obowiązek (świadkowie, biegli, tłumacze, specjaliści) ustosunkowania się co do faktu wystąpienia różnic</a:t>
          </a:r>
          <a:endParaRPr lang="pl-PL" sz="1300" kern="1200" dirty="0"/>
        </a:p>
      </dsp:txBody>
      <dsp:txXfrm>
        <a:off x="6089176" y="901225"/>
        <a:ext cx="2767807" cy="1660684"/>
      </dsp:txXfrm>
    </dsp:sp>
    <dsp:sp modelId="{4746E5C4-9E02-4CE0-8179-ABF3894514DA}">
      <dsp:nvSpPr>
        <dsp:cNvPr id="0" name=""/>
        <dsp:cNvSpPr/>
      </dsp:nvSpPr>
      <dsp:spPr>
        <a:xfrm>
          <a:off x="1638569" y="2775501"/>
          <a:ext cx="2767807" cy="16606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zaleca się ograniczenie konfrontacji do  dwóch osób – jednoczesne konfrontowanie kilku czy kilkunastu osób może utrudniać prawidłowy przebieg czynności</a:t>
          </a:r>
          <a:endParaRPr lang="pl-PL" sz="1300" kern="1200" dirty="0"/>
        </a:p>
      </dsp:txBody>
      <dsp:txXfrm>
        <a:off x="1638569" y="2775501"/>
        <a:ext cx="2767807" cy="1660684"/>
      </dsp:txXfrm>
    </dsp:sp>
    <dsp:sp modelId="{98CD01C8-C07E-48C7-9B40-2EB42CEC18AA}">
      <dsp:nvSpPr>
        <dsp:cNvPr id="0" name=""/>
        <dsp:cNvSpPr/>
      </dsp:nvSpPr>
      <dsp:spPr>
        <a:xfrm>
          <a:off x="4566882" y="2838690"/>
          <a:ext cx="2767807" cy="16606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z przeprowadzenia konfrontacji </a:t>
          </a:r>
          <a:r>
            <a:rPr lang="pl-PL" sz="1300" b="1" kern="1200" dirty="0" smtClean="0"/>
            <a:t>zawsze</a:t>
          </a:r>
          <a:r>
            <a:rPr lang="pl-PL" sz="1300" kern="1200" dirty="0" smtClean="0"/>
            <a:t> sporządza się protokół (art. 143 § 1 pkt 5);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300" kern="1200" dirty="0" smtClean="0"/>
            <a:t>protokołowaniu powinien podlegać całokształt czynności (pytania i odpowiedzi)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300" kern="1200" dirty="0"/>
        </a:p>
      </dsp:txBody>
      <dsp:txXfrm>
        <a:off x="4566882" y="2838690"/>
        <a:ext cx="2767807" cy="166068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2D6FF2-7F4C-40E0-8A70-2F2FDA71D571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gdy oczywiste jest, że w realiach konkretnego postępowania osiągnięcie tego jest niemożliwe - przeprowadzenie konfrontacji jest zbędne </a:t>
          </a:r>
          <a:endParaRPr lang="pl-PL" sz="1700" kern="1200" dirty="0"/>
        </a:p>
      </dsp:txBody>
      <dsp:txXfrm>
        <a:off x="460905" y="1047"/>
        <a:ext cx="3479899" cy="2087939"/>
      </dsp:txXfrm>
    </dsp:sp>
    <dsp:sp modelId="{8EA399A9-3DCF-4256-BA5A-903C6F0459F2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nie wolno konfrontować świadka anonimowego, chyba że status taki utracił, a także, gdy świadek anonimowy zeznaje jako świadek jawny, o czym oskarżony i jego obrońca nie wiedzą. Zakaz konfrontacji nie dotyczy świadka koronnego </a:t>
          </a:r>
          <a:endParaRPr lang="pl-PL" sz="1700" kern="1200" dirty="0"/>
        </a:p>
      </dsp:txBody>
      <dsp:txXfrm>
        <a:off x="4288794" y="1047"/>
        <a:ext cx="3479899" cy="2087939"/>
      </dsp:txXfrm>
    </dsp:sp>
    <dsp:sp modelId="{F022F025-0588-4CB7-B3BA-9F365C5FF5A3}">
      <dsp:nvSpPr>
        <dsp:cNvPr id="0" name=""/>
        <dsp:cNvSpPr/>
      </dsp:nvSpPr>
      <dsp:spPr>
        <a:xfrm>
          <a:off x="2374850" y="2436976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kern="1200" dirty="0" smtClean="0"/>
            <a:t>niedopuszczalna jest konfrontacja pośrednia, polegająca na odczytaniu przesłuchiwanemu protokołów przesłuchania innej osoby </a:t>
          </a:r>
          <a:endParaRPr lang="pl-PL" sz="1700" kern="1200" dirty="0"/>
        </a:p>
      </dsp:txBody>
      <dsp:txXfrm>
        <a:off x="2374850" y="2436976"/>
        <a:ext cx="3479899" cy="20879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2015-01-11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2015-01-11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2015-01-11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2015-01-11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2015-01-11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2015-01-11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2015-01-11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pl-PL" b="1" dirty="0" smtClean="0">
                <a:solidFill>
                  <a:srgbClr val="FF0000"/>
                </a:solidFill>
              </a:rPr>
              <a:t>Konfrontacja</a:t>
            </a:r>
            <a:endParaRPr lang="pl-PL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api.ning.com/files/GkcexZAd6632ZUUhLwYKzDMjLFeh*YmHyqZET8M9HnAYuDs5JbJrMwKqFLUl6JXfbfhrjnlpdXrsmye710Hm82Rh402711tu/confrontation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916832"/>
            <a:ext cx="3619500" cy="3619500"/>
          </a:xfrm>
          <a:prstGeom prst="rect">
            <a:avLst/>
          </a:prstGeom>
          <a:noFill/>
        </p:spPr>
      </p:pic>
      <p:sp>
        <p:nvSpPr>
          <p:cNvPr id="6" name="pole tekstowe 5"/>
          <p:cNvSpPr txBox="1"/>
          <p:nvPr/>
        </p:nvSpPr>
        <p:spPr>
          <a:xfrm>
            <a:off x="5580112" y="6021288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Tomasz </a:t>
            </a:r>
            <a:r>
              <a:rPr lang="pl-PL" dirty="0" err="1" smtClean="0"/>
              <a:t>Dziedziński</a:t>
            </a:r>
            <a:endParaRPr lang="pl-PL" dirty="0" smtClean="0"/>
          </a:p>
          <a:p>
            <a:r>
              <a:rPr lang="pl-PL" dirty="0" smtClean="0"/>
              <a:t>Gr. II SSP III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96752"/>
            <a:ext cx="8507288" cy="4525963"/>
          </a:xfrm>
        </p:spPr>
        <p:txBody>
          <a:bodyPr/>
          <a:lstStyle/>
          <a:p>
            <a:r>
              <a:rPr lang="pl-PL" b="1" dirty="0" smtClean="0"/>
              <a:t>Art. 172.</a:t>
            </a:r>
            <a:r>
              <a:rPr lang="pl-PL" dirty="0" smtClean="0"/>
              <a:t> Osoby przesłuchiwane mogą być konfrontowane w celu wyjaśnienia sprzeczności. Konfrontacja nie jest dopuszczalna w wypadku określonym w art. 184</a:t>
            </a:r>
            <a:r>
              <a:rPr lang="pl-PL" dirty="0" smtClean="0"/>
              <a:t>.</a:t>
            </a:r>
          </a:p>
          <a:p>
            <a:endParaRPr lang="pl-PL" dirty="0" smtClean="0"/>
          </a:p>
          <a:p>
            <a:r>
              <a:rPr lang="pl-PL" b="1" dirty="0" smtClean="0"/>
              <a:t>Art. 184 </a:t>
            </a:r>
            <a:r>
              <a:rPr lang="pl-PL" dirty="0" smtClean="0"/>
              <a:t>– instytucja świadka anonimowego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Geneza instytucji </a:t>
            </a:r>
            <a:r>
              <a:rPr lang="pl-PL" i="1" dirty="0" smtClean="0"/>
              <a:t>konfrontacji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Konfrontacja znana była już polskiej Konstytucji warszawskiej o sądach sejmowych z 17 maja 1791 r., austriackiej </a:t>
            </a:r>
            <a:r>
              <a:rPr lang="pl-PL" dirty="0" err="1" smtClean="0"/>
              <a:t>Franciscanie</a:t>
            </a:r>
            <a:r>
              <a:rPr lang="pl-PL" dirty="0" smtClean="0"/>
              <a:t> z 1803 r., pruskiej ordynacji kryminalnej z 1805 r., francuskiemu </a:t>
            </a:r>
            <a:r>
              <a:rPr lang="pl-PL" i="1" dirty="0" err="1" smtClean="0"/>
              <a:t>Code</a:t>
            </a:r>
            <a:r>
              <a:rPr lang="pl-PL" i="1" dirty="0" smtClean="0"/>
              <a:t> </a:t>
            </a:r>
            <a:r>
              <a:rPr lang="pl-PL" i="1" dirty="0" err="1" smtClean="0"/>
              <a:t>d'instruction</a:t>
            </a:r>
            <a:r>
              <a:rPr lang="pl-PL" i="1" dirty="0" smtClean="0"/>
              <a:t> </a:t>
            </a:r>
            <a:r>
              <a:rPr lang="pl-PL" i="1" dirty="0" err="1" smtClean="0"/>
              <a:t>criminelle</a:t>
            </a:r>
            <a:r>
              <a:rPr lang="pl-PL" dirty="0" smtClean="0"/>
              <a:t> z 1808 r., jak i rosyjskiej ustawie postępowania karnego z 1864 r., a także polskim k.p.k. z 1928 r. i k.p.k. z 1969 r. </a:t>
            </a:r>
            <a:endParaRPr lang="pl-PL" dirty="0" smtClean="0"/>
          </a:p>
          <a:p>
            <a:pPr algn="just"/>
            <a:r>
              <a:rPr lang="pl-PL" dirty="0" smtClean="0"/>
              <a:t>Określano </a:t>
            </a:r>
            <a:r>
              <a:rPr lang="pl-PL" dirty="0" smtClean="0"/>
              <a:t>ją w różny sposób - jako "naoczne słuchanie" lub "naoczne stawienie", "</a:t>
            </a:r>
            <a:r>
              <a:rPr lang="pl-PL" dirty="0" err="1" smtClean="0"/>
              <a:t>stawienie</a:t>
            </a:r>
            <a:r>
              <a:rPr lang="pl-PL" dirty="0" smtClean="0"/>
              <a:t> sobie do </a:t>
            </a:r>
            <a:r>
              <a:rPr lang="pl-PL" dirty="0" smtClean="0"/>
              <a:t>oczu”. </a:t>
            </a:r>
          </a:p>
          <a:p>
            <a:pPr algn="just"/>
            <a:r>
              <a:rPr lang="pl-PL" dirty="0" smtClean="0"/>
              <a:t>W </a:t>
            </a:r>
            <a:r>
              <a:rPr lang="pl-PL" dirty="0" smtClean="0"/>
              <a:t>k.p.k. z 1969 r. użyto określenia "konfrontacja" i objęto nią wszystkich przesłuchiwanych, przy czym unormowano ją w ramach regulacji instytucji przesłuchania (art. 157 § 3 k.p.k. z 1969 r.).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Istota instytucji </a:t>
            </a:r>
            <a:r>
              <a:rPr lang="pl-PL" i="1" dirty="0" smtClean="0"/>
              <a:t>konfrontacji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b="1" dirty="0" smtClean="0"/>
              <a:t>Konfrontacja</a:t>
            </a:r>
            <a:r>
              <a:rPr lang="pl-PL" dirty="0" smtClean="0"/>
              <a:t> polega na tym, że w czasie jednego przesłuchania wypowiadają się na ten sam temat kolejno obie przesłuchiwane osoby, których poprzednie wypowiedzi były sprzeczne. Każda z nich słyszy wypowiedź poprzednika i ma się także do niej ustosunkować; może zatem również, za zgodą prowadzącego czynność, zadawać drugiej osobie pytania, jeżeli może się to przyczynić się do usunięcia sprzeczności. </a:t>
            </a:r>
            <a:endParaRPr lang="pl-PL" dirty="0" smtClean="0"/>
          </a:p>
          <a:p>
            <a:pPr algn="just"/>
            <a:r>
              <a:rPr lang="pl-PL" dirty="0" smtClean="0"/>
              <a:t>Kolejność </a:t>
            </a:r>
            <a:r>
              <a:rPr lang="pl-PL" dirty="0" smtClean="0"/>
              <a:t>kierowania pytań zależy od prowadzącego czynność; zaleca się przy tym rozpoczynanie od osoby wydającej się bardziej </a:t>
            </a:r>
            <a:r>
              <a:rPr lang="pl-PL" dirty="0" smtClean="0"/>
              <a:t>wiarygodną.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Zasady przeprowadzania konfrontacji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07504" y="1340768"/>
          <a:ext cx="8856984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Nie przeprowadza się konfrontacji: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Bibliografia:</a:t>
            </a:r>
          </a:p>
          <a:p>
            <a:pPr algn="just"/>
            <a:r>
              <a:rPr lang="pl-PL" sz="2800" dirty="0" err="1" smtClean="0"/>
              <a:t>Paprzycki</a:t>
            </a:r>
            <a:r>
              <a:rPr lang="pl-PL" sz="2800" dirty="0" smtClean="0"/>
              <a:t> L.K</a:t>
            </a:r>
            <a:r>
              <a:rPr lang="pl-PL" sz="2800" dirty="0" smtClean="0"/>
              <a:t>., </a:t>
            </a:r>
            <a:r>
              <a:rPr lang="pl-PL" sz="2800" i="1" dirty="0" smtClean="0"/>
              <a:t>Komentarz do art. </a:t>
            </a:r>
            <a:r>
              <a:rPr lang="pl-PL" sz="2800" i="1" dirty="0" smtClean="0"/>
              <a:t>184</a:t>
            </a:r>
            <a:r>
              <a:rPr lang="pl-PL" sz="2800" dirty="0" smtClean="0"/>
              <a:t>, [w]: </a:t>
            </a:r>
            <a:r>
              <a:rPr lang="pl-PL" sz="2800" i="1" dirty="0" smtClean="0"/>
              <a:t>Komentarz </a:t>
            </a:r>
            <a:r>
              <a:rPr lang="pl-PL" sz="2800" i="1" dirty="0" smtClean="0"/>
              <a:t>do </a:t>
            </a:r>
            <a:r>
              <a:rPr lang="pl-PL" sz="2800" i="1" dirty="0" smtClean="0"/>
              <a:t>art. 1-424 ustawy z dnia 6 czerwca 1997 r. Kodeks postępowania </a:t>
            </a:r>
            <a:r>
              <a:rPr lang="pl-PL" sz="2800" i="1" dirty="0" smtClean="0"/>
              <a:t>karnego</a:t>
            </a:r>
            <a:r>
              <a:rPr lang="pl-PL" sz="2800" dirty="0" smtClean="0"/>
              <a:t>, </a:t>
            </a:r>
            <a:r>
              <a:rPr lang="pl-PL" sz="2800" dirty="0" err="1" smtClean="0"/>
              <a:t>Paprzycki</a:t>
            </a:r>
            <a:r>
              <a:rPr lang="pl-PL" sz="2800" dirty="0" smtClean="0"/>
              <a:t> L.K</a:t>
            </a:r>
            <a:r>
              <a:rPr lang="pl-PL" sz="2800" dirty="0" smtClean="0"/>
              <a:t>. </a:t>
            </a:r>
            <a:r>
              <a:rPr lang="pl-PL" sz="2800" dirty="0" smtClean="0"/>
              <a:t>(red.), Grajewski J., </a:t>
            </a:r>
            <a:r>
              <a:rPr lang="pl-PL" sz="2800" dirty="0" err="1" smtClean="0"/>
              <a:t>Steinborn</a:t>
            </a:r>
            <a:r>
              <a:rPr lang="pl-PL" sz="2800" dirty="0" smtClean="0"/>
              <a:t> S</a:t>
            </a:r>
            <a:r>
              <a:rPr lang="pl-PL" sz="2800" dirty="0" smtClean="0"/>
              <a:t>.</a:t>
            </a:r>
          </a:p>
          <a:p>
            <a:pPr algn="just"/>
            <a:r>
              <a:rPr lang="pl-PL" sz="2800" dirty="0" smtClean="0"/>
              <a:t>Grzegorczyk T.H., </a:t>
            </a:r>
            <a:r>
              <a:rPr lang="pl-PL" sz="2800" i="1" dirty="0" smtClean="0"/>
              <a:t>Komentarz do art</a:t>
            </a:r>
            <a:r>
              <a:rPr lang="pl-PL" sz="2800" i="1" dirty="0" smtClean="0"/>
              <a:t>. 184 </a:t>
            </a:r>
            <a:r>
              <a:rPr lang="pl-PL" sz="2800" i="1" dirty="0" smtClean="0"/>
              <a:t>Kodeksu postępowania karnego</a:t>
            </a:r>
            <a:r>
              <a:rPr lang="pl-PL" sz="2800" dirty="0" smtClean="0"/>
              <a:t>, [w]: </a:t>
            </a:r>
            <a:r>
              <a:rPr lang="pl-PL" sz="2800" dirty="0" smtClean="0"/>
              <a:t>Grzegorczyk T.H., </a:t>
            </a:r>
            <a:r>
              <a:rPr lang="pl-PL" sz="2800" i="1" dirty="0" smtClean="0"/>
              <a:t>Kodeks </a:t>
            </a:r>
            <a:r>
              <a:rPr lang="pl-PL" sz="2800" i="1" dirty="0" smtClean="0"/>
              <a:t>postępowania karnego. Tom I. Artykuły 1-467.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503</Words>
  <Application>Microsoft Office PowerPoint</Application>
  <PresentationFormat>Pokaz na ekranie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Konfrontacja</vt:lpstr>
      <vt:lpstr>Slajd 2</vt:lpstr>
      <vt:lpstr>Geneza instytucji konfrontacji</vt:lpstr>
      <vt:lpstr>Istota instytucji konfrontacji</vt:lpstr>
      <vt:lpstr>Zasady przeprowadzania konfrontacji</vt:lpstr>
      <vt:lpstr>Nie przeprowadza się konfrontacji:</vt:lpstr>
      <vt:lpstr>Slajd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Konfrontacja</dc:title>
  <dc:creator>user</dc:creator>
  <cp:lastModifiedBy>user</cp:lastModifiedBy>
  <cp:revision>5</cp:revision>
  <dcterms:created xsi:type="dcterms:W3CDTF">2015-01-11T21:01:08Z</dcterms:created>
  <dcterms:modified xsi:type="dcterms:W3CDTF">2015-01-11T21:49:50Z</dcterms:modified>
</cp:coreProperties>
</file>