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89" d="100"/>
          <a:sy n="89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C8EF-AF08-47F5-B8B5-C1DEF3DEBAA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DC17-DFE7-43D6-83F5-4AB16D9C9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029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C8EF-AF08-47F5-B8B5-C1DEF3DEBAA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DC17-DFE7-43D6-83F5-4AB16D9C9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5232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C8EF-AF08-47F5-B8B5-C1DEF3DEBAA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DC17-DFE7-43D6-83F5-4AB16D9C9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906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C8EF-AF08-47F5-B8B5-C1DEF3DEBAA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DC17-DFE7-43D6-83F5-4AB16D9C9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000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C8EF-AF08-47F5-B8B5-C1DEF3DEBAA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DC17-DFE7-43D6-83F5-4AB16D9C9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586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C8EF-AF08-47F5-B8B5-C1DEF3DEBAA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DC17-DFE7-43D6-83F5-4AB16D9C9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534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C8EF-AF08-47F5-B8B5-C1DEF3DEBAA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DC17-DFE7-43D6-83F5-4AB16D9C9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888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C8EF-AF08-47F5-B8B5-C1DEF3DEBAA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DC17-DFE7-43D6-83F5-4AB16D9C9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257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C8EF-AF08-47F5-B8B5-C1DEF3DEBAA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DC17-DFE7-43D6-83F5-4AB16D9C9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759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C8EF-AF08-47F5-B8B5-C1DEF3DEBAA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DC17-DFE7-43D6-83F5-4AB16D9C9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467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C8EF-AF08-47F5-B8B5-C1DEF3DEBAA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DC17-DFE7-43D6-83F5-4AB16D9C9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009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6C8EF-AF08-47F5-B8B5-C1DEF3DEBAA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3DC17-DFE7-43D6-83F5-4AB16D9C9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734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Konstytucja marcowa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l-PL" dirty="0" smtClean="0"/>
              <a:t>Zajęcia nr 11 – 23.05.2018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8408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2977" y="165009"/>
            <a:ext cx="10515600" cy="1325563"/>
          </a:xfrm>
        </p:spPr>
        <p:txBody>
          <a:bodyPr/>
          <a:lstStyle/>
          <a:p>
            <a:pPr algn="ctr"/>
            <a:r>
              <a:rPr lang="pl-PL" b="1" dirty="0" smtClean="0"/>
              <a:t>Władza sądownicza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490572"/>
            <a:ext cx="9375475" cy="468639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000" b="1" dirty="0" smtClean="0"/>
              <a:t>Roz. IV, art. 74-86</a:t>
            </a:r>
          </a:p>
          <a:p>
            <a:pPr marL="0" indent="0" algn="just">
              <a:buNone/>
            </a:pPr>
            <a:r>
              <a:rPr lang="pl-PL" sz="2000" dirty="0" smtClean="0"/>
              <a:t>Konstytucja gwarantowała istnienie niezależnego sądownictwa – tryb jego funkcjonowania miała regulować odrębna ustawa.</a:t>
            </a:r>
          </a:p>
          <a:p>
            <a:pPr marL="0" indent="0" algn="just">
              <a:buNone/>
            </a:pPr>
            <a:r>
              <a:rPr lang="pl-PL" sz="2000" dirty="0" smtClean="0"/>
              <a:t>Konstytucja wyróżniała trzy piony sądownictwa:</a:t>
            </a:r>
          </a:p>
          <a:p>
            <a:pPr marL="457200" indent="-457200" algn="just">
              <a:buAutoNum type="arabicPeriod"/>
            </a:pPr>
            <a:r>
              <a:rPr lang="pl-PL" sz="2000" dirty="0" smtClean="0"/>
              <a:t>Sądy powszechne (w tym </a:t>
            </a:r>
            <a:r>
              <a:rPr lang="pl-PL" sz="2000" b="1" dirty="0" smtClean="0"/>
              <a:t>Sąd Najwyższy</a:t>
            </a:r>
            <a:r>
              <a:rPr lang="pl-PL" sz="2000" dirty="0" smtClean="0"/>
              <a:t>),</a:t>
            </a:r>
          </a:p>
          <a:p>
            <a:pPr marL="457200" indent="-457200" algn="just">
              <a:buAutoNum type="arabicPeriod"/>
            </a:pPr>
            <a:r>
              <a:rPr lang="pl-PL" sz="2000" dirty="0" smtClean="0"/>
              <a:t>Sądy administracyjne (w tym </a:t>
            </a:r>
            <a:r>
              <a:rPr lang="pl-PL" sz="2000" b="1" dirty="0" smtClean="0"/>
              <a:t>Najwyższy Trybunał Administracyjny</a:t>
            </a:r>
            <a:r>
              <a:rPr lang="pl-PL" sz="2000" dirty="0" smtClean="0"/>
              <a:t>),</a:t>
            </a:r>
          </a:p>
          <a:p>
            <a:pPr marL="457200" indent="-457200" algn="just">
              <a:buAutoNum type="arabicPeriod"/>
            </a:pPr>
            <a:r>
              <a:rPr lang="pl-PL" sz="2000" dirty="0" smtClean="0"/>
              <a:t>Sądy wojskowe (szczegółowe).</a:t>
            </a:r>
          </a:p>
          <a:p>
            <a:pPr marL="0" indent="0" algn="just">
              <a:buNone/>
            </a:pPr>
            <a:r>
              <a:rPr lang="pl-PL" sz="2000" dirty="0" smtClean="0"/>
              <a:t>Spory kompetencyjne pomiędzy między władzami administracyjnymi a sądami powszechnymi rozstrzygał </a:t>
            </a:r>
            <a:r>
              <a:rPr lang="pl-PL" sz="2000" b="1" dirty="0" smtClean="0"/>
              <a:t>Trybunał Kompetencyjny</a:t>
            </a:r>
            <a:r>
              <a:rPr lang="pl-PL" sz="2000" dirty="0" smtClean="0"/>
              <a:t>. Szczególnym typem sądu był </a:t>
            </a:r>
            <a:r>
              <a:rPr lang="pl-PL" sz="2000" b="1" dirty="0" smtClean="0"/>
              <a:t>Trybunał Stanu</a:t>
            </a:r>
            <a:r>
              <a:rPr lang="pl-PL" sz="2000" dirty="0" smtClean="0"/>
              <a:t>, który pociągał do odpowiedzialności konstytucyjnej Prezydenta RP oraz Ministrów. </a:t>
            </a:r>
            <a:r>
              <a:rPr lang="pl-PL" sz="2000" b="1" dirty="0" smtClean="0"/>
              <a:t>Brak sądownictwa konstytucyjnego.</a:t>
            </a:r>
          </a:p>
          <a:p>
            <a:pPr marL="0" indent="0" algn="just">
              <a:buNone/>
            </a:pPr>
            <a:r>
              <a:rPr lang="pl-PL" sz="2000" b="1" dirty="0" smtClean="0"/>
              <a:t>Naczelne zasady: </a:t>
            </a:r>
            <a:r>
              <a:rPr lang="pl-PL" sz="2000" dirty="0" smtClean="0"/>
              <a:t>niezawisłość sędziów, zakaz ingerencji władzy ustawodawczej i wykonawczej, podleganie sędziów ustawom, jawność rozpraw cywilnych i karnych (jeżeli nie postanowiono inaczej).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639199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2977" y="165009"/>
            <a:ext cx="10515600" cy="1325563"/>
          </a:xfrm>
        </p:spPr>
        <p:txBody>
          <a:bodyPr/>
          <a:lstStyle/>
          <a:p>
            <a:pPr algn="ctr"/>
            <a:r>
              <a:rPr lang="pl-PL" b="1" dirty="0" smtClean="0"/>
              <a:t>Podział administracyjny i samorząd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1" y="1490572"/>
            <a:ext cx="5769634" cy="46863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b="1" dirty="0" smtClean="0"/>
              <a:t>Roz. III, art. 65-73</a:t>
            </a:r>
          </a:p>
          <a:p>
            <a:pPr marL="0" indent="0" algn="just">
              <a:buNone/>
            </a:pPr>
            <a:r>
              <a:rPr lang="pl-PL" sz="2000" dirty="0" smtClean="0"/>
              <a:t>Konstytucja przewidywała </a:t>
            </a:r>
            <a:r>
              <a:rPr lang="pl-PL" sz="2000" i="1" dirty="0" smtClean="0"/>
              <a:t>decentralizację</a:t>
            </a:r>
            <a:r>
              <a:rPr lang="pl-PL" sz="2000" dirty="0" smtClean="0"/>
              <a:t> władzy.</a:t>
            </a:r>
          </a:p>
          <a:p>
            <a:pPr marL="0" indent="0" algn="just">
              <a:buNone/>
            </a:pPr>
            <a:r>
              <a:rPr lang="pl-PL" sz="2000" dirty="0" smtClean="0"/>
              <a:t>Decentralizacja miała być zrealizowana poprzez podział terytorialny państwa i utworzenie samorządów. Zakładano dekoncentrację władzy, ustanowienie samorządu gospodarczego oraz wydzielenie źródeł dochodów samorządu z całego państwa.</a:t>
            </a:r>
          </a:p>
          <a:p>
            <a:pPr marL="0" indent="0" algn="just">
              <a:buNone/>
            </a:pPr>
            <a:r>
              <a:rPr lang="pl-PL" sz="2000" dirty="0" smtClean="0"/>
              <a:t>Konstytucja dzieliła kraj na województwa, powiaty oraz gminy miejskie i wiejskie. Wyodrębniono stołeczne miasto Warszawę. </a:t>
            </a:r>
            <a:r>
              <a:rPr lang="pl-PL" sz="2000" dirty="0"/>
              <a:t>S</a:t>
            </a:r>
            <a:r>
              <a:rPr lang="pl-PL" sz="2000" dirty="0" smtClean="0"/>
              <a:t>zczegółowy podział miał zostać przeprowadzony na postawie odrębnych przepisów</a:t>
            </a:r>
          </a:p>
          <a:p>
            <a:pPr marL="0" indent="0" algn="just">
              <a:buNone/>
            </a:pPr>
            <a:r>
              <a:rPr lang="pl-PL" sz="2000" dirty="0"/>
              <a:t>Do 1923 r. </a:t>
            </a:r>
            <a:r>
              <a:rPr lang="pl-PL" sz="2000" dirty="0" smtClean="0"/>
              <a:t>łącznie utworzono 14 województw</a:t>
            </a:r>
            <a:endParaRPr lang="pl-PL" sz="20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941" y="1297602"/>
            <a:ext cx="4836550" cy="507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40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2977" y="165009"/>
            <a:ext cx="10515600" cy="1325563"/>
          </a:xfrm>
        </p:spPr>
        <p:txBody>
          <a:bodyPr/>
          <a:lstStyle/>
          <a:p>
            <a:pPr algn="ctr"/>
            <a:r>
              <a:rPr lang="pl-PL" b="1" dirty="0" smtClean="0"/>
              <a:t>Prawa i obowiązki obywatelskie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490572"/>
            <a:ext cx="9375475" cy="46863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b="1" dirty="0" smtClean="0"/>
              <a:t>Roz. V, art. 87-124</a:t>
            </a:r>
          </a:p>
          <a:p>
            <a:pPr marL="0" indent="0" algn="just">
              <a:buNone/>
            </a:pPr>
            <a:r>
              <a:rPr lang="pl-PL" sz="2000" dirty="0" smtClean="0"/>
              <a:t>Ogólne określenie zasad nabywania obywatelstwa polskiego (prawo krwi).</a:t>
            </a:r>
          </a:p>
          <a:p>
            <a:pPr marL="0" indent="0" algn="just">
              <a:buNone/>
            </a:pPr>
            <a:r>
              <a:rPr lang="pl-PL" sz="2000" dirty="0" smtClean="0"/>
              <a:t>Obowiązek wierności Rzeczpospolitej, przestrzegania prawa, ponoszenia ciężarów publicznych świadczeń, szanowanie władzy. Obowiązek edukacji.</a:t>
            </a:r>
          </a:p>
          <a:p>
            <a:pPr marL="0" indent="0" algn="just">
              <a:buNone/>
            </a:pPr>
            <a:r>
              <a:rPr lang="pl-PL" sz="2000" dirty="0" smtClean="0"/>
              <a:t>Gwarancja równości wobec prawa. Ochrona życia i zdrowia niezależnie od pochodzenia, narodowości, języka, rasy lub religii. Rzeczpospolita nie uznaje przywilejów rodowych ani stanowych, żadnych tytułów rodowych i innych z wyjątkiem naukowych, urzędowych lub zawodowych. Ochrona własności prywatnej, ścisłe określenie zasad ograniczania praw obywatelskich. Wolność myśli i wyrażania przekonań. Wolność zgromadzeń i pisania petycji. Wolność badań naukowych i publikacji ich rezultatów. Prawo do wynagrodzenia szkody wyrządzonej przez państwo.</a:t>
            </a:r>
          </a:p>
          <a:p>
            <a:pPr marL="0" indent="0" algn="just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864143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Ocena Konstytucji marcowej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Zagadnienia pomocnicze:</a:t>
            </a:r>
          </a:p>
          <a:p>
            <a:pPr marL="514350" indent="-514350">
              <a:buAutoNum type="arabicPeriod"/>
            </a:pPr>
            <a:r>
              <a:rPr lang="pl-PL" dirty="0" smtClean="0"/>
              <a:t>Czas obowiązywania</a:t>
            </a:r>
          </a:p>
          <a:p>
            <a:pPr marL="514350" indent="-514350">
              <a:buAutoNum type="arabicPeriod"/>
            </a:pPr>
            <a:r>
              <a:rPr lang="pl-PL" dirty="0" smtClean="0"/>
              <a:t>Sytuacja polityczna w II Rzeczpospolitej</a:t>
            </a:r>
          </a:p>
          <a:p>
            <a:pPr marL="514350" indent="-514350">
              <a:buAutoNum type="arabicPeriod"/>
            </a:pPr>
            <a:r>
              <a:rPr lang="pl-PL" dirty="0" smtClean="0"/>
              <a:t>Doświadczenia „ustrojowe” oraz podział społeczeństwa polskiego</a:t>
            </a:r>
          </a:p>
          <a:p>
            <a:pPr marL="514350" indent="-514350">
              <a:buAutoNum type="arabicPeriod"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2416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5057" y="94801"/>
            <a:ext cx="11766430" cy="1325563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Przesłanki historyczne uchwalenia Konstytucji marcowej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5057" y="1567060"/>
            <a:ext cx="5743755" cy="4701846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pl-PL" sz="2000" dirty="0" smtClean="0"/>
              <a:t>Odzyskanie niepodległości po okresie zaborów 1795-1918;</a:t>
            </a:r>
          </a:p>
          <a:p>
            <a:pPr marL="457200" indent="-457200" algn="just">
              <a:buAutoNum type="arabicPeriod"/>
            </a:pPr>
            <a:r>
              <a:rPr lang="pl-PL" sz="2000" dirty="0" smtClean="0"/>
              <a:t>Konieczność politycznej konsolidacji ziem z pięcioma rożnymi systemami prawa  (zabór pruski, Galicja i Śląsk Cieszyński, Królestwo Polskie, Ziemie Zabrane, Spisz i Orawa);</a:t>
            </a:r>
          </a:p>
          <a:p>
            <a:pPr marL="457200" indent="-457200" algn="just">
              <a:buAutoNum type="arabicPeriod"/>
            </a:pPr>
            <a:r>
              <a:rPr lang="pl-PL" sz="2000" dirty="0" smtClean="0"/>
              <a:t>Rozwinięcie postanowień Małej konstytucji z 1919 r. i rozwiązanie sporu o kształt państwa polskiego (socjaliści, endecja, mniejszości narodowe);</a:t>
            </a:r>
          </a:p>
          <a:p>
            <a:pPr marL="457200" indent="-457200" algn="just">
              <a:buAutoNum type="arabicPeriod"/>
            </a:pPr>
            <a:r>
              <a:rPr lang="pl-PL" sz="2000" dirty="0" smtClean="0"/>
              <a:t>Utrwalenie polskiej państwowości w oczach społeczności międzynarodowej i zapowiedź walki dyplomatycznej o inne polskie ziemie w ramach procesu formowania granic (1918-1923).</a:t>
            </a:r>
          </a:p>
          <a:p>
            <a:pPr marL="457200" indent="-457200" algn="just">
              <a:buAutoNum type="arabicPeriod"/>
            </a:pPr>
            <a:endParaRPr lang="pl-PL" sz="2000" dirty="0" smtClean="0"/>
          </a:p>
          <a:p>
            <a:pPr marL="457200" indent="-457200" algn="just">
              <a:buAutoNum type="arabicPeriod"/>
            </a:pPr>
            <a:endParaRPr lang="pl-PL" sz="2400" dirty="0" smtClean="0"/>
          </a:p>
          <a:p>
            <a:pPr>
              <a:buFontTx/>
              <a:buChar char="-"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441" y="1518296"/>
            <a:ext cx="5253416" cy="446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3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4465" y="183971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Prace kodyfikacyjne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6495" y="1590547"/>
            <a:ext cx="6649528" cy="4351338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pl-PL" sz="1800" dirty="0" smtClean="0"/>
              <a:t>Prace nad nową konstytucją prowadził Sejm Ustawodawczy (Konstytuanta), który po raz pierwszy zebrał się w Warszawie 10 lutego 1919 r.</a:t>
            </a:r>
          </a:p>
          <a:p>
            <a:pPr marL="514350" indent="-514350" algn="just">
              <a:buAutoNum type="arabicPeriod"/>
            </a:pPr>
            <a:r>
              <a:rPr lang="pl-PL" sz="1800" dirty="0" smtClean="0"/>
              <a:t>Dominacja Narodowej Demokracji w izbie poselskiej – 116 mandatów, PSL „Wyzwolenie – 47, PSL „Piast” – 46, PPS – 36, PZL – 27 i pozostałe kluby - 59.</a:t>
            </a:r>
          </a:p>
          <a:p>
            <a:pPr marL="514350" indent="-514350" algn="just">
              <a:buAutoNum type="arabicPeriod"/>
            </a:pPr>
            <a:r>
              <a:rPr lang="pl-PL" sz="1800" dirty="0" smtClean="0"/>
              <a:t>Komisji Konstytucyjnej przewodniczyli </a:t>
            </a:r>
            <a:r>
              <a:rPr lang="pl-PL" sz="1800" dirty="0"/>
              <a:t>kolejno Władysław </a:t>
            </a:r>
            <a:r>
              <a:rPr lang="pl-PL" sz="1800" dirty="0" err="1"/>
              <a:t>Seyda</a:t>
            </a:r>
            <a:r>
              <a:rPr lang="pl-PL" sz="1800" dirty="0"/>
              <a:t>, Maciej Rataj i Edward </a:t>
            </a:r>
            <a:r>
              <a:rPr lang="pl-PL" sz="1800" dirty="0" err="1" smtClean="0"/>
              <a:t>Dubanowicz</a:t>
            </a:r>
            <a:r>
              <a:rPr lang="pl-PL" sz="1800" dirty="0" smtClean="0"/>
              <a:t>. Odbyła ona łącznie 106 posiedzeń, a sprawie konstytucji poświęcono 38 posiedzeń plenarnych sejmu.</a:t>
            </a:r>
          </a:p>
          <a:p>
            <a:pPr marL="514350" indent="-514350" algn="just">
              <a:buAutoNum type="arabicPeriod"/>
            </a:pPr>
            <a:r>
              <a:rPr lang="pl-PL" sz="1800" dirty="0" smtClean="0"/>
              <a:t>Podczas prac Komisji wzorowano </a:t>
            </a:r>
            <a:r>
              <a:rPr lang="pl-PL" sz="1800" dirty="0"/>
              <a:t>się na systemie </a:t>
            </a:r>
            <a:r>
              <a:rPr lang="pl-PL" sz="1800" dirty="0" err="1"/>
              <a:t>parlamentarno</a:t>
            </a:r>
            <a:r>
              <a:rPr lang="pl-PL" sz="1800" dirty="0"/>
              <a:t>-gabinetowym III Republiki Francuskiej.</a:t>
            </a:r>
            <a:endParaRPr lang="pl-PL" sz="1800" dirty="0" smtClean="0"/>
          </a:p>
          <a:p>
            <a:pPr marL="514350" indent="-514350">
              <a:buAutoNum type="arabicPeriod"/>
            </a:pPr>
            <a:r>
              <a:rPr lang="pl-PL" sz="1800" dirty="0" smtClean="0"/>
              <a:t>Najbardziej sporne obszary działalności Komisji: jedno lub dwuizbowy parlament, uprawnienia </a:t>
            </a:r>
            <a:r>
              <a:rPr lang="pl-PL" sz="1800" dirty="0"/>
              <a:t>prezydenta i </a:t>
            </a:r>
            <a:r>
              <a:rPr lang="pl-PL" sz="1800" dirty="0" smtClean="0"/>
              <a:t>sposób </a:t>
            </a:r>
            <a:r>
              <a:rPr lang="pl-PL" sz="1800" dirty="0"/>
              <a:t>jego </a:t>
            </a:r>
            <a:r>
              <a:rPr lang="pl-PL" sz="1800" dirty="0" smtClean="0"/>
              <a:t>wyboru, status </a:t>
            </a:r>
            <a:r>
              <a:rPr lang="pl-PL" sz="1800" dirty="0"/>
              <a:t>Kościoła katolickiego i mniejszości narodowych.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541" y="1419479"/>
            <a:ext cx="4697790" cy="452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36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71827"/>
            <a:ext cx="10515600" cy="1325563"/>
          </a:xfrm>
        </p:spPr>
        <p:txBody>
          <a:bodyPr/>
          <a:lstStyle/>
          <a:p>
            <a:pPr algn="ctr"/>
            <a:r>
              <a:rPr lang="pl-PL" b="1" dirty="0" smtClean="0"/>
              <a:t>Uchwalenie konstytucji i jej systematyka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9626" y="1321575"/>
            <a:ext cx="11412747" cy="18806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 smtClean="0"/>
              <a:t>Konstytucja marcowa została uchwalona </a:t>
            </a:r>
            <a:r>
              <a:rPr lang="pl-PL" sz="1800" b="1" dirty="0" smtClean="0"/>
              <a:t>17 marca 1921 r. </a:t>
            </a:r>
            <a:r>
              <a:rPr lang="pl-PL" sz="1800" dirty="0" smtClean="0"/>
              <a:t>większością głosów przez Sejm Ustawodawczy.</a:t>
            </a:r>
          </a:p>
          <a:p>
            <a:pPr marL="0" indent="0" algn="just">
              <a:buNone/>
            </a:pPr>
            <a:r>
              <a:rPr lang="pl-PL" sz="1800" dirty="0" smtClean="0"/>
              <a:t>Jej data wejścia w życie to 1 czerwca 1921 r. Do 11 grudnia 1922 r. obowiązywała równolegle z Małą konstytucją. Składała się z preambuły i 126 artykułów podzielonych na 7 rozdziałów. Była ona najwyższym aktem prawnym odrodzonej Rzeczpospolitej – ustawą zasadniczą.</a:t>
            </a:r>
          </a:p>
          <a:p>
            <a:pPr marL="0" indent="0" algn="just">
              <a:buNone/>
            </a:pPr>
            <a:r>
              <a:rPr lang="pl-PL" sz="1800" dirty="0" smtClean="0"/>
              <a:t>Oznaczenie po publikacji to: </a:t>
            </a:r>
            <a:r>
              <a:rPr lang="pl-PL" sz="1800" b="1" dirty="0"/>
              <a:t>Dz.U. z 1921 r. Nr 44, poz. </a:t>
            </a:r>
            <a:r>
              <a:rPr lang="pl-PL" sz="1800" b="1" dirty="0" smtClean="0"/>
              <a:t>267.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887" y="2953879"/>
            <a:ext cx="8479766" cy="373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5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199" y="77727"/>
            <a:ext cx="10515600" cy="1035081"/>
          </a:xfrm>
        </p:spPr>
        <p:txBody>
          <a:bodyPr/>
          <a:lstStyle/>
          <a:p>
            <a:pPr algn="ctr"/>
            <a:r>
              <a:rPr lang="pl-PL" b="1" dirty="0" smtClean="0"/>
              <a:t>Preambuła</a:t>
            </a:r>
            <a:endParaRPr lang="pl-PL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12" y="1015581"/>
            <a:ext cx="7877175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06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Naczelne zasady Konstytucji marcowej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Na postawie preambuły oraz </a:t>
            </a:r>
            <a:r>
              <a:rPr lang="pl-PL" b="1" dirty="0" err="1" smtClean="0"/>
              <a:t>roz</a:t>
            </a:r>
            <a:r>
              <a:rPr lang="pl-PL" b="1" dirty="0" smtClean="0"/>
              <a:t>. I, art. 1-2</a:t>
            </a:r>
          </a:p>
          <a:p>
            <a:pPr marL="514350" indent="-514350">
              <a:buAutoNum type="arabicPeriod"/>
            </a:pPr>
            <a:r>
              <a:rPr lang="pl-PL" dirty="0" smtClean="0"/>
              <a:t>zasada </a:t>
            </a:r>
            <a:r>
              <a:rPr lang="pl-PL" dirty="0"/>
              <a:t>ciągłości państwa, </a:t>
            </a:r>
            <a:endParaRPr lang="pl-PL" dirty="0" smtClean="0"/>
          </a:p>
          <a:p>
            <a:pPr marL="514350" indent="-514350">
              <a:buAutoNum type="arabicPeriod"/>
            </a:pPr>
            <a:r>
              <a:rPr lang="pl-PL" dirty="0" smtClean="0"/>
              <a:t>republikańska </a:t>
            </a:r>
            <a:r>
              <a:rPr lang="pl-PL" dirty="0"/>
              <a:t>forma ustroju politycznego, </a:t>
            </a:r>
            <a:endParaRPr lang="pl-PL" dirty="0" smtClean="0"/>
          </a:p>
          <a:p>
            <a:pPr marL="514350" indent="-514350">
              <a:buAutoNum type="arabicPeriod"/>
            </a:pPr>
            <a:r>
              <a:rPr lang="pl-PL" dirty="0" smtClean="0"/>
              <a:t>zwierzchnictwa </a:t>
            </a:r>
            <a:r>
              <a:rPr lang="pl-PL" dirty="0"/>
              <a:t>narodu, </a:t>
            </a:r>
            <a:endParaRPr lang="pl-PL" dirty="0" smtClean="0"/>
          </a:p>
          <a:p>
            <a:pPr marL="514350" indent="-514350">
              <a:buAutoNum type="arabicPeriod"/>
            </a:pPr>
            <a:r>
              <a:rPr lang="pl-PL" dirty="0" smtClean="0"/>
              <a:t>demokracji </a:t>
            </a:r>
            <a:r>
              <a:rPr lang="pl-PL" dirty="0"/>
              <a:t>reprezentacyjnej, </a:t>
            </a:r>
            <a:endParaRPr lang="pl-PL" dirty="0" smtClean="0"/>
          </a:p>
          <a:p>
            <a:pPr marL="514350" indent="-514350">
              <a:buAutoNum type="arabicPeriod"/>
            </a:pPr>
            <a:r>
              <a:rPr lang="pl-PL" dirty="0" smtClean="0"/>
              <a:t>trójpodziału </a:t>
            </a:r>
            <a:r>
              <a:rPr lang="pl-PL" dirty="0"/>
              <a:t>władzy, </a:t>
            </a:r>
            <a:endParaRPr lang="pl-PL" dirty="0" smtClean="0"/>
          </a:p>
          <a:p>
            <a:pPr marL="514350" indent="-514350">
              <a:buAutoNum type="arabicPeriod"/>
            </a:pPr>
            <a:r>
              <a:rPr lang="pl-PL" dirty="0" smtClean="0"/>
              <a:t>rządów </a:t>
            </a:r>
            <a:r>
              <a:rPr lang="pl-PL" dirty="0"/>
              <a:t>parlamentarnych, </a:t>
            </a:r>
            <a:endParaRPr lang="pl-PL" dirty="0" smtClean="0"/>
          </a:p>
          <a:p>
            <a:pPr marL="514350" indent="-514350">
              <a:buAutoNum type="arabicPeriod"/>
            </a:pPr>
            <a:r>
              <a:rPr lang="pl-PL" dirty="0" smtClean="0"/>
              <a:t>jednolitości </a:t>
            </a:r>
            <a:r>
              <a:rPr lang="pl-PL" dirty="0"/>
              <a:t>państwa </a:t>
            </a:r>
            <a:r>
              <a:rPr lang="pl-PL" dirty="0" smtClean="0"/>
              <a:t>(z pewnymi wyjątkami*)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6382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29397"/>
            <a:ext cx="10515600" cy="1164565"/>
          </a:xfrm>
        </p:spPr>
        <p:txBody>
          <a:bodyPr/>
          <a:lstStyle/>
          <a:p>
            <a:pPr algn="ctr"/>
            <a:r>
              <a:rPr lang="pl-PL" b="1" dirty="0" smtClean="0"/>
              <a:t>Władza ustawodawcza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2309" y="1069676"/>
            <a:ext cx="11429999" cy="510728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l-PL" sz="2400" b="1" dirty="0" smtClean="0"/>
              <a:t>Roz. II, art. 3-38</a:t>
            </a:r>
          </a:p>
          <a:p>
            <a:pPr marL="0" indent="0" algn="just">
              <a:buNone/>
            </a:pPr>
            <a:r>
              <a:rPr lang="pl-PL" sz="2400" dirty="0" smtClean="0"/>
              <a:t>Dwuizbowy parlament – Sejm (według ordynacji 444) i Senat (1/4 Sejmu).</a:t>
            </a:r>
          </a:p>
          <a:p>
            <a:pPr marL="0" indent="0" algn="just">
              <a:buNone/>
            </a:pPr>
            <a:r>
              <a:rPr lang="pl-PL" sz="2400" dirty="0" smtClean="0"/>
              <a:t>Pięcioletnia kadencja, kadencja Senatu połączona z kadencją Sejmu, połączona izby Sejmu i Senatu tworzyły Zgromadzenie Narodowe, które wybierało Prezydenta RP, odbierało od niego przysięgę oraz co 25 lat rewidowało tekst konstytucji.</a:t>
            </a:r>
          </a:p>
          <a:p>
            <a:pPr marL="0" indent="0" algn="just">
              <a:buNone/>
            </a:pPr>
            <a:r>
              <a:rPr lang="pl-PL" sz="2400" dirty="0" smtClean="0"/>
              <a:t>Wybory do Sejmu i Senatu miały pięcioprzymiotnikowy charakter: tajne, powszechne, bezpośrednie, proporcjonalne, równe</a:t>
            </a:r>
          </a:p>
          <a:p>
            <a:pPr algn="just"/>
            <a:r>
              <a:rPr lang="pl-PL" sz="2400" dirty="0" smtClean="0"/>
              <a:t>czynne </a:t>
            </a:r>
            <a:r>
              <a:rPr lang="pl-PL" sz="2400" dirty="0"/>
              <a:t>prawo </a:t>
            </a:r>
            <a:r>
              <a:rPr lang="pl-PL" sz="2400" dirty="0" smtClean="0"/>
              <a:t>wyborcze: Sejm 21 lat, Senat </a:t>
            </a:r>
            <a:r>
              <a:rPr lang="pl-PL" sz="2400" dirty="0"/>
              <a:t>30 lat</a:t>
            </a:r>
          </a:p>
          <a:p>
            <a:pPr algn="just"/>
            <a:r>
              <a:rPr lang="pl-PL" sz="2400" dirty="0" smtClean="0"/>
              <a:t>bierne </a:t>
            </a:r>
            <a:r>
              <a:rPr lang="pl-PL" sz="2400" dirty="0"/>
              <a:t>prawo </a:t>
            </a:r>
            <a:r>
              <a:rPr lang="pl-PL" sz="2400" dirty="0" smtClean="0"/>
              <a:t>wyborcze: Sejm </a:t>
            </a:r>
            <a:r>
              <a:rPr lang="pl-PL" sz="2400" dirty="0"/>
              <a:t>25 </a:t>
            </a:r>
            <a:r>
              <a:rPr lang="pl-PL" sz="2400" dirty="0" smtClean="0"/>
              <a:t>lat, Senat </a:t>
            </a:r>
            <a:r>
              <a:rPr lang="pl-PL" sz="2400" dirty="0"/>
              <a:t>40 </a:t>
            </a:r>
            <a:r>
              <a:rPr lang="pl-PL" sz="2400" dirty="0" smtClean="0"/>
              <a:t>lat</a:t>
            </a:r>
          </a:p>
          <a:p>
            <a:pPr marL="0" indent="0" algn="just">
              <a:buNone/>
            </a:pPr>
            <a:r>
              <a:rPr lang="pl-PL" sz="2400" dirty="0"/>
              <a:t>Inicjatywa ustawodawcza przysługiwała Rządowi i Sejmowi; </a:t>
            </a:r>
            <a:r>
              <a:rPr lang="pl-PL" sz="2400" dirty="0" smtClean="0"/>
              <a:t>Senat miał jedynie prawo </a:t>
            </a:r>
            <a:r>
              <a:rPr lang="pl-PL" sz="2400" dirty="0"/>
              <a:t>veta </a:t>
            </a:r>
            <a:r>
              <a:rPr lang="pl-PL" sz="2400" dirty="0" smtClean="0"/>
              <a:t>zawieszającego (wstrzymania </a:t>
            </a:r>
            <a:r>
              <a:rPr lang="pl-PL" sz="2400" dirty="0"/>
              <a:t>projektu ustawy na 30 </a:t>
            </a:r>
            <a:r>
              <a:rPr lang="pl-PL" sz="2400" dirty="0" smtClean="0"/>
              <a:t>dni) lub wprowadzenia </a:t>
            </a:r>
            <a:r>
              <a:rPr lang="pl-PL" sz="2400" dirty="0"/>
              <a:t>poprawek. Sejm mógł ponownie uchwalić wstrzymaną przez Senat ustawę bądź odrzucić poprawki kwalifikowaną większością 11/20 głosów. </a:t>
            </a:r>
          </a:p>
          <a:p>
            <a:pPr marL="0" indent="0" algn="just">
              <a:buNone/>
            </a:pPr>
            <a:r>
              <a:rPr lang="pl-PL" sz="2400" dirty="0" smtClean="0"/>
              <a:t>Rozwiązania Parlamentu przed końcem kadencji: Sejm (2/3 </a:t>
            </a:r>
            <a:r>
              <a:rPr lang="pl-PL" sz="2400" dirty="0"/>
              <a:t>głosów) lub przez Prezydenta za zgodą 3/5 liczby członków Senatu.</a:t>
            </a:r>
          </a:p>
          <a:p>
            <a:pPr marL="0" indent="0" algn="just">
              <a:buNone/>
            </a:pPr>
            <a:r>
              <a:rPr lang="pl-PL" sz="2400" dirty="0"/>
              <a:t>Zmiana </a:t>
            </a:r>
            <a:r>
              <a:rPr lang="pl-PL" sz="2400" dirty="0" smtClean="0"/>
              <a:t>Konstytucji: obie izby (2/3 głosów); Sejm </a:t>
            </a:r>
            <a:r>
              <a:rPr lang="pl-PL" sz="2400" dirty="0"/>
              <a:t>mógł dokonać zmiany </a:t>
            </a:r>
            <a:r>
              <a:rPr lang="pl-PL" sz="2400" dirty="0" smtClean="0"/>
              <a:t>Konstytucji bez udziału Senatu drugi raz z rzędu (3/5 głosów), Zgromadzenie </a:t>
            </a:r>
            <a:r>
              <a:rPr lang="pl-PL" sz="2400" dirty="0"/>
              <a:t>Narodowe </a:t>
            </a:r>
            <a:r>
              <a:rPr lang="pl-PL" sz="2400" dirty="0" smtClean="0"/>
              <a:t>co 25 lat (zwykła większość głosów).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429198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86751" y="121877"/>
            <a:ext cx="10515600" cy="1325563"/>
          </a:xfrm>
        </p:spPr>
        <p:txBody>
          <a:bodyPr/>
          <a:lstStyle/>
          <a:p>
            <a:pPr algn="ctr"/>
            <a:r>
              <a:rPr lang="pl-PL" b="1" dirty="0" smtClean="0"/>
              <a:t>Władza wykonawcza – Prezydent RP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78634"/>
            <a:ext cx="6597770" cy="45983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b="1" dirty="0" smtClean="0"/>
              <a:t>Roz. III, art. 39-54</a:t>
            </a:r>
          </a:p>
          <a:p>
            <a:pPr marL="0" indent="0" algn="just">
              <a:buNone/>
            </a:pPr>
            <a:r>
              <a:rPr lang="pl-PL" sz="2000" dirty="0" smtClean="0"/>
              <a:t>Prezydent RP był wybierany na siedmioletnią kadencję przez Zgromadzenie Narodowe zwykłą większością głosów. Był głową państwa polskiego.</a:t>
            </a:r>
          </a:p>
          <a:p>
            <a:pPr marL="0" indent="0" algn="just">
              <a:buNone/>
            </a:pPr>
            <a:r>
              <a:rPr lang="pl-PL" sz="2000" b="1" dirty="0" smtClean="0"/>
              <a:t>Uprawnienia prezydenta</a:t>
            </a:r>
            <a:r>
              <a:rPr lang="pl-PL" sz="2000" dirty="0" smtClean="0"/>
              <a:t>: odwołanie rządu, zwoływanie obrad sejmowych, obsadzanie stanowisk w wojsku, naczelny zwierzchnik sił zbrojnych w czasie pokoju, wypowiadanie wojny i zawieranie pokoju za zgodą Sejmu, prawo łaski, prawo do podpisywania aktów prawnych (za kontrasygnatą odpowiedniego ministra).</a:t>
            </a:r>
          </a:p>
          <a:p>
            <a:pPr marL="0" indent="0" algn="just">
              <a:buNone/>
            </a:pPr>
            <a:r>
              <a:rPr lang="pl-PL" sz="2000" dirty="0" smtClean="0"/>
              <a:t>Popełniając przestępstwo Prezydent RP mógł być sądzony na wniosek Sejmu przez Trybunał Stanu.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47" y="1214527"/>
            <a:ext cx="2230647" cy="303925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603" y="3053530"/>
            <a:ext cx="2400000" cy="3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36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2977" y="165009"/>
            <a:ext cx="10515600" cy="1325563"/>
          </a:xfrm>
        </p:spPr>
        <p:txBody>
          <a:bodyPr/>
          <a:lstStyle/>
          <a:p>
            <a:pPr algn="ctr"/>
            <a:r>
              <a:rPr lang="pl-PL" b="1" dirty="0" smtClean="0"/>
              <a:t>Władza wykonawcza – Rada Ministrów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490572"/>
            <a:ext cx="5502215" cy="46863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b="1" dirty="0" smtClean="0"/>
              <a:t>Roz. III, art. 55-63</a:t>
            </a:r>
          </a:p>
          <a:p>
            <a:pPr marL="0" indent="0" algn="just">
              <a:buNone/>
            </a:pPr>
            <a:r>
              <a:rPr lang="pl-PL" sz="2000" dirty="0" smtClean="0"/>
              <a:t>Rada </a:t>
            </a:r>
            <a:r>
              <a:rPr lang="pl-PL" sz="2000" dirty="0"/>
              <a:t>Ministrów </a:t>
            </a:r>
            <a:r>
              <a:rPr lang="pl-PL" sz="2000" dirty="0" smtClean="0"/>
              <a:t>składała się z Prezesa Rady Ministrów oraz Ministrów (ministrów resortowych).</a:t>
            </a:r>
          </a:p>
          <a:p>
            <a:pPr marL="0" indent="0" algn="just">
              <a:buNone/>
            </a:pPr>
            <a:r>
              <a:rPr lang="pl-PL" sz="2000" dirty="0" smtClean="0"/>
              <a:t>Odpowiadali politycznie jako całość lub indywidualnie przez Sejmem (możliwość udzielenia wotum nieufności). </a:t>
            </a:r>
            <a:r>
              <a:rPr lang="pl-PL" sz="2000" dirty="0"/>
              <a:t>W przypadku uchwalenia wotum nieufności cała Rada Ministrów lub jeden z jej członków musiał ustąpić</a:t>
            </a:r>
            <a:r>
              <a:rPr lang="pl-PL" sz="2000" dirty="0" smtClean="0"/>
              <a:t>. </a:t>
            </a:r>
            <a:r>
              <a:rPr lang="pl-PL" sz="2000" dirty="0"/>
              <a:t>Rada Ministrów była </a:t>
            </a:r>
            <a:r>
              <a:rPr lang="pl-PL" sz="2000" dirty="0" smtClean="0"/>
              <a:t>odpowiedzialna również </a:t>
            </a:r>
            <a:r>
              <a:rPr lang="pl-PL" sz="2000" dirty="0"/>
              <a:t>politycznie przed Prezydentem, który miał prawo ją odwołać.</a:t>
            </a:r>
          </a:p>
          <a:p>
            <a:pPr marL="0" indent="0" algn="just">
              <a:buNone/>
            </a:pPr>
            <a:r>
              <a:rPr lang="pl-PL" sz="2000" dirty="0" smtClean="0"/>
              <a:t>Możliwość stawiania </a:t>
            </a:r>
            <a:r>
              <a:rPr lang="pl-PL" sz="2000" dirty="0"/>
              <a:t>członków Rady Ministrów przed Trybunałem </a:t>
            </a:r>
            <a:r>
              <a:rPr lang="pl-PL" sz="2000" dirty="0" smtClean="0"/>
              <a:t>Stanu (odpowiedzialność konstytucyjna). </a:t>
            </a:r>
            <a:r>
              <a:rPr lang="pl-PL" sz="2000" dirty="0"/>
              <a:t>Uchwała w tej sprawie musiała być podjęta większością 3/5 głosów przy obecności co najmniej połowy ustawowej liczby posłów. 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78" y="2894220"/>
            <a:ext cx="2777706" cy="358671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054" y="1396556"/>
            <a:ext cx="2380703" cy="316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045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1060</Words>
  <Application>Microsoft Office PowerPoint</Application>
  <PresentationFormat>Panoramiczny</PresentationFormat>
  <Paragraphs>73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Motyw pakietu Office</vt:lpstr>
      <vt:lpstr>Konstytucja marcowa</vt:lpstr>
      <vt:lpstr>Przesłanki historyczne uchwalenia Konstytucji marcowej</vt:lpstr>
      <vt:lpstr>Prace kodyfikacyjne</vt:lpstr>
      <vt:lpstr>Uchwalenie konstytucji i jej systematyka</vt:lpstr>
      <vt:lpstr>Preambuła</vt:lpstr>
      <vt:lpstr>Naczelne zasady Konstytucji marcowej</vt:lpstr>
      <vt:lpstr>Władza ustawodawcza</vt:lpstr>
      <vt:lpstr>Władza wykonawcza – Prezydent RP</vt:lpstr>
      <vt:lpstr>Władza wykonawcza – Rada Ministrów</vt:lpstr>
      <vt:lpstr>Władza sądownicza</vt:lpstr>
      <vt:lpstr>Podział administracyjny i samorząd</vt:lpstr>
      <vt:lpstr>Prawa i obowiązki obywatelskie</vt:lpstr>
      <vt:lpstr>Ocena Konstytucji marcowej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Reformy doby rozbiorów</dc:title>
  <dc:creator>Piegzik Michał DCO-BZZ Wrocław</dc:creator>
  <cp:lastModifiedBy>Piegzik Michał DCO-BZZ Wrocław</cp:lastModifiedBy>
  <cp:revision>69</cp:revision>
  <dcterms:created xsi:type="dcterms:W3CDTF">2018-02-28T07:27:27Z</dcterms:created>
  <dcterms:modified xsi:type="dcterms:W3CDTF">2018-05-23T08:39:53Z</dcterms:modified>
</cp:coreProperties>
</file>