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</p:sldIdLst>
  <p:sldSz cx="9144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Kliknij, aby edytować styl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Kliknij, aby edytować styl wzorca podtytułu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Kliknij, aby edytować styl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Kliknij, aby edytować style wzorca tekstu</a:t>
            </a:r>
            <a:endParaRPr sz="3200"/>
          </a:p>
          <a:p>
            <a:pPr lvl="1">
              <a:defRPr sz="1800"/>
            </a:pPr>
            <a:r>
              <a:rPr sz="3200"/>
              <a:t>Drugi poziom</a:t>
            </a:r>
            <a:endParaRPr sz="3200"/>
          </a:p>
          <a:p>
            <a:pPr lvl="2">
              <a:defRPr sz="1800"/>
            </a:pPr>
            <a:r>
              <a:rPr sz="3200"/>
              <a:t>Trzeci poziom</a:t>
            </a:r>
            <a:endParaRPr sz="3200"/>
          </a:p>
          <a:p>
            <a:pPr lvl="3">
              <a:defRPr sz="1800"/>
            </a:pPr>
            <a:r>
              <a:rPr sz="3200"/>
              <a:t>Czwarty poziom</a:t>
            </a:r>
            <a:endParaRPr sz="3200"/>
          </a:p>
          <a:p>
            <a:pPr lvl="4">
              <a:defRPr sz="1800"/>
            </a:pPr>
            <a:r>
              <a:rPr sz="3200"/>
              <a:t>Piąty poziom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Kliknij, aby edytować styl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Kliknij, aby edytować style wzorca tekstu</a:t>
            </a:r>
            <a:endParaRPr sz="3200"/>
          </a:p>
          <a:p>
            <a:pPr lvl="1">
              <a:defRPr sz="1800"/>
            </a:pPr>
            <a:r>
              <a:rPr sz="3200"/>
              <a:t>Drugi poziom</a:t>
            </a:r>
            <a:endParaRPr sz="3200"/>
          </a:p>
          <a:p>
            <a:pPr lvl="2">
              <a:defRPr sz="1800"/>
            </a:pPr>
            <a:r>
              <a:rPr sz="3200"/>
              <a:t>Trzeci poziom</a:t>
            </a:r>
            <a:endParaRPr sz="3200"/>
          </a:p>
          <a:p>
            <a:pPr lvl="3">
              <a:defRPr sz="1800"/>
            </a:pPr>
            <a:r>
              <a:rPr sz="3200"/>
              <a:t>Czwarty poziom</a:t>
            </a:r>
            <a:endParaRPr sz="3200"/>
          </a:p>
          <a:p>
            <a:pPr lvl="4">
              <a:defRPr sz="1800"/>
            </a:pPr>
            <a:r>
              <a:rPr sz="3200"/>
              <a:t>Piąty poziom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Kliknij, aby edytować styl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Kliknij, aby edytować style wzorca tekstu</a:t>
            </a:r>
            <a:endParaRPr sz="3200"/>
          </a:p>
          <a:p>
            <a:pPr lvl="1">
              <a:defRPr sz="1800"/>
            </a:pPr>
            <a:r>
              <a:rPr sz="3200"/>
              <a:t>Drugi poziom</a:t>
            </a:r>
            <a:endParaRPr sz="3200"/>
          </a:p>
          <a:p>
            <a:pPr lvl="2">
              <a:defRPr sz="1800"/>
            </a:pPr>
            <a:r>
              <a:rPr sz="3200"/>
              <a:t>Trzeci poziom</a:t>
            </a:r>
            <a:endParaRPr sz="3200"/>
          </a:p>
          <a:p>
            <a:pPr lvl="3">
              <a:defRPr sz="1800"/>
            </a:pPr>
            <a:r>
              <a:rPr sz="3200"/>
              <a:t>Czwarty poziom</a:t>
            </a:r>
            <a:endParaRPr sz="3200"/>
          </a:p>
          <a:p>
            <a:pPr lvl="4">
              <a:defRPr sz="1800"/>
            </a:pPr>
            <a:r>
              <a:rPr sz="3200"/>
              <a:t>Piąty poziom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/>
            </a:pPr>
            <a:r>
              <a:rPr b="1" cap="all" sz="4000"/>
              <a:t>Kliknij, aby edytować styl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Kliknij, aby edytować style wzorca tekstu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Kliknij, aby edytować styl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Kliknij, aby edytować style wzorca tekstu</a:t>
            </a:r>
            <a:endParaRPr sz="2800"/>
          </a:p>
          <a:p>
            <a:pPr lvl="1">
              <a:defRPr sz="1800"/>
            </a:pPr>
            <a:r>
              <a:rPr sz="2800"/>
              <a:t>Drugi poziom</a:t>
            </a:r>
            <a:endParaRPr sz="2800"/>
          </a:p>
          <a:p>
            <a:pPr lvl="2">
              <a:defRPr sz="1800"/>
            </a:pPr>
            <a:r>
              <a:rPr sz="2800"/>
              <a:t>Trzeci poziom</a:t>
            </a:r>
            <a:endParaRPr sz="2800"/>
          </a:p>
          <a:p>
            <a:pPr lvl="3">
              <a:defRPr sz="1800"/>
            </a:pPr>
            <a:r>
              <a:rPr sz="2800"/>
              <a:t>Czwarty poziom</a:t>
            </a:r>
            <a:endParaRPr sz="2800"/>
          </a:p>
          <a:p>
            <a:pPr lvl="4">
              <a:defRPr sz="1800"/>
            </a:pPr>
            <a:r>
              <a:rPr sz="2800"/>
              <a:t>Piąty poziom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Kliknij, aby edytować styl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435465"/>
            <a:ext cx="4040188" cy="73941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</a:lstStyle>
          <a:p>
            <a:pPr lvl="0">
              <a:defRPr b="0" sz="1800"/>
            </a:pPr>
            <a:r>
              <a:rPr b="1" sz="2400"/>
              <a:t>Kliknij, aby edytować style wzorca tekstu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Kliknij, aby edytować styl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Kliknij, aby edytować styl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Kliknij, aby edytować style wzorca tekstu</a:t>
            </a:r>
            <a:endParaRPr sz="3200"/>
          </a:p>
          <a:p>
            <a:pPr lvl="1">
              <a:defRPr sz="1800"/>
            </a:pPr>
            <a:r>
              <a:rPr sz="3200"/>
              <a:t>Drugi poziom</a:t>
            </a:r>
            <a:endParaRPr sz="3200"/>
          </a:p>
          <a:p>
            <a:pPr lvl="2">
              <a:defRPr sz="1800"/>
            </a:pPr>
            <a:r>
              <a:rPr sz="3200"/>
              <a:t>Trzeci poziom</a:t>
            </a:r>
            <a:endParaRPr sz="3200"/>
          </a:p>
          <a:p>
            <a:pPr lvl="3">
              <a:defRPr sz="1800"/>
            </a:pPr>
            <a:r>
              <a:rPr sz="3200"/>
              <a:t>Czwarty poziom</a:t>
            </a:r>
            <a:endParaRPr sz="3200"/>
          </a:p>
          <a:p>
            <a:pPr lvl="4">
              <a:defRPr sz="1800"/>
            </a:pPr>
            <a:r>
              <a:rPr sz="3200"/>
              <a:t>Piąty poziom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Kliknij, aby edytować styl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Kliknij, aby edytować style wzorca tekstu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rgbClr val="000000"/>
            </a:gs>
            <a:gs pos="100000">
              <a:srgbClr val="641C66">
                <a:alpha val="90980"/>
              </a:srgb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Kliknij, aby edytować styl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Kliknij, aby edytować style wzorca tekstu</a:t>
            </a:r>
            <a:endParaRPr sz="3200"/>
          </a:p>
          <a:p>
            <a:pPr lvl="1">
              <a:defRPr sz="1800"/>
            </a:pPr>
            <a:r>
              <a:rPr sz="3200"/>
              <a:t>Drugi poziom</a:t>
            </a:r>
            <a:endParaRPr sz="3200"/>
          </a:p>
          <a:p>
            <a:pPr lvl="2">
              <a:defRPr sz="1800"/>
            </a:pPr>
            <a:r>
              <a:rPr sz="3200"/>
              <a:t>Trzeci poziom</a:t>
            </a:r>
            <a:endParaRPr sz="3200"/>
          </a:p>
          <a:p>
            <a:pPr lvl="3">
              <a:defRPr sz="1800"/>
            </a:pPr>
            <a:r>
              <a:rPr sz="3200"/>
              <a:t>Czwarty poziom</a:t>
            </a:r>
            <a:endParaRPr sz="3200"/>
          </a:p>
          <a:p>
            <a:pPr lvl="4">
              <a:defRPr sz="1800"/>
            </a:pPr>
            <a:r>
              <a:rPr sz="3200"/>
              <a:t>Piąty poziom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Zajęcia nr 8: Kontrakty realne 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lvl="0" defTabSz="896111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i="1" sz="2646">
                <a:solidFill>
                  <a:srgbClr val="FFFFFF"/>
                </a:solidFill>
                <a:effectLst>
                  <a:outerShdw sx="100000" sy="100000" kx="0" ky="0" algn="b" rotWithShape="0" blurRad="37338" dist="37338" dir="2700000">
                    <a:srgbClr val="000000">
                      <a:alpha val="43137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rPr>
              <a:t>mgr Mateusz Szymura</a:t>
            </a:r>
            <a:endParaRPr sz="2646">
              <a:solidFill>
                <a:srgbClr val="888888"/>
              </a:solidFill>
            </a:endParaRPr>
          </a:p>
          <a:p>
            <a:pPr lvl="0" defTabSz="896111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i="1" sz="2646">
                <a:solidFill>
                  <a:srgbClr val="FFFFFF"/>
                </a:solidFill>
                <a:effectLst>
                  <a:outerShdw sx="100000" sy="100000" kx="0" ky="0" algn="b" rotWithShape="0" blurRad="37338" dist="37338" dir="2700000">
                    <a:srgbClr val="000000">
                      <a:alpha val="43137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rPr>
              <a:t>Zakład Prawa Rzymskiego</a:t>
            </a:r>
            <a:endParaRPr sz="2646">
              <a:solidFill>
                <a:srgbClr val="888888"/>
              </a:solidFill>
            </a:endParaRPr>
          </a:p>
          <a:p>
            <a:pPr lvl="0" defTabSz="896111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i="1" sz="2646">
                <a:solidFill>
                  <a:srgbClr val="FFFFFF"/>
                </a:solidFill>
                <a:effectLst>
                  <a:outerShdw sx="100000" sy="100000" kx="0" ky="0" algn="b" rotWithShape="0" blurRad="37338" dist="37338" dir="2700000">
                    <a:srgbClr val="000000">
                      <a:alpha val="43137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rPr>
              <a:t>Wydział Prawa Administracji i Ekonomii</a:t>
            </a:r>
            <a:endParaRPr sz="2646">
              <a:solidFill>
                <a:srgbClr val="888888"/>
              </a:solidFill>
            </a:endParaRPr>
          </a:p>
          <a:p>
            <a:pPr lvl="0" defTabSz="896111">
              <a:lnSpc>
                <a:spcPct val="8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i="1" sz="2646">
                <a:solidFill>
                  <a:srgbClr val="FFFFFF"/>
                </a:solidFill>
                <a:effectLst>
                  <a:outerShdw sx="100000" sy="100000" kx="0" ky="0" algn="b" rotWithShape="0" blurRad="37338" dist="37338" dir="2700000">
                    <a:srgbClr val="000000">
                      <a:alpha val="43137"/>
                    </a:srgbClr>
                  </a:outerShdw>
                </a:effectLst>
                <a:latin typeface="Book Antiqua"/>
                <a:ea typeface="Book Antiqua"/>
                <a:cs typeface="Book Antiqua"/>
                <a:sym typeface="Book Antiqua"/>
              </a:rPr>
              <a:t>Uniwersytet Wrocławski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/>
          </p:nvPr>
        </p:nvSpPr>
        <p:spPr>
          <a:xfrm>
            <a:off x="395536" y="0"/>
            <a:ext cx="8229601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Ciekawe odmiany pożyczki </a:t>
            </a:r>
          </a:p>
        </p:txBody>
      </p:sp>
      <p:sp>
        <p:nvSpPr>
          <p:cNvPr id="77" name="Shape 77"/>
          <p:cNvSpPr/>
          <p:nvPr>
            <p:ph type="body" idx="1"/>
          </p:nvPr>
        </p:nvSpPr>
        <p:spPr>
          <a:xfrm>
            <a:off x="251519" y="908719"/>
            <a:ext cx="8568954" cy="5616626"/>
          </a:xfrm>
          <a:prstGeom prst="rect">
            <a:avLst/>
          </a:prstGeom>
        </p:spPr>
        <p:txBody>
          <a:bodyPr/>
          <a:lstStyle/>
          <a:p>
            <a:pPr lvl="0" marL="571500" indent="-571500" algn="just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buFontTx/>
              <a:buAutoNum type="romanUcPeriod" startAt="1"/>
              <a:defRPr sz="1800"/>
            </a:pPr>
            <a:r>
              <a:rPr sz="2700">
                <a:solidFill>
                  <a:srgbClr val="FFFFFF"/>
                </a:solidFill>
              </a:rPr>
              <a:t>umowa pożyczki zawarta ze sportowcem na jego szkolenie i utrzymanie – obowiązek spłaty powstawał jedynie w przypadku, gdy sportowiec wygrał zawody i uzyskał nagrodę</a:t>
            </a:r>
            <a:endParaRPr sz="2700"/>
          </a:p>
          <a:p>
            <a:pPr lvl="0" marL="571500" indent="-571500" algn="just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buFontTx/>
              <a:buAutoNum type="romanUcPeriod" startAt="1"/>
              <a:defRPr sz="1800"/>
            </a:pPr>
            <a:r>
              <a:rPr i="1" sz="2700">
                <a:solidFill>
                  <a:srgbClr val="FFFFFF"/>
                </a:solidFill>
              </a:rPr>
              <a:t>contractus mohatrae – </a:t>
            </a:r>
            <a:r>
              <a:rPr sz="2700">
                <a:solidFill>
                  <a:srgbClr val="FFFFFF"/>
                </a:solidFill>
              </a:rPr>
              <a:t>dłużnikowi wręczano rzecz niezużywalną z prawem do sprzedaży rzeczy i zatrzymania pieniędzy (z obowiązkiem późniejszego zwrotu, podobieństwo do współczesnej umowy komisu)</a:t>
            </a:r>
            <a:endParaRPr sz="2700"/>
          </a:p>
          <a:p>
            <a:pPr lvl="0" marL="571500" indent="-571500" algn="just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buFontTx/>
              <a:buAutoNum type="romanUcPeriod" startAt="1"/>
              <a:defRPr sz="1800"/>
            </a:pPr>
            <a:r>
              <a:rPr i="1" sz="2700">
                <a:solidFill>
                  <a:srgbClr val="FFFFFF"/>
                </a:solidFill>
              </a:rPr>
              <a:t>pactum de mutuo dando – </a:t>
            </a:r>
            <a:r>
              <a:rPr sz="2700">
                <a:solidFill>
                  <a:srgbClr val="FFFFFF"/>
                </a:solidFill>
              </a:rPr>
              <a:t>niezaskarżalne przyrzeczenie udzielenia pożyczki w przyszłości</a:t>
            </a:r>
            <a:endParaRPr sz="2700"/>
          </a:p>
          <a:p>
            <a:pPr lvl="0" marL="571500" indent="-571500" algn="just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buFontTx/>
              <a:buAutoNum type="romanUcPeriod" startAt="1"/>
              <a:defRPr sz="1800"/>
            </a:pPr>
            <a:r>
              <a:rPr i="1" sz="2700">
                <a:solidFill>
                  <a:srgbClr val="FFFFFF"/>
                </a:solidFill>
              </a:rPr>
              <a:t>pożyczka przyjacielska – </a:t>
            </a:r>
            <a:r>
              <a:rPr sz="2700">
                <a:solidFill>
                  <a:srgbClr val="FFFFFF"/>
                </a:solidFill>
              </a:rPr>
              <a:t>pożyczka dokonywana wobec osoby bliskiej, bez zawarcia stypulacji odsetkowej </a:t>
            </a:r>
            <a:endParaRPr sz="2700"/>
          </a:p>
          <a:p>
            <a:pPr lvl="0" marL="571500" indent="-571500" algn="just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buFontTx/>
              <a:buAutoNum type="romanUcPeriod" startAt="1"/>
              <a:defRPr sz="1800"/>
            </a:pPr>
            <a:r>
              <a:rPr i="1" sz="2700">
                <a:solidFill>
                  <a:srgbClr val="FFFFFF"/>
                </a:solidFill>
              </a:rPr>
              <a:t>mandatum qualificatum – </a:t>
            </a:r>
            <a:r>
              <a:rPr sz="2700">
                <a:solidFill>
                  <a:srgbClr val="FFFFFF"/>
                </a:solidFill>
              </a:rPr>
              <a:t>zlecenie, którego przedmiotem było polecenie drugiej stronie (najczęściej bankierowi) udzielenia kredytu osobie trzeciej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xfrm>
            <a:off x="467543" y="-1"/>
            <a:ext cx="8229601" cy="836714"/>
          </a:xfrm>
          <a:prstGeom prst="rect">
            <a:avLst/>
          </a:prstGeom>
        </p:spPr>
        <p:txBody>
          <a:bodyPr/>
          <a:lstStyle>
            <a:lvl1pPr>
              <a:defRPr i="1" sz="3600">
                <a:solidFill>
                  <a:srgbClr val="FFFFFF"/>
                </a:solidFill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3600">
                <a:solidFill>
                  <a:srgbClr val="FFFFFF"/>
                </a:solidFill>
              </a:rPr>
              <a:t>S.C. Macedonianum</a:t>
            </a:r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xfrm>
            <a:off x="179511" y="692696"/>
            <a:ext cx="8640962" cy="6165304"/>
          </a:xfrm>
          <a:prstGeom prst="rect">
            <a:avLst/>
          </a:prstGeom>
        </p:spPr>
        <p:txBody>
          <a:bodyPr/>
          <a:lstStyle/>
          <a:p>
            <a:pPr lvl="0" algn="just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zmiana wprowadzona na podstawie ustawy senackiej z I wieku n.e. wydana za panowania cesarza Wespazjana </a:t>
            </a:r>
            <a:endParaRPr sz="2900"/>
          </a:p>
          <a:p>
            <a:pPr lvl="0" algn="just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odpowiedź na sytuację faktyczną: Macedo, syn alieni iuris, który zaciągnął pożyczkę zabił swoje ojca, aby móc spłacić dług</a:t>
            </a:r>
            <a:endParaRPr sz="2900"/>
          </a:p>
          <a:p>
            <a:pPr lvl="0" algn="just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przekształciła pożyczki zaciągane przez synów </a:t>
            </a:r>
            <a:r>
              <a:rPr i="1" sz="2900">
                <a:solidFill>
                  <a:srgbClr val="FFFFFF"/>
                </a:solidFill>
              </a:rPr>
              <a:t>alieni iuris </a:t>
            </a:r>
            <a:r>
              <a:rPr sz="2900">
                <a:solidFill>
                  <a:srgbClr val="FFFFFF"/>
                </a:solidFill>
              </a:rPr>
              <a:t>w zobowiązania naturalne</a:t>
            </a:r>
            <a:endParaRPr sz="2900"/>
          </a:p>
          <a:p>
            <a:pPr lvl="0" algn="just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środek prawny – </a:t>
            </a:r>
            <a:r>
              <a:rPr i="1" sz="2900">
                <a:solidFill>
                  <a:srgbClr val="FFFFFF"/>
                </a:solidFill>
              </a:rPr>
              <a:t>exceptio sentatus consulti Macedoniani, </a:t>
            </a:r>
            <a:r>
              <a:rPr sz="2900">
                <a:solidFill>
                  <a:srgbClr val="FFFFFF"/>
                </a:solidFill>
              </a:rPr>
              <a:t>a wierzyciela na etapie </a:t>
            </a:r>
            <a:r>
              <a:rPr i="1" sz="2900">
                <a:solidFill>
                  <a:srgbClr val="FFFFFF"/>
                </a:solidFill>
              </a:rPr>
              <a:t>in iure </a:t>
            </a:r>
            <a:r>
              <a:rPr sz="2900">
                <a:solidFill>
                  <a:srgbClr val="FFFFFF"/>
                </a:solidFill>
              </a:rPr>
              <a:t>procesu mogło spotkać </a:t>
            </a:r>
            <a:r>
              <a:rPr i="1" sz="2900">
                <a:solidFill>
                  <a:srgbClr val="FFFFFF"/>
                </a:solidFill>
              </a:rPr>
              <a:t>denegatio actionis </a:t>
            </a:r>
            <a:endParaRPr sz="2900"/>
          </a:p>
          <a:p>
            <a:pPr lvl="0" algn="just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ustawa nie miała zastosowania, gdy syn po uzyskaniu statusu sui iuris uznał dług lub wcześniej posiadał własny majątek (np. </a:t>
            </a:r>
            <a:r>
              <a:rPr i="1" sz="2900">
                <a:solidFill>
                  <a:srgbClr val="FFFFFF"/>
                </a:solidFill>
              </a:rPr>
              <a:t>peculium castrense) </a:t>
            </a:r>
            <a:r>
              <a:rPr sz="2900">
                <a:solidFill>
                  <a:srgbClr val="FFFFFF"/>
                </a:solidFill>
              </a:rPr>
              <a:t>a także dotyczyła jedynie pożyczek pieniężnych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539551" y="0"/>
            <a:ext cx="8229601" cy="706090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900">
                <a:solidFill>
                  <a:srgbClr val="FFFFFF"/>
                </a:solidFill>
              </a:rPr>
              <a:t>Pożyczka morska (pecunia traiectica)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xfrm>
            <a:off x="179511" y="692695"/>
            <a:ext cx="8784978" cy="5976666"/>
          </a:xfrm>
          <a:prstGeom prst="rect">
            <a:avLst/>
          </a:prstGeom>
        </p:spPr>
        <p:txBody>
          <a:bodyPr/>
          <a:lstStyle/>
          <a:p>
            <a:pPr lvl="0" algn="just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700">
                <a:solidFill>
                  <a:srgbClr val="FFFFFF"/>
                </a:solidFill>
              </a:rPr>
              <a:t>specyfika transportu morskiego (ryzyko warunków atmosferycznych, zmylenia drogi oraz piraci na morzu Śródziemnym)</a:t>
            </a:r>
            <a:endParaRPr sz="2700"/>
          </a:p>
          <a:p>
            <a:pPr lvl="0" algn="just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700">
                <a:solidFill>
                  <a:srgbClr val="FFFFFF"/>
                </a:solidFill>
              </a:rPr>
              <a:t>modyfikacje klasycznej struktury pożyczki:</a:t>
            </a:r>
            <a:endParaRPr sz="2700"/>
          </a:p>
          <a:p>
            <a:pPr lvl="0" marL="514350" indent="-514350" algn="just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buFontTx/>
              <a:buAutoNum type="alphaLcParenR" startAt="1"/>
              <a:defRPr sz="1800"/>
            </a:pPr>
            <a:r>
              <a:rPr sz="2700">
                <a:solidFill>
                  <a:srgbClr val="FFFFFF"/>
                </a:solidFill>
              </a:rPr>
              <a:t>nieograniczona (do Justyniana) wysokość odsetek, jak dłużnik na podstawie umowy miał zapłacić wierzycielowi</a:t>
            </a:r>
            <a:endParaRPr sz="2700"/>
          </a:p>
          <a:p>
            <a:pPr lvl="0" marL="514350" indent="-514350" algn="just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buFontTx/>
              <a:buAutoNum type="alphaLcParenR" startAt="1"/>
              <a:defRPr sz="1800"/>
            </a:pPr>
            <a:r>
              <a:rPr sz="2700">
                <a:solidFill>
                  <a:srgbClr val="FFFFFF"/>
                </a:solidFill>
              </a:rPr>
              <a:t>obowiązek spłaty pożyczki powstawał dopiero w momencie dopłynięcia z towarem do portu docelowego (wielki zysk wierzyciela suplementowany ryzykiem utraty kapitału) </a:t>
            </a:r>
            <a:endParaRPr sz="2700"/>
          </a:p>
          <a:p>
            <a:pPr lvl="0" marL="514350" indent="-514350" algn="just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700">
                <a:solidFill>
                  <a:srgbClr val="FFFFFF"/>
                </a:solidFill>
              </a:rPr>
              <a:t>wierzyciele zabezpieczali swoje interesy m.in. poprzez wyznaczanie tras przejazdu oraz ustanowienie dla siebie na przewożonych towarach prawa zastawu</a:t>
            </a:r>
            <a:endParaRPr sz="2700"/>
          </a:p>
          <a:p>
            <a:pPr lvl="0" marL="514350" indent="-514350" algn="just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700">
                <a:solidFill>
                  <a:srgbClr val="FFFFFF"/>
                </a:solidFill>
              </a:rPr>
              <a:t>funkcja ubezpieczeniowa pożyczki morskiej (dłużnik ubezpieczał się na wypadek nadzwyczajnych okoliczności biorąc pożyczkę, której nie spłacał, gdy się zaktualizowały)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467543" y="-1"/>
            <a:ext cx="8229601" cy="908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Stipulatio usurarum 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457200" y="836711"/>
            <a:ext cx="8229600" cy="5688634"/>
          </a:xfrm>
          <a:prstGeom prst="rect">
            <a:avLst/>
          </a:prstGeom>
        </p:spPr>
        <p:txBody>
          <a:bodyPr/>
          <a:lstStyle/>
          <a:p>
            <a:pPr lvl="0" algn="just">
              <a:buClr>
                <a:srgbClr val="FFFFFF"/>
              </a:buClr>
              <a:defRPr sz="1800"/>
            </a:pPr>
            <a:r>
              <a:rPr sz="3200">
                <a:solidFill>
                  <a:srgbClr val="FFFFFF"/>
                </a:solidFill>
              </a:rPr>
              <a:t>nieformalne przyrzeczenie zapłaty odsetek – charakter zobowiązania?</a:t>
            </a:r>
            <a:endParaRPr sz="3200">
              <a:solidFill>
                <a:srgbClr val="FFFFFF"/>
              </a:solidFill>
            </a:endParaRPr>
          </a:p>
          <a:p>
            <a:pPr lvl="0" algn="just">
              <a:buClr>
                <a:srgbClr val="FFFFFF"/>
              </a:buClr>
              <a:defRPr sz="1800"/>
            </a:pPr>
            <a:r>
              <a:rPr sz="3200">
                <a:solidFill>
                  <a:srgbClr val="FFFFFF"/>
                </a:solidFill>
              </a:rPr>
              <a:t>stypulacja odsetkowa jako przykład werbalnego zobowiązania o charakterze akcesoryjnym (subsydiarnym?)</a:t>
            </a:r>
            <a:endParaRPr sz="320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  <a:defRPr sz="1800"/>
            </a:pPr>
            <a:r>
              <a:rPr sz="3200">
                <a:solidFill>
                  <a:srgbClr val="FFFFFF"/>
                </a:solidFill>
              </a:rPr>
              <a:t>powstanie sytuacji podwójnego zobowiązania – re et verbis</a:t>
            </a:r>
            <a:endParaRPr sz="320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  <a:defRPr sz="1800"/>
            </a:pPr>
            <a:r>
              <a:rPr sz="3200">
                <a:solidFill>
                  <a:srgbClr val="FFFFFF"/>
                </a:solidFill>
              </a:rPr>
              <a:t>forma zrealizowania gospodarczego celu pożyczki – czerpania korzyści z udostępnienia osobie trzeciej kapitału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Środki ochrony procesowej</a:t>
            </a:r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xfrm>
            <a:off x="251519" y="1268759"/>
            <a:ext cx="8712970" cy="5256586"/>
          </a:xfrm>
          <a:prstGeom prst="rect">
            <a:avLst/>
          </a:prstGeom>
        </p:spPr>
        <p:txBody>
          <a:bodyPr/>
          <a:lstStyle>
            <a:lvl1pPr>
              <a:buClr>
                <a:srgbClr val="FFFFFF"/>
              </a:buCl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Podmiot dysponujący powództwami: wierzyciel </a:t>
            </a:r>
          </a:p>
        </p:txBody>
      </p:sp>
      <p:grpSp>
        <p:nvGrpSpPr>
          <p:cNvPr id="99" name="Group 99"/>
          <p:cNvGrpSpPr/>
          <p:nvPr/>
        </p:nvGrpSpPr>
        <p:grpSpPr>
          <a:xfrm>
            <a:off x="467543" y="2276872"/>
            <a:ext cx="8064898" cy="4064001"/>
            <a:chOff x="0" y="0"/>
            <a:chExt cx="8064896" cy="4064000"/>
          </a:xfrm>
        </p:grpSpPr>
        <p:grpSp>
          <p:nvGrpSpPr>
            <p:cNvPr id="92" name="Group 92"/>
            <p:cNvGrpSpPr/>
            <p:nvPr/>
          </p:nvGrpSpPr>
          <p:grpSpPr>
            <a:xfrm>
              <a:off x="0" y="0"/>
              <a:ext cx="8064897" cy="1247135"/>
              <a:chOff x="0" y="0"/>
              <a:chExt cx="8064896" cy="1247134"/>
            </a:xfrm>
          </p:grpSpPr>
          <p:sp>
            <p:nvSpPr>
              <p:cNvPr id="90" name="Shape 90"/>
              <p:cNvSpPr/>
              <p:nvPr/>
            </p:nvSpPr>
            <p:spPr>
              <a:xfrm>
                <a:off x="0" y="0"/>
                <a:ext cx="8064897" cy="1247135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 sz="1963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1" name="Shape 91"/>
              <p:cNvSpPr/>
              <p:nvPr/>
            </p:nvSpPr>
            <p:spPr>
              <a:xfrm>
                <a:off x="27367" y="27367"/>
                <a:ext cx="8010162" cy="7010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/>
                <a:r>
                  <a:rPr sz="1963">
                    <a:solidFill>
                      <a:srgbClr val="FFFFFF"/>
                    </a:solidFill>
                  </a:rPr>
                  <a:t>Actio certae creditae pecuniae</a:t>
                </a:r>
                <a:endParaRPr sz="1963">
                  <a:solidFill>
                    <a:srgbClr val="FFFFFF"/>
                  </a:solidFill>
                </a:endParaRPr>
              </a:p>
              <a:p>
                <a:pPr lvl="0" marL="249426" indent="-249426">
                  <a:buSzPct val="100000"/>
                  <a:buChar char="•"/>
                </a:pPr>
                <a:r>
                  <a:rPr sz="1963">
                    <a:solidFill>
                      <a:srgbClr val="FFFFFF"/>
                    </a:solidFill>
                  </a:rPr>
                  <a:t>gdy przedmiotem pożyczki była suma pieniędzy</a:t>
                </a:r>
              </a:p>
            </p:txBody>
          </p:sp>
        </p:grpSp>
        <p:grpSp>
          <p:nvGrpSpPr>
            <p:cNvPr id="95" name="Group 95"/>
            <p:cNvGrpSpPr/>
            <p:nvPr/>
          </p:nvGrpSpPr>
          <p:grpSpPr>
            <a:xfrm>
              <a:off x="0" y="1408432"/>
              <a:ext cx="8064897" cy="1247136"/>
              <a:chOff x="0" y="0"/>
              <a:chExt cx="8064896" cy="1247134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0" y="0"/>
                <a:ext cx="8064897" cy="1247135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 sz="1963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27367" y="27367"/>
                <a:ext cx="8010162" cy="7010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/>
                <a:r>
                  <a:rPr sz="1963">
                    <a:solidFill>
                      <a:srgbClr val="FFFFFF"/>
                    </a:solidFill>
                  </a:rPr>
                  <a:t>Actio tritica</a:t>
                </a:r>
                <a:endParaRPr sz="1963">
                  <a:solidFill>
                    <a:srgbClr val="FFFFFF"/>
                  </a:solidFill>
                </a:endParaRPr>
              </a:p>
              <a:p>
                <a:pPr lvl="0" marL="249426" indent="-249426">
                  <a:buSzPct val="100000"/>
                  <a:buChar char="•"/>
                </a:pPr>
                <a:r>
                  <a:rPr sz="1963">
                    <a:solidFill>
                      <a:srgbClr val="FFFFFF"/>
                    </a:solidFill>
                  </a:rPr>
                  <a:t>gdy przedmiotem pożyczki była inna rzecz oznaczona co do gatunku</a:t>
                </a:r>
              </a:p>
            </p:txBody>
          </p:sp>
        </p:grpSp>
        <p:grpSp>
          <p:nvGrpSpPr>
            <p:cNvPr id="98" name="Group 98"/>
            <p:cNvGrpSpPr/>
            <p:nvPr/>
          </p:nvGrpSpPr>
          <p:grpSpPr>
            <a:xfrm>
              <a:off x="0" y="2816865"/>
              <a:ext cx="8064897" cy="1247136"/>
              <a:chOff x="0" y="0"/>
              <a:chExt cx="8064896" cy="1247134"/>
            </a:xfrm>
          </p:grpSpPr>
          <p:sp>
            <p:nvSpPr>
              <p:cNvPr id="96" name="Shape 96"/>
              <p:cNvSpPr/>
              <p:nvPr/>
            </p:nvSpPr>
            <p:spPr>
              <a:xfrm>
                <a:off x="0" y="0"/>
                <a:ext cx="8064897" cy="1247135"/>
              </a:xfrm>
              <a:prstGeom prst="roundRect">
                <a:avLst>
                  <a:gd name="adj" fmla="val 7500"/>
                </a:avLst>
              </a:prstGeom>
              <a:solidFill>
                <a:srgbClr val="4F81BD"/>
              </a:solidFill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 sz="1963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27367" y="27367"/>
                <a:ext cx="8010162" cy="7010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lvl="0"/>
                <a:r>
                  <a:rPr sz="1963">
                    <a:solidFill>
                      <a:srgbClr val="FFFFFF"/>
                    </a:solidFill>
                  </a:rPr>
                  <a:t>Actio ex stipulatu</a:t>
                </a:r>
                <a:endParaRPr sz="1963">
                  <a:solidFill>
                    <a:srgbClr val="FFFFFF"/>
                  </a:solidFill>
                </a:endParaRPr>
              </a:p>
              <a:p>
                <a:pPr lvl="0" marL="249426" indent="-249426">
                  <a:buSzPct val="100000"/>
                  <a:buChar char="•"/>
                </a:pPr>
                <a:r>
                  <a:rPr sz="1963">
                    <a:solidFill>
                      <a:srgbClr val="FFFFFF"/>
                    </a:solidFill>
                  </a:rPr>
                  <a:t>służyła do dochodzenia odsetek na podstawie stypulacji odsetkowej</a:t>
                </a:r>
              </a:p>
            </p:txBody>
          </p:sp>
        </p:grpSp>
      </p:grp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Depositum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marL="336042" indent="-336042" defTabSz="896111">
              <a:buSzTx/>
              <a:buNone/>
              <a:defRPr sz="1800"/>
            </a:pPr>
            <a:r>
              <a:rPr b="1" i="1" sz="3136">
                <a:solidFill>
                  <a:srgbClr val="FFFFFF"/>
                </a:solidFill>
              </a:rPr>
              <a:t>Depositum</a:t>
            </a:r>
            <a:r>
              <a:rPr sz="3136">
                <a:solidFill>
                  <a:srgbClr val="FFFFFF"/>
                </a:solidFill>
              </a:rPr>
              <a:t> (łac.: przechowanie) kontrakt przechowania –  kontrakt </a:t>
            </a:r>
            <a:r>
              <a:rPr b="1" sz="3136">
                <a:solidFill>
                  <a:srgbClr val="FFFFFF"/>
                </a:solidFill>
              </a:rPr>
              <a:t>realny, dwustronnie zobowiązujący niezupełny, bonae fidei</a:t>
            </a:r>
            <a:r>
              <a:rPr sz="3136">
                <a:solidFill>
                  <a:srgbClr val="FFFFFF"/>
                </a:solidFill>
              </a:rPr>
              <a:t>; zawierany poprzez wręczenie przez deponenta (przechowującego) rzeczy ruchomej oznaczonej indywidualnie depozytariuszowi (przechowawcy) w celu jej </a:t>
            </a:r>
            <a:r>
              <a:rPr b="1" sz="3136">
                <a:solidFill>
                  <a:srgbClr val="FFFFFF"/>
                </a:solidFill>
              </a:rPr>
              <a:t>bezpłatnego</a:t>
            </a:r>
            <a:r>
              <a:rPr sz="3136">
                <a:solidFill>
                  <a:srgbClr val="FFFFFF"/>
                </a:solidFill>
              </a:rPr>
              <a:t> przechowania, z obowiązkiem zwrotu na każde żądanie deponenta.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Treść umowy przechowania</a:t>
            </a:r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xfrm>
            <a:off x="457200" y="1775190"/>
            <a:ext cx="8229600" cy="5082811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700">
                <a:solidFill>
                  <a:srgbClr val="FFFFFF"/>
                </a:solidFill>
              </a:rPr>
              <a:t>Umowę zawierano poprzez </a:t>
            </a:r>
            <a:r>
              <a:rPr b="1" sz="2700">
                <a:solidFill>
                  <a:srgbClr val="FFFFFF"/>
                </a:solidFill>
              </a:rPr>
              <a:t>wręczenie rzeczy</a:t>
            </a:r>
            <a:r>
              <a:rPr sz="2700">
                <a:solidFill>
                  <a:srgbClr val="FFFFFF"/>
                </a:solidFill>
              </a:rPr>
              <a:t>,</a:t>
            </a:r>
            <a:endParaRPr sz="2700"/>
          </a:p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endParaRPr sz="27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700">
                <a:solidFill>
                  <a:srgbClr val="FFFFFF"/>
                </a:solidFill>
              </a:rPr>
              <a:t>Depozytariusz stawał się zaledwie </a:t>
            </a:r>
            <a:r>
              <a:rPr b="1" sz="2700">
                <a:solidFill>
                  <a:srgbClr val="FFFFFF"/>
                </a:solidFill>
              </a:rPr>
              <a:t>dzierżycielem rzeczy</a:t>
            </a:r>
            <a:r>
              <a:rPr sz="2700">
                <a:solidFill>
                  <a:srgbClr val="FFFFFF"/>
                </a:solidFill>
              </a:rPr>
              <a:t>,</a:t>
            </a:r>
            <a:endParaRPr sz="2700"/>
          </a:p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endParaRPr sz="27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700">
                <a:solidFill>
                  <a:srgbClr val="FFFFFF"/>
                </a:solidFill>
              </a:rPr>
              <a:t>Przechowywana rzecz </a:t>
            </a:r>
            <a:r>
              <a:rPr b="1" sz="2700">
                <a:solidFill>
                  <a:srgbClr val="FFFFFF"/>
                </a:solidFill>
              </a:rPr>
              <a:t>nie</a:t>
            </a:r>
            <a:r>
              <a:rPr sz="2700">
                <a:solidFill>
                  <a:srgbClr val="FFFFFF"/>
                </a:solidFill>
              </a:rPr>
              <a:t> musiała być </a:t>
            </a:r>
            <a:r>
              <a:rPr b="1" sz="2700">
                <a:solidFill>
                  <a:srgbClr val="FFFFFF"/>
                </a:solidFill>
              </a:rPr>
              <a:t>własnością</a:t>
            </a:r>
            <a:r>
              <a:rPr sz="2700">
                <a:solidFill>
                  <a:srgbClr val="FFFFFF"/>
                </a:solidFill>
              </a:rPr>
              <a:t> deponenta,</a:t>
            </a:r>
            <a:endParaRPr sz="2700"/>
          </a:p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endParaRPr sz="27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700">
                <a:solidFill>
                  <a:srgbClr val="FFFFFF"/>
                </a:solidFill>
              </a:rPr>
              <a:t>W prawie rzymskim depozyt był umową bezpłatną, w związku z czym depozytariusz odpowiadał jedynie za </a:t>
            </a:r>
            <a:r>
              <a:rPr b="1" sz="2700">
                <a:solidFill>
                  <a:srgbClr val="FFFFFF"/>
                </a:solidFill>
              </a:rPr>
              <a:t>działanie podstępne</a:t>
            </a:r>
            <a:r>
              <a:rPr sz="2700">
                <a:solidFill>
                  <a:srgbClr val="FFFFFF"/>
                </a:solidFill>
              </a:rPr>
              <a:t> (</a:t>
            </a:r>
            <a:r>
              <a:rPr b="1" sz="2700">
                <a:solidFill>
                  <a:srgbClr val="FFFFFF"/>
                </a:solidFill>
              </a:rPr>
              <a:t>dolus</a:t>
            </a:r>
            <a:r>
              <a:rPr sz="2700">
                <a:solidFill>
                  <a:srgbClr val="FFFFFF"/>
                </a:solidFill>
              </a:rPr>
              <a:t>) oraz </a:t>
            </a:r>
            <a:r>
              <a:rPr b="1" sz="2700">
                <a:solidFill>
                  <a:srgbClr val="FFFFFF"/>
                </a:solidFill>
              </a:rPr>
              <a:t>rażące niedbalstwo</a:t>
            </a:r>
            <a:r>
              <a:rPr sz="2700">
                <a:solidFill>
                  <a:srgbClr val="FFFFFF"/>
                </a:solidFill>
              </a:rPr>
              <a:t> (</a:t>
            </a:r>
            <a:r>
              <a:rPr b="1" sz="2700">
                <a:solidFill>
                  <a:srgbClr val="FFFFFF"/>
                </a:solidFill>
              </a:rPr>
              <a:t>culpa lata</a:t>
            </a:r>
            <a:r>
              <a:rPr sz="2700">
                <a:solidFill>
                  <a:srgbClr val="FFFFFF"/>
                </a:solidFill>
              </a:rPr>
              <a:t>) ale już nie za lekką winę (culpa levis),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Uprawnienia i obowiązki stron</a:t>
            </a:r>
          </a:p>
        </p:txBody>
      </p:sp>
      <p:sp>
        <p:nvSpPr>
          <p:cNvPr id="108" name="Shape 108"/>
          <p:cNvSpPr/>
          <p:nvPr>
            <p:ph type="body" idx="1"/>
          </p:nvPr>
        </p:nvSpPr>
        <p:spPr>
          <a:xfrm>
            <a:off x="457200" y="1484784"/>
            <a:ext cx="8229600" cy="5184577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r>
              <a:rPr b="1" sz="2700" u="sng">
                <a:solidFill>
                  <a:srgbClr val="FFFFFF"/>
                </a:solidFill>
              </a:rPr>
              <a:t>Deponent</a:t>
            </a:r>
            <a:endParaRPr sz="2700"/>
          </a:p>
          <a:p>
            <a:pPr lvl="0" algn="ctr">
              <a:lnSpc>
                <a:spcPct val="80000"/>
              </a:lnSpc>
              <a:spcBef>
                <a:spcPts val="600"/>
              </a:spcBef>
              <a:buSzTx/>
              <a:buNone/>
              <a:defRPr sz="1800"/>
            </a:pPr>
            <a:endParaRPr sz="2700">
              <a:solidFill>
                <a:srgbClr val="FFFFFF"/>
              </a:solidFill>
            </a:endParaRPr>
          </a:p>
          <a:p>
            <a:pPr lvl="0" marL="292100" indent="-292100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defRPr sz="1800"/>
            </a:pPr>
            <a:r>
              <a:rPr sz="2300">
                <a:solidFill>
                  <a:srgbClr val="FFFFFF"/>
                </a:solidFill>
              </a:rPr>
              <a:t>Nie musiał być właścicielem - można było oddać na przechowanie rzecz cudzą ( mógł być nim także złodziej lub paser),</a:t>
            </a:r>
            <a:endParaRPr sz="2700"/>
          </a:p>
          <a:p>
            <a:pPr lvl="0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endParaRPr sz="2800">
              <a:solidFill>
                <a:srgbClr val="FFFFFF"/>
              </a:solidFill>
            </a:endParaRPr>
          </a:p>
          <a:p>
            <a:pPr lvl="0" marL="292100" indent="-292100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defRPr sz="1800"/>
            </a:pPr>
            <a:r>
              <a:rPr sz="2300">
                <a:solidFill>
                  <a:srgbClr val="FFFFFF"/>
                </a:solidFill>
              </a:rPr>
              <a:t>Złożenie rzeczy do depozytu oznaczało oddanie jej tylko w dzierżenie,</a:t>
            </a:r>
            <a:endParaRPr sz="2700"/>
          </a:p>
          <a:p>
            <a:pPr lvl="0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endParaRPr sz="2800">
              <a:solidFill>
                <a:srgbClr val="FFFFFF"/>
              </a:solidFill>
            </a:endParaRPr>
          </a:p>
          <a:p>
            <a:pPr lvl="0" marL="292100" indent="-292100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defRPr sz="1800"/>
            </a:pPr>
            <a:r>
              <a:rPr sz="2300">
                <a:solidFill>
                  <a:srgbClr val="FFFFFF"/>
                </a:solidFill>
              </a:rPr>
              <a:t>Mógł on żądać zwrotu rzeczy zdeponowanej w każdej chwili – nawet wtedy, gdy umówiono się na przechowanie terminowe,</a:t>
            </a:r>
            <a:endParaRPr sz="2700"/>
          </a:p>
          <a:p>
            <a:pPr lvl="0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endParaRPr sz="2800">
              <a:solidFill>
                <a:srgbClr val="FFFFFF"/>
              </a:solidFill>
            </a:endParaRPr>
          </a:p>
          <a:p>
            <a:pPr lvl="0" marL="292100" indent="-292100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defRPr sz="1800"/>
            </a:pPr>
            <a:r>
              <a:rPr sz="2300">
                <a:solidFill>
                  <a:srgbClr val="FFFFFF"/>
                </a:solidFill>
              </a:rPr>
              <a:t>Odpowiadał za omnis culpa, np. za lekkomyślne złożenie do depozytu rzeczy niebezpiecznej dla otoczenia,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Uprawnienia i obowiązki stron</a:t>
            </a:r>
          </a:p>
        </p:txBody>
      </p:sp>
      <p:sp>
        <p:nvSpPr>
          <p:cNvPr id="111" name="Shape 111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algn="ctr">
              <a:lnSpc>
                <a:spcPct val="80000"/>
              </a:lnSpc>
              <a:spcBef>
                <a:spcPts val="500"/>
              </a:spcBef>
              <a:buSzTx/>
              <a:buNone/>
              <a:defRPr sz="1800"/>
            </a:pPr>
            <a:r>
              <a:rPr b="1" sz="2400" u="sng">
                <a:solidFill>
                  <a:srgbClr val="FFFFFF"/>
                </a:solidFill>
              </a:rPr>
              <a:t>Depozytariusz</a:t>
            </a: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defRPr sz="1800"/>
            </a:pPr>
            <a:endParaRPr sz="240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defRPr sz="1800"/>
            </a:pPr>
            <a:r>
              <a:rPr sz="2400">
                <a:solidFill>
                  <a:srgbClr val="FFFFFF"/>
                </a:solidFill>
              </a:rPr>
              <a:t>Nie miał korzyści z kontraktu – odpowiadał tylko za dolus i culpa lata,</a:t>
            </a: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defRPr sz="1800"/>
            </a:pPr>
            <a:endParaRPr sz="240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defRPr sz="1800"/>
            </a:pPr>
            <a:r>
              <a:rPr sz="2400">
                <a:solidFill>
                  <a:srgbClr val="FFFFFF"/>
                </a:solidFill>
              </a:rPr>
              <a:t>Nie mógł korzystać z rzeczy, ani też pobierać z niej pożytków,</a:t>
            </a:r>
            <a:endParaRPr sz="2400"/>
          </a:p>
          <a:p>
            <a:pPr lvl="0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defRPr sz="1800"/>
            </a:pPr>
            <a:endParaRPr sz="2400">
              <a:solidFill>
                <a:srgbClr val="FFFFFF"/>
              </a:solidFill>
            </a:endParaRPr>
          </a:p>
          <a:p>
            <a:pPr lvl="0">
              <a:lnSpc>
                <a:spcPct val="80000"/>
              </a:lnSpc>
              <a:spcBef>
                <a:spcPts val="500"/>
              </a:spcBef>
              <a:buClr>
                <a:srgbClr val="FFFFFF"/>
              </a:buClr>
              <a:defRPr sz="1800"/>
            </a:pPr>
            <a:r>
              <a:rPr sz="2400">
                <a:solidFill>
                  <a:srgbClr val="FFFFFF"/>
                </a:solidFill>
              </a:rPr>
              <a:t>Jeśli dopuścił się samowolnego używania rzeczy zdeponowanej, to popełniał kradzież używania – furtum usus, natomiast kiedy ją sobie przywłaszczył traktowano to jako zwykłą kradzież – furtum rei,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/>
          </p:nvPr>
        </p:nvSpPr>
        <p:spPr>
          <a:xfrm>
            <a:off x="457200" y="274637"/>
            <a:ext cx="8229600" cy="634084"/>
          </a:xfrm>
          <a:prstGeom prst="rect">
            <a:avLst/>
          </a:prstGeom>
        </p:spPr>
        <p:txBody>
          <a:bodyPr/>
          <a:lstStyle>
            <a:lvl1pPr defTabSz="822959">
              <a:defRPr sz="3509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09">
                <a:solidFill>
                  <a:srgbClr val="FFFFFF"/>
                </a:solidFill>
              </a:rPr>
              <a:t>Ochrona procesowa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xfrm>
            <a:off x="395535" y="1124744"/>
            <a:ext cx="8568954" cy="5472608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6000"/>
              </a:lnSpc>
              <a:spcBef>
                <a:spcPts val="500"/>
              </a:spcBef>
              <a:buClr>
                <a:srgbClr val="FFFFFF"/>
              </a:buClr>
              <a:defRPr sz="1800"/>
            </a:pPr>
            <a:endParaRPr sz="2200">
              <a:solidFill>
                <a:srgbClr val="FFFFFF"/>
              </a:solidFill>
            </a:endParaRPr>
          </a:p>
          <a:p>
            <a:pPr lvl="0">
              <a:lnSpc>
                <a:spcPct val="96000"/>
              </a:lnSpc>
              <a:spcBef>
                <a:spcPts val="500"/>
              </a:spcBef>
              <a:buClr>
                <a:srgbClr val="FFFFFF"/>
              </a:buClr>
              <a:defRPr sz="1800"/>
            </a:pPr>
            <a:endParaRPr sz="2200">
              <a:solidFill>
                <a:srgbClr val="FFFFFF"/>
              </a:solidFill>
            </a:endParaRPr>
          </a:p>
          <a:p>
            <a:pPr lvl="0">
              <a:lnSpc>
                <a:spcPct val="96000"/>
              </a:lnSpc>
              <a:spcBef>
                <a:spcPts val="500"/>
              </a:spcBef>
              <a:buSzTx/>
              <a:buNone/>
              <a:defRPr sz="1800"/>
            </a:pPr>
            <a:r>
              <a:rPr b="1" sz="2200">
                <a:solidFill>
                  <a:srgbClr val="FFFFFF"/>
                </a:solidFill>
              </a:rPr>
              <a:t>Actio depositi directa - </a:t>
            </a:r>
            <a:r>
              <a:rPr sz="2200">
                <a:solidFill>
                  <a:srgbClr val="FFFFFF"/>
                </a:solidFill>
              </a:rPr>
              <a:t>Przechowawca odpowiadał jedynie za </a:t>
            </a:r>
            <a:r>
              <a:rPr b="1" sz="2200">
                <a:solidFill>
                  <a:srgbClr val="FFFFFF"/>
                </a:solidFill>
              </a:rPr>
              <a:t>dolus</a:t>
            </a:r>
            <a:r>
              <a:rPr sz="2200">
                <a:solidFill>
                  <a:srgbClr val="FFFFFF"/>
                </a:solidFill>
              </a:rPr>
              <a:t> i </a:t>
            </a:r>
            <a:r>
              <a:rPr b="1" sz="2200">
                <a:solidFill>
                  <a:srgbClr val="FFFFFF"/>
                </a:solidFill>
              </a:rPr>
              <a:t>culpa lata</a:t>
            </a:r>
            <a:r>
              <a:rPr sz="2200">
                <a:solidFill>
                  <a:srgbClr val="FFFFFF"/>
                </a:solidFill>
              </a:rPr>
              <a:t>, jednak zasądzenie powodowało jego </a:t>
            </a:r>
            <a:r>
              <a:rPr b="1" sz="2200">
                <a:solidFill>
                  <a:srgbClr val="FFFFFF"/>
                </a:solidFill>
              </a:rPr>
              <a:t>infamię</a:t>
            </a:r>
            <a:r>
              <a:rPr sz="2200">
                <a:solidFill>
                  <a:srgbClr val="FFFFFF"/>
                </a:solidFill>
              </a:rPr>
              <a:t>, gdyż powództwo należało do grupy </a:t>
            </a:r>
            <a:r>
              <a:rPr b="1" sz="2200">
                <a:solidFill>
                  <a:srgbClr val="FFFFFF"/>
                </a:solidFill>
              </a:rPr>
              <a:t>skarg infamujących</a:t>
            </a:r>
            <a:r>
              <a:rPr sz="2200">
                <a:solidFill>
                  <a:srgbClr val="FFFFFF"/>
                </a:solidFill>
              </a:rPr>
              <a:t> (</a:t>
            </a:r>
            <a:r>
              <a:rPr b="1" i="1" sz="2200">
                <a:solidFill>
                  <a:srgbClr val="FFFFFF"/>
                </a:solidFill>
              </a:rPr>
              <a:t>actiones famosae</a:t>
            </a:r>
            <a:r>
              <a:rPr i="1" sz="2200">
                <a:solidFill>
                  <a:srgbClr val="FFFFFF"/>
                </a:solidFill>
              </a:rPr>
              <a:t>)</a:t>
            </a:r>
            <a:r>
              <a:rPr sz="2200">
                <a:solidFill>
                  <a:srgbClr val="FFFFFF"/>
                </a:solidFill>
              </a:rPr>
              <a:t>,</a:t>
            </a:r>
            <a:endParaRPr sz="2200"/>
          </a:p>
          <a:p>
            <a:pPr lvl="0">
              <a:lnSpc>
                <a:spcPct val="96000"/>
              </a:lnSpc>
              <a:spcBef>
                <a:spcPts val="500"/>
              </a:spcBef>
              <a:buSzTx/>
              <a:buNone/>
              <a:defRPr sz="1800"/>
            </a:pPr>
            <a:endParaRPr b="1" sz="2200">
              <a:solidFill>
                <a:srgbClr val="FFFFFF"/>
              </a:solidFill>
            </a:endParaRPr>
          </a:p>
          <a:p>
            <a:pPr lvl="0">
              <a:lnSpc>
                <a:spcPct val="96000"/>
              </a:lnSpc>
              <a:spcBef>
                <a:spcPts val="500"/>
              </a:spcBef>
              <a:buSzTx/>
              <a:buNone/>
              <a:defRPr sz="1800"/>
            </a:pPr>
            <a:endParaRPr sz="2200">
              <a:solidFill>
                <a:srgbClr val="FFFFFF"/>
              </a:solidFill>
            </a:endParaRPr>
          </a:p>
          <a:p>
            <a:pPr lvl="0">
              <a:lnSpc>
                <a:spcPct val="96000"/>
              </a:lnSpc>
              <a:spcBef>
                <a:spcPts val="500"/>
              </a:spcBef>
              <a:buSzTx/>
              <a:buNone/>
              <a:defRPr sz="1800"/>
            </a:pPr>
            <a:endParaRPr sz="2200">
              <a:solidFill>
                <a:srgbClr val="FFFFFF"/>
              </a:solidFill>
            </a:endParaRPr>
          </a:p>
          <a:p>
            <a:pPr lvl="0">
              <a:lnSpc>
                <a:spcPct val="96000"/>
              </a:lnSpc>
              <a:spcBef>
                <a:spcPts val="500"/>
              </a:spcBef>
              <a:buSzTx/>
              <a:buNone/>
              <a:defRPr sz="1800"/>
            </a:pPr>
            <a:r>
              <a:rPr b="1" sz="2200">
                <a:solidFill>
                  <a:srgbClr val="FFFFFF"/>
                </a:solidFill>
              </a:rPr>
              <a:t>Actio depositi contraria - </a:t>
            </a:r>
            <a:r>
              <a:rPr sz="2200">
                <a:solidFill>
                  <a:srgbClr val="FFFFFF"/>
                </a:solidFill>
              </a:rPr>
              <a:t>Deponent mógł stać się także dłużnikiem, jeśli depozytariusz poniósł jakieś </a:t>
            </a:r>
            <a:r>
              <a:rPr b="1" sz="2200">
                <a:solidFill>
                  <a:srgbClr val="FFFFFF"/>
                </a:solidFill>
              </a:rPr>
              <a:t>nakłady lub doznał szkody majątkowej </a:t>
            </a:r>
            <a:r>
              <a:rPr sz="2200">
                <a:solidFill>
                  <a:srgbClr val="FFFFFF"/>
                </a:solidFill>
              </a:rPr>
              <a:t>w związku z przechowywaniem rzeczy, tutaj zasądzenie </a:t>
            </a:r>
            <a:r>
              <a:rPr b="1" sz="2200">
                <a:solidFill>
                  <a:srgbClr val="FFFFFF"/>
                </a:solidFill>
              </a:rPr>
              <a:t>nie powodowało infamii</a:t>
            </a:r>
            <a:r>
              <a:rPr sz="2200">
                <a:solidFill>
                  <a:srgbClr val="FFFFFF"/>
                </a:solidFill>
              </a:rPr>
              <a:t>,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defTabSz="795527">
              <a:defRPr sz="3393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393">
                <a:solidFill>
                  <a:srgbClr val="FFFFFF"/>
                </a:solidFill>
              </a:rPr>
              <a:t>Charakterystyka zobowiązań kontraktowych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i="1" sz="2900">
                <a:solidFill>
                  <a:srgbClr val="FFFFFF"/>
                </a:solidFill>
              </a:rPr>
              <a:t>„contrahere” – </a:t>
            </a:r>
            <a:r>
              <a:rPr sz="2900">
                <a:solidFill>
                  <a:srgbClr val="FFFFFF"/>
                </a:solidFill>
              </a:rPr>
              <a:t>łac. ściągać -&gt; egzekucja</a:t>
            </a:r>
            <a:endParaRPr sz="2900"/>
          </a:p>
          <a:p>
            <a:pPr lvl="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Zobowiązania nie tylko umowne, ale zawierane w drodze </a:t>
            </a:r>
            <a:r>
              <a:rPr b="1" sz="2900">
                <a:solidFill>
                  <a:srgbClr val="FFFFFF"/>
                </a:solidFill>
              </a:rPr>
              <a:t>czynności prawnej </a:t>
            </a:r>
            <a:endParaRPr sz="2900"/>
          </a:p>
          <a:p>
            <a:pPr lvl="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Podział: wg sposobów zawiązania węzła zobowiązaniowego (dodatkowo: podobieństwo cech oraz chronologia powstania)</a:t>
            </a:r>
            <a:endParaRPr sz="2900"/>
          </a:p>
          <a:p>
            <a:pPr lvl="0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Numerus clausus zobowiązań kontraktowych czy praktyczne zastosowanie zasady swobody umów?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Szczególe rodzaje depozytu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marL="339470" indent="-339470" algn="just" defTabSz="905255">
              <a:buSzTx/>
              <a:buNone/>
              <a:defRPr sz="1800"/>
            </a:pPr>
            <a:endParaRPr sz="3168">
              <a:solidFill>
                <a:srgbClr val="FFFFFF"/>
              </a:solidFill>
            </a:endParaRPr>
          </a:p>
          <a:p>
            <a:pPr lvl="0" marL="339470" indent="-339470" algn="just" defTabSz="905255">
              <a:buSzTx/>
              <a:buNone/>
              <a:defRPr sz="1800"/>
            </a:pPr>
            <a:r>
              <a:rPr sz="3168">
                <a:solidFill>
                  <a:srgbClr val="FFFFFF"/>
                </a:solidFill>
              </a:rPr>
              <a:t> I  </a:t>
            </a:r>
            <a:r>
              <a:rPr b="1" sz="3168">
                <a:solidFill>
                  <a:srgbClr val="FFFFFF"/>
                </a:solidFill>
              </a:rPr>
              <a:t>Depozyt konieczny</a:t>
            </a:r>
            <a:r>
              <a:rPr sz="3168">
                <a:solidFill>
                  <a:srgbClr val="FFFFFF"/>
                </a:solidFill>
              </a:rPr>
              <a:t> (depositum miserabile, necessarium),</a:t>
            </a:r>
            <a:endParaRPr sz="3168">
              <a:solidFill>
                <a:srgbClr val="FFFFFF"/>
              </a:solidFill>
            </a:endParaRPr>
          </a:p>
          <a:p>
            <a:pPr lvl="0" marL="339470" indent="-339470" algn="just" defTabSz="905255">
              <a:buSzTx/>
              <a:buNone/>
              <a:defRPr sz="1800"/>
            </a:pPr>
            <a:endParaRPr sz="3168">
              <a:solidFill>
                <a:srgbClr val="FFFFFF"/>
              </a:solidFill>
            </a:endParaRPr>
          </a:p>
          <a:p>
            <a:pPr lvl="0" marL="339470" indent="-339470" algn="just" defTabSz="905255">
              <a:buSzTx/>
              <a:buNone/>
              <a:defRPr sz="1800"/>
            </a:pPr>
            <a:r>
              <a:rPr sz="3168">
                <a:solidFill>
                  <a:srgbClr val="FFFFFF"/>
                </a:solidFill>
              </a:rPr>
              <a:t>II  </a:t>
            </a:r>
            <a:r>
              <a:rPr b="1" sz="3168">
                <a:solidFill>
                  <a:srgbClr val="FFFFFF"/>
                </a:solidFill>
              </a:rPr>
              <a:t>Depozyt nieprawidłowy </a:t>
            </a:r>
            <a:r>
              <a:rPr sz="3168">
                <a:solidFill>
                  <a:srgbClr val="FFFFFF"/>
                </a:solidFill>
              </a:rPr>
              <a:t>(depositum irregulare)</a:t>
            </a:r>
            <a:endParaRPr sz="3168">
              <a:solidFill>
                <a:srgbClr val="FFFFFF"/>
              </a:solidFill>
            </a:endParaRPr>
          </a:p>
          <a:p>
            <a:pPr lvl="0" marL="339470" indent="-339470" algn="just" defTabSz="905255">
              <a:buSzTx/>
              <a:buNone/>
              <a:defRPr sz="1800"/>
            </a:pPr>
            <a:endParaRPr sz="3168">
              <a:solidFill>
                <a:srgbClr val="FFFFFF"/>
              </a:solidFill>
            </a:endParaRPr>
          </a:p>
          <a:p>
            <a:pPr lvl="0" marL="339470" indent="-339470" algn="just" defTabSz="905255">
              <a:buSzTx/>
              <a:buNone/>
              <a:defRPr sz="1800"/>
            </a:pPr>
            <a:r>
              <a:rPr sz="3168">
                <a:solidFill>
                  <a:srgbClr val="FFFFFF"/>
                </a:solidFill>
              </a:rPr>
              <a:t>III  </a:t>
            </a:r>
            <a:r>
              <a:rPr b="1" sz="3168">
                <a:solidFill>
                  <a:srgbClr val="FFFFFF"/>
                </a:solidFill>
              </a:rPr>
              <a:t>Depozyt sekwestrowy </a:t>
            </a:r>
            <a:r>
              <a:rPr sz="3168">
                <a:solidFill>
                  <a:srgbClr val="FFFFFF"/>
                </a:solidFill>
              </a:rPr>
              <a:t>(depositum sequestre)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Depozyt konieczny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algn="just">
              <a:buSzTx/>
              <a:buNone/>
              <a:defRPr sz="1800"/>
            </a:pPr>
            <a:endParaRPr sz="3200">
              <a:solidFill>
                <a:srgbClr val="FFFFFF"/>
              </a:solidFill>
            </a:endParaRPr>
          </a:p>
          <a:p>
            <a:pPr lvl="0" algn="just">
              <a:buSzTx/>
              <a:buNone/>
              <a:defRPr sz="1800"/>
            </a:pPr>
            <a:r>
              <a:rPr sz="3200">
                <a:solidFill>
                  <a:srgbClr val="FFFFFF"/>
                </a:solidFill>
              </a:rPr>
              <a:t>Miał miejsce, gdy rzecz oddawano w przechowanie w </a:t>
            </a:r>
            <a:r>
              <a:rPr b="1" sz="3200">
                <a:solidFill>
                  <a:srgbClr val="FFFFFF"/>
                </a:solidFill>
              </a:rPr>
              <a:t>obliczu zagrażającego niebezpieczeństwa</a:t>
            </a:r>
            <a:r>
              <a:rPr sz="3200">
                <a:solidFill>
                  <a:srgbClr val="FFFFFF"/>
                </a:solidFill>
              </a:rPr>
              <a:t>, 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Depozyt nieprawidłowy</a:t>
            </a:r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buSzTx/>
              <a:buNone/>
              <a:defRPr sz="1800"/>
            </a:pPr>
            <a:endParaRPr sz="3200">
              <a:solidFill>
                <a:srgbClr val="FFFFFF"/>
              </a:solidFill>
            </a:endParaRPr>
          </a:p>
          <a:p>
            <a:pPr lvl="0">
              <a:buSzTx/>
              <a:buNone/>
              <a:defRPr sz="1800"/>
            </a:pPr>
            <a:endParaRPr sz="3200">
              <a:solidFill>
                <a:srgbClr val="FFFFFF"/>
              </a:solidFill>
            </a:endParaRPr>
          </a:p>
          <a:p>
            <a:pPr lvl="0" algn="just">
              <a:buSzTx/>
              <a:buNone/>
              <a:defRPr sz="1800"/>
            </a:pPr>
            <a:r>
              <a:rPr sz="3200">
                <a:solidFill>
                  <a:srgbClr val="FFFFFF"/>
                </a:solidFill>
              </a:rPr>
              <a:t>Polegał na tym, że deponent oddawał na przechowanie pewne </a:t>
            </a:r>
            <a:r>
              <a:rPr b="1" sz="3200">
                <a:solidFill>
                  <a:srgbClr val="FFFFFF"/>
                </a:solidFill>
              </a:rPr>
              <a:t>rzeczy zamienne </a:t>
            </a:r>
            <a:r>
              <a:rPr sz="3200">
                <a:solidFill>
                  <a:srgbClr val="FFFFFF"/>
                </a:solidFill>
              </a:rPr>
              <a:t>(oznaczone za pomocą cech gatunkowych) – głównie pieniądze,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Przechowanie pieniędzy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xfrm>
            <a:off x="457200" y="1484783"/>
            <a:ext cx="8229600" cy="4916018"/>
          </a:xfrm>
          <a:prstGeom prst="rect">
            <a:avLst/>
          </a:prstGeom>
        </p:spPr>
        <p:txBody>
          <a:bodyPr/>
          <a:lstStyle/>
          <a:p>
            <a:pPr lvl="0" marL="336042" indent="-336042" defTabSz="896111">
              <a:lnSpc>
                <a:spcPct val="90000"/>
              </a:lnSpc>
              <a:buSzTx/>
              <a:buNone/>
              <a:defRPr sz="1800"/>
            </a:pPr>
            <a:r>
              <a:rPr i="1" sz="3136">
                <a:solidFill>
                  <a:srgbClr val="FFFFFF"/>
                </a:solidFill>
              </a:rPr>
              <a:t>	</a:t>
            </a:r>
            <a:r>
              <a:rPr b="1" i="1" sz="3136">
                <a:solidFill>
                  <a:srgbClr val="FFFFFF"/>
                </a:solidFill>
              </a:rPr>
              <a:t>Pauli Sententiae 2,12,9</a:t>
            </a:r>
            <a:endParaRPr b="1" i="1" sz="3136">
              <a:solidFill>
                <a:srgbClr val="FFFFFF"/>
              </a:solidFill>
            </a:endParaRPr>
          </a:p>
          <a:p>
            <a:pPr lvl="0" marL="336042" indent="-336042" defTabSz="896111">
              <a:lnSpc>
                <a:spcPct val="90000"/>
              </a:lnSpc>
              <a:buSzTx/>
              <a:buNone/>
              <a:defRPr sz="1800"/>
            </a:pPr>
            <a:r>
              <a:rPr i="1" sz="3136">
                <a:solidFill>
                  <a:srgbClr val="FFFFFF"/>
                </a:solidFill>
              </a:rPr>
              <a:t>	</a:t>
            </a:r>
            <a:r>
              <a:rPr i="1" sz="3136">
                <a:solidFill>
                  <a:srgbClr val="FFFFFF"/>
                </a:solidFill>
              </a:rPr>
              <a:t>Si pecuniam deposuero eaque uti tibi permisero, mutua magis videtur quam deposita, ac per hoc periculo tuo erit. </a:t>
            </a:r>
            <a:endParaRPr sz="3136">
              <a:solidFill>
                <a:srgbClr val="FFFFFF"/>
              </a:solidFill>
            </a:endParaRPr>
          </a:p>
          <a:p>
            <a:pPr lvl="0" marL="336042" indent="-336042" defTabSz="896111">
              <a:lnSpc>
                <a:spcPct val="90000"/>
              </a:lnSpc>
              <a:buSzTx/>
              <a:buNone/>
              <a:defRPr sz="1800"/>
            </a:pPr>
            <a:r>
              <a:rPr i="1" sz="3136">
                <a:solidFill>
                  <a:srgbClr val="FFFFFF"/>
                </a:solidFill>
              </a:rPr>
              <a:t> </a:t>
            </a:r>
            <a:endParaRPr sz="3136">
              <a:solidFill>
                <a:srgbClr val="FFFFFF"/>
              </a:solidFill>
            </a:endParaRPr>
          </a:p>
          <a:p>
            <a:pPr lvl="0" marL="336042" indent="-336042" defTabSz="896111">
              <a:lnSpc>
                <a:spcPct val="90000"/>
              </a:lnSpc>
              <a:buSzTx/>
              <a:buNone/>
              <a:defRPr sz="1800"/>
            </a:pPr>
            <a:r>
              <a:rPr sz="3136">
                <a:solidFill>
                  <a:srgbClr val="FFFFFF"/>
                </a:solidFill>
              </a:rPr>
              <a:t>	Jeśli oddam na przechowanie pieniądze i zezwolę Ci na ich używanie, zachodzi raczej pożyczka niż przechowanie, i z tego powodu na Ciebie spada ryzyko (ich utraty).</a:t>
            </a:r>
            <a:endParaRPr sz="3136">
              <a:solidFill>
                <a:srgbClr val="FFFFFF"/>
              </a:solidFill>
            </a:endParaRPr>
          </a:p>
          <a:p>
            <a:pPr lvl="0" marL="336042" indent="-336042" defTabSz="896111">
              <a:lnSpc>
                <a:spcPct val="90000"/>
              </a:lnSpc>
              <a:buClr>
                <a:srgbClr val="FFFFFF"/>
              </a:buClr>
              <a:defRPr sz="1800"/>
            </a:pPr>
            <a:r>
              <a:rPr sz="3136">
                <a:solidFill>
                  <a:srgbClr val="FFFFFF"/>
                </a:solidFill>
              </a:rPr>
              <a:t> 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Depozyt nieprawidłowy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marL="339470" indent="-339470" defTabSz="905255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673">
                <a:solidFill>
                  <a:srgbClr val="FFFFFF"/>
                </a:solidFill>
              </a:rPr>
              <a:t>Depozyt nieprawidłowy różnił się od pożyczki następującymi cechami:</a:t>
            </a:r>
            <a:endParaRPr sz="2673"/>
          </a:p>
          <a:p>
            <a:pPr lvl="0" marL="339470" indent="-339470" defTabSz="905255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673">
                <a:solidFill>
                  <a:srgbClr val="FFFFFF"/>
                </a:solidFill>
              </a:rPr>
              <a:t>pożyczka dochodziła do skutku w interesie pożyczkobiorcy, zaś depozyt nieprawidłowy w interesie deponenta,</a:t>
            </a:r>
            <a:endParaRPr sz="2673"/>
          </a:p>
          <a:p>
            <a:pPr lvl="0" marL="339470" indent="-339470" defTabSz="905255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673">
                <a:solidFill>
                  <a:srgbClr val="FFFFFF"/>
                </a:solidFill>
              </a:rPr>
              <a:t>depozyt był kontraktem dwustronnie zobowiązującym – pożyczka kontraktem jednostronnie zobowiązującym,</a:t>
            </a:r>
            <a:endParaRPr sz="2673"/>
          </a:p>
          <a:p>
            <a:pPr lvl="0" marL="339470" indent="-339470" defTabSz="905255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673">
                <a:solidFill>
                  <a:srgbClr val="FFFFFF"/>
                </a:solidFill>
              </a:rPr>
              <a:t>pożyczka należała do kontraktów </a:t>
            </a:r>
            <a:r>
              <a:rPr i="1" sz="2673">
                <a:solidFill>
                  <a:srgbClr val="FFFFFF"/>
                </a:solidFill>
              </a:rPr>
              <a:t>stricti iuris</a:t>
            </a:r>
            <a:r>
              <a:rPr sz="2673">
                <a:solidFill>
                  <a:srgbClr val="FFFFFF"/>
                </a:solidFill>
              </a:rPr>
              <a:t> – depozyt nieprawidłowy do kontraktów </a:t>
            </a:r>
            <a:r>
              <a:rPr i="1" sz="2673">
                <a:solidFill>
                  <a:srgbClr val="FFFFFF"/>
                </a:solidFill>
              </a:rPr>
              <a:t>bonae fidei</a:t>
            </a:r>
            <a:r>
              <a:rPr sz="2673">
                <a:solidFill>
                  <a:srgbClr val="FFFFFF"/>
                </a:solidFill>
              </a:rPr>
              <a:t>,</a:t>
            </a:r>
            <a:endParaRPr sz="2673"/>
          </a:p>
          <a:p>
            <a:pPr lvl="0" marL="339470" indent="-339470" defTabSz="905255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673">
                <a:solidFill>
                  <a:srgbClr val="FFFFFF"/>
                </a:solidFill>
              </a:rPr>
              <a:t>odsetki w pożyczce ustalano osobną stypulacją – w depozycie nieprawidłowym zwykłą umową (</a:t>
            </a:r>
            <a:r>
              <a:rPr i="1" sz="2673">
                <a:solidFill>
                  <a:srgbClr val="FFFFFF"/>
                </a:solidFill>
              </a:rPr>
              <a:t>pactum</a:t>
            </a:r>
            <a:r>
              <a:rPr sz="2673">
                <a:solidFill>
                  <a:srgbClr val="FFFFFF"/>
                </a:solidFill>
              </a:rPr>
              <a:t>),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Depozyt sekwestrowy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buClr>
                <a:srgbClr val="FFFFFF"/>
              </a:buClr>
              <a:defRPr sz="1800"/>
            </a:pPr>
            <a:endParaRPr sz="320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  <a:defRPr sz="1800"/>
            </a:pPr>
            <a:endParaRPr sz="3200">
              <a:solidFill>
                <a:srgbClr val="FFFFFF"/>
              </a:solidFill>
            </a:endParaRPr>
          </a:p>
          <a:p>
            <a:pPr lvl="0">
              <a:buSzTx/>
              <a:buNone/>
              <a:defRPr sz="1800"/>
            </a:pPr>
            <a:r>
              <a:rPr sz="3200">
                <a:solidFill>
                  <a:srgbClr val="FFFFFF"/>
                </a:solidFill>
              </a:rPr>
              <a:t>Dotyczył rzeczy spornej (res litigiosa), którą na czas trwania sporu składano w ręce osobnego przechowawcy, 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xfrm>
            <a:off x="323527" y="188639"/>
            <a:ext cx="8229601" cy="76450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pc="300" sz="4000">
                <a:solidFill>
                  <a:srgbClr val="D9D9D9"/>
                </a:solidFill>
              </a:rPr>
              <a:t>Historia </a:t>
            </a:r>
            <a:r>
              <a:rPr i="1" spc="300" sz="4000">
                <a:solidFill>
                  <a:srgbClr val="D9D9D9"/>
                </a:solidFill>
              </a:rPr>
              <a:t>Commodatum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xfrm>
            <a:off x="468312" y="1124743"/>
            <a:ext cx="8229601" cy="5733258"/>
          </a:xfrm>
          <a:prstGeom prst="rect">
            <a:avLst/>
          </a:prstGeom>
        </p:spPr>
        <p:txBody>
          <a:bodyPr/>
          <a:lstStyle/>
          <a:p>
            <a:pPr lvl="0" marL="319251" indent="-319251" algn="just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700">
                <a:solidFill>
                  <a:srgbClr val="FFFFFF"/>
                </a:solidFill>
              </a:rPr>
              <a:t>Użyczenie w dojrzałej postaci pojawiło się w </a:t>
            </a:r>
            <a:r>
              <a:rPr sz="2700" u="sng">
                <a:solidFill>
                  <a:srgbClr val="FFFFFF"/>
                </a:solidFill>
              </a:rPr>
              <a:t>ostatnich wiekach republiki</a:t>
            </a:r>
            <a:r>
              <a:rPr sz="2700">
                <a:solidFill>
                  <a:srgbClr val="FFFFFF"/>
                </a:solidFill>
              </a:rPr>
              <a:t> przez rozluźnienie więzi społecznej między Rzymianami i szerokie kontakty z cudzoziemcami (potrzeba uregulowania codziennej praktyki korzystania</a:t>
            </a:r>
            <a:br>
              <a:rPr sz="2700">
                <a:solidFill>
                  <a:srgbClr val="FFFFFF"/>
                </a:solidFill>
              </a:rPr>
            </a:br>
            <a:r>
              <a:rPr sz="2700">
                <a:solidFill>
                  <a:srgbClr val="FFFFFF"/>
                </a:solidFill>
              </a:rPr>
              <a:t>z cudzych rzeczy);</a:t>
            </a:r>
            <a:endParaRPr sz="2900"/>
          </a:p>
          <a:p>
            <a:pPr lvl="0" algn="just">
              <a:spcBef>
                <a:spcPts val="600"/>
              </a:spcBef>
              <a:buClr>
                <a:srgbClr val="FFFFFF"/>
              </a:buClr>
              <a:defRPr sz="1800"/>
            </a:pPr>
            <a:endParaRPr sz="3000">
              <a:solidFill>
                <a:srgbClr val="FFFFFF"/>
              </a:solidFill>
            </a:endParaRPr>
          </a:p>
          <a:p>
            <a:pPr lvl="0" marL="319251" indent="-319251" algn="just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700">
                <a:solidFill>
                  <a:srgbClr val="FFFFFF"/>
                </a:solidFill>
              </a:rPr>
              <a:t>Najpierw w </a:t>
            </a:r>
            <a:r>
              <a:rPr i="1" sz="2700">
                <a:solidFill>
                  <a:srgbClr val="FFFFFF"/>
                </a:solidFill>
              </a:rPr>
              <a:t>ius honorarium, </a:t>
            </a:r>
            <a:r>
              <a:rPr sz="2700">
                <a:solidFill>
                  <a:srgbClr val="FFFFFF"/>
                </a:solidFill>
              </a:rPr>
              <a:t>następnie w </a:t>
            </a:r>
            <a:r>
              <a:rPr i="1" sz="2700">
                <a:solidFill>
                  <a:srgbClr val="FFFFFF"/>
                </a:solidFill>
              </a:rPr>
              <a:t>ius civile.</a:t>
            </a:r>
            <a:endParaRPr sz="2900"/>
          </a:p>
          <a:p>
            <a:pPr lvl="0" marL="319251" indent="-319251">
              <a:spcBef>
                <a:spcPts val="600"/>
              </a:spcBef>
              <a:buClr>
                <a:srgbClr val="FFFFFF"/>
              </a:buClr>
              <a:defRPr sz="1800"/>
            </a:pPr>
            <a:r>
              <a:rPr i="1" sz="2700">
                <a:solidFill>
                  <a:srgbClr val="FFFFFF"/>
                </a:solidFill>
              </a:rPr>
              <a:t>Rola commodatum: </a:t>
            </a:r>
            <a:endParaRPr sz="2900"/>
          </a:p>
          <a:p>
            <a:pPr lvl="0" marL="295603" indent="-295603">
              <a:spcBef>
                <a:spcPts val="600"/>
              </a:spcBef>
              <a:buClr>
                <a:srgbClr val="FFFFFF"/>
              </a:buClr>
              <a:buFontTx/>
              <a:buChar char="-"/>
              <a:defRPr sz="1800"/>
            </a:pPr>
            <a:r>
              <a:rPr sz="2500">
                <a:solidFill>
                  <a:srgbClr val="FFFFFF"/>
                </a:solidFill>
              </a:rPr>
              <a:t>Forma pomocy pomiędzy bliskimi osobami;</a:t>
            </a:r>
            <a:endParaRPr sz="2900"/>
          </a:p>
          <a:p>
            <a:pPr lvl="0" marL="295603" indent="-295603">
              <a:spcBef>
                <a:spcPts val="600"/>
              </a:spcBef>
              <a:buClr>
                <a:srgbClr val="FFFFFF"/>
              </a:buClr>
              <a:buFontTx/>
              <a:buChar char="-"/>
              <a:defRPr sz="1800"/>
            </a:pPr>
            <a:r>
              <a:rPr sz="2500">
                <a:solidFill>
                  <a:srgbClr val="FFFFFF"/>
                </a:solidFill>
              </a:rPr>
              <a:t>Ułatwienie wykorzystywania zbędnych dla właścicieli środków produkcji.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 idx="4294967295"/>
          </p:nvPr>
        </p:nvSpPr>
        <p:spPr>
          <a:xfrm>
            <a:off x="395288" y="404813"/>
            <a:ext cx="8229601" cy="98107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pc="300" sz="4000">
                <a:solidFill>
                  <a:srgbClr val="D9D9D9"/>
                </a:solidFill>
              </a:rPr>
              <a:t>Właściwości </a:t>
            </a:r>
            <a:r>
              <a:rPr i="1" spc="300" sz="4000">
                <a:solidFill>
                  <a:srgbClr val="D9D9D9"/>
                </a:solidFill>
              </a:rPr>
              <a:t>Commodatum</a:t>
            </a:r>
          </a:p>
        </p:txBody>
      </p:sp>
      <p:sp>
        <p:nvSpPr>
          <p:cNvPr id="138" name="Shape 138"/>
          <p:cNvSpPr/>
          <p:nvPr>
            <p:ph type="body" idx="4294967295"/>
          </p:nvPr>
        </p:nvSpPr>
        <p:spPr>
          <a:xfrm>
            <a:off x="457200" y="1341437"/>
            <a:ext cx="8229600" cy="4525964"/>
          </a:xfrm>
          <a:prstGeom prst="rect">
            <a:avLst/>
          </a:prstGeom>
        </p:spPr>
        <p:txBody>
          <a:bodyPr/>
          <a:lstStyle/>
          <a:p>
            <a:pPr lvl="0" algn="ctr">
              <a:buSzTx/>
              <a:buNone/>
              <a:defRPr sz="1800"/>
            </a:pPr>
            <a:endParaRPr sz="2800">
              <a:solidFill>
                <a:srgbClr val="FFFFFF"/>
              </a:solidFill>
            </a:endParaRPr>
          </a:p>
          <a:p>
            <a:pPr lvl="0" marL="300037" indent="-300037" algn="ctr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</a:rPr>
              <a:t>Kontrakt </a:t>
            </a:r>
            <a:r>
              <a:rPr sz="2800" u="sng">
                <a:solidFill>
                  <a:srgbClr val="FFFFFF"/>
                </a:solidFill>
              </a:rPr>
              <a:t>realny</a:t>
            </a:r>
            <a:r>
              <a:rPr sz="2800">
                <a:solidFill>
                  <a:srgbClr val="FFFFFF"/>
                </a:solidFill>
              </a:rPr>
              <a:t>, na podstawie którego jedna osoba (</a:t>
            </a:r>
            <a:r>
              <a:rPr i="1" sz="2800">
                <a:solidFill>
                  <a:srgbClr val="FFFFFF"/>
                </a:solidFill>
              </a:rPr>
              <a:t>komodant</a:t>
            </a:r>
            <a:r>
              <a:rPr sz="2800">
                <a:solidFill>
                  <a:srgbClr val="FFFFFF"/>
                </a:solidFill>
              </a:rPr>
              <a:t>) oddawała w bezpłatne używanie drugiej osobie (</a:t>
            </a:r>
            <a:r>
              <a:rPr i="1" sz="2800">
                <a:solidFill>
                  <a:srgbClr val="FFFFFF"/>
                </a:solidFill>
              </a:rPr>
              <a:t>komodatariusz</a:t>
            </a:r>
            <a:r>
              <a:rPr sz="2800">
                <a:solidFill>
                  <a:srgbClr val="FFFFFF"/>
                </a:solidFill>
              </a:rPr>
              <a:t>) pewną rzecz z obowiązkiem zwrotu </a:t>
            </a:r>
            <a:r>
              <a:rPr sz="2800" u="sng">
                <a:solidFill>
                  <a:srgbClr val="FFFFFF"/>
                </a:solidFill>
              </a:rPr>
              <a:t>tej samej rzeczy</a:t>
            </a:r>
            <a:br>
              <a:rPr sz="2800" u="sng">
                <a:solidFill>
                  <a:srgbClr val="FFFFFF"/>
                </a:solidFill>
              </a:rPr>
            </a:br>
            <a:r>
              <a:rPr sz="2800">
                <a:solidFill>
                  <a:srgbClr val="FFFFFF"/>
                </a:solidFill>
              </a:rPr>
              <a:t>w </a:t>
            </a:r>
            <a:r>
              <a:rPr sz="2800" u="sng">
                <a:solidFill>
                  <a:srgbClr val="FFFFFF"/>
                </a:solidFill>
              </a:rPr>
              <a:t>oznaczonym</a:t>
            </a:r>
            <a:r>
              <a:rPr sz="2800">
                <a:solidFill>
                  <a:srgbClr val="FFFFFF"/>
                </a:solidFill>
              </a:rPr>
              <a:t> czasie;</a:t>
            </a:r>
            <a:endParaRPr sz="2800">
              <a:solidFill>
                <a:srgbClr val="FFFFFF"/>
              </a:solidFill>
            </a:endParaRPr>
          </a:p>
          <a:p>
            <a:pPr lvl="0" algn="ctr">
              <a:buSzTx/>
              <a:buNone/>
              <a:defRPr sz="1800"/>
            </a:pPr>
            <a:endParaRPr sz="2800" u="sng">
              <a:solidFill>
                <a:srgbClr val="FFFFFF"/>
              </a:solidFill>
            </a:endParaRPr>
          </a:p>
          <a:p>
            <a:pPr lvl="0" marL="300037" indent="-300037" algn="ctr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</a:rPr>
              <a:t>Komodatariusz nie staje się posiadaczem rzeczy (brak </a:t>
            </a:r>
            <a:r>
              <a:rPr i="1" sz="2800">
                <a:solidFill>
                  <a:srgbClr val="FFFFFF"/>
                </a:solidFill>
              </a:rPr>
              <a:t>animus</a:t>
            </a:r>
            <a:r>
              <a:rPr sz="2800">
                <a:solidFill>
                  <a:srgbClr val="FFFFFF"/>
                </a:solidFill>
              </a:rPr>
              <a:t>), a jedynie jej dzierżycielem.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 idx="4294967295"/>
          </p:nvPr>
        </p:nvSpPr>
        <p:spPr>
          <a:xfrm>
            <a:off x="395288" y="404813"/>
            <a:ext cx="8229601" cy="981076"/>
          </a:xfrm>
          <a:prstGeom prst="rect">
            <a:avLst/>
          </a:prstGeom>
        </p:spPr>
        <p:txBody>
          <a:bodyPr/>
          <a:lstStyle>
            <a:lvl1pPr>
              <a:defRPr spc="300" sz="4000">
                <a:solidFill>
                  <a:srgbClr val="D9D9D9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300" sz="4000">
                <a:solidFill>
                  <a:srgbClr val="D9D9D9"/>
                </a:solidFill>
              </a:rPr>
              <a:t>Przedmiot Kontraktu Użyczenia</a:t>
            </a:r>
          </a:p>
        </p:txBody>
      </p:sp>
      <p:sp>
        <p:nvSpPr>
          <p:cNvPr id="141" name="Shape 141"/>
          <p:cNvSpPr/>
          <p:nvPr>
            <p:ph type="body" idx="4294967295"/>
          </p:nvPr>
        </p:nvSpPr>
        <p:spPr>
          <a:xfrm>
            <a:off x="457200" y="1639888"/>
            <a:ext cx="8229600" cy="4525963"/>
          </a:xfrm>
          <a:prstGeom prst="rect">
            <a:avLst/>
          </a:prstGeom>
        </p:spPr>
        <p:txBody>
          <a:bodyPr/>
          <a:lstStyle/>
          <a:p>
            <a:pPr lvl="0" marL="300037" indent="-300037">
              <a:spcBef>
                <a:spcPts val="600"/>
              </a:spcBef>
              <a:buClr>
                <a:srgbClr val="FFFFFF"/>
              </a:buClr>
              <a:buFontTx/>
              <a:buChar char="-"/>
              <a:defRPr sz="1800"/>
            </a:pPr>
            <a:r>
              <a:rPr sz="2800">
                <a:solidFill>
                  <a:srgbClr val="FFFFFF"/>
                </a:solidFill>
              </a:rPr>
              <a:t>Rzeczy niezużywalne;</a:t>
            </a:r>
            <a:br>
              <a:rPr sz="2800">
                <a:solidFill>
                  <a:srgbClr val="FFFFFF"/>
                </a:solidFill>
              </a:rPr>
            </a:br>
            <a:r>
              <a:rPr sz="2000">
                <a:solidFill>
                  <a:srgbClr val="FFFFFF"/>
                </a:solidFill>
              </a:rPr>
              <a:t>(zużywalne tylko wtedy gdy spełniały funkcję rzeczy zużywalnej)</a:t>
            </a:r>
            <a:r>
              <a:rPr sz="2800">
                <a:solidFill>
                  <a:srgbClr val="FFFFFF"/>
                </a:solidFill>
              </a:rPr>
              <a:t> </a:t>
            </a:r>
            <a:endParaRPr sz="2800">
              <a:solidFill>
                <a:srgbClr val="FFFFFF"/>
              </a:solidFill>
            </a:endParaRPr>
          </a:p>
          <a:p>
            <a:pPr lvl="0" algn="r">
              <a:spcBef>
                <a:spcPts val="400"/>
              </a:spcBef>
              <a:buSzTx/>
              <a:buNone/>
              <a:defRPr sz="1800"/>
            </a:pPr>
            <a:r>
              <a:rPr i="1" sz="2000"/>
              <a:t>Ulpian: „Nie można użyczyć tego, co zużywa się przy użyciu, chyba,</a:t>
            </a:r>
            <a:br>
              <a:rPr i="1" sz="2000"/>
            </a:br>
            <a:r>
              <a:rPr i="1" sz="2000"/>
              <a:t>że ktoś przyjąłby to na pokaz lub dla okazania wystawności”.</a:t>
            </a:r>
            <a:endParaRPr>
              <a:solidFill>
                <a:srgbClr val="FFFFFF"/>
              </a:solidFill>
            </a:endParaRPr>
          </a:p>
          <a:p>
            <a:pPr lvl="0" marL="300037" indent="-300037">
              <a:spcBef>
                <a:spcPts val="600"/>
              </a:spcBef>
              <a:buClr>
                <a:srgbClr val="FFFFFF"/>
              </a:buClr>
              <a:buFontTx/>
              <a:buChar char="-"/>
              <a:defRPr sz="1800"/>
            </a:pPr>
            <a:r>
              <a:rPr sz="2800">
                <a:solidFill>
                  <a:srgbClr val="FFFFFF"/>
                </a:solidFill>
              </a:rPr>
              <a:t>Indywidualnie oznaczone;</a:t>
            </a:r>
            <a:endParaRPr sz="2800">
              <a:solidFill>
                <a:srgbClr val="FFFFFF"/>
              </a:solidFill>
            </a:endParaRPr>
          </a:p>
          <a:p>
            <a:pPr lvl="0" marL="300037" indent="-300037">
              <a:spcBef>
                <a:spcPts val="600"/>
              </a:spcBef>
              <a:buClr>
                <a:srgbClr val="FFFFFF"/>
              </a:buClr>
              <a:buFontTx/>
              <a:buChar char="-"/>
              <a:defRPr sz="1800"/>
            </a:pPr>
            <a:r>
              <a:rPr sz="2800">
                <a:solidFill>
                  <a:srgbClr val="FFFFFF"/>
                </a:solidFill>
              </a:rPr>
              <a:t>Głównie ruchome.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xfrm>
            <a:off x="395288" y="404813"/>
            <a:ext cx="8229601" cy="981076"/>
          </a:xfrm>
          <a:prstGeom prst="rect">
            <a:avLst/>
          </a:prstGeom>
        </p:spPr>
        <p:txBody>
          <a:bodyPr/>
          <a:lstStyle>
            <a:lvl1pPr>
              <a:defRPr spc="300" sz="4000">
                <a:solidFill>
                  <a:srgbClr val="D9D9D9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300" sz="4000">
                <a:solidFill>
                  <a:srgbClr val="D9D9D9"/>
                </a:solidFill>
              </a:rPr>
              <a:t>Prawa i Obowiązki Stron</a:t>
            </a:r>
          </a:p>
        </p:txBody>
      </p:sp>
      <p:graphicFrame>
        <p:nvGraphicFramePr>
          <p:cNvPr id="144" name="Table 144"/>
          <p:cNvGraphicFramePr/>
          <p:nvPr/>
        </p:nvGraphicFramePr>
        <p:xfrm>
          <a:off x="468312" y="1700213"/>
          <a:ext cx="7920038" cy="41910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959225"/>
                <a:gridCol w="3960812"/>
              </a:tblGrid>
              <a:tr h="598714">
                <a:tc gridSpan="2"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KOMODATARIUSZ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 hMerge="1">
                  <a:tcPr/>
                </a:tc>
              </a:tr>
              <a:tr h="598714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OBOWIĄZKI / OGRANICZENIA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PRAWA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Zwrot rzeczy w ustalonym terminie.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Prawo do dzierżenia rzeczy podczas użyczenia </a:t>
                      </a:r>
                      <a:r>
                        <a:rPr i="1" sz="1700">
                          <a:solidFill>
                            <a:srgbClr val="FFFFFF"/>
                          </a:solidFill>
                        </a:rPr>
                        <a:t>(actio commodati iudicium).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Obowiązek </a:t>
                      </a:r>
                      <a:r>
                        <a:rPr sz="1700" u="sng">
                          <a:solidFill>
                            <a:srgbClr val="FFFFFF"/>
                          </a:solidFill>
                        </a:rPr>
                        <a:t>strzeżenia</a:t>
                      </a:r>
                      <a:r>
                        <a:rPr sz="1700">
                          <a:solidFill>
                            <a:srgbClr val="FFFFFF"/>
                          </a:solidFill>
                        </a:rPr>
                        <a:t> rzeczy</a:t>
                      </a:r>
                      <a:br>
                        <a:rPr sz="1700">
                          <a:solidFill>
                            <a:srgbClr val="FFFFFF"/>
                          </a:solidFill>
                        </a:rPr>
                      </a:br>
                      <a:r>
                        <a:rPr sz="1700">
                          <a:solidFill>
                            <a:srgbClr val="FFFFFF"/>
                          </a:solidFill>
                        </a:rPr>
                        <a:t>z największą starannością.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Prawo zatrzymania rzeczy do chwili zwrotu należności </a:t>
                      </a:r>
                      <a:r>
                        <a:rPr i="1" sz="1700">
                          <a:solidFill>
                            <a:srgbClr val="FFFFFF"/>
                          </a:solidFill>
                        </a:rPr>
                        <a:t>(</a:t>
                      </a:r>
                      <a:r>
                        <a:rPr sz="1700">
                          <a:solidFill>
                            <a:srgbClr val="FFFFFF"/>
                          </a:solidFill>
                        </a:rPr>
                        <a:t>prawo </a:t>
                      </a:r>
                      <a:r>
                        <a:rPr sz="1700" u="sng">
                          <a:solidFill>
                            <a:srgbClr val="FFFFFF"/>
                          </a:solidFill>
                        </a:rPr>
                        <a:t>retencji</a:t>
                      </a:r>
                      <a:r>
                        <a:rPr sz="1700">
                          <a:solidFill>
                            <a:srgbClr val="FFFFFF"/>
                          </a:solidFill>
                        </a:rPr>
                        <a:t> - </a:t>
                      </a:r>
                      <a:r>
                        <a:rPr i="1" sz="1700">
                          <a:solidFill>
                            <a:srgbClr val="FFFFFF"/>
                          </a:solidFill>
                        </a:rPr>
                        <a:t>ius retentionis).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Odpowiedzialność za wszystkie</a:t>
                      </a:r>
                      <a:br>
                        <a:rPr sz="1700">
                          <a:solidFill>
                            <a:srgbClr val="FFFFFF"/>
                          </a:solidFill>
                        </a:rPr>
                      </a:br>
                      <a:r>
                        <a:rPr sz="1700">
                          <a:solidFill>
                            <a:srgbClr val="FFFFFF"/>
                          </a:solidFill>
                        </a:rPr>
                        <a:t>stopnie </a:t>
                      </a:r>
                      <a:r>
                        <a:rPr sz="1700" u="sng">
                          <a:solidFill>
                            <a:srgbClr val="FFFFFF"/>
                          </a:solidFill>
                        </a:rPr>
                        <a:t>winy</a:t>
                      </a:r>
                      <a:r>
                        <a:rPr sz="1700">
                          <a:solidFill>
                            <a:srgbClr val="FFFFFF"/>
                          </a:solidFill>
                        </a:rPr>
                        <a:t>, także z tytułu </a:t>
                      </a:r>
                      <a:r>
                        <a:rPr sz="1700" u="sng">
                          <a:solidFill>
                            <a:srgbClr val="FFFFFF"/>
                          </a:solidFill>
                        </a:rPr>
                        <a:t>custodii</a:t>
                      </a:r>
                      <a:r>
                        <a:rPr sz="1700">
                          <a:solidFill>
                            <a:srgbClr val="FFFFFF"/>
                          </a:solidFill>
                        </a:rPr>
                        <a:t>.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Surowa odpowiedzialność za</a:t>
                      </a:r>
                      <a:br>
                        <a:rPr sz="1700">
                          <a:solidFill>
                            <a:srgbClr val="FFFFFF"/>
                          </a:solidFill>
                        </a:rPr>
                      </a:br>
                      <a:r>
                        <a:rPr sz="1700">
                          <a:solidFill>
                            <a:srgbClr val="FFFFFF"/>
                          </a:solidFill>
                        </a:rPr>
                        <a:t>„</a:t>
                      </a:r>
                      <a:r>
                        <a:rPr sz="1700" u="sng">
                          <a:solidFill>
                            <a:srgbClr val="FFFFFF"/>
                          </a:solidFill>
                        </a:rPr>
                        <a:t>kradzież używania</a:t>
                      </a:r>
                      <a:r>
                        <a:rPr sz="1700">
                          <a:solidFill>
                            <a:srgbClr val="FFFFFF"/>
                          </a:solidFill>
                        </a:rPr>
                        <a:t>”.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Ponoszenie zwyczajnych</a:t>
                      </a:r>
                      <a:br>
                        <a:rPr sz="1700">
                          <a:solidFill>
                            <a:srgbClr val="FFFFFF"/>
                          </a:solidFill>
                        </a:rPr>
                      </a:br>
                      <a:r>
                        <a:rPr sz="1700" u="sng">
                          <a:solidFill>
                            <a:srgbClr val="FFFFFF"/>
                          </a:solidFill>
                        </a:rPr>
                        <a:t>kosztów</a:t>
                      </a:r>
                      <a:r>
                        <a:rPr sz="1700">
                          <a:solidFill>
                            <a:srgbClr val="FFFFFF"/>
                          </a:solidFill>
                        </a:rPr>
                        <a:t> utrzymania rzeczy.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/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Kontrakty realne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xfrm>
            <a:off x="457200" y="1196752"/>
            <a:ext cx="8229600" cy="5400600"/>
          </a:xfrm>
          <a:prstGeom prst="rect">
            <a:avLst/>
          </a:prstGeom>
        </p:spPr>
        <p:txBody>
          <a:bodyPr/>
          <a:lstStyle/>
          <a:p>
            <a:pPr lvl="0">
              <a:buClr>
                <a:srgbClr val="FFFFFF"/>
              </a:buClr>
              <a:defRPr sz="1800"/>
            </a:pPr>
            <a:r>
              <a:rPr sz="3200">
                <a:solidFill>
                  <a:srgbClr val="FFFFFF"/>
                </a:solidFill>
              </a:rPr>
              <a:t>Najstarsza grupa zobowiązań kontraktowych</a:t>
            </a:r>
            <a:endParaRPr sz="320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  <a:defRPr sz="1800"/>
            </a:pPr>
            <a:r>
              <a:rPr sz="3200">
                <a:solidFill>
                  <a:srgbClr val="FFFFFF"/>
                </a:solidFill>
              </a:rPr>
              <a:t>Zasada </a:t>
            </a:r>
            <a:r>
              <a:rPr i="1" sz="3200">
                <a:solidFill>
                  <a:srgbClr val="FFFFFF"/>
                </a:solidFill>
              </a:rPr>
              <a:t>„re enim non potest obligatio contrahi, nisi quatentus datum sit”</a:t>
            </a:r>
            <a:endParaRPr i="1" sz="320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  <a:defRPr sz="1800"/>
            </a:pPr>
            <a:r>
              <a:rPr sz="3200">
                <a:solidFill>
                  <a:srgbClr val="FFFFFF"/>
                </a:solidFill>
              </a:rPr>
              <a:t>Wręczenie przedmiotu zobowiązania jedynym warunkiem jego powstania?</a:t>
            </a:r>
            <a:endParaRPr sz="320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  <a:defRPr sz="1800"/>
            </a:pPr>
            <a:r>
              <a:rPr sz="3200">
                <a:solidFill>
                  <a:srgbClr val="FFFFFF"/>
                </a:solidFill>
              </a:rPr>
              <a:t>„Konsensualność kontraktów realnych”</a:t>
            </a:r>
            <a:endParaRPr sz="320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  <a:defRPr sz="1800"/>
            </a:pPr>
            <a:r>
              <a:rPr sz="3200">
                <a:solidFill>
                  <a:srgbClr val="FFFFFF"/>
                </a:solidFill>
              </a:rPr>
              <a:t>Rozwój „rodziny”:  od mutuum za Gaiusa po grupę czterech kontraktów w </a:t>
            </a:r>
            <a:r>
              <a:rPr i="1" sz="3200">
                <a:solidFill>
                  <a:srgbClr val="FFFFFF"/>
                </a:solidFill>
              </a:rPr>
              <a:t>CIC </a:t>
            </a:r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xfrm>
            <a:off x="179387" y="260350"/>
            <a:ext cx="8964614" cy="981075"/>
          </a:xfrm>
          <a:prstGeom prst="rect">
            <a:avLst/>
          </a:prstGeom>
        </p:spPr>
        <p:txBody>
          <a:bodyPr/>
          <a:lstStyle>
            <a:lvl1pPr>
              <a:defRPr spc="300" sz="3600">
                <a:solidFill>
                  <a:srgbClr val="D9D9D9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300" sz="3600">
                <a:solidFill>
                  <a:srgbClr val="D9D9D9"/>
                </a:solidFill>
              </a:rPr>
              <a:t>Prawa i Obowiązki Stron</a:t>
            </a:r>
          </a:p>
        </p:txBody>
      </p:sp>
      <p:graphicFrame>
        <p:nvGraphicFramePr>
          <p:cNvPr id="147" name="Table 147"/>
          <p:cNvGraphicFramePr/>
          <p:nvPr/>
        </p:nvGraphicFramePr>
        <p:xfrm>
          <a:off x="468312" y="1293812"/>
          <a:ext cx="8207376" cy="462629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103687"/>
                <a:gridCol w="4103688"/>
              </a:tblGrid>
              <a:tr h="679701">
                <a:tc gridSpan="2"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KOMODANT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 hMerge="1">
                  <a:tcPr/>
                </a:tc>
              </a:tr>
              <a:tr h="679701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OBOWIĄZKI / OGRANICZENIA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PRAWA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1366613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Nie mógł domagać się wcześniejszego zwrotu rzeczy (wcześniejsze zabranie – </a:t>
                      </a:r>
                      <a:r>
                        <a:rPr sz="1700" u="sng">
                          <a:solidFill>
                            <a:srgbClr val="FFFFFF"/>
                          </a:solidFill>
                        </a:rPr>
                        <a:t>kradzież swojej własnej rzeczy</a:t>
                      </a:r>
                      <a:r>
                        <a:rPr sz="1700">
                          <a:solidFill>
                            <a:srgbClr val="FFFFFF"/>
                          </a:solidFill>
                        </a:rPr>
                        <a:t> – </a:t>
                      </a:r>
                      <a:r>
                        <a:rPr i="1" sz="1700">
                          <a:solidFill>
                            <a:srgbClr val="FFFFFF"/>
                          </a:solidFill>
                        </a:rPr>
                        <a:t>furtum possesionis</a:t>
                      </a:r>
                      <a:r>
                        <a:rPr sz="1700">
                          <a:solidFill>
                            <a:srgbClr val="FFFFFF"/>
                          </a:solidFill>
                        </a:rPr>
                        <a:t>).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Prawo </a:t>
                      </a:r>
                      <a:r>
                        <a:rPr sz="1700" u="sng">
                          <a:solidFill>
                            <a:srgbClr val="FFFFFF"/>
                          </a:solidFill>
                        </a:rPr>
                        <a:t>zwrotu</a:t>
                      </a:r>
                      <a:r>
                        <a:rPr sz="1700">
                          <a:solidFill>
                            <a:srgbClr val="FFFFFF"/>
                          </a:solidFill>
                        </a:rPr>
                        <a:t> rzeczy użyczonej</a:t>
                      </a:r>
                      <a:br>
                        <a:rPr sz="1700">
                          <a:solidFill>
                            <a:srgbClr val="FFFFFF"/>
                          </a:solidFill>
                        </a:rPr>
                      </a:br>
                      <a:r>
                        <a:rPr i="1" sz="1700">
                          <a:solidFill>
                            <a:srgbClr val="FFFFFF"/>
                          </a:solidFill>
                        </a:rPr>
                        <a:t>(actio commodati directa).</a:t>
                      </a:r>
                      <a:endParaRPr i="1" sz="1700">
                        <a:solidFill>
                          <a:srgbClr val="FFFFFF"/>
                        </a:solidFill>
                      </a:endParaRP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849175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Odpowiedzialność za </a:t>
                      </a:r>
                      <a:r>
                        <a:rPr i="1" sz="1700">
                          <a:solidFill>
                            <a:srgbClr val="FFFFFF"/>
                          </a:solidFill>
                        </a:rPr>
                        <a:t>dolus</a:t>
                      </a:r>
                      <a:r>
                        <a:rPr sz="1700">
                          <a:solidFill>
                            <a:srgbClr val="FFFFFF"/>
                          </a:solidFill>
                        </a:rPr>
                        <a:t> </a:t>
                      </a:r>
                      <a:endParaRPr sz="1700">
                        <a:solidFill>
                          <a:srgbClr val="FFFFFF"/>
                        </a:solidFill>
                      </a:endParaRPr>
                    </a:p>
                    <a:p>
                      <a:pPr lvl="0" algn="ctr">
                        <a:defRPr b="0" i="0" sz="1800"/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i za </a:t>
                      </a:r>
                      <a:r>
                        <a:rPr i="1" sz="1700">
                          <a:solidFill>
                            <a:srgbClr val="FFFFFF"/>
                          </a:solidFill>
                        </a:rPr>
                        <a:t>culpa lata.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1600">
                          <a:solidFill>
                            <a:srgbClr val="FFFFFF"/>
                          </a:solidFill>
                        </a:rPr>
                        <a:t/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677897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1700">
                          <a:solidFill>
                            <a:srgbClr val="FFFFFF"/>
                          </a:solidFill>
                        </a:rPr>
                        <a:t>Zwrot komodatariuszowi </a:t>
                      </a:r>
                      <a:r>
                        <a:rPr sz="1700" u="sng">
                          <a:solidFill>
                            <a:srgbClr val="FFFFFF"/>
                          </a:solidFill>
                        </a:rPr>
                        <a:t>wydatków</a:t>
                      </a:r>
                      <a:br>
                        <a:rPr sz="1700" u="sng">
                          <a:solidFill>
                            <a:srgbClr val="FFFFFF"/>
                          </a:solidFill>
                        </a:rPr>
                      </a:br>
                      <a:r>
                        <a:rPr sz="1700" u="sng">
                          <a:solidFill>
                            <a:srgbClr val="FFFFFF"/>
                          </a:solidFill>
                        </a:rPr>
                        <a:t>i nakładów koniecznych</a:t>
                      </a:r>
                      <a:r>
                        <a:rPr sz="1700">
                          <a:solidFill>
                            <a:srgbClr val="FFFFFF"/>
                          </a:solidFill>
                        </a:rPr>
                        <a:t>, które przekraczały zwyczajne koszty utrzymania rzeczy.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1600">
                          <a:solidFill>
                            <a:srgbClr val="FFFFFF"/>
                          </a:solidFill>
                        </a:rPr>
                        <a:t/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373204"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defRPr b="0" i="0" sz="1800"/>
                      </a:pPr>
                      <a:r>
                        <a:rPr sz="1700" u="sng">
                          <a:solidFill>
                            <a:srgbClr val="FFFFFF"/>
                          </a:solidFill>
                        </a:rPr>
                        <a:t>Odszkodowanie</a:t>
                      </a:r>
                      <a:r>
                        <a:rPr sz="1700">
                          <a:solidFill>
                            <a:srgbClr val="FFFFFF"/>
                          </a:solidFill>
                        </a:rPr>
                        <a:t> z tytułu ewentualnej szkody, która wynikała z jego winy.</a:t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/>
                      </a:r>
                    </a:p>
                  </a:txBody>
                  <a:tcPr marL="45720" marR="45720" marT="45720" marB="45720" anchor="ctr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/>
          </p:nvPr>
        </p:nvSpPr>
        <p:spPr>
          <a:xfrm>
            <a:off x="395288" y="404813"/>
            <a:ext cx="8229601" cy="98107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pc="300" sz="4000">
                <a:solidFill>
                  <a:srgbClr val="D9D9D9"/>
                </a:solidFill>
              </a:rPr>
              <a:t>Klasyfikacja </a:t>
            </a:r>
            <a:r>
              <a:rPr i="1" spc="300" sz="4000">
                <a:solidFill>
                  <a:srgbClr val="D9D9D9"/>
                </a:solidFill>
              </a:rPr>
              <a:t>Commodatum</a:t>
            </a:r>
          </a:p>
        </p:txBody>
      </p:sp>
      <p:sp>
        <p:nvSpPr>
          <p:cNvPr id="150" name="Shape 150"/>
          <p:cNvSpPr/>
          <p:nvPr>
            <p:ph type="body" idx="1"/>
          </p:nvPr>
        </p:nvSpPr>
        <p:spPr>
          <a:xfrm>
            <a:off x="457200" y="1639888"/>
            <a:ext cx="8229600" cy="4525963"/>
          </a:xfrm>
          <a:prstGeom prst="rect">
            <a:avLst/>
          </a:prstGeom>
        </p:spPr>
        <p:txBody>
          <a:bodyPr/>
          <a:lstStyle/>
          <a:p>
            <a:pPr lvl="0" marL="257175" indent="-257175">
              <a:spcBef>
                <a:spcPts val="500"/>
              </a:spcBef>
              <a:buClr>
                <a:srgbClr val="FFFFFF"/>
              </a:buClr>
              <a:defRPr sz="1800"/>
            </a:pPr>
            <a:r>
              <a:rPr sz="2400">
                <a:solidFill>
                  <a:srgbClr val="FFFFFF"/>
                </a:solidFill>
              </a:rPr>
              <a:t>Kontrakt </a:t>
            </a:r>
            <a:r>
              <a:rPr sz="2400" u="sng">
                <a:solidFill>
                  <a:srgbClr val="FFFFFF"/>
                </a:solidFill>
              </a:rPr>
              <a:t>realny</a:t>
            </a:r>
            <a:br>
              <a:rPr sz="2400" u="sng">
                <a:solidFill>
                  <a:srgbClr val="FFFFFF"/>
                </a:solidFill>
              </a:rPr>
            </a:br>
            <a:r>
              <a:rPr sz="2400">
                <a:solidFill>
                  <a:srgbClr val="FFFFFF"/>
                </a:solidFill>
              </a:rPr>
              <a:t>(wiążący i zaskarżalny stawał się dopiero wtedy,</a:t>
            </a:r>
            <a:br>
              <a:rPr sz="2400">
                <a:solidFill>
                  <a:srgbClr val="FFFFFF"/>
                </a:solidFill>
              </a:rPr>
            </a:br>
            <a:r>
              <a:rPr sz="2400">
                <a:solidFill>
                  <a:srgbClr val="FFFFFF"/>
                </a:solidFill>
              </a:rPr>
              <a:t>gdy pomiędzy stronami nastąpiło przesunięcie</a:t>
            </a:r>
            <a:br>
              <a:rPr sz="2400">
                <a:solidFill>
                  <a:srgbClr val="FFFFFF"/>
                </a:solidFill>
              </a:rPr>
            </a:br>
            <a:r>
              <a:rPr sz="2400">
                <a:solidFill>
                  <a:srgbClr val="FFFFFF"/>
                </a:solidFill>
              </a:rPr>
              <a:t>majątkowe w postaci </a:t>
            </a:r>
            <a:r>
              <a:rPr sz="2400" u="sng">
                <a:solidFill>
                  <a:srgbClr val="FFFFFF"/>
                </a:solidFill>
              </a:rPr>
              <a:t>wydania rzeczy</a:t>
            </a:r>
            <a:r>
              <a:rPr sz="2400">
                <a:solidFill>
                  <a:srgbClr val="FFFFFF"/>
                </a:solidFill>
              </a:rPr>
              <a:t>);</a:t>
            </a:r>
            <a:endParaRPr sz="2400">
              <a:solidFill>
                <a:srgbClr val="FFFFFF"/>
              </a:solidFill>
            </a:endParaRPr>
          </a:p>
          <a:p>
            <a:pPr lvl="0" marL="257175" indent="-257175">
              <a:spcBef>
                <a:spcPts val="500"/>
              </a:spcBef>
              <a:buClr>
                <a:srgbClr val="FFFFFF"/>
              </a:buClr>
              <a:defRPr sz="1800"/>
            </a:pPr>
            <a:r>
              <a:rPr sz="2400">
                <a:solidFill>
                  <a:srgbClr val="FFFFFF"/>
                </a:solidFill>
              </a:rPr>
              <a:t>Kontrakt oceniany według wymogów </a:t>
            </a:r>
            <a:r>
              <a:rPr sz="2400" u="sng">
                <a:solidFill>
                  <a:srgbClr val="FFFFFF"/>
                </a:solidFill>
              </a:rPr>
              <a:t>dobrej wiary</a:t>
            </a:r>
            <a:r>
              <a:rPr sz="2400">
                <a:solidFill>
                  <a:srgbClr val="FFFFFF"/>
                </a:solidFill>
              </a:rPr>
              <a:t>;</a:t>
            </a:r>
            <a:endParaRPr sz="2400">
              <a:solidFill>
                <a:srgbClr val="FFFFFF"/>
              </a:solidFill>
            </a:endParaRPr>
          </a:p>
          <a:p>
            <a:pPr lvl="0" marL="257175" indent="-257175">
              <a:spcBef>
                <a:spcPts val="500"/>
              </a:spcBef>
              <a:buClr>
                <a:srgbClr val="FFFFFF"/>
              </a:buClr>
              <a:defRPr sz="1800"/>
            </a:pPr>
            <a:r>
              <a:rPr sz="2400">
                <a:solidFill>
                  <a:srgbClr val="FFFFFF"/>
                </a:solidFill>
              </a:rPr>
              <a:t>Kontrakt </a:t>
            </a:r>
            <a:r>
              <a:rPr sz="2400" u="sng">
                <a:solidFill>
                  <a:srgbClr val="FFFFFF"/>
                </a:solidFill>
              </a:rPr>
              <a:t>dwustronny niezupełny</a:t>
            </a:r>
            <a:r>
              <a:rPr sz="2400">
                <a:solidFill>
                  <a:srgbClr val="FFFFFF"/>
                </a:solidFill>
              </a:rPr>
              <a:t>.</a:t>
            </a:r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xfrm>
            <a:off x="395288" y="576262"/>
            <a:ext cx="8229601" cy="981076"/>
          </a:xfrm>
          <a:prstGeom prst="rect">
            <a:avLst/>
          </a:prstGeom>
        </p:spPr>
        <p:txBody>
          <a:bodyPr/>
          <a:lstStyle>
            <a:lvl1pPr defTabSz="704087">
              <a:defRPr spc="231" sz="2772">
                <a:solidFill>
                  <a:srgbClr val="D9D9D9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231" sz="2772">
                <a:solidFill>
                  <a:srgbClr val="D9D9D9"/>
                </a:solidFill>
              </a:rPr>
              <a:t>Kontrakt Dwustronnie Zobowiązujący Niezupełny</a:t>
            </a:r>
          </a:p>
        </p:txBody>
      </p:sp>
      <p:sp>
        <p:nvSpPr>
          <p:cNvPr id="153" name="Shape 153"/>
          <p:cNvSpPr/>
          <p:nvPr>
            <p:ph type="body" idx="1"/>
          </p:nvPr>
        </p:nvSpPr>
        <p:spPr>
          <a:xfrm>
            <a:off x="457200" y="2636838"/>
            <a:ext cx="1666875" cy="348932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600"/>
              </a:spcBef>
              <a:buSzTx/>
              <a:buNone/>
              <a:defRPr sz="15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54" name="Shape 154"/>
          <p:cNvSpPr/>
          <p:nvPr/>
        </p:nvSpPr>
        <p:spPr>
          <a:xfrm>
            <a:off x="7377113" y="2636838"/>
            <a:ext cx="1516063" cy="232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600"/>
              </a:spcBef>
              <a:defRPr sz="15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55" name="Shape 155"/>
          <p:cNvSpPr/>
          <p:nvPr/>
        </p:nvSpPr>
        <p:spPr>
          <a:xfrm>
            <a:off x="357697" y="4797425"/>
            <a:ext cx="1603944" cy="98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 algn="ctr"/>
            <a:r>
              <a:rPr sz="2800">
                <a:solidFill>
                  <a:srgbClr val="FFFFFF"/>
                </a:solidFill>
              </a:rPr>
              <a:t>Właściciel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algn="ctr"/>
            <a:r>
              <a:rPr sz="2800">
                <a:solidFill>
                  <a:srgbClr val="FFFFFF"/>
                </a:solidFill>
              </a:rPr>
              <a:t>rzeczy</a:t>
            </a:r>
          </a:p>
        </p:txBody>
      </p:sp>
    </p:spTree>
  </p:cSld>
  <p:clrMapOvr>
    <a:masterClrMapping/>
  </p:clrMapOvr>
  <p:transition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body" idx="1"/>
          </p:nvPr>
        </p:nvSpPr>
        <p:spPr>
          <a:xfrm>
            <a:off x="457200" y="2636838"/>
            <a:ext cx="1666875" cy="348932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600"/>
              </a:spcBef>
              <a:buSzTx/>
              <a:buNone/>
              <a:defRPr sz="15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58" name="Shape 158"/>
          <p:cNvSpPr/>
          <p:nvPr/>
        </p:nvSpPr>
        <p:spPr>
          <a:xfrm>
            <a:off x="7377113" y="2636838"/>
            <a:ext cx="1516063" cy="232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600"/>
              </a:spcBef>
              <a:defRPr sz="15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59" name="Shape 159"/>
          <p:cNvSpPr/>
          <p:nvPr/>
        </p:nvSpPr>
        <p:spPr>
          <a:xfrm>
            <a:off x="1333535" y="2030251"/>
            <a:ext cx="6175577" cy="9366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0" y="9671"/>
                  <a:pt x="4849" y="0"/>
                  <a:pt x="10830" y="0"/>
                </a:cubicBezTo>
                <a:cubicBezTo>
                  <a:pt x="16369" y="0"/>
                  <a:pt x="21016" y="8336"/>
                  <a:pt x="21600" y="19322"/>
                </a:cubicBezTo>
              </a:path>
            </a:pathLst>
          </a:custGeom>
          <a:ln w="76200">
            <a:solidFill>
              <a:srgbClr val="4A7EBB"/>
            </a:solidFill>
            <a:tailEnd type="stealth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0" name="Shape 160"/>
          <p:cNvSpPr/>
          <p:nvPr/>
        </p:nvSpPr>
        <p:spPr>
          <a:xfrm>
            <a:off x="1831975" y="1484312"/>
            <a:ext cx="472465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Użyczenie (= prawo do zwrotu rzeczy)</a:t>
            </a:r>
          </a:p>
        </p:txBody>
      </p:sp>
      <p:sp>
        <p:nvSpPr>
          <p:cNvPr id="161" name="Shape 161"/>
          <p:cNvSpPr/>
          <p:nvPr/>
        </p:nvSpPr>
        <p:spPr>
          <a:xfrm>
            <a:off x="1756299" y="2276224"/>
            <a:ext cx="5112605" cy="655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454" fill="norm" stroke="1" extrusionOk="0">
                <a:moveTo>
                  <a:pt x="0" y="18454"/>
                </a:moveTo>
                <a:lnTo>
                  <a:pt x="0" y="18454"/>
                </a:lnTo>
                <a:cubicBezTo>
                  <a:pt x="1961" y="4569"/>
                  <a:pt x="8606" y="-3146"/>
                  <a:pt x="14840" y="1222"/>
                </a:cubicBezTo>
                <a:cubicBezTo>
                  <a:pt x="17708" y="3231"/>
                  <a:pt x="20125" y="7595"/>
                  <a:pt x="21600" y="13428"/>
                </a:cubicBezTo>
              </a:path>
            </a:pathLst>
          </a:custGeom>
          <a:ln w="38100">
            <a:solidFill>
              <a:srgbClr val="4A7EBB"/>
            </a:solidFill>
            <a:headEnd type="stealth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2" name="Shape 162"/>
          <p:cNvSpPr/>
          <p:nvPr/>
        </p:nvSpPr>
        <p:spPr>
          <a:xfrm>
            <a:off x="2627313" y="2535238"/>
            <a:ext cx="3889376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Obowiązek zwrotu rzeczy</a:t>
            </a:r>
          </a:p>
        </p:txBody>
      </p:sp>
      <p:sp>
        <p:nvSpPr>
          <p:cNvPr id="163" name="Shape 163"/>
          <p:cNvSpPr/>
          <p:nvPr/>
        </p:nvSpPr>
        <p:spPr>
          <a:xfrm>
            <a:off x="395288" y="227330"/>
            <a:ext cx="8229601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pc="300" sz="4000">
                <a:solidFill>
                  <a:srgbClr val="D9D9D9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300" sz="4000">
                <a:solidFill>
                  <a:srgbClr val="D9D9D9"/>
                </a:solidFill>
              </a:rPr>
              <a:t>Kontrakt Dwustronnie Zobowiązujący Niezupełny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body" idx="1"/>
          </p:nvPr>
        </p:nvSpPr>
        <p:spPr>
          <a:xfrm>
            <a:off x="457200" y="2636838"/>
            <a:ext cx="1666875" cy="348932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600"/>
              </a:spcBef>
              <a:buSzTx/>
              <a:buNone/>
              <a:defRPr sz="15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66" name="Shape 166"/>
          <p:cNvSpPr/>
          <p:nvPr/>
        </p:nvSpPr>
        <p:spPr>
          <a:xfrm>
            <a:off x="7377113" y="2636838"/>
            <a:ext cx="1516063" cy="2326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3600"/>
              </a:spcBef>
              <a:defRPr sz="150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167" name="Shape 167"/>
          <p:cNvSpPr/>
          <p:nvPr/>
        </p:nvSpPr>
        <p:spPr>
          <a:xfrm>
            <a:off x="1333535" y="2030251"/>
            <a:ext cx="6175577" cy="9366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0" y="9671"/>
                  <a:pt x="4849" y="0"/>
                  <a:pt x="10830" y="0"/>
                </a:cubicBezTo>
                <a:cubicBezTo>
                  <a:pt x="16369" y="0"/>
                  <a:pt x="21016" y="8336"/>
                  <a:pt x="21600" y="19322"/>
                </a:cubicBezTo>
              </a:path>
            </a:pathLst>
          </a:custGeom>
          <a:ln w="76200">
            <a:solidFill>
              <a:srgbClr val="4A7EBB"/>
            </a:solidFill>
            <a:tailEnd type="stealth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8" name="Shape 168"/>
          <p:cNvSpPr/>
          <p:nvPr/>
        </p:nvSpPr>
        <p:spPr>
          <a:xfrm>
            <a:off x="1831975" y="1484312"/>
            <a:ext cx="472465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Użyczenie (= prawo do zwrotu rzeczy)</a:t>
            </a:r>
          </a:p>
        </p:txBody>
      </p:sp>
      <p:sp>
        <p:nvSpPr>
          <p:cNvPr id="169" name="Shape 169"/>
          <p:cNvSpPr/>
          <p:nvPr/>
        </p:nvSpPr>
        <p:spPr>
          <a:xfrm>
            <a:off x="1756299" y="2276224"/>
            <a:ext cx="5112605" cy="655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454" fill="norm" stroke="1" extrusionOk="0">
                <a:moveTo>
                  <a:pt x="0" y="18454"/>
                </a:moveTo>
                <a:lnTo>
                  <a:pt x="0" y="18454"/>
                </a:lnTo>
                <a:cubicBezTo>
                  <a:pt x="1961" y="4569"/>
                  <a:pt x="8606" y="-3146"/>
                  <a:pt x="14840" y="1222"/>
                </a:cubicBezTo>
                <a:cubicBezTo>
                  <a:pt x="17708" y="3231"/>
                  <a:pt x="20125" y="7595"/>
                  <a:pt x="21600" y="13428"/>
                </a:cubicBezTo>
              </a:path>
            </a:pathLst>
          </a:custGeom>
          <a:ln w="38100">
            <a:solidFill>
              <a:srgbClr val="4A7EBB"/>
            </a:solidFill>
            <a:headEnd type="stealth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0" name="Shape 170"/>
          <p:cNvSpPr/>
          <p:nvPr/>
        </p:nvSpPr>
        <p:spPr>
          <a:xfrm>
            <a:off x="2627313" y="2535238"/>
            <a:ext cx="3889376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Obowiązek zwrotu rzeczy</a:t>
            </a:r>
          </a:p>
        </p:txBody>
      </p:sp>
      <p:sp>
        <p:nvSpPr>
          <p:cNvPr id="171" name="Shape 171"/>
          <p:cNvSpPr/>
          <p:nvPr/>
        </p:nvSpPr>
        <p:spPr>
          <a:xfrm rot="10800000">
            <a:off x="1450752" y="4653909"/>
            <a:ext cx="6173973" cy="935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0" y="9671"/>
                  <a:pt x="4849" y="0"/>
                  <a:pt x="10830" y="0"/>
                </a:cubicBezTo>
                <a:cubicBezTo>
                  <a:pt x="16369" y="0"/>
                  <a:pt x="21016" y="8336"/>
                  <a:pt x="21600" y="19321"/>
                </a:cubicBezTo>
              </a:path>
            </a:pathLst>
          </a:custGeom>
          <a:ln w="76200">
            <a:solidFill>
              <a:srgbClr val="4A7EBB"/>
            </a:solidFill>
            <a:tailEnd type="stealth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2" name="Shape 172"/>
          <p:cNvSpPr/>
          <p:nvPr/>
        </p:nvSpPr>
        <p:spPr>
          <a:xfrm rot="10800000">
            <a:off x="1954920" y="4582392"/>
            <a:ext cx="5111902" cy="655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8451" fill="norm" stroke="1" extrusionOk="0">
                <a:moveTo>
                  <a:pt x="0" y="18451"/>
                </a:moveTo>
                <a:lnTo>
                  <a:pt x="0" y="18451"/>
                </a:lnTo>
                <a:cubicBezTo>
                  <a:pt x="1963" y="4564"/>
                  <a:pt x="8609" y="-3149"/>
                  <a:pt x="14844" y="1224"/>
                </a:cubicBezTo>
                <a:cubicBezTo>
                  <a:pt x="17710" y="3233"/>
                  <a:pt x="20125" y="7594"/>
                  <a:pt x="21600" y="13422"/>
                </a:cubicBezTo>
              </a:path>
            </a:pathLst>
          </a:custGeom>
          <a:ln w="38100">
            <a:solidFill>
              <a:srgbClr val="4A7EBB"/>
            </a:solidFill>
            <a:headEnd type="stealth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73" name="Shape 173"/>
          <p:cNvSpPr/>
          <p:nvPr/>
        </p:nvSpPr>
        <p:spPr>
          <a:xfrm>
            <a:off x="1874838" y="5732462"/>
            <a:ext cx="5009925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sz="2400">
                <a:solidFill>
                  <a:srgbClr val="FFFFFF"/>
                </a:solidFill>
              </a:rPr>
              <a:t>Prawo do zwrotu ponadstandardowych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400">
                <a:solidFill>
                  <a:srgbClr val="FFFFFF"/>
                </a:solidFill>
              </a:rPr>
              <a:t>nakładów oraz ew. odszkodowanie</a:t>
            </a:r>
          </a:p>
        </p:txBody>
      </p:sp>
      <p:sp>
        <p:nvSpPr>
          <p:cNvPr id="174" name="Shape 174"/>
          <p:cNvSpPr/>
          <p:nvPr/>
        </p:nvSpPr>
        <p:spPr>
          <a:xfrm>
            <a:off x="2451100" y="4392612"/>
            <a:ext cx="406558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Obowiązek zwrotu nakładów</a:t>
            </a:r>
          </a:p>
        </p:txBody>
      </p:sp>
      <p:sp>
        <p:nvSpPr>
          <p:cNvPr id="175" name="Shape 175"/>
          <p:cNvSpPr/>
          <p:nvPr/>
        </p:nvSpPr>
        <p:spPr>
          <a:xfrm>
            <a:off x="395288" y="227330"/>
            <a:ext cx="8229601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pc="300" sz="4000">
                <a:solidFill>
                  <a:srgbClr val="D9D9D9"/>
                </a:solidFill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300" sz="4000">
                <a:solidFill>
                  <a:srgbClr val="D9D9D9"/>
                </a:solidFill>
              </a:rPr>
              <a:t>Kontrakt Dwustronnie Zobowiązujący Niezupełny</a:t>
            </a:r>
          </a:p>
        </p:txBody>
      </p:sp>
    </p:spTree>
  </p:cSld>
  <p:clrMapOvr>
    <a:masterClrMapping/>
  </p:clrMapOvr>
  <p:transition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title"/>
          </p:nvPr>
        </p:nvSpPr>
        <p:spPr>
          <a:xfrm>
            <a:off x="395288" y="404813"/>
            <a:ext cx="8229601" cy="98107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i="1" spc="300" sz="4000">
                <a:solidFill>
                  <a:srgbClr val="D9D9D9"/>
                </a:solidFill>
              </a:rPr>
              <a:t>Commodatum</a:t>
            </a:r>
            <a:r>
              <a:rPr spc="300" sz="4000">
                <a:solidFill>
                  <a:srgbClr val="D9D9D9"/>
                </a:solidFill>
              </a:rPr>
              <a:t> a </a:t>
            </a:r>
            <a:r>
              <a:rPr i="1" spc="300" sz="4000">
                <a:solidFill>
                  <a:srgbClr val="D9D9D9"/>
                </a:solidFill>
              </a:rPr>
              <a:t>Precarium</a:t>
            </a:r>
          </a:p>
        </p:txBody>
      </p:sp>
      <p:graphicFrame>
        <p:nvGraphicFramePr>
          <p:cNvPr id="178" name="Table 178"/>
          <p:cNvGraphicFramePr/>
          <p:nvPr/>
        </p:nvGraphicFramePr>
        <p:xfrm>
          <a:off x="468312" y="1700213"/>
          <a:ext cx="8207376" cy="162687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103687"/>
                <a:gridCol w="4103688"/>
              </a:tblGrid>
              <a:tr h="397837">
                <a:tc gridSpan="2"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PODOBIEŃSTWA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 hMerge="1">
                  <a:tcPr/>
                </a:tc>
              </a:tr>
              <a:tr h="397837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COMMODATUM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PRECARIUM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15597">
                <a:tc gridSpan="2"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Możliwość używania cudzej rzeczy.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415597">
                <a:tc gridSpan="2"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… i to bezpłatnie :)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FFFF"/>
                      </a:solidFill>
                      <a:round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title"/>
          </p:nvPr>
        </p:nvSpPr>
        <p:spPr>
          <a:xfrm>
            <a:off x="395288" y="404813"/>
            <a:ext cx="8229601" cy="98107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i="1" spc="300" sz="4000">
                <a:solidFill>
                  <a:srgbClr val="FFFFFF"/>
                </a:solidFill>
              </a:rPr>
              <a:t>Commodatum</a:t>
            </a:r>
            <a:r>
              <a:rPr spc="300" sz="4000">
                <a:solidFill>
                  <a:srgbClr val="FFFFFF"/>
                </a:solidFill>
              </a:rPr>
              <a:t> a </a:t>
            </a:r>
            <a:r>
              <a:rPr i="1" spc="300" sz="4000">
                <a:solidFill>
                  <a:srgbClr val="FFFFFF"/>
                </a:solidFill>
              </a:rPr>
              <a:t>Precarium</a:t>
            </a:r>
          </a:p>
        </p:txBody>
      </p:sp>
      <p:graphicFrame>
        <p:nvGraphicFramePr>
          <p:cNvPr id="181" name="Table 181"/>
          <p:cNvGraphicFramePr/>
          <p:nvPr/>
        </p:nvGraphicFramePr>
        <p:xfrm>
          <a:off x="468312" y="1700213"/>
          <a:ext cx="8207376" cy="355282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4103687"/>
                <a:gridCol w="4103688"/>
              </a:tblGrid>
              <a:tr h="491862">
                <a:tc gridSpan="2"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RÓŻNICE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 hMerge="1">
                  <a:tcPr/>
                </a:tc>
              </a:tr>
              <a:tr h="491862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COMMODATUM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PRECARIUM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solidFill>
                        <a:srgbClr val="FFFFFF"/>
                      </a:solidFill>
                      <a:round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513820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Niezależna instytucja prawna.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Przejaw „czystej łaski” użyczającego.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13820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Kontrakt.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Stosunek faktyczny.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513820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Komodant nie mógł żądać zwrotu rzeczy przed upływem terminu.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Prekarium może zostać w każdej chwili odwołane (+ ochrona interdyktowa przeciw „</a:t>
                      </a:r>
                      <a:r>
                        <a:rPr i="1">
                          <a:solidFill>
                            <a:srgbClr val="FFFFFF"/>
                          </a:solidFill>
                        </a:rPr>
                        <a:t>krnąbrniętemu prekarzyście</a:t>
                      </a:r>
                      <a:r>
                        <a:rPr>
                          <a:solidFill>
                            <a:srgbClr val="FFFFFF"/>
                          </a:solidFill>
                        </a:rPr>
                        <a:t>”).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13820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Prawna stabilizacja pozycji komodatariusza.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Brak środków ochrony prekarzysty przed użyczającym.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513820"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Brak możliwości pobierania pożytków.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defRPr b="0" i="0" sz="1800"/>
                      </a:pPr>
                      <a:r>
                        <a:rPr>
                          <a:solidFill>
                            <a:srgbClr val="FFFFFF"/>
                          </a:solidFill>
                        </a:rPr>
                        <a:t>Możliwość pobierania pożytków.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FFFFFF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type="title" idx="4294967295"/>
          </p:nvPr>
        </p:nvSpPr>
        <p:spPr>
          <a:xfrm>
            <a:off x="395288" y="404813"/>
            <a:ext cx="8229601" cy="98107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i="1" spc="300" sz="4000">
                <a:solidFill>
                  <a:srgbClr val="D9D9D9"/>
                </a:solidFill>
              </a:rPr>
              <a:t>Commodatum</a:t>
            </a:r>
            <a:r>
              <a:rPr spc="300" sz="4000">
                <a:solidFill>
                  <a:srgbClr val="D9D9D9"/>
                </a:solidFill>
              </a:rPr>
              <a:t> a </a:t>
            </a:r>
            <a:r>
              <a:rPr i="1" spc="300" sz="4000">
                <a:solidFill>
                  <a:srgbClr val="D9D9D9"/>
                </a:solidFill>
              </a:rPr>
              <a:t>Mutuum</a:t>
            </a:r>
            <a:r>
              <a:rPr spc="300" sz="4000">
                <a:solidFill>
                  <a:srgbClr val="D9D9D9"/>
                </a:solidFill>
              </a:rPr>
              <a:t>?</a:t>
            </a:r>
          </a:p>
        </p:txBody>
      </p:sp>
      <p:sp>
        <p:nvSpPr>
          <p:cNvPr id="184" name="Shape 184"/>
          <p:cNvSpPr/>
          <p:nvPr>
            <p:ph type="body" idx="4294967295"/>
          </p:nvPr>
        </p:nvSpPr>
        <p:spPr>
          <a:xfrm>
            <a:off x="457200" y="1484312"/>
            <a:ext cx="8229600" cy="4525964"/>
          </a:xfrm>
          <a:prstGeom prst="rect">
            <a:avLst/>
          </a:prstGeom>
        </p:spPr>
        <p:txBody>
          <a:bodyPr/>
          <a:lstStyle/>
          <a:p>
            <a:pPr lvl="0" marL="300037" indent="-300037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</a:rPr>
              <a:t>„</a:t>
            </a:r>
            <a:r>
              <a:rPr i="1" sz="2800">
                <a:solidFill>
                  <a:srgbClr val="FFFFFF"/>
                </a:solidFill>
              </a:rPr>
              <a:t>Mutuum</a:t>
            </a:r>
            <a:r>
              <a:rPr sz="2800">
                <a:solidFill>
                  <a:srgbClr val="FFFFFF"/>
                </a:solidFill>
              </a:rPr>
              <a:t> było możliwe tylko wtedy, kiedy strony chciały pożyczyć pieniądze albo rzeczy zamienne; musiał wtedy nastąpić zwrot równowartości</a:t>
            </a:r>
            <a:br>
              <a:rPr sz="2800">
                <a:solidFill>
                  <a:srgbClr val="FFFFFF"/>
                </a:solidFill>
              </a:rPr>
            </a:br>
            <a:r>
              <a:rPr sz="2800">
                <a:solidFill>
                  <a:srgbClr val="FFFFFF"/>
                </a:solidFill>
              </a:rPr>
              <a:t>w rzeczy tego samego gatunku”;</a:t>
            </a:r>
            <a:endParaRPr sz="2800">
              <a:solidFill>
                <a:srgbClr val="FFFFFF"/>
              </a:solid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sz="1800"/>
            </a:pPr>
            <a:endParaRPr sz="2800">
              <a:solidFill>
                <a:srgbClr val="FFFFFF"/>
              </a:solidFill>
            </a:endParaRPr>
          </a:p>
          <a:p>
            <a:pPr lvl="0" marL="300037" indent="-300037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00">
                <a:solidFill>
                  <a:srgbClr val="FFFFFF"/>
                </a:solidFill>
              </a:rPr>
              <a:t>„Rzeczy zużywalne były co do zasady</a:t>
            </a:r>
            <a:br>
              <a:rPr sz="2800">
                <a:solidFill>
                  <a:srgbClr val="FFFFFF"/>
                </a:solidFill>
              </a:rPr>
            </a:br>
            <a:r>
              <a:rPr sz="2800">
                <a:solidFill>
                  <a:srgbClr val="FFFFFF"/>
                </a:solidFill>
              </a:rPr>
              <a:t>pożyczane poprzez instytucję </a:t>
            </a:r>
            <a:r>
              <a:rPr i="1" sz="2800">
                <a:solidFill>
                  <a:srgbClr val="FFFFFF"/>
                </a:solidFill>
              </a:rPr>
              <a:t>mutuum</a:t>
            </a:r>
            <a:r>
              <a:rPr sz="2800">
                <a:solidFill>
                  <a:srgbClr val="FFFFFF"/>
                </a:solidFill>
              </a:rPr>
              <a:t>”.</a:t>
            </a:r>
            <a:endParaRPr sz="2800">
              <a:solidFill>
                <a:srgbClr val="FFFFFF"/>
              </a:solidFill>
            </a:endParaRPr>
          </a:p>
          <a:p>
            <a:pPr lvl="0" marL="0" indent="0">
              <a:lnSpc>
                <a:spcPct val="90000"/>
              </a:lnSpc>
              <a:buSzTx/>
              <a:buNone/>
              <a:defRPr sz="1800"/>
            </a:pPr>
            <a:endParaRPr sz="2800">
              <a:solidFill>
                <a:srgbClr val="FFFFFF"/>
              </a:solidFill>
            </a:endParaRPr>
          </a:p>
          <a:p>
            <a:pPr lvl="0"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>
                <a:solidFill>
                  <a:srgbClr val="FFFFFF"/>
                </a:solidFill>
              </a:rPr>
              <a:t>Reinhard Zimmermann, </a:t>
            </a:r>
            <a:r>
              <a:rPr i="1" sz="2400">
                <a:solidFill>
                  <a:srgbClr val="FFFFFF"/>
                </a:solidFill>
              </a:rPr>
              <a:t>Law of Obligations: </a:t>
            </a:r>
            <a:br>
              <a:rPr i="1" sz="2400">
                <a:solidFill>
                  <a:srgbClr val="FFFFFF"/>
                </a:solidFill>
              </a:rPr>
            </a:br>
            <a:r>
              <a:rPr i="1" sz="2400">
                <a:solidFill>
                  <a:srgbClr val="FFFFFF"/>
                </a:solidFill>
              </a:rPr>
              <a:t>Roman Foundations of the Civilian Tradition</a:t>
            </a:r>
          </a:p>
        </p:txBody>
      </p:sp>
    </p:spTree>
  </p:cSld>
  <p:clrMapOvr>
    <a:masterClrMapping/>
  </p:clrMapOvr>
  <p:transition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title"/>
          </p:nvPr>
        </p:nvSpPr>
        <p:spPr>
          <a:xfrm>
            <a:off x="467543" y="0"/>
            <a:ext cx="8229601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Kontrakt zastawniczy (pignus)</a:t>
            </a:r>
          </a:p>
        </p:txBody>
      </p:sp>
      <p:sp>
        <p:nvSpPr>
          <p:cNvPr id="187" name="Shape 187"/>
          <p:cNvSpPr/>
          <p:nvPr>
            <p:ph type="body" idx="1"/>
          </p:nvPr>
        </p:nvSpPr>
        <p:spPr>
          <a:xfrm>
            <a:off x="323527" y="764703"/>
            <a:ext cx="8496946" cy="5904658"/>
          </a:xfrm>
          <a:prstGeom prst="rect">
            <a:avLst/>
          </a:prstGeom>
        </p:spPr>
        <p:txBody>
          <a:bodyPr/>
          <a:lstStyle/>
          <a:p>
            <a:pPr lvl="0" marL="336042" indent="-336042" defTabSz="896111">
              <a:buSzTx/>
              <a:buNone/>
              <a:defRPr sz="1800"/>
            </a:pPr>
            <a:r>
              <a:rPr sz="3136">
                <a:solidFill>
                  <a:srgbClr val="FFFFFF"/>
                </a:solidFill>
              </a:rPr>
              <a:t>				</a:t>
            </a:r>
            <a:r>
              <a:rPr b="1" sz="3136">
                <a:solidFill>
                  <a:srgbClr val="FFFFFF"/>
                </a:solidFill>
              </a:rPr>
              <a:t>Umowa zastawu</a:t>
            </a:r>
            <a:endParaRPr b="1" sz="3136">
              <a:solidFill>
                <a:srgbClr val="FFFFFF"/>
              </a:solidFill>
            </a:endParaRPr>
          </a:p>
          <a:p>
            <a:pPr lvl="0" marL="336042" indent="-336042" defTabSz="896111">
              <a:buSzTx/>
              <a:buNone/>
              <a:defRPr sz="1800"/>
            </a:pPr>
            <a:endParaRPr sz="3136">
              <a:solidFill>
                <a:srgbClr val="FFFFFF"/>
              </a:solidFill>
            </a:endParaRPr>
          </a:p>
          <a:p>
            <a:pPr lvl="0" marL="336042" indent="-336042" defTabSz="896111">
              <a:buSzTx/>
              <a:buNone/>
              <a:defRPr sz="1800"/>
            </a:pPr>
            <a:r>
              <a:rPr sz="3136">
                <a:solidFill>
                  <a:srgbClr val="FFFFFF"/>
                </a:solidFill>
              </a:rPr>
              <a:t>		</a:t>
            </a:r>
            <a:r>
              <a:rPr sz="3136">
                <a:solidFill>
                  <a:srgbClr val="FFFF00"/>
                </a:solidFill>
              </a:rPr>
              <a:t>	Transfer possesio przedmiotu</a:t>
            </a:r>
            <a:endParaRPr sz="3136">
              <a:solidFill>
                <a:srgbClr val="FFFF00"/>
              </a:solidFill>
            </a:endParaRPr>
          </a:p>
          <a:p>
            <a:pPr lvl="0" marL="336042" indent="-336042" defTabSz="896111">
              <a:buSzTx/>
              <a:buNone/>
              <a:defRPr sz="1800"/>
            </a:pPr>
            <a:r>
              <a:rPr sz="3136">
                <a:solidFill>
                  <a:srgbClr val="FFFF00"/>
                </a:solidFill>
              </a:rPr>
              <a:t>	    II. (D)	                zastawu			(W</a:t>
            </a:r>
            <a:r>
              <a:rPr sz="3136">
                <a:solidFill>
                  <a:srgbClr val="FFFFFF"/>
                </a:solidFill>
              </a:rPr>
              <a:t>)</a:t>
            </a:r>
            <a:endParaRPr sz="3136">
              <a:solidFill>
                <a:srgbClr val="FFFFFF"/>
              </a:solidFill>
            </a:endParaRPr>
          </a:p>
          <a:p>
            <a:pPr lvl="0" marL="336042" indent="-336042" defTabSz="896111">
              <a:buSzTx/>
              <a:buNone/>
              <a:defRPr sz="1800"/>
            </a:pPr>
            <a:r>
              <a:rPr b="1" sz="3136">
                <a:solidFill>
                  <a:srgbClr val="FFFFFF"/>
                </a:solidFill>
              </a:rPr>
              <a:t>Tytus</a:t>
            </a:r>
            <a:r>
              <a:rPr sz="3136">
                <a:solidFill>
                  <a:srgbClr val="FFFFFF"/>
                </a:solidFill>
              </a:rPr>
              <a:t>        </a:t>
            </a:r>
            <a:r>
              <a:rPr sz="3136">
                <a:solidFill>
                  <a:srgbClr val="FF0000"/>
                </a:solidFill>
              </a:rPr>
              <a:t>I.(W)				      </a:t>
            </a:r>
            <a:r>
              <a:rPr b="1" sz="3136">
                <a:solidFill>
                  <a:srgbClr val="FF0000"/>
                </a:solidFill>
              </a:rPr>
              <a:t>(D)  </a:t>
            </a:r>
            <a:r>
              <a:rPr b="1" sz="3136">
                <a:solidFill>
                  <a:srgbClr val="FFFFFF"/>
                </a:solidFill>
              </a:rPr>
              <a:t>Marcus</a:t>
            </a:r>
            <a:endParaRPr b="1" sz="3136">
              <a:solidFill>
                <a:srgbClr val="FFFFFF"/>
              </a:solidFill>
            </a:endParaRPr>
          </a:p>
          <a:p>
            <a:pPr lvl="0" marL="336042" indent="-336042" defTabSz="896111">
              <a:buSzTx/>
              <a:buNone/>
              <a:defRPr sz="1800"/>
            </a:pPr>
            <a:r>
              <a:rPr sz="3136">
                <a:solidFill>
                  <a:srgbClr val="FFFFFF"/>
                </a:solidFill>
              </a:rPr>
              <a:t>				</a:t>
            </a:r>
            <a:r>
              <a:rPr b="1" sz="2842">
                <a:solidFill>
                  <a:srgbClr val="FF0000"/>
                </a:solidFill>
              </a:rPr>
              <a:t>umowa pożyczki</a:t>
            </a:r>
            <a:endParaRPr b="1" sz="2842">
              <a:solidFill>
                <a:srgbClr val="FF0000"/>
              </a:solidFill>
            </a:endParaRPr>
          </a:p>
          <a:p>
            <a:pPr lvl="0" marL="336042" indent="-336042" defTabSz="896111">
              <a:buSzTx/>
              <a:buNone/>
              <a:defRPr sz="1800"/>
            </a:pPr>
            <a:r>
              <a:rPr b="1" sz="3136">
                <a:solidFill>
                  <a:srgbClr val="00B050"/>
                </a:solidFill>
              </a:rPr>
              <a:t>         III. (W)					     (D)</a:t>
            </a:r>
            <a:endParaRPr b="1" sz="3136">
              <a:solidFill>
                <a:srgbClr val="00B050"/>
              </a:solidFill>
            </a:endParaRPr>
          </a:p>
          <a:p>
            <a:pPr lvl="0" marL="336042" indent="-336042" defTabSz="896111">
              <a:buSzTx/>
              <a:buNone/>
              <a:defRPr sz="1800"/>
            </a:pPr>
            <a:endParaRPr b="1" sz="3136">
              <a:solidFill>
                <a:srgbClr val="00B050"/>
              </a:solidFill>
            </a:endParaRPr>
          </a:p>
          <a:p>
            <a:pPr lvl="0" marL="336042" indent="-336042" defTabSz="896111">
              <a:buSzTx/>
              <a:buNone/>
              <a:defRPr sz="1800"/>
            </a:pPr>
            <a:r>
              <a:rPr b="1" sz="3136">
                <a:solidFill>
                  <a:srgbClr val="00B050"/>
                </a:solidFill>
              </a:rPr>
              <a:t>			</a:t>
            </a:r>
            <a:r>
              <a:rPr sz="3136">
                <a:solidFill>
                  <a:srgbClr val="00B050"/>
                </a:solidFill>
              </a:rPr>
              <a:t>ewentualny zobowiązanie uboczne</a:t>
            </a:r>
            <a:endParaRPr sz="3136">
              <a:solidFill>
                <a:srgbClr val="00B050"/>
              </a:solidFill>
            </a:endParaRPr>
          </a:p>
          <a:p>
            <a:pPr lvl="0" marL="336042" indent="-336042" defTabSz="896111">
              <a:buSzTx/>
              <a:buNone/>
              <a:defRPr sz="1800"/>
            </a:pPr>
            <a:r>
              <a:rPr sz="3136">
                <a:solidFill>
                  <a:srgbClr val="00B050"/>
                </a:solidFill>
              </a:rPr>
              <a:t>	(np. z tytułu nakładów na przedmiot zastawu)</a:t>
            </a:r>
          </a:p>
        </p:txBody>
      </p:sp>
      <p:sp>
        <p:nvSpPr>
          <p:cNvPr id="188" name="Shape 188"/>
          <p:cNvSpPr/>
          <p:nvPr/>
        </p:nvSpPr>
        <p:spPr>
          <a:xfrm>
            <a:off x="2987824" y="3140967"/>
            <a:ext cx="3456385" cy="48463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92" name="Group 192"/>
          <p:cNvGrpSpPr/>
          <p:nvPr/>
        </p:nvGrpSpPr>
        <p:grpSpPr>
          <a:xfrm>
            <a:off x="1574862" y="1628796"/>
            <a:ext cx="6423513" cy="731525"/>
            <a:chOff x="0" y="0"/>
            <a:chExt cx="6423512" cy="731523"/>
          </a:xfrm>
        </p:grpSpPr>
        <p:sp>
          <p:nvSpPr>
            <p:cNvPr id="189" name="Shape 189"/>
            <p:cNvSpPr/>
            <p:nvPr/>
          </p:nvSpPr>
          <p:spPr>
            <a:xfrm rot="10800000">
              <a:off x="0" y="0"/>
              <a:ext cx="6423513" cy="73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21319" y="0"/>
                  </a:moveTo>
                  <a:lnTo>
                    <a:pt x="21600" y="5329"/>
                  </a:lnTo>
                  <a:lnTo>
                    <a:pt x="21293" y="5329"/>
                  </a:lnTo>
                  <a:lnTo>
                    <a:pt x="21293" y="5329"/>
                  </a:lnTo>
                  <a:cubicBezTo>
                    <a:pt x="20066" y="14967"/>
                    <a:pt x="15716" y="21600"/>
                    <a:pt x="10813" y="21309"/>
                  </a:cubicBezTo>
                  <a:lnTo>
                    <a:pt x="10813" y="21309"/>
                  </a:lnTo>
                  <a:cubicBezTo>
                    <a:pt x="15487" y="21031"/>
                    <a:pt x="19508" y="14517"/>
                    <a:pt x="20678" y="5329"/>
                  </a:cubicBezTo>
                  <a:lnTo>
                    <a:pt x="20370" y="5329"/>
                  </a:lnTo>
                  <a:close/>
                  <a:moveTo>
                    <a:pt x="10506" y="21318"/>
                  </a:moveTo>
                  <a:cubicBezTo>
                    <a:pt x="4704" y="21318"/>
                    <a:pt x="0" y="11773"/>
                    <a:pt x="0" y="0"/>
                  </a:cubicBezTo>
                  <a:lnTo>
                    <a:pt x="615" y="0"/>
                  </a:lnTo>
                  <a:lnTo>
                    <a:pt x="615" y="0"/>
                  </a:lnTo>
                  <a:cubicBezTo>
                    <a:pt x="615" y="11773"/>
                    <a:pt x="5318" y="21318"/>
                    <a:pt x="11121" y="2131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90" name="Shape 190"/>
            <p:cNvSpPr/>
            <p:nvPr/>
          </p:nvSpPr>
          <p:spPr>
            <a:xfrm rot="10800000">
              <a:off x="3116433" y="3"/>
              <a:ext cx="3307080" cy="73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406" y="21600"/>
                  </a:moveTo>
                  <a:cubicBezTo>
                    <a:pt x="9136" y="21600"/>
                    <a:pt x="0" y="11929"/>
                    <a:pt x="0" y="0"/>
                  </a:cubicBezTo>
                  <a:lnTo>
                    <a:pt x="1194" y="0"/>
                  </a:lnTo>
                  <a:lnTo>
                    <a:pt x="1194" y="0"/>
                  </a:lnTo>
                  <a:cubicBezTo>
                    <a:pt x="1194" y="11929"/>
                    <a:pt x="10330" y="21600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91" name="Shape 191"/>
            <p:cNvSpPr/>
            <p:nvPr/>
          </p:nvSpPr>
          <p:spPr>
            <a:xfrm rot="10800000">
              <a:off x="0" y="3"/>
              <a:ext cx="6423513" cy="73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13" y="21591"/>
                  </a:moveTo>
                  <a:lnTo>
                    <a:pt x="10813" y="21591"/>
                  </a:lnTo>
                  <a:cubicBezTo>
                    <a:pt x="15487" y="21309"/>
                    <a:pt x="19508" y="14709"/>
                    <a:pt x="20678" y="5400"/>
                  </a:cubicBezTo>
                  <a:lnTo>
                    <a:pt x="20370" y="5400"/>
                  </a:lnTo>
                  <a:lnTo>
                    <a:pt x="21319" y="0"/>
                  </a:lnTo>
                  <a:lnTo>
                    <a:pt x="21600" y="5400"/>
                  </a:lnTo>
                  <a:lnTo>
                    <a:pt x="21293" y="5400"/>
                  </a:lnTo>
                  <a:lnTo>
                    <a:pt x="21293" y="5400"/>
                  </a:lnTo>
                  <a:cubicBezTo>
                    <a:pt x="20095" y="14937"/>
                    <a:pt x="15911" y="21600"/>
                    <a:pt x="11121" y="21600"/>
                  </a:cubicBezTo>
                  <a:lnTo>
                    <a:pt x="10506" y="21600"/>
                  </a:lnTo>
                  <a:cubicBezTo>
                    <a:pt x="4704" y="21600"/>
                    <a:pt x="0" y="11929"/>
                    <a:pt x="0" y="0"/>
                  </a:cubicBezTo>
                  <a:lnTo>
                    <a:pt x="615" y="0"/>
                  </a:lnTo>
                  <a:lnTo>
                    <a:pt x="615" y="0"/>
                  </a:lnTo>
                  <a:cubicBezTo>
                    <a:pt x="615" y="11929"/>
                    <a:pt x="5318" y="21600"/>
                    <a:pt x="11121" y="2160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</p:grpSp>
      <p:grpSp>
        <p:nvGrpSpPr>
          <p:cNvPr id="196" name="Group 196"/>
          <p:cNvGrpSpPr/>
          <p:nvPr/>
        </p:nvGrpSpPr>
        <p:grpSpPr>
          <a:xfrm>
            <a:off x="1475655" y="4869160"/>
            <a:ext cx="6098723" cy="731524"/>
            <a:chOff x="0" y="0"/>
            <a:chExt cx="6098722" cy="731523"/>
          </a:xfrm>
        </p:grpSpPr>
        <p:sp>
          <p:nvSpPr>
            <p:cNvPr id="193" name="Shape 193"/>
            <p:cNvSpPr/>
            <p:nvPr/>
          </p:nvSpPr>
          <p:spPr>
            <a:xfrm>
              <a:off x="0" y="0"/>
              <a:ext cx="6098723" cy="73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21285" y="0"/>
                  </a:moveTo>
                  <a:lnTo>
                    <a:pt x="21600" y="5326"/>
                  </a:lnTo>
                  <a:lnTo>
                    <a:pt x="21276" y="5326"/>
                  </a:lnTo>
                  <a:lnTo>
                    <a:pt x="21276" y="5326"/>
                  </a:lnTo>
                  <a:cubicBezTo>
                    <a:pt x="20051" y="14969"/>
                    <a:pt x="15702" y="21600"/>
                    <a:pt x="10804" y="21292"/>
                  </a:cubicBezTo>
                  <a:lnTo>
                    <a:pt x="10804" y="21292"/>
                  </a:lnTo>
                  <a:cubicBezTo>
                    <a:pt x="15461" y="21000"/>
                    <a:pt x="19464" y="14494"/>
                    <a:pt x="20628" y="5326"/>
                  </a:cubicBezTo>
                  <a:lnTo>
                    <a:pt x="20305" y="5326"/>
                  </a:lnTo>
                  <a:close/>
                  <a:moveTo>
                    <a:pt x="10481" y="21302"/>
                  </a:moveTo>
                  <a:cubicBezTo>
                    <a:pt x="4692" y="21302"/>
                    <a:pt x="0" y="11765"/>
                    <a:pt x="0" y="0"/>
                  </a:cubicBezTo>
                  <a:lnTo>
                    <a:pt x="648" y="0"/>
                  </a:lnTo>
                  <a:lnTo>
                    <a:pt x="648" y="0"/>
                  </a:lnTo>
                  <a:cubicBezTo>
                    <a:pt x="648" y="11765"/>
                    <a:pt x="5340" y="21302"/>
                    <a:pt x="11128" y="213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94" name="Shape 194"/>
            <p:cNvSpPr/>
            <p:nvPr/>
          </p:nvSpPr>
          <p:spPr>
            <a:xfrm>
              <a:off x="0" y="0"/>
              <a:ext cx="3142065" cy="73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43" y="21600"/>
                  </a:moveTo>
                  <a:cubicBezTo>
                    <a:pt x="9108" y="21600"/>
                    <a:pt x="0" y="11929"/>
                    <a:pt x="0" y="0"/>
                  </a:cubicBezTo>
                  <a:lnTo>
                    <a:pt x="1257" y="0"/>
                  </a:lnTo>
                  <a:lnTo>
                    <a:pt x="1257" y="0"/>
                  </a:lnTo>
                  <a:cubicBezTo>
                    <a:pt x="1257" y="11929"/>
                    <a:pt x="10365" y="21600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95" name="Shape 195"/>
            <p:cNvSpPr/>
            <p:nvPr/>
          </p:nvSpPr>
          <p:spPr>
            <a:xfrm>
              <a:off x="0" y="0"/>
              <a:ext cx="6098723" cy="731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4" y="21590"/>
                  </a:moveTo>
                  <a:lnTo>
                    <a:pt x="10804" y="21590"/>
                  </a:lnTo>
                  <a:cubicBezTo>
                    <a:pt x="15461" y="21293"/>
                    <a:pt x="19464" y="14697"/>
                    <a:pt x="20628" y="5400"/>
                  </a:cubicBezTo>
                  <a:lnTo>
                    <a:pt x="20305" y="5400"/>
                  </a:lnTo>
                  <a:lnTo>
                    <a:pt x="21285" y="0"/>
                  </a:lnTo>
                  <a:lnTo>
                    <a:pt x="21600" y="5400"/>
                  </a:lnTo>
                  <a:lnTo>
                    <a:pt x="21276" y="5400"/>
                  </a:lnTo>
                  <a:lnTo>
                    <a:pt x="21276" y="5400"/>
                  </a:lnTo>
                  <a:cubicBezTo>
                    <a:pt x="20081" y="14937"/>
                    <a:pt x="15907" y="21600"/>
                    <a:pt x="11128" y="21600"/>
                  </a:cubicBezTo>
                  <a:lnTo>
                    <a:pt x="10481" y="21600"/>
                  </a:lnTo>
                  <a:cubicBezTo>
                    <a:pt x="4692" y="21600"/>
                    <a:pt x="0" y="11929"/>
                    <a:pt x="0" y="0"/>
                  </a:cubicBezTo>
                  <a:lnTo>
                    <a:pt x="648" y="0"/>
                  </a:lnTo>
                  <a:lnTo>
                    <a:pt x="648" y="0"/>
                  </a:lnTo>
                  <a:cubicBezTo>
                    <a:pt x="648" y="11929"/>
                    <a:pt x="5340" y="21600"/>
                    <a:pt x="11128" y="21600"/>
                  </a:cubicBezTo>
                </a:path>
              </a:pathLst>
            </a:custGeom>
            <a:noFill/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</p:grpSp>
    </p:spTree>
  </p:cSld>
  <p:clrMapOvr>
    <a:masterClrMapping/>
  </p:clrMapOvr>
  <p:transition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type="body" idx="1"/>
          </p:nvPr>
        </p:nvSpPr>
        <p:spPr>
          <a:xfrm>
            <a:off x="251519" y="332656"/>
            <a:ext cx="8640962" cy="6264696"/>
          </a:xfrm>
          <a:prstGeom prst="rect">
            <a:avLst/>
          </a:prstGeom>
        </p:spPr>
        <p:txBody>
          <a:bodyPr/>
          <a:lstStyle/>
          <a:p>
            <a:pPr lvl="0" algn="just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900">
                <a:solidFill>
                  <a:srgbClr val="FFFFFF"/>
                </a:solidFill>
              </a:rPr>
              <a:t>Pignus to kontrakt realny, którego przedmiotem było wydanie przez zastawca wydawał zastawnikowi pewną rzecz w celu zabezpieczenia istniejącej wierzytelności (np. z innego zobowiązania) z obowiązkiem zwrotu rzeczy po zapłaceniu długu.</a:t>
            </a:r>
            <a:endParaRPr sz="2900"/>
          </a:p>
          <a:p>
            <a:pPr lvl="0" algn="just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900">
                <a:solidFill>
                  <a:srgbClr val="FFFFFF"/>
                </a:solidFill>
              </a:rPr>
              <a:t>Trudność ujęcia dogmatycznoprawnej specyfiki pignus wynika z konieczności oddzielenia sfery zobowiązaniowej od sfery stosunków rzeczowych</a:t>
            </a:r>
            <a:endParaRPr sz="2900"/>
          </a:p>
          <a:p>
            <a:pPr lvl="0" algn="just">
              <a:lnSpc>
                <a:spcPct val="90000"/>
              </a:lnSpc>
              <a:spcBef>
                <a:spcPts val="600"/>
              </a:spcBef>
              <a:buSzTx/>
              <a:buNone/>
              <a:defRPr sz="1800"/>
            </a:pPr>
            <a:r>
              <a:rPr sz="2900">
                <a:solidFill>
                  <a:srgbClr val="FFFFFF"/>
                </a:solidFill>
              </a:rPr>
              <a:t>Ograniczenia po stronie dłużnika (zastawnika):</a:t>
            </a:r>
            <a:endParaRPr sz="2900"/>
          </a:p>
          <a:p>
            <a:pPr lvl="0" algn="just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Tx/>
              <a:buChar char="-"/>
              <a:defRPr sz="1800"/>
            </a:pPr>
            <a:r>
              <a:rPr sz="2900">
                <a:solidFill>
                  <a:srgbClr val="FFFFFF"/>
                </a:solidFill>
              </a:rPr>
              <a:t>nie mógł rzeczy używać (</a:t>
            </a:r>
            <a:r>
              <a:rPr i="1" sz="2900">
                <a:solidFill>
                  <a:srgbClr val="FFFFFF"/>
                </a:solidFill>
              </a:rPr>
              <a:t>furtum usum)</a:t>
            </a:r>
            <a:endParaRPr sz="2900"/>
          </a:p>
          <a:p>
            <a:pPr lvl="0" algn="just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buFontTx/>
              <a:buChar char="-"/>
              <a:defRPr sz="1800"/>
            </a:pPr>
            <a:r>
              <a:rPr sz="2900">
                <a:solidFill>
                  <a:srgbClr val="FFFFFF"/>
                </a:solidFill>
              </a:rPr>
              <a:t>możliwość polepszenia sytuacji wierzyciela poprzez odpowiednie </a:t>
            </a:r>
            <a:r>
              <a:rPr i="1" sz="2900">
                <a:solidFill>
                  <a:srgbClr val="FFFFFF"/>
                </a:solidFill>
              </a:rPr>
              <a:t>pacta adiecta (lex comissoria, pactum de vendeno – w okresie Sewerów oraz kwestia superfluum , pactum antichreticum)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539551" y="0"/>
            <a:ext cx="8229601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Nexum jako prototyp pożyczki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xfrm>
            <a:off x="457200" y="908719"/>
            <a:ext cx="8229600" cy="5688634"/>
          </a:xfrm>
          <a:prstGeom prst="rect">
            <a:avLst/>
          </a:prstGeom>
        </p:spPr>
        <p:txBody>
          <a:bodyPr/>
          <a:lstStyle/>
          <a:p>
            <a:pPr lvl="0" algn="just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archaiczna forma pożyczki prowadząca do powstania osobistej zależności dłużnika od wierzyciela </a:t>
            </a:r>
            <a:endParaRPr sz="2900"/>
          </a:p>
          <a:p>
            <a:pPr lvl="0" algn="just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dokonywana </a:t>
            </a:r>
            <a:r>
              <a:rPr i="1" sz="2900">
                <a:solidFill>
                  <a:srgbClr val="FFFFFF"/>
                </a:solidFill>
              </a:rPr>
              <a:t>per aes et libram </a:t>
            </a:r>
            <a:r>
              <a:rPr sz="2900">
                <a:solidFill>
                  <a:srgbClr val="FFFFFF"/>
                </a:solidFill>
              </a:rPr>
              <a:t>w obecności świadków</a:t>
            </a:r>
            <a:endParaRPr sz="2900"/>
          </a:p>
          <a:p>
            <a:pPr lvl="0" algn="just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nexi – grupa dłużników (często proletariuszy)</a:t>
            </a:r>
            <a:endParaRPr sz="2900"/>
          </a:p>
          <a:p>
            <a:pPr lvl="0" algn="just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egzekucja bez procesu – </a:t>
            </a:r>
            <a:r>
              <a:rPr i="1" sz="2900">
                <a:solidFill>
                  <a:srgbClr val="FFFFFF"/>
                </a:solidFill>
              </a:rPr>
              <a:t>legis actio per manus iniectionem </a:t>
            </a:r>
            <a:endParaRPr sz="2900"/>
          </a:p>
          <a:p>
            <a:pPr lvl="0" algn="just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konieczność posiadania commercium przez obie ze stron</a:t>
            </a:r>
            <a:endParaRPr sz="2900"/>
          </a:p>
          <a:p>
            <a:pPr lvl="0" algn="just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zanik instytucji – protesty społeczne uwieńczone uchwaleniem </a:t>
            </a:r>
            <a:r>
              <a:rPr i="1" sz="2900">
                <a:solidFill>
                  <a:srgbClr val="FFFFFF"/>
                </a:solidFill>
              </a:rPr>
              <a:t>Lex Poetelia</a:t>
            </a:r>
          </a:p>
        </p:txBody>
      </p:sp>
    </p:spTree>
  </p:cSld>
  <p:clrMapOvr>
    <a:masterClrMapping/>
  </p:clrMapOvr>
  <p:transition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body" idx="1"/>
          </p:nvPr>
        </p:nvSpPr>
        <p:spPr>
          <a:xfrm>
            <a:off x="457200" y="476671"/>
            <a:ext cx="8229600" cy="6048674"/>
          </a:xfrm>
          <a:prstGeom prst="rect">
            <a:avLst/>
          </a:prstGeom>
        </p:spPr>
        <p:txBody>
          <a:bodyPr/>
          <a:lstStyle/>
          <a:p>
            <a:pPr lvl="0" algn="just">
              <a:lnSpc>
                <a:spcPct val="90000"/>
              </a:lnSpc>
              <a:buSzTx/>
              <a:buNone/>
              <a:defRPr sz="1800"/>
            </a:pPr>
            <a:r>
              <a:rPr sz="3200">
                <a:solidFill>
                  <a:srgbClr val="FFFFFF"/>
                </a:solidFill>
              </a:rPr>
              <a:t>Obowiązki stron:</a:t>
            </a:r>
            <a:endParaRPr sz="3200">
              <a:solidFill>
                <a:srgbClr val="FFFFFF"/>
              </a:solidFill>
            </a:endParaRPr>
          </a:p>
          <a:p>
            <a:pPr lvl="0" marL="514350" indent="-514350" algn="just">
              <a:lnSpc>
                <a:spcPct val="90000"/>
              </a:lnSpc>
              <a:buClr>
                <a:srgbClr val="FFFFFF"/>
              </a:buClr>
              <a:buFontTx/>
              <a:buAutoNum type="alphaLcParenR" startAt="1"/>
              <a:defRPr sz="1800"/>
            </a:pPr>
            <a:r>
              <a:rPr sz="3200">
                <a:solidFill>
                  <a:srgbClr val="FFFFFF"/>
                </a:solidFill>
              </a:rPr>
              <a:t>Wierzyciel był zobowiązany (oprócz spełnienia świadczenia zabezpieczonego zastawem) do zwrotu nakładów i kosztów, jakie dłużnik poniósł w związku z posiadaniem rzeczy oraz do zapłaty odszkodowania w przypadku, gdyby wierzyciel poniósł szkodę w związku z posiadaniem przedmiotu zastawu</a:t>
            </a:r>
            <a:endParaRPr sz="3200">
              <a:solidFill>
                <a:srgbClr val="FFFFFF"/>
              </a:solidFill>
            </a:endParaRPr>
          </a:p>
          <a:p>
            <a:pPr lvl="0" marL="514350" indent="-514350" algn="just">
              <a:lnSpc>
                <a:spcPct val="90000"/>
              </a:lnSpc>
              <a:buClr>
                <a:srgbClr val="FFFFFF"/>
              </a:buClr>
              <a:buFontTx/>
              <a:buAutoNum type="alphaLcParenR" startAt="1"/>
              <a:defRPr sz="1800"/>
            </a:pPr>
            <a:r>
              <a:rPr sz="3200">
                <a:solidFill>
                  <a:srgbClr val="FFFFFF"/>
                </a:solidFill>
              </a:rPr>
              <a:t>Dłużnik zobowiązany był do zwrotu rzeczy po spełnieniu przez dłużnika świadczenia oraz za utrzymanie przedmiotu zastawu we właściwym stanie</a:t>
            </a:r>
          </a:p>
        </p:txBody>
      </p:sp>
    </p:spTree>
  </p:cSld>
  <p:clrMapOvr>
    <a:masterClrMapping/>
  </p:clrMapOvr>
  <p:transition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Odpowiedzialność stron kontraktu </a:t>
            </a:r>
          </a:p>
        </p:txBody>
      </p:sp>
      <p:sp>
        <p:nvSpPr>
          <p:cNvPr id="203" name="Shape 203"/>
          <p:cNvSpPr/>
          <p:nvPr>
            <p:ph type="body" idx="1"/>
          </p:nvPr>
        </p:nvSpPr>
        <p:spPr>
          <a:xfrm>
            <a:off x="457200" y="1340767"/>
            <a:ext cx="8229600" cy="5184578"/>
          </a:xfrm>
          <a:prstGeom prst="rect">
            <a:avLst/>
          </a:prstGeom>
        </p:spPr>
        <p:txBody>
          <a:bodyPr/>
          <a:lstStyle/>
          <a:p>
            <a:pPr lvl="0" marL="339470" indent="-339470" algn="just" defTabSz="905255">
              <a:spcBef>
                <a:spcPts val="600"/>
              </a:spcBef>
              <a:buSzTx/>
              <a:buNone/>
              <a:defRPr sz="1800"/>
            </a:pPr>
            <a:r>
              <a:rPr sz="2871">
                <a:solidFill>
                  <a:srgbClr val="FFFFFF"/>
                </a:solidFill>
              </a:rPr>
              <a:t>Dwie teorie oparte na zasadzie odpowiedzialności wg korzyści:</a:t>
            </a:r>
            <a:endParaRPr sz="2871">
              <a:solidFill>
                <a:srgbClr val="FFFFFF"/>
              </a:solidFill>
            </a:endParaRPr>
          </a:p>
          <a:p>
            <a:pPr lvl="0" marL="512742" indent="-512742" algn="just" defTabSz="905255">
              <a:spcBef>
                <a:spcPts val="600"/>
              </a:spcBef>
              <a:buClr>
                <a:srgbClr val="FFFFFF"/>
              </a:buClr>
              <a:buFontTx/>
              <a:buAutoNum type="romanUcPeriod" startAt="1"/>
              <a:defRPr sz="1800"/>
            </a:pPr>
            <a:r>
              <a:rPr sz="2871">
                <a:solidFill>
                  <a:srgbClr val="FFFFFF"/>
                </a:solidFill>
              </a:rPr>
              <a:t>prof. Kolańczyk oraz prof. Osuchowski – umowa przynosiła korzyść obu stronom ( zabezpieczenie długu i kredyt) – odpowiedzialność obu stron równa – za dolus oraz omnis culpa;</a:t>
            </a:r>
            <a:endParaRPr sz="2871">
              <a:solidFill>
                <a:srgbClr val="FFFFFF"/>
              </a:solidFill>
            </a:endParaRPr>
          </a:p>
          <a:p>
            <a:pPr lvl="0" marL="512742" indent="-512742" algn="just" defTabSz="905255">
              <a:spcBef>
                <a:spcPts val="600"/>
              </a:spcBef>
              <a:buClr>
                <a:srgbClr val="FFFFFF"/>
              </a:buClr>
              <a:buFontTx/>
              <a:buAutoNum type="romanUcPeriod" startAt="1"/>
              <a:defRPr sz="1800"/>
            </a:pPr>
            <a:r>
              <a:rPr sz="2871">
                <a:solidFill>
                  <a:srgbClr val="FFFFFF"/>
                </a:solidFill>
              </a:rPr>
              <a:t>prof. Dębiński – korzyść odnosił zastawnik (wierzyciel) otrzymując zabezpieczenie swojej wierzytelności: odpowiedzialność za także za culpa lata oraz culpa levis in abstracto (być może także na zasadzie custodi)</a:t>
            </a:r>
          </a:p>
        </p:txBody>
      </p:sp>
    </p:spTree>
  </p:cSld>
  <p:clrMapOvr>
    <a:masterClrMapping/>
  </p:clrMapOvr>
  <p:transition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title"/>
          </p:nvPr>
        </p:nvSpPr>
        <p:spPr>
          <a:xfrm>
            <a:off x="457200" y="274638"/>
            <a:ext cx="8229600" cy="778099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Ochrona procesowa</a:t>
            </a:r>
          </a:p>
        </p:txBody>
      </p:sp>
      <p:sp>
        <p:nvSpPr>
          <p:cNvPr id="206" name="Shape 206"/>
          <p:cNvSpPr/>
          <p:nvPr>
            <p:ph type="body" idx="1"/>
          </p:nvPr>
        </p:nvSpPr>
        <p:spPr>
          <a:xfrm>
            <a:off x="251519" y="908719"/>
            <a:ext cx="8640962" cy="5760642"/>
          </a:xfrm>
          <a:prstGeom prst="rect">
            <a:avLst/>
          </a:prstGeom>
        </p:spPr>
        <p:txBody>
          <a:bodyPr/>
          <a:lstStyle/>
          <a:p>
            <a:pPr lvl="0" algn="just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problem </a:t>
            </a:r>
            <a:r>
              <a:rPr i="1" sz="2900">
                <a:solidFill>
                  <a:srgbClr val="FFFFFF"/>
                </a:solidFill>
              </a:rPr>
              <a:t>rei vindicatio </a:t>
            </a:r>
            <a:r>
              <a:rPr sz="2900">
                <a:solidFill>
                  <a:srgbClr val="FFFFFF"/>
                </a:solidFill>
              </a:rPr>
              <a:t>zastawcy</a:t>
            </a:r>
            <a:endParaRPr sz="2900"/>
          </a:p>
          <a:p>
            <a:pPr lvl="0" algn="just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actio pigneraticia directa zastawcy (powództwo </a:t>
            </a:r>
            <a:r>
              <a:rPr i="1" sz="2900">
                <a:solidFill>
                  <a:srgbClr val="FFFFFF"/>
                </a:solidFill>
              </a:rPr>
              <a:t>intes partes </a:t>
            </a:r>
            <a:r>
              <a:rPr sz="2900">
                <a:solidFill>
                  <a:srgbClr val="FFFFFF"/>
                </a:solidFill>
              </a:rPr>
              <a:t>służące do odzyskania rzeczy od zastawnika)</a:t>
            </a:r>
            <a:endParaRPr sz="2900"/>
          </a:p>
          <a:p>
            <a:pPr lvl="0" algn="just">
              <a:spcBef>
                <a:spcPts val="600"/>
              </a:spcBef>
              <a:buClr>
                <a:srgbClr val="FFFFFF"/>
              </a:buClr>
              <a:defRPr sz="1800"/>
            </a:pPr>
            <a:endParaRPr sz="2900">
              <a:solidFill>
                <a:srgbClr val="FFFFFF"/>
              </a:solidFill>
            </a:endParaRPr>
          </a:p>
          <a:p>
            <a:pPr lvl="0" algn="just">
              <a:spcBef>
                <a:spcPts val="600"/>
              </a:spcBef>
              <a:buSzTx/>
              <a:buNone/>
              <a:defRPr sz="1800"/>
            </a:pPr>
            <a:r>
              <a:rPr sz="2900">
                <a:solidFill>
                  <a:srgbClr val="FFFFFF"/>
                </a:solidFill>
              </a:rPr>
              <a:t>	nie należy jej mylić z </a:t>
            </a:r>
            <a:r>
              <a:rPr i="1" sz="2900">
                <a:solidFill>
                  <a:srgbClr val="FFFFFF"/>
                </a:solidFill>
              </a:rPr>
              <a:t>actio pigneraticia </a:t>
            </a:r>
            <a:r>
              <a:rPr b="1" i="1" sz="2900">
                <a:solidFill>
                  <a:srgbClr val="FFFFFF"/>
                </a:solidFill>
              </a:rPr>
              <a:t>in rem, </a:t>
            </a:r>
            <a:r>
              <a:rPr sz="2900">
                <a:solidFill>
                  <a:srgbClr val="FFFFFF"/>
                </a:solidFill>
              </a:rPr>
              <a:t>która była powództwem skutecznym erga omnes i przysługiwała </a:t>
            </a:r>
            <a:r>
              <a:rPr b="1" sz="2900">
                <a:solidFill>
                  <a:srgbClr val="FFFFFF"/>
                </a:solidFill>
              </a:rPr>
              <a:t>zastawnikowi </a:t>
            </a:r>
            <a:r>
              <a:rPr sz="2900">
                <a:solidFill>
                  <a:srgbClr val="FFFFFF"/>
                </a:solidFill>
              </a:rPr>
              <a:t>jako środek ochrony jego ograniczone prawa rzeczowe ( wraz z interdyktami)</a:t>
            </a:r>
            <a:endParaRPr sz="2900"/>
          </a:p>
          <a:p>
            <a:pPr lvl="0" algn="just"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iudicum contrarium zastawnika – do dochodzenia świadczeń wynikających z zobowiązania ubocznego</a:t>
            </a:r>
          </a:p>
        </p:txBody>
      </p:sp>
      <p:sp>
        <p:nvSpPr>
          <p:cNvPr id="207" name="Shape 207"/>
          <p:cNvSpPr/>
          <p:nvPr/>
        </p:nvSpPr>
        <p:spPr>
          <a:xfrm>
            <a:off x="6732240" y="2492896"/>
            <a:ext cx="484633" cy="576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2514"/>
                </a:moveTo>
                <a:lnTo>
                  <a:pt x="5400" y="12514"/>
                </a:lnTo>
                <a:lnTo>
                  <a:pt x="5400" y="0"/>
                </a:lnTo>
                <a:lnTo>
                  <a:pt x="16200" y="0"/>
                </a:lnTo>
                <a:lnTo>
                  <a:pt x="16200" y="12514"/>
                </a:lnTo>
                <a:lnTo>
                  <a:pt x="21600" y="12514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8" name="Shape 208"/>
          <p:cNvSpPr/>
          <p:nvPr/>
        </p:nvSpPr>
        <p:spPr>
          <a:xfrm>
            <a:off x="2339751" y="2492896"/>
            <a:ext cx="484633" cy="5760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2514"/>
                </a:moveTo>
                <a:lnTo>
                  <a:pt x="5400" y="12514"/>
                </a:lnTo>
                <a:lnTo>
                  <a:pt x="5400" y="0"/>
                </a:lnTo>
                <a:lnTo>
                  <a:pt x="16200" y="0"/>
                </a:lnTo>
                <a:lnTo>
                  <a:pt x="16200" y="12514"/>
                </a:lnTo>
                <a:lnTo>
                  <a:pt x="21600" y="12514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3A5E8A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title"/>
          </p:nvPr>
        </p:nvSpPr>
        <p:spPr>
          <a:xfrm>
            <a:off x="539551" y="0"/>
            <a:ext cx="8229601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Definicja kontraktu</a:t>
            </a:r>
          </a:p>
        </p:txBody>
      </p:sp>
      <p:sp>
        <p:nvSpPr>
          <p:cNvPr id="211" name="Shape 211"/>
          <p:cNvSpPr/>
          <p:nvPr>
            <p:ph type="body" idx="1"/>
          </p:nvPr>
        </p:nvSpPr>
        <p:spPr>
          <a:xfrm>
            <a:off x="251519" y="908719"/>
            <a:ext cx="8640962" cy="5760642"/>
          </a:xfrm>
          <a:prstGeom prst="rect">
            <a:avLst/>
          </a:prstGeom>
        </p:spPr>
        <p:txBody>
          <a:bodyPr/>
          <a:lstStyle/>
          <a:p>
            <a:pPr lvl="0" algn="just">
              <a:lnSpc>
                <a:spcPct val="90000"/>
              </a:lnSpc>
              <a:buSzTx/>
              <a:buNone/>
              <a:defRPr sz="1800"/>
            </a:pPr>
            <a:r>
              <a:rPr sz="3200">
                <a:solidFill>
                  <a:srgbClr val="FFFFFF"/>
                </a:solidFill>
              </a:rPr>
              <a:t>Pignus to kontrakt:</a:t>
            </a:r>
            <a:endParaRPr sz="3200">
              <a:solidFill>
                <a:srgbClr val="FFFFFF"/>
              </a:solidFill>
            </a:endParaRPr>
          </a:p>
          <a:p>
            <a:pPr lvl="0" marL="571500" indent="-571500" algn="just">
              <a:lnSpc>
                <a:spcPct val="90000"/>
              </a:lnSpc>
              <a:buClr>
                <a:srgbClr val="FFFFFF"/>
              </a:buClr>
              <a:buFontTx/>
              <a:buAutoNum type="romanUcPeriod" startAt="1"/>
              <a:defRPr sz="1800"/>
            </a:pPr>
            <a:r>
              <a:rPr sz="3200">
                <a:solidFill>
                  <a:srgbClr val="FFFFFF"/>
                </a:solidFill>
              </a:rPr>
              <a:t>Realny</a:t>
            </a:r>
            <a:endParaRPr sz="3200">
              <a:solidFill>
                <a:srgbClr val="FFFFFF"/>
              </a:solidFill>
            </a:endParaRPr>
          </a:p>
          <a:p>
            <a:pPr lvl="0" marL="571500" indent="-571500" algn="just">
              <a:lnSpc>
                <a:spcPct val="90000"/>
              </a:lnSpc>
              <a:buClr>
                <a:srgbClr val="FFFFFF"/>
              </a:buClr>
              <a:buFontTx/>
              <a:buAutoNum type="romanUcPeriod" startAt="1"/>
              <a:defRPr sz="1800"/>
            </a:pPr>
            <a:r>
              <a:rPr sz="3200">
                <a:solidFill>
                  <a:srgbClr val="FFFFFF"/>
                </a:solidFill>
              </a:rPr>
              <a:t>Dwustronny zobowiązujący niezupełnie</a:t>
            </a:r>
            <a:endParaRPr sz="3200">
              <a:solidFill>
                <a:srgbClr val="FFFFFF"/>
              </a:solidFill>
            </a:endParaRPr>
          </a:p>
          <a:p>
            <a:pPr lvl="0" marL="571500" indent="-571500" algn="just">
              <a:lnSpc>
                <a:spcPct val="90000"/>
              </a:lnSpc>
              <a:buClr>
                <a:srgbClr val="FFFFFF"/>
              </a:buClr>
              <a:buFontTx/>
              <a:buAutoNum type="romanUcPeriod" startAt="1"/>
              <a:defRPr sz="1800"/>
            </a:pPr>
            <a:r>
              <a:rPr sz="3200">
                <a:solidFill>
                  <a:srgbClr val="FFFFFF"/>
                </a:solidFill>
              </a:rPr>
              <a:t>Bonae fidei</a:t>
            </a:r>
            <a:endParaRPr sz="3200">
              <a:solidFill>
                <a:srgbClr val="FFFFFF"/>
              </a:solidFill>
            </a:endParaRPr>
          </a:p>
          <a:p>
            <a:pPr lvl="0" marL="571500" indent="-571500" algn="just">
              <a:lnSpc>
                <a:spcPct val="90000"/>
              </a:lnSpc>
              <a:buClr>
                <a:srgbClr val="FFFFFF"/>
              </a:buClr>
              <a:buFontTx/>
              <a:buAutoNum type="romanUcPeriod" startAt="1"/>
              <a:defRPr sz="1800"/>
            </a:pPr>
            <a:r>
              <a:rPr sz="3200">
                <a:solidFill>
                  <a:srgbClr val="FFFFFF"/>
                </a:solidFill>
              </a:rPr>
              <a:t>Utrisque gratia – wpływ na kwestie odpowiedzialności</a:t>
            </a:r>
            <a:endParaRPr sz="3200">
              <a:solidFill>
                <a:srgbClr val="FFFFFF"/>
              </a:solidFill>
            </a:endParaRPr>
          </a:p>
          <a:p>
            <a:pPr lvl="0" marL="571500" indent="-571500" algn="just">
              <a:lnSpc>
                <a:spcPct val="90000"/>
              </a:lnSpc>
              <a:buClr>
                <a:srgbClr val="FFFFFF"/>
              </a:buClr>
              <a:buFontTx/>
              <a:buAutoNum type="romanUcPeriod" startAt="1"/>
              <a:defRPr sz="1800"/>
            </a:pPr>
            <a:r>
              <a:rPr sz="3200">
                <a:solidFill>
                  <a:srgbClr val="FFFFFF"/>
                </a:solidFill>
              </a:rPr>
              <a:t>Którego przedmiotem jest świadczenie specyficzne</a:t>
            </a:r>
            <a:endParaRPr sz="3200">
              <a:solidFill>
                <a:srgbClr val="FFFFFF"/>
              </a:solidFill>
            </a:endParaRPr>
          </a:p>
          <a:p>
            <a:pPr lvl="0" marL="571500" indent="-571500" algn="just">
              <a:lnSpc>
                <a:spcPct val="90000"/>
              </a:lnSpc>
              <a:buClr>
                <a:srgbClr val="FFFFFF"/>
              </a:buClr>
              <a:buFontTx/>
              <a:buAutoNum type="romanUcPeriod" startAt="1"/>
              <a:defRPr sz="1800"/>
            </a:pPr>
            <a:r>
              <a:rPr sz="3200">
                <a:solidFill>
                  <a:srgbClr val="FFFFFF"/>
                </a:solidFill>
              </a:rPr>
              <a:t>Problem rodzaju świadczenia: dare czy facere ?</a:t>
            </a:r>
            <a:endParaRPr sz="3200">
              <a:solidFill>
                <a:srgbClr val="FFFFFF"/>
              </a:solidFill>
            </a:endParaRPr>
          </a:p>
          <a:p>
            <a:pPr lvl="0" marL="571500" indent="-571500" algn="just">
              <a:lnSpc>
                <a:spcPct val="90000"/>
              </a:lnSpc>
              <a:buSzTx/>
              <a:buNone/>
              <a:defRPr sz="1800"/>
            </a:pPr>
            <a:r>
              <a:rPr sz="3200">
                <a:solidFill>
                  <a:srgbClr val="FFFFFF"/>
                </a:solidFill>
              </a:rPr>
              <a:t> 	(spór o charakter pignus jako ograniczonego prawa rzeczowego)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Pożyczka (mutuum) – najstarszy z kontraktów?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179511" y="1268760"/>
            <a:ext cx="8784978" cy="5400600"/>
          </a:xfrm>
          <a:prstGeom prst="rect">
            <a:avLst/>
          </a:prstGeom>
        </p:spPr>
        <p:txBody>
          <a:bodyPr/>
          <a:lstStyle/>
          <a:p>
            <a:pPr lvl="0">
              <a:buClr>
                <a:srgbClr val="FFFFFF"/>
              </a:buClr>
              <a:defRPr sz="1800"/>
            </a:pPr>
            <a:r>
              <a:rPr sz="3200">
                <a:solidFill>
                  <a:srgbClr val="FFFFFF"/>
                </a:solidFill>
              </a:rPr>
              <a:t>Trudne do określenia początki kontraktu – wzrost znaczenia po wprowadzeniu </a:t>
            </a:r>
            <a:r>
              <a:rPr i="1" sz="3200">
                <a:solidFill>
                  <a:srgbClr val="FFFFFF"/>
                </a:solidFill>
              </a:rPr>
              <a:t>Lex Poetelia w 326 r. p.n.e – </a:t>
            </a:r>
            <a:r>
              <a:rPr sz="3200">
                <a:solidFill>
                  <a:srgbClr val="FFFFFF"/>
                </a:solidFill>
              </a:rPr>
              <a:t>zabraniała zabijania lub sprzedaży w niewolę niewypłacalnego dłużnika, wprowadzała wymóg przeprowadzenia procesu przed egzekucją wierzytelności</a:t>
            </a:r>
            <a:r>
              <a:rPr i="1" sz="3200">
                <a:solidFill>
                  <a:srgbClr val="FFFFFF"/>
                </a:solidFill>
              </a:rPr>
              <a:t> </a:t>
            </a:r>
            <a:r>
              <a:rPr sz="3200">
                <a:solidFill>
                  <a:srgbClr val="FFFFFF"/>
                </a:solidFill>
              </a:rPr>
              <a:t>(J.M. Kelly – „A Hypotesis on the Origin of Mutuum”, 1970)</a:t>
            </a:r>
            <a:endParaRPr sz="320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  <a:defRPr sz="1800"/>
            </a:pPr>
            <a:r>
              <a:rPr sz="3200">
                <a:solidFill>
                  <a:srgbClr val="FFFFFF"/>
                </a:solidFill>
              </a:rPr>
              <a:t>etymologia: czasownik </a:t>
            </a:r>
            <a:r>
              <a:rPr i="1" sz="3200">
                <a:solidFill>
                  <a:srgbClr val="FFFFFF"/>
                </a:solidFill>
              </a:rPr>
              <a:t>mutare – </a:t>
            </a:r>
            <a:r>
              <a:rPr sz="3200">
                <a:solidFill>
                  <a:srgbClr val="FFFFFF"/>
                </a:solidFill>
              </a:rPr>
              <a:t>zamieniać/wymieniać</a:t>
            </a:r>
            <a:endParaRPr sz="3200">
              <a:solidFill>
                <a:srgbClr val="FFFFFF"/>
              </a:solidFill>
            </a:endParaRPr>
          </a:p>
          <a:p>
            <a:pPr lvl="0">
              <a:buClr>
                <a:srgbClr val="FFFFFF"/>
              </a:buClr>
              <a:defRPr sz="1800"/>
            </a:pPr>
            <a:r>
              <a:rPr sz="3200">
                <a:solidFill>
                  <a:srgbClr val="FFFFFF"/>
                </a:solidFill>
              </a:rPr>
              <a:t>kwestia commercium stron kontraktu 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body" idx="1"/>
          </p:nvPr>
        </p:nvSpPr>
        <p:spPr>
          <a:xfrm>
            <a:off x="457200" y="260647"/>
            <a:ext cx="8229600" cy="6209427"/>
          </a:xfrm>
          <a:prstGeom prst="rect">
            <a:avLst/>
          </a:prstGeom>
        </p:spPr>
        <p:txBody>
          <a:bodyPr/>
          <a:lstStyle/>
          <a:p>
            <a:pPr lvl="0" algn="just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charakter powództw ochronny a odpłatność pożyczki </a:t>
            </a:r>
            <a:endParaRPr sz="2900"/>
          </a:p>
          <a:p>
            <a:pPr lvl="0" algn="just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teoria </a:t>
            </a:r>
            <a:r>
              <a:rPr i="1" sz="2900">
                <a:solidFill>
                  <a:srgbClr val="FFFFFF"/>
                </a:solidFill>
              </a:rPr>
              <a:t>amicita – </a:t>
            </a:r>
            <a:r>
              <a:rPr sz="2900">
                <a:solidFill>
                  <a:srgbClr val="FFFFFF"/>
                </a:solidFill>
              </a:rPr>
              <a:t>brak materialnej gratyfikacji zastępowany przez możliwość budowania politycznego wpływu, tworzenia sytuacji zależności lub wdzięczności u dłużnika</a:t>
            </a:r>
            <a:endParaRPr sz="2900"/>
          </a:p>
          <a:p>
            <a:pPr lvl="0" algn="just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brak altruizmu u Rzymian – funkcja alimentacyjna </a:t>
            </a:r>
            <a:r>
              <a:rPr i="1" sz="2900">
                <a:solidFill>
                  <a:srgbClr val="FFFFFF"/>
                </a:solidFill>
              </a:rPr>
              <a:t>quasiusufructus </a:t>
            </a:r>
            <a:endParaRPr sz="2900">
              <a:solidFill>
                <a:srgbClr val="FFFFFF"/>
              </a:solidFill>
            </a:endParaRPr>
          </a:p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900">
                <a:solidFill>
                  <a:srgbClr val="FFFFFF"/>
                </a:solidFill>
              </a:rPr>
              <a:t>konsensus w pożyczce – od wskazania przedmiotu umowy, do modyfikowania treści np. przez wskazanie terminu świadczenia (Kolańczyk – inny punkt widzenia) oraz odróżnienia od podobnych dogmatycznie kontraktów (ustanowienia posagu lub darowizny)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xfrm>
            <a:off x="467543" y="0"/>
            <a:ext cx="8229601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Przedmiot pożyczki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xfrm>
            <a:off x="323527" y="908719"/>
            <a:ext cx="8568954" cy="5688634"/>
          </a:xfrm>
          <a:prstGeom prst="rect">
            <a:avLst/>
          </a:prstGeom>
        </p:spPr>
        <p:txBody>
          <a:bodyPr/>
          <a:lstStyle/>
          <a:p>
            <a:pPr lvl="0" marL="339470" indent="-339470" algn="just" defTabSz="905255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71">
                <a:solidFill>
                  <a:srgbClr val="FFFFFF"/>
                </a:solidFill>
              </a:rPr>
              <a:t>przedmiotem umowy pożyczki było przeniesienie przez wierzyciela na dłużnika rzeczy </a:t>
            </a:r>
            <a:r>
              <a:rPr b="1" sz="2871">
                <a:solidFill>
                  <a:srgbClr val="FFFFFF"/>
                </a:solidFill>
              </a:rPr>
              <a:t>zużywalnych oznaczonych co do gatunku </a:t>
            </a:r>
            <a:r>
              <a:rPr sz="2871">
                <a:solidFill>
                  <a:srgbClr val="FFFFFF"/>
                </a:solidFill>
              </a:rPr>
              <a:t> z obowiązkiem zwrotu rzeczy takich samych (tej samej jakości, a nie </a:t>
            </a:r>
            <a:r>
              <a:rPr b="1" sz="2871">
                <a:solidFill>
                  <a:srgbClr val="FFFFFF"/>
                </a:solidFill>
              </a:rPr>
              <a:t>tych </a:t>
            </a:r>
            <a:r>
              <a:rPr sz="2871">
                <a:solidFill>
                  <a:srgbClr val="FFFFFF"/>
                </a:solidFill>
              </a:rPr>
              <a:t>samych)</a:t>
            </a:r>
            <a:endParaRPr sz="2871"/>
          </a:p>
          <a:p>
            <a:pPr lvl="0" marL="339470" indent="-339470" algn="just" defTabSz="905255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71">
                <a:solidFill>
                  <a:srgbClr val="FFFFFF"/>
                </a:solidFill>
              </a:rPr>
              <a:t>przedmiot: res, quae pondere, numero mensura constant</a:t>
            </a:r>
            <a:endParaRPr sz="2871">
              <a:solidFill>
                <a:srgbClr val="FFFFFF"/>
              </a:solidFill>
            </a:endParaRPr>
          </a:p>
          <a:p>
            <a:pPr lvl="0" marL="339470" indent="-339470" algn="just" defTabSz="905255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71">
                <a:solidFill>
                  <a:srgbClr val="FFFFFF"/>
                </a:solidFill>
              </a:rPr>
              <a:t>rzeczy niezużywalne oraz rzeczy niezużywalne przeznaczone na pokaz ? </a:t>
            </a:r>
            <a:endParaRPr sz="2871"/>
          </a:p>
          <a:p>
            <a:pPr lvl="0" marL="339470" indent="-339470" algn="just" defTabSz="905255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71">
                <a:solidFill>
                  <a:srgbClr val="FFFFFF"/>
                </a:solidFill>
              </a:rPr>
              <a:t>kwestia niemożliwości świadczenia</a:t>
            </a:r>
            <a:endParaRPr sz="2871"/>
          </a:p>
          <a:p>
            <a:pPr lvl="0" marL="339470" indent="-339470" algn="just" defTabSz="905255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71">
                <a:solidFill>
                  <a:srgbClr val="FFFFFF"/>
                </a:solidFill>
              </a:rPr>
              <a:t>przykłady:  pecunia numerata, wino, oliwa, złoto</a:t>
            </a:r>
            <a:endParaRPr sz="2871"/>
          </a:p>
          <a:p>
            <a:pPr lvl="0" marL="339470" indent="-339470" algn="just" defTabSz="905255">
              <a:lnSpc>
                <a:spcPct val="80000"/>
              </a:lnSpc>
              <a:spcBef>
                <a:spcPts val="600"/>
              </a:spcBef>
              <a:buClr>
                <a:srgbClr val="FFFFFF"/>
              </a:buClr>
              <a:defRPr sz="1800"/>
            </a:pPr>
            <a:r>
              <a:rPr sz="2871">
                <a:solidFill>
                  <a:srgbClr val="FFFFFF"/>
                </a:solidFill>
              </a:rPr>
              <a:t>przedmiotem były rzeczy typu res nec mancipi – do przeniesienia własności wystarczyła tradycja (problem traditio brevi manu)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Konstrukcja kontraktu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xfrm>
            <a:off x="251519" y="1268759"/>
            <a:ext cx="8640962" cy="5256586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defRPr sz="1800"/>
            </a:pPr>
            <a:endParaRPr sz="2900"/>
          </a:p>
          <a:p>
            <a:pPr lvl="0">
              <a:spcBef>
                <a:spcPts val="600"/>
              </a:spcBef>
              <a:buSzTx/>
              <a:buNone/>
              <a:defRPr sz="1800"/>
            </a:pPr>
            <a:r>
              <a:rPr sz="2900">
                <a:solidFill>
                  <a:srgbClr val="FFFFFF"/>
                </a:solidFill>
              </a:rPr>
              <a:t>					dare</a:t>
            </a:r>
            <a:endParaRPr sz="2900">
              <a:solidFill>
                <a:srgbClr val="FFFFFF"/>
              </a:solidFill>
            </a:endParaRPr>
          </a:p>
          <a:p>
            <a:pPr lvl="0">
              <a:spcBef>
                <a:spcPts val="600"/>
              </a:spcBef>
              <a:buSzTx/>
              <a:buNone/>
              <a:defRPr sz="1800"/>
            </a:pPr>
            <a:r>
              <a:rPr sz="2900">
                <a:solidFill>
                  <a:srgbClr val="FFFFFF"/>
                </a:solidFill>
              </a:rPr>
              <a:t>mutui dans					mutui accipens	</a:t>
            </a:r>
            <a:endParaRPr sz="2900"/>
          </a:p>
          <a:p>
            <a:pPr lvl="7" marL="228600" indent="2971800">
              <a:spcBef>
                <a:spcPts val="600"/>
              </a:spcBef>
              <a:buSzTx/>
              <a:buNone/>
              <a:defRPr sz="1800"/>
            </a:pPr>
            <a:r>
              <a:rPr sz="2900">
                <a:solidFill>
                  <a:srgbClr val="FFFFFF"/>
                </a:solidFill>
              </a:rPr>
              <a:t>pecunia</a:t>
            </a:r>
            <a:endParaRPr>
              <a:solidFill>
                <a:srgbClr val="FFFFFF"/>
              </a:solidFill>
            </a:endParaRPr>
          </a:p>
          <a:p>
            <a:pPr lvl="0">
              <a:spcBef>
                <a:spcPts val="600"/>
              </a:spcBef>
              <a:buSzTx/>
              <a:buNone/>
              <a:defRPr sz="1800"/>
            </a:pPr>
            <a:endParaRPr sz="2900"/>
          </a:p>
          <a:p>
            <a:pPr lvl="0">
              <a:spcBef>
                <a:spcPts val="600"/>
              </a:spcBef>
              <a:defRPr sz="1800"/>
            </a:pPr>
            <a:endParaRPr sz="2900"/>
          </a:p>
          <a:p>
            <a:pPr lvl="0">
              <a:spcBef>
                <a:spcPts val="600"/>
              </a:spcBef>
              <a:buSzTx/>
              <a:buNone/>
              <a:defRPr sz="1800"/>
            </a:pPr>
            <a:r>
              <a:rPr sz="2900">
                <a:solidFill>
                  <a:srgbClr val="FFFFFF"/>
                </a:solidFill>
              </a:rPr>
              <a:t>Brak odpowiedzialności kontraktowej wierzyciela (nawet w przypadku gdy pożyczył rzecz wadliwą) – możliwość powstania odpowiedzialności deliktowej w przypadku wyrządzenia dłużnikowi szkody</a:t>
            </a:r>
          </a:p>
        </p:txBody>
      </p:sp>
      <p:sp>
        <p:nvSpPr>
          <p:cNvPr id="71" name="Shape 71"/>
          <p:cNvSpPr/>
          <p:nvPr/>
        </p:nvSpPr>
        <p:spPr>
          <a:xfrm>
            <a:off x="3419871" y="2420888"/>
            <a:ext cx="1584177" cy="48463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>
            <a:solidFill>
              <a:srgbClr val="3A5E8A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Definicja kontraktu</a:t>
            </a:r>
          </a:p>
        </p:txBody>
      </p:sp>
      <p:sp>
        <p:nvSpPr>
          <p:cNvPr id="74" name="Shape 74"/>
          <p:cNvSpPr/>
          <p:nvPr>
            <p:ph type="body" idx="1"/>
          </p:nvPr>
        </p:nvSpPr>
        <p:spPr>
          <a:xfrm>
            <a:off x="395536" y="1124744"/>
            <a:ext cx="8229601" cy="5472608"/>
          </a:xfrm>
          <a:prstGeom prst="rect">
            <a:avLst/>
          </a:prstGeom>
        </p:spPr>
        <p:txBody>
          <a:bodyPr/>
          <a:lstStyle/>
          <a:p>
            <a:pPr lvl="0" algn="just">
              <a:buSzTx/>
              <a:buNone/>
              <a:defRPr sz="1800"/>
            </a:pPr>
            <a:r>
              <a:rPr sz="3200">
                <a:solidFill>
                  <a:srgbClr val="FFFFFF"/>
                </a:solidFill>
              </a:rPr>
              <a:t>Pożyczka to kontrakt:</a:t>
            </a:r>
            <a:endParaRPr sz="3200">
              <a:solidFill>
                <a:srgbClr val="FFFFFF"/>
              </a:solidFill>
            </a:endParaRPr>
          </a:p>
          <a:p>
            <a:pPr lvl="0" marL="571500" indent="-571500" algn="just">
              <a:buClr>
                <a:srgbClr val="FFFFFF"/>
              </a:buClr>
              <a:buFontTx/>
              <a:buAutoNum type="romanUcPeriod" startAt="1"/>
              <a:defRPr sz="1800"/>
            </a:pPr>
            <a:r>
              <a:rPr sz="3200">
                <a:solidFill>
                  <a:srgbClr val="FFFFFF"/>
                </a:solidFill>
              </a:rPr>
              <a:t>Realny</a:t>
            </a:r>
            <a:endParaRPr sz="3200">
              <a:solidFill>
                <a:srgbClr val="FFFFFF"/>
              </a:solidFill>
            </a:endParaRPr>
          </a:p>
          <a:p>
            <a:pPr lvl="0" marL="571500" indent="-571500" algn="just">
              <a:buClr>
                <a:srgbClr val="FFFFFF"/>
              </a:buClr>
              <a:buFontTx/>
              <a:buAutoNum type="romanUcPeriod" startAt="1"/>
              <a:defRPr sz="1800"/>
            </a:pPr>
            <a:r>
              <a:rPr sz="3200">
                <a:solidFill>
                  <a:srgbClr val="FFFFFF"/>
                </a:solidFill>
              </a:rPr>
              <a:t>Jednostronnym</a:t>
            </a:r>
            <a:endParaRPr sz="3200">
              <a:solidFill>
                <a:srgbClr val="FFFFFF"/>
              </a:solidFill>
            </a:endParaRPr>
          </a:p>
          <a:p>
            <a:pPr lvl="0" marL="571500" indent="-571500" algn="just">
              <a:buClr>
                <a:srgbClr val="FFFFFF"/>
              </a:buClr>
              <a:buFontTx/>
              <a:buAutoNum type="romanUcPeriod" startAt="1"/>
              <a:defRPr sz="1800"/>
            </a:pPr>
            <a:r>
              <a:rPr sz="3200">
                <a:solidFill>
                  <a:srgbClr val="FFFFFF"/>
                </a:solidFill>
              </a:rPr>
              <a:t>Stricti iuris</a:t>
            </a:r>
            <a:endParaRPr sz="3200">
              <a:solidFill>
                <a:srgbClr val="FFFFFF"/>
              </a:solidFill>
            </a:endParaRPr>
          </a:p>
          <a:p>
            <a:pPr lvl="0" marL="571500" indent="-571500" algn="just">
              <a:buClr>
                <a:srgbClr val="FFFFFF"/>
              </a:buClr>
              <a:buFontTx/>
              <a:buAutoNum type="romanUcPeriod" startAt="1"/>
              <a:defRPr sz="1800"/>
            </a:pPr>
            <a:r>
              <a:rPr sz="3200">
                <a:solidFill>
                  <a:srgbClr val="FFFFFF"/>
                </a:solidFill>
              </a:rPr>
              <a:t>Bezpłatnym (stipulatio usurarum)</a:t>
            </a:r>
            <a:endParaRPr sz="3200">
              <a:solidFill>
                <a:srgbClr val="FFFFFF"/>
              </a:solidFill>
            </a:endParaRPr>
          </a:p>
          <a:p>
            <a:pPr lvl="0" marL="571500" indent="-571500" algn="just">
              <a:buClr>
                <a:srgbClr val="FFFFFF"/>
              </a:buClr>
              <a:buFontTx/>
              <a:buAutoNum type="romanUcPeriod" startAt="1"/>
              <a:defRPr sz="1800"/>
            </a:pPr>
            <a:r>
              <a:rPr sz="3200">
                <a:solidFill>
                  <a:srgbClr val="FFFFFF"/>
                </a:solidFill>
              </a:rPr>
              <a:t>Którego przedmiotem jest świadczenie gatunkowe w postaci dare 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