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B79FBD-DCB3-4CC9-A449-1851B9E497D3}" type="datetimeFigureOut">
              <a:rPr lang="pl-PL" smtClean="0"/>
              <a:t>2018-03-21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1F9ED5-534E-4D92-A2BE-88FAB8658BD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0916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F9ED5-534E-4D92-A2BE-88FAB8658BD0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8447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2E51-2D21-4826-ACAF-4C155275002F}" type="datetimeFigureOut">
              <a:rPr lang="pl-PL" smtClean="0"/>
              <a:t>2018-03-21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BD03-4996-485B-BE98-F7F065F57E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2042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2E51-2D21-4826-ACAF-4C155275002F}" type="datetimeFigureOut">
              <a:rPr lang="pl-PL" smtClean="0"/>
              <a:t>2018-03-21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BD03-4996-485B-BE98-F7F065F57E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8681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2E51-2D21-4826-ACAF-4C155275002F}" type="datetimeFigureOut">
              <a:rPr lang="pl-PL" smtClean="0"/>
              <a:t>2018-03-21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BD03-4996-485B-BE98-F7F065F57E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2788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2E51-2D21-4826-ACAF-4C155275002F}" type="datetimeFigureOut">
              <a:rPr lang="pl-PL" smtClean="0"/>
              <a:t>2018-03-21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BD03-4996-485B-BE98-F7F065F57E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4470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2E51-2D21-4826-ACAF-4C155275002F}" type="datetimeFigureOut">
              <a:rPr lang="pl-PL" smtClean="0"/>
              <a:t>2018-03-21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BD03-4996-485B-BE98-F7F065F57E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9369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2E51-2D21-4826-ACAF-4C155275002F}" type="datetimeFigureOut">
              <a:rPr lang="pl-PL" smtClean="0"/>
              <a:t>2018-03-21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BD03-4996-485B-BE98-F7F065F57E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875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2E51-2D21-4826-ACAF-4C155275002F}" type="datetimeFigureOut">
              <a:rPr lang="pl-PL" smtClean="0"/>
              <a:t>2018-03-21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BD03-4996-485B-BE98-F7F065F57E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0935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2E51-2D21-4826-ACAF-4C155275002F}" type="datetimeFigureOut">
              <a:rPr lang="pl-PL" smtClean="0"/>
              <a:t>2018-03-21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BD03-4996-485B-BE98-F7F065F57E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0428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2E51-2D21-4826-ACAF-4C155275002F}" type="datetimeFigureOut">
              <a:rPr lang="pl-PL" smtClean="0"/>
              <a:t>2018-03-21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BD03-4996-485B-BE98-F7F065F57E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2310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2E51-2D21-4826-ACAF-4C155275002F}" type="datetimeFigureOut">
              <a:rPr lang="pl-PL" smtClean="0"/>
              <a:t>2018-03-21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BD03-4996-485B-BE98-F7F065F57E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8431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2E51-2D21-4826-ACAF-4C155275002F}" type="datetimeFigureOut">
              <a:rPr lang="pl-PL" smtClean="0"/>
              <a:t>2018-03-21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BD03-4996-485B-BE98-F7F065F57E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654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F2E51-2D21-4826-ACAF-4C155275002F}" type="datetimeFigureOut">
              <a:rPr lang="pl-PL" smtClean="0"/>
              <a:t>2018-03-20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1BD03-4996-485B-BE98-F7F065F57E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8668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Królestwo kongresowe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pl-PL" dirty="0" smtClean="0"/>
              <a:t>Zajęcia nr 5 – 21.03.2018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09643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Powstanie Królestwa Polskiego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5763768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pl-PL" dirty="0" smtClean="0"/>
              <a:t>Powstanie Królestwa Polskiego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l-PL" dirty="0" smtClean="0"/>
              <a:t>Terytorium i ludność - 128,5 tys. km² z 3,2 mln ludności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l-PL" dirty="0" smtClean="0"/>
              <a:t>„Wieczna” unia personalna z Rosją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l-PL" dirty="0" smtClean="0"/>
              <a:t>Polska niepodległa czy nie?</a:t>
            </a:r>
          </a:p>
          <a:p>
            <a:pPr marL="514350" indent="-514350">
              <a:buAutoNum type="arabicPeriod"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416" y="1690688"/>
            <a:ext cx="4151384" cy="411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185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Konstytucja Królestwa Polskiego 1815 – zasady naczelne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pl-PL" dirty="0" smtClean="0"/>
              <a:t>Oktrojowana przez Cara Aleksandra I (faktyczny twórca – ks. Adam Jerzy Czartoryski) w dniu 27 listopada 1815 r. – Królestwo Polskie jako monarchia konstytucyjna</a:t>
            </a:r>
          </a:p>
          <a:p>
            <a:pPr marL="514350" indent="-514350">
              <a:buAutoNum type="arabicPeriod"/>
            </a:pPr>
            <a:r>
              <a:rPr lang="pl-PL" dirty="0" smtClean="0"/>
              <a:t>Realizowała postanowienia kongresu wiedeńskiego w zakresie odrębności ustrojowej Królestwa Polskiego (parlament, wojsko, aparat państwowy, prawo i sądownictwo)</a:t>
            </a:r>
          </a:p>
          <a:p>
            <a:pPr marL="514350" indent="-514350">
              <a:buAutoNum type="arabicPeriod"/>
            </a:pPr>
            <a:r>
              <a:rPr lang="pl-PL" dirty="0" smtClean="0"/>
              <a:t>Ustanawiała „wieczystą” unię personalną z Rosją – każdorazowo car Rosji był królem Polski</a:t>
            </a:r>
          </a:p>
          <a:p>
            <a:pPr marL="514350" indent="-514350">
              <a:buAutoNum type="arabicPeriod"/>
            </a:pPr>
            <a:r>
              <a:rPr lang="pl-PL" dirty="0" smtClean="0"/>
              <a:t>Liberalny, lecz antydemokratyczny charakter – specjalny status ziem polskich w ramach Rosji</a:t>
            </a:r>
          </a:p>
          <a:p>
            <a:pPr marL="514350" indent="-514350">
              <a:buAutoNum type="arabicPeriod"/>
            </a:pPr>
            <a:r>
              <a:rPr lang="pl-PL" dirty="0" smtClean="0"/>
              <a:t>Formalnie podzielona na 7 tytułów i 165 artykułów, od 1825 r. został dodany przez Aleksandra I jeden artykuł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75501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97152" y="0"/>
            <a:ext cx="10515600" cy="1325563"/>
          </a:xfrm>
        </p:spPr>
        <p:txBody>
          <a:bodyPr/>
          <a:lstStyle/>
          <a:p>
            <a:r>
              <a:rPr lang="pl-PL" dirty="0" smtClean="0"/>
              <a:t>Władza wykonawcza – król (car)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84632" y="1389888"/>
            <a:ext cx="6035040" cy="5166360"/>
          </a:xfrm>
        </p:spPr>
        <p:txBody>
          <a:bodyPr>
            <a:normAutofit fontScale="62500" lnSpcReduction="20000"/>
          </a:bodyPr>
          <a:lstStyle/>
          <a:p>
            <a:r>
              <a:rPr lang="pl-PL" dirty="0" smtClean="0"/>
              <a:t>„Rząd jest w osobie króla. Król sprawuje władzę wykonawczą w całej swojej rozciągłości” (art. 35).</a:t>
            </a:r>
          </a:p>
          <a:p>
            <a:r>
              <a:rPr lang="pl-PL" dirty="0" smtClean="0"/>
              <a:t>„osoba królewska jest święta i nietykalna” (art. 36).</a:t>
            </a:r>
          </a:p>
          <a:p>
            <a:r>
              <a:rPr lang="pl-PL" dirty="0" smtClean="0"/>
              <a:t>zwoływał zgromadzenia wyborcze, oraz mianował marszałków sejmików i zgromadzeń gminnych.</a:t>
            </a:r>
          </a:p>
          <a:p>
            <a:r>
              <a:rPr lang="pl-PL" dirty="0" smtClean="0"/>
              <a:t>zwoływał, odraczał i rozwiązywał sejmy zwyczajne i nadzwyczajne.</a:t>
            </a:r>
          </a:p>
          <a:p>
            <a:r>
              <a:rPr lang="pl-PL" dirty="0" smtClean="0"/>
              <a:t>powoływał ministrów, senatorów i wyższych urzędników</a:t>
            </a:r>
          </a:p>
          <a:p>
            <a:r>
              <a:rPr lang="pl-PL" dirty="0" smtClean="0"/>
              <a:t>miał prawo sankcji ustaw i uchwał sejmu.</a:t>
            </a:r>
          </a:p>
          <a:p>
            <a:r>
              <a:rPr lang="pl-PL" dirty="0" smtClean="0"/>
              <a:t>jako jedyny stan sejmujący dysponował inicjatywą ustawodawczą.</a:t>
            </a:r>
          </a:p>
          <a:p>
            <a:r>
              <a:rPr lang="pl-PL" dirty="0" smtClean="0"/>
              <a:t>dysponował prawem zawieszania ustaw sejmowych</a:t>
            </a:r>
          </a:p>
          <a:p>
            <a:r>
              <a:rPr lang="pl-PL" dirty="0" smtClean="0"/>
              <a:t>królowi przysługiwało prawo wypowiadania wojny oraz zawierania umów międzynarodowych</a:t>
            </a:r>
          </a:p>
          <a:p>
            <a:r>
              <a:rPr lang="pl-PL" dirty="0" smtClean="0"/>
              <a:t>król powoływał i odwoływał </a:t>
            </a:r>
            <a:r>
              <a:rPr lang="pl-PL" b="1" dirty="0" smtClean="0"/>
              <a:t>namiestnika.</a:t>
            </a:r>
          </a:p>
          <a:p>
            <a:r>
              <a:rPr lang="pl-PL" dirty="0" smtClean="0"/>
              <a:t>w wypadku nieobsadzenia urzędu namiestnika, król mógł powołać prezesa Rady Administracyjnej.</a:t>
            </a:r>
          </a:p>
          <a:p>
            <a:r>
              <a:rPr lang="pl-PL" dirty="0" smtClean="0"/>
              <a:t>sądy wyrokowały w imieniu monarchy.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3868" y="1342010"/>
            <a:ext cx="4154621" cy="286207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252" y="4220529"/>
            <a:ext cx="4671438" cy="233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988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0768" y="136525"/>
            <a:ext cx="10515600" cy="1325563"/>
          </a:xfrm>
        </p:spPr>
        <p:txBody>
          <a:bodyPr/>
          <a:lstStyle/>
          <a:p>
            <a:pPr algn="ctr"/>
            <a:r>
              <a:rPr lang="pl-PL" dirty="0" smtClean="0"/>
              <a:t>Władza wykonawcza - namiestnik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90728" y="1578736"/>
            <a:ext cx="6193536" cy="4913503"/>
          </a:xfrm>
        </p:spPr>
        <p:txBody>
          <a:bodyPr>
            <a:normAutofit lnSpcReduction="10000"/>
          </a:bodyPr>
          <a:lstStyle/>
          <a:p>
            <a:r>
              <a:rPr lang="pl-PL" sz="2200" dirty="0" smtClean="0"/>
              <a:t>mógł być mianowany spośród członków Rodziny Królewskiej lub obywateli Królestwa Polskiego, w tym osób naturalizowanych przez Króla</a:t>
            </a:r>
          </a:p>
          <a:p>
            <a:r>
              <a:rPr lang="pl-PL" sz="2200" dirty="0" smtClean="0"/>
              <a:t>przewodniczył Radzie Stanu pod nieobecność króla - kierował całością spraw publicznych w kraju</a:t>
            </a:r>
          </a:p>
          <a:p>
            <a:r>
              <a:rPr lang="pl-PL" sz="2200" dirty="0" smtClean="0"/>
              <a:t>podejmował </a:t>
            </a:r>
            <a:r>
              <a:rPr lang="pl-PL" sz="2200" dirty="0" smtClean="0"/>
              <a:t>decyzje </a:t>
            </a:r>
            <a:r>
              <a:rPr lang="pl-PL" sz="2200" dirty="0" smtClean="0"/>
              <a:t>w czasie posiedzeń Rady Administracyjnej jako jej kierownik</a:t>
            </a:r>
          </a:p>
          <a:p>
            <a:r>
              <a:rPr lang="pl-PL" sz="2200" dirty="0" smtClean="0"/>
              <a:t>wydawał decyzje, które wymagały kontrasygnaty odpowiedniego ministra</a:t>
            </a:r>
          </a:p>
          <a:p>
            <a:r>
              <a:rPr lang="pl-PL" sz="2200" dirty="0" smtClean="0"/>
              <a:t>przedstawiał królowi kandydatów na ministrów, kandydatów na senatorów i wyższych urzędników państwowych</a:t>
            </a:r>
          </a:p>
          <a:p>
            <a:r>
              <a:rPr lang="pl-PL" sz="2200" dirty="0" smtClean="0"/>
              <a:t>mianował pozostałych urzędników publicznych</a:t>
            </a:r>
          </a:p>
          <a:p>
            <a:r>
              <a:rPr lang="pl-PL" sz="2200" dirty="0" smtClean="0"/>
              <a:t>lista namiestników: Wasyl </a:t>
            </a:r>
            <a:r>
              <a:rPr lang="pl-PL" sz="2200" dirty="0" err="1" smtClean="0"/>
              <a:t>Łanskoj</a:t>
            </a:r>
            <a:r>
              <a:rPr lang="pl-PL" sz="2200" dirty="0" smtClean="0"/>
              <a:t> (1815), gen. Józef Zajączek (1815-1826), od 1826 r. vacat </a:t>
            </a:r>
          </a:p>
          <a:p>
            <a:endParaRPr lang="pl-PL" dirty="0" smtClean="0"/>
          </a:p>
          <a:p>
            <a:endParaRPr lang="pl-PL" dirty="0" smtClean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481" y="1578736"/>
            <a:ext cx="3455341" cy="469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438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Władza wykonawcza - Rada Stanu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dirty="0" smtClean="0"/>
              <a:t>Podział na Radę Administracyjną i Zgromadzenie Ogólne Rady Stanu</a:t>
            </a:r>
          </a:p>
          <a:p>
            <a:pPr marL="514350" indent="-514350">
              <a:buAutoNum type="arabicPeriod"/>
            </a:pPr>
            <a:endParaRPr lang="pl-PL" dirty="0" smtClean="0"/>
          </a:p>
          <a:p>
            <a:pPr marL="0" indent="0">
              <a:buNone/>
            </a:pPr>
            <a:r>
              <a:rPr lang="pl-PL" sz="2400" b="1" dirty="0" smtClean="0"/>
              <a:t>Rada Administracyjna:</a:t>
            </a:r>
          </a:p>
          <a:p>
            <a:pPr marL="0" indent="0" algn="just">
              <a:buNone/>
            </a:pPr>
            <a:r>
              <a:rPr lang="pl-PL" sz="2200" dirty="0" smtClean="0"/>
              <a:t>Radą Administracyjną kierował naczelnik. Składa się z pięciu ministrów Komisji Rządowych - (Wyznań Religijnych i Oświecenia Publicznego, Sprawiedliwości, Spraw Wewnętrznych i Policji, Przychodów i Skarbu, Wojny). Rada była dla naczelnika ciałem doradczym, wykonywała postanowienia królewskie, rozstrzygała sprawy przekraczające kompetencje jednego ministra oraz przygotowywała projekty dla Ogólnego Zgromadzenia Rady Stanu.</a:t>
            </a:r>
          </a:p>
          <a:p>
            <a:pPr marL="0" indent="0" algn="just">
              <a:buNone/>
            </a:pP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 smtClean="0"/>
              <a:t>Rada Stanu:</a:t>
            </a:r>
          </a:p>
          <a:p>
            <a:pPr marL="0" indent="0" algn="just">
              <a:buNone/>
            </a:pPr>
            <a:r>
              <a:rPr lang="pl-PL" sz="2200" dirty="0" smtClean="0"/>
              <a:t>Składała się z 5 ministrów resortowych, z 9 radców stanu zwyczajnych i radców stanu nadzwyczajnych, a także referendarzy stanu. Do kompetencji Rady Stanu należało: przygotowywanie projektów ustaw sejmowych i dekretów królewskich (do akceptacji przez króla), oddawanie pod sąd urzędników publicznych za przestępstwa urzędnicze, pełnienie funkcji sądu kompetencyjnego i administracyjnego, przyjmowanie corocznych sprawozdań z działalności komisji rządowych, przekazywanie królowi raportów o stanie kraju.</a:t>
            </a:r>
          </a:p>
          <a:p>
            <a:pPr marL="0" indent="0" algn="just">
              <a:buNone/>
            </a:pPr>
            <a:endParaRPr lang="pl-PL" sz="2000" dirty="0" smtClean="0"/>
          </a:p>
        </p:txBody>
      </p:sp>
    </p:spTree>
    <p:extLst>
      <p:ext uri="{BB962C8B-B14F-4D97-AF65-F5344CB8AC3E}">
        <p14:creationId xmlns:p14="http://schemas.microsoft.com/office/powerpoint/2010/main" val="1103561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45669"/>
            <a:ext cx="10515600" cy="1325563"/>
          </a:xfrm>
        </p:spPr>
        <p:txBody>
          <a:bodyPr/>
          <a:lstStyle/>
          <a:p>
            <a:pPr algn="ctr"/>
            <a:r>
              <a:rPr lang="pl-PL" dirty="0" smtClean="0"/>
              <a:t>Władza ustawodawcza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471232"/>
            <a:ext cx="10515600" cy="470573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/>
              <a:t>T</a:t>
            </a:r>
            <a:r>
              <a:rPr lang="pl-PL" dirty="0" smtClean="0"/>
              <a:t>rzy stany sejmujące: król, Izba Poselska i </a:t>
            </a:r>
            <a:r>
              <a:rPr lang="pl-PL" dirty="0" smtClean="0"/>
              <a:t>Senat</a:t>
            </a:r>
            <a:endParaRPr lang="pl-PL" dirty="0" smtClean="0"/>
          </a:p>
          <a:p>
            <a:pPr marL="0" indent="0">
              <a:buNone/>
            </a:pPr>
            <a:r>
              <a:rPr lang="pl-PL" sz="2400" b="1" dirty="0" smtClean="0"/>
              <a:t>1. Izba Poselska</a:t>
            </a:r>
          </a:p>
          <a:p>
            <a:pPr marL="0" indent="0" algn="just">
              <a:buNone/>
            </a:pPr>
            <a:r>
              <a:rPr lang="pl-PL" sz="2000" dirty="0" smtClean="0"/>
              <a:t>Członków Izby Poselskiej wybierano na 6 lat (77 posłów szlacheckich z powiatów i 51 deputowanych z okręgów gminnych), przy założeniu, że co dwa lata odnawiano 1/3 składu izby, członkowie parlamentu uzyskali immunitet w sprawach karnych na czas trwania sejmu,     czynne prawo wyborcze posiadali mężczyźni po ukończeniu 21 roku życia i mający prawa obywatelskie, cenzusy biernego prawa wyborczego - osoby umiejące pisać i czytać oraz opłacające znaczny podatek, brak praw wyborczych dla wojskowych w służbie czynnej.</a:t>
            </a:r>
          </a:p>
          <a:p>
            <a:pPr marL="0" indent="0" algn="just">
              <a:buNone/>
            </a:pPr>
            <a:r>
              <a:rPr lang="pl-PL" sz="2000" b="1" dirty="0" smtClean="0"/>
              <a:t>Kompetencje</a:t>
            </a:r>
            <a:r>
              <a:rPr lang="pl-PL" sz="2000" dirty="0" smtClean="0"/>
              <a:t>: samodzielnie uchwalanie ustawy w zakresie spraw cywilnych, administracyjnych i sądowniczych, wydawanie aktów prawnych w sprawach podatkowych, systemu monetarnego oraz zaciągu do wojska na polecenie króla, kontrola nad rządem, możliwość składania petycji przez posłów.</a:t>
            </a:r>
          </a:p>
          <a:p>
            <a:pPr marL="0" indent="0">
              <a:buNone/>
            </a:pPr>
            <a:r>
              <a:rPr lang="pl-PL" sz="2400" b="1" dirty="0"/>
              <a:t>2</a:t>
            </a:r>
            <a:r>
              <a:rPr lang="pl-PL" sz="2400" b="1" dirty="0" smtClean="0"/>
              <a:t>. Senat</a:t>
            </a:r>
          </a:p>
          <a:p>
            <a:pPr marL="0" indent="0" algn="just">
              <a:buNone/>
            </a:pPr>
            <a:r>
              <a:rPr lang="pl-PL" sz="2000" dirty="0" smtClean="0"/>
              <a:t>Składał się z 9 biskupów, wojewodów i kasztelanów oraz rosyjskich książąt krwi cesarsko-królewskiej</a:t>
            </a:r>
          </a:p>
          <a:p>
            <a:pPr marL="0" indent="0" algn="just">
              <a:buNone/>
            </a:pPr>
            <a:r>
              <a:rPr lang="pl-PL" sz="2000" b="1" dirty="0" smtClean="0"/>
              <a:t>Kompetencje</a:t>
            </a:r>
            <a:r>
              <a:rPr lang="pl-PL" sz="2000" dirty="0" smtClean="0"/>
              <a:t>: równorzędna pozycja z Izbą Poselską w kwestii ustawodawczej, przeprowadzanie rugów, kontrola ksiąg obywatelskich, pełnienie funkcji Sądu Sejmowego</a:t>
            </a:r>
          </a:p>
          <a:p>
            <a:pPr marL="0" indent="0" algn="just">
              <a:buNone/>
            </a:pPr>
            <a:endParaRPr lang="pl-PL" sz="2000" dirty="0" smtClean="0"/>
          </a:p>
          <a:p>
            <a:pPr marL="0" indent="0" algn="just">
              <a:buNone/>
            </a:pPr>
            <a:endParaRPr lang="pl-PL" sz="2000" dirty="0" smtClean="0"/>
          </a:p>
          <a:p>
            <a:pPr marL="0" indent="0" algn="just">
              <a:buNone/>
            </a:pPr>
            <a:endParaRPr lang="pl-PL" sz="2000" dirty="0" smtClean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7304497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1201</TotalTime>
  <Words>613</Words>
  <Application>Microsoft Office PowerPoint</Application>
  <PresentationFormat>Panoramiczny</PresentationFormat>
  <Paragraphs>53</Paragraphs>
  <Slides>7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Motyw pakietu Office</vt:lpstr>
      <vt:lpstr>Królestwo kongresowe</vt:lpstr>
      <vt:lpstr>Powstanie Królestwa Polskiego</vt:lpstr>
      <vt:lpstr>Konstytucja Królestwa Polskiego 1815 – zasady naczelne</vt:lpstr>
      <vt:lpstr>Władza wykonawcza – król (car)</vt:lpstr>
      <vt:lpstr>Władza wykonawcza - namiestnik</vt:lpstr>
      <vt:lpstr>Władza wykonawcza - Rada Stanu</vt:lpstr>
      <vt:lpstr>Władza ustawodawcza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Królestwo kongresowe</dc:title>
  <dc:creator>Piegzik Michał DCO-BZZ Wrocław</dc:creator>
  <cp:lastModifiedBy>Piegzik Michał DCO-BZZ Wrocław</cp:lastModifiedBy>
  <cp:revision>11</cp:revision>
  <dcterms:created xsi:type="dcterms:W3CDTF">2018-03-20T12:10:13Z</dcterms:created>
  <dcterms:modified xsi:type="dcterms:W3CDTF">2018-03-21T08:11:35Z</dcterms:modified>
</cp:coreProperties>
</file>